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4"/>
    <p:sldMasterId id="2147483669" r:id="rId5"/>
  </p:sldMasterIdLst>
  <p:notesMasterIdLst>
    <p:notesMasterId r:id="rId11"/>
  </p:notesMasterIdLst>
  <p:handoutMasterIdLst>
    <p:handoutMasterId r:id="rId12"/>
  </p:handoutMasterIdLst>
  <p:sldIdLst>
    <p:sldId id="1010" r:id="rId6"/>
    <p:sldId id="1003" r:id="rId7"/>
    <p:sldId id="1005" r:id="rId8"/>
    <p:sldId id="1011" r:id="rId9"/>
    <p:sldId id="1012" r:id="rId10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ggelis Igglesis" initials="VI" lastIdx="7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498BC9"/>
    <a:srgbClr val="4C7BB1"/>
    <a:srgbClr val="EDF2F9"/>
    <a:srgbClr val="1B65A7"/>
    <a:srgbClr val="FEF100"/>
    <a:srgbClr val="51207D"/>
    <a:srgbClr val="123A22"/>
    <a:srgbClr val="D11266"/>
    <a:srgbClr val="0635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1" autoAdjust="0"/>
    <p:restoredTop sz="84292" autoAdjust="0"/>
  </p:normalViewPr>
  <p:slideViewPr>
    <p:cSldViewPr>
      <p:cViewPr varScale="1">
        <p:scale>
          <a:sx n="70" d="100"/>
          <a:sy n="70" d="100"/>
        </p:scale>
        <p:origin x="58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9" y="2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F45AAE9B-511E-49C3-A9D9-4F02A73EB374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6" y="9378823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9" y="9378823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5440D271-B674-4151-A38E-76ED0970F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37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9" y="2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7A3917A7-3722-4A71-95D6-F589C53EB019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70"/>
            <a:ext cx="5438140" cy="4443412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" y="9378823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9" y="9378823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6E7D7EED-20F5-48D4-BC6F-628A515C5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434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92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Tx/>
              <a:buChar char="-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Council 2017 initiated the process for the preparation of the new draft Strategic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Plan,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establishing the </a:t>
            </a:r>
            <a:r>
              <a:rPr lang="en-US" baseline="0" dirty="0" smtClean="0"/>
              <a:t>CWG for the elaboration of the Strategic and Financial Plans 2020-2023</a:t>
            </a:r>
          </a:p>
          <a:p>
            <a:pPr marL="171450" lvl="0" indent="-171450" rtl="0">
              <a:buFontTx/>
              <a:buChar char="-"/>
            </a:pPr>
            <a:r>
              <a:rPr lang="en-US" baseline="0" dirty="0" smtClean="0"/>
              <a:t>The process is similar to the process followed for the elaboration of the current (2016-2019) plans</a:t>
            </a:r>
          </a:p>
          <a:p>
            <a:pPr marL="171450" lvl="0" indent="-171450" rtl="0">
              <a:buFontTx/>
              <a:buChar char="-"/>
            </a:pPr>
            <a:r>
              <a:rPr lang="en-US" baseline="0" dirty="0" smtClean="0"/>
              <a:t>The CWG is open to Member States and Sector Members as well –and will receive inputs also from the Sector Advisory Groups and WTDC-17, as well as open and public consultation (as per the previous cycle)</a:t>
            </a:r>
          </a:p>
          <a:p>
            <a:pPr marL="171450" lvl="0" indent="-171450" rtl="0">
              <a:buFontTx/>
              <a:buChar char="-"/>
            </a:pPr>
            <a:r>
              <a:rPr lang="en-US" baseline="0" dirty="0" smtClean="0"/>
              <a:t>The First Public Consultation and a Staff Survey have already taken place –we will present more details in this presentation. We propose to have Public Consultations at every step of the process.</a:t>
            </a:r>
          </a:p>
          <a:p>
            <a:pPr marL="171450" lvl="0" indent="-171450" rtl="0">
              <a:buFontTx/>
              <a:buChar char="-"/>
            </a:pPr>
            <a:r>
              <a:rPr lang="en-US" baseline="0" dirty="0" smtClean="0"/>
              <a:t>Following the work of the CWG, the Draft Strategic Plan will be submitted to the 2018 Session of Council, which will review and forward to PP-18</a:t>
            </a:r>
          </a:p>
          <a:p>
            <a:pPr marL="171450" lvl="0" indent="-171450" rtl="0">
              <a:buFontTx/>
              <a:buChar char="-"/>
            </a:pPr>
            <a:r>
              <a:rPr lang="en-US" baseline="0" dirty="0" smtClean="0"/>
              <a:t>It is a </a:t>
            </a:r>
            <a:r>
              <a:rPr lang="en-US" b="1" baseline="0" dirty="0" smtClean="0"/>
              <a:t>membership driven, open and transparent process </a:t>
            </a:r>
            <a:r>
              <a:rPr lang="en-US" baseline="0" dirty="0" smtClean="0"/>
              <a:t>to which </a:t>
            </a:r>
            <a:r>
              <a:rPr lang="en-US" dirty="0" smtClean="0"/>
              <a:t>Member States, Sector Members, regional organizations,</a:t>
            </a:r>
            <a:r>
              <a:rPr lang="en-US" baseline="0" dirty="0" smtClean="0"/>
              <a:t> etc. are invited to contribute at all stages.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895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476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48000"/>
            <a:ext cx="2249424" cy="7200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8000"/>
            <a:ext cx="6784848" cy="7200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>
                <a:solidFill>
                  <a:schemeClr val="bg2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br>
              <a:rPr kumimoji="0" lang="en-US" dirty="0" smtClean="0"/>
            </a:b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Executive Management retreat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AutoShape 4"/>
          <p:cNvSpPr>
            <a:spLocks noChangeAspect="1" noChangeArrowheads="1" noTextEdit="1"/>
          </p:cNvSpPr>
          <p:nvPr/>
        </p:nvSpPr>
        <p:spPr bwMode="auto">
          <a:xfrm>
            <a:off x="-41284" y="5013176"/>
            <a:ext cx="2277322" cy="864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950267"/>
            <a:ext cx="792088" cy="865430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7703768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61396047-A25F-4C04-801C-E0B65870C122}" type="datetime1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E6ADB3C4-37BC-4668-B07C-AC0A61DA5C70}" type="datetime1">
              <a:rPr lang="en-US" smtClean="0"/>
              <a:t>9/12/2017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/>
          </a:p>
        </p:txBody>
      </p:sp>
      <p:pic>
        <p:nvPicPr>
          <p:cNvPr id="11" name="Picture 2" descr="http://www.itu.int/en/150/itu150logos/150logo-Blue0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554" y="2743200"/>
            <a:ext cx="786292" cy="589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2A6A0925-FB6F-41AF-BC67-F44E03827291}" type="datetime1">
              <a:rPr lang="en-US" smtClean="0"/>
              <a:t>9/12/2017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Executive Management retreat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7783016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D21AAC08-61CE-4B90-B52E-AEC4BE5150C8}" type="datetime1">
              <a:rPr lang="en-US" smtClean="0"/>
              <a:t>9/12/2017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Executive Management retreat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084A3F8D-7326-489B-A111-72F253C23C70}" type="datetime1">
              <a:rPr lang="en-US" smtClean="0"/>
              <a:t>9/12/2017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7634808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25BF7998-6C05-4FEA-AF9A-E2F1785DC22B}" type="datetime1">
              <a:rPr lang="en-US" smtClean="0"/>
              <a:t>9/12/2017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pper-median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12"/>
          <p:cNvSpPr>
            <a:spLocks noGrp="1"/>
          </p:cNvSpPr>
          <p:nvPr>
            <p:ph idx="1"/>
          </p:nvPr>
        </p:nvSpPr>
        <p:spPr>
          <a:xfrm>
            <a:off x="612648" y="1046962"/>
            <a:ext cx="8153400" cy="54783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98217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612058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9251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83365" y="6525344"/>
            <a:ext cx="5421083" cy="221109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Executive Management retreat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571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2" y="419189"/>
            <a:ext cx="483493" cy="52826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lnSpc>
          <a:spcPct val="80000"/>
        </a:lnSpc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612058" cy="57388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046962"/>
            <a:ext cx="8153400" cy="54783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83365" y="6525344"/>
            <a:ext cx="5421083" cy="221109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Executive Management retreat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810424"/>
            <a:ext cx="533400" cy="2286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810424"/>
            <a:ext cx="8553450" cy="571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802486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2" descr="http://www.itu.int/en/150/itu150logos/150logo-Blue01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213360"/>
            <a:ext cx="786292" cy="589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9391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lnSpc>
          <a:spcPct val="80000"/>
        </a:lnSpc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362200" y="836712"/>
            <a:ext cx="6602288" cy="496855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800" dirty="0" smtClean="0"/>
              <a:t>Process and timetable for The elaboration of the </a:t>
            </a:r>
            <a:r>
              <a:rPr lang="en-US" sz="2800" b="1" dirty="0" smtClean="0"/>
              <a:t>ITU STRATEGIC and financial PLANs for 2020-2023</a:t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400" i="1" cap="none" dirty="0" smtClean="0"/>
              <a:t>2</a:t>
            </a:r>
            <a:r>
              <a:rPr lang="en-US" sz="2400" i="1" cap="none" baseline="30000" dirty="0" smtClean="0"/>
              <a:t>nd</a:t>
            </a:r>
            <a:r>
              <a:rPr lang="en-US" sz="2400" i="1" cap="none" dirty="0" smtClean="0"/>
              <a:t> Meeting of the Council Working Group for Strategic and Financial Plans for 2020-2023</a:t>
            </a:r>
            <a:endParaRPr lang="en-US" sz="3600" i="1" cap="none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900" dirty="0" smtClean="0"/>
              <a:t>		</a:t>
            </a:r>
            <a:r>
              <a:rPr lang="en-US" dirty="0" smtClean="0"/>
              <a:t>		 	</a:t>
            </a:r>
            <a:r>
              <a:rPr lang="en-US" sz="2800" b="1" dirty="0" smtClean="0"/>
              <a:t> </a:t>
            </a:r>
            <a:r>
              <a:rPr lang="en-US" sz="1300" b="1" dirty="0" smtClean="0"/>
              <a:t>11-12 September 2017</a:t>
            </a:r>
            <a:endParaRPr lang="en-US" sz="1900" b="1" dirty="0"/>
          </a:p>
        </p:txBody>
      </p:sp>
      <p:sp>
        <p:nvSpPr>
          <p:cNvPr id="4" name="Rectangle 3"/>
          <p:cNvSpPr/>
          <p:nvPr/>
        </p:nvSpPr>
        <p:spPr>
          <a:xfrm>
            <a:off x="7167985" y="0"/>
            <a:ext cx="182575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de-CH" sz="1200" b="1" spc="-2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 Bold" panose="02020803070505020304" pitchFamily="18" charset="0"/>
            </a:endParaRPr>
          </a:p>
          <a:p>
            <a: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Revision 1 to</a:t>
            </a:r>
            <a:b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</a:br>
            <a: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Document</a:t>
            </a:r>
            <a:r>
              <a:rPr lang="de-CH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 </a:t>
            </a:r>
            <a: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CWG-SFP-2/7-E</a:t>
            </a:r>
            <a:r>
              <a:rPr lang="de-CH" sz="1200" b="1" spc="-2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/>
            </a:r>
            <a:br>
              <a:rPr lang="de-CH" sz="1200" b="1" spc="-2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</a:br>
            <a:r>
              <a:rPr lang="de-CH" sz="1200" b="1" spc="-2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12 September 2017</a:t>
            </a:r>
            <a: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/>
            </a:r>
            <a:b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</a:br>
            <a: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Original: English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3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Process </a:t>
            </a:r>
            <a:r>
              <a:rPr lang="en-US" sz="4000" dirty="0"/>
              <a:t>for the 2020-2023 strategic plan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DD2957A-38BF-4766-88FD-46AF2F4ED65D}" type="slidenum">
              <a:rPr lang="en-US" smtClean="0"/>
              <a:t>2</a:t>
            </a:fld>
            <a:endParaRPr lang="en-US" dirty="0"/>
          </a:p>
        </p:txBody>
      </p:sp>
      <p:cxnSp>
        <p:nvCxnSpPr>
          <p:cNvPr id="9" name="직선 화살표 연결선 26"/>
          <p:cNvCxnSpPr>
            <a:cxnSpLocks noChangeShapeType="1"/>
          </p:cNvCxnSpPr>
          <p:nvPr/>
        </p:nvCxnSpPr>
        <p:spPr bwMode="auto">
          <a:xfrm>
            <a:off x="8076915" y="2779986"/>
            <a:ext cx="0" cy="303212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직선 화살표 연결선 14"/>
          <p:cNvCxnSpPr>
            <a:cxnSpLocks noChangeShapeType="1"/>
          </p:cNvCxnSpPr>
          <p:nvPr/>
        </p:nvCxnSpPr>
        <p:spPr bwMode="auto">
          <a:xfrm flipV="1">
            <a:off x="4955890" y="3735661"/>
            <a:ext cx="0" cy="509587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모서리가 둥근 직사각형 4"/>
          <p:cNvSpPr/>
          <p:nvPr/>
        </p:nvSpPr>
        <p:spPr>
          <a:xfrm>
            <a:off x="2592449" y="4076973"/>
            <a:ext cx="2592288" cy="37465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bg1"/>
                </a:solidFill>
              </a:rPr>
              <a:t>CWG-SFP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2" name="타원 5"/>
          <p:cNvSpPr/>
          <p:nvPr/>
        </p:nvSpPr>
        <p:spPr>
          <a:xfrm>
            <a:off x="2398427" y="2108473"/>
            <a:ext cx="785813" cy="536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tx1"/>
                </a:solidFill>
              </a:rPr>
              <a:t>C17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" name="타원 6"/>
          <p:cNvSpPr/>
          <p:nvPr/>
        </p:nvSpPr>
        <p:spPr>
          <a:xfrm>
            <a:off x="4614948" y="2199943"/>
            <a:ext cx="785813" cy="536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tx1"/>
                </a:solidFill>
              </a:rPr>
              <a:t>C18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4" name="타원 7"/>
          <p:cNvSpPr/>
          <p:nvPr/>
        </p:nvSpPr>
        <p:spPr>
          <a:xfrm>
            <a:off x="6273414" y="2086125"/>
            <a:ext cx="1071563" cy="70643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000" b="1" dirty="0" smtClean="0">
                <a:solidFill>
                  <a:schemeClr val="bg1"/>
                </a:solidFill>
              </a:rPr>
              <a:t>PP18</a:t>
            </a:r>
            <a:endParaRPr lang="ko-KR" altLang="en-US" sz="2000" b="1" dirty="0">
              <a:solidFill>
                <a:schemeClr val="bg1"/>
              </a:solidFill>
            </a:endParaRPr>
          </a:p>
        </p:txBody>
      </p:sp>
      <p:cxnSp>
        <p:nvCxnSpPr>
          <p:cNvPr id="15" name="직선 화살표 연결선 8"/>
          <p:cNvCxnSpPr/>
          <p:nvPr/>
        </p:nvCxnSpPr>
        <p:spPr>
          <a:xfrm>
            <a:off x="1547527" y="2383111"/>
            <a:ext cx="785813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9"/>
          <p:cNvSpPr txBox="1">
            <a:spLocks noChangeArrowheads="1"/>
          </p:cNvSpPr>
          <p:nvPr/>
        </p:nvSpPr>
        <p:spPr bwMode="auto">
          <a:xfrm>
            <a:off x="144177" y="2562498"/>
            <a:ext cx="2286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/>
            <a:r>
              <a:rPr kumimoji="1" lang="en-US" altLang="ko-KR" sz="1400" b="1" dirty="0">
                <a:ea typeface="굴림" charset="0"/>
                <a:cs typeface="굴림" charset="0"/>
              </a:rPr>
              <a:t>SG provides input to Council</a:t>
            </a:r>
          </a:p>
          <a:p>
            <a:pPr latinLnBrk="1"/>
            <a:r>
              <a:rPr kumimoji="1" lang="en-US" altLang="ko-KR" sz="1200" dirty="0">
                <a:ea typeface="굴림" charset="0"/>
                <a:cs typeface="굴림" charset="0"/>
              </a:rPr>
              <a:t>(No.74A</a:t>
            </a:r>
            <a:r>
              <a:rPr kumimoji="1" lang="en-US" altLang="ko-KR" sz="1200">
                <a:ea typeface="굴림" charset="0"/>
                <a:cs typeface="굴림" charset="0"/>
              </a:rPr>
              <a:t>, </a:t>
            </a:r>
            <a:r>
              <a:rPr kumimoji="1" lang="en-US" altLang="ko-KR" sz="1200" smtClean="0">
                <a:ea typeface="굴림" charset="0"/>
                <a:cs typeface="굴림" charset="0"/>
              </a:rPr>
              <a:t>Constitution)</a:t>
            </a:r>
            <a:endParaRPr kumimoji="1" lang="ko-KR" altLang="en-US" sz="1200" dirty="0">
              <a:ea typeface="굴림" charset="0"/>
              <a:cs typeface="굴림" charset="0"/>
            </a:endParaRPr>
          </a:p>
        </p:txBody>
      </p:sp>
      <p:sp>
        <p:nvSpPr>
          <p:cNvPr id="17" name="TextBox 11"/>
          <p:cNvSpPr txBox="1">
            <a:spLocks noChangeArrowheads="1"/>
          </p:cNvSpPr>
          <p:nvPr/>
        </p:nvSpPr>
        <p:spPr bwMode="auto">
          <a:xfrm>
            <a:off x="733140" y="3140348"/>
            <a:ext cx="2006600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>
              <a:lnSpc>
                <a:spcPts val="1500"/>
              </a:lnSpc>
            </a:pPr>
            <a:r>
              <a:rPr kumimoji="1" lang="en-US" altLang="ko-KR" sz="1400" b="1" dirty="0">
                <a:ea typeface="굴림" charset="0"/>
                <a:cs typeface="굴림" charset="0"/>
              </a:rPr>
              <a:t>Council shall initiate the</a:t>
            </a:r>
          </a:p>
          <a:p>
            <a:pPr latinLnBrk="1">
              <a:lnSpc>
                <a:spcPts val="1500"/>
              </a:lnSpc>
            </a:pPr>
            <a:r>
              <a:rPr kumimoji="1" lang="en-US" altLang="ko-KR" sz="1400" b="1" dirty="0">
                <a:ea typeface="굴림" charset="0"/>
                <a:cs typeface="굴림" charset="0"/>
              </a:rPr>
              <a:t>preparation of a draft SP</a:t>
            </a:r>
          </a:p>
          <a:p>
            <a:pPr latinLnBrk="1">
              <a:lnSpc>
                <a:spcPts val="1500"/>
              </a:lnSpc>
            </a:pPr>
            <a:r>
              <a:rPr kumimoji="1" lang="en-US" altLang="ko-KR" sz="1200" b="1" dirty="0">
                <a:ea typeface="굴림" charset="0"/>
                <a:cs typeface="굴림" charset="0"/>
              </a:rPr>
              <a:t>(e.g. by creating a CWG)</a:t>
            </a:r>
          </a:p>
          <a:p>
            <a:pPr latinLnBrk="1">
              <a:lnSpc>
                <a:spcPts val="1500"/>
              </a:lnSpc>
            </a:pPr>
            <a:r>
              <a:rPr kumimoji="1" lang="en-US" altLang="ko-KR" sz="1200" dirty="0">
                <a:ea typeface="굴림" charset="0"/>
                <a:cs typeface="굴림" charset="0"/>
              </a:rPr>
              <a:t>(No. 62A, Convention)</a:t>
            </a:r>
            <a:endParaRPr kumimoji="1" lang="ko-KR" altLang="en-US" sz="1200" dirty="0">
              <a:ea typeface="굴림" charset="0"/>
              <a:cs typeface="굴림" charset="0"/>
            </a:endParaRPr>
          </a:p>
        </p:txBody>
      </p:sp>
      <p:sp>
        <p:nvSpPr>
          <p:cNvPr id="18" name="다이아몬드 12"/>
          <p:cNvSpPr/>
          <p:nvPr/>
        </p:nvSpPr>
        <p:spPr>
          <a:xfrm>
            <a:off x="4419315" y="3156223"/>
            <a:ext cx="1071562" cy="534988"/>
          </a:xfrm>
          <a:prstGeom prst="diamon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>
                <a:solidFill>
                  <a:srgbClr val="FFFFFF"/>
                </a:solidFill>
              </a:rPr>
              <a:t>Draft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>
                <a:solidFill>
                  <a:srgbClr val="FFFFFF"/>
                </a:solidFill>
              </a:rPr>
              <a:t>SP</a:t>
            </a:r>
            <a:endParaRPr lang="ko-KR" altLang="en-US" sz="1200" b="1" dirty="0">
              <a:solidFill>
                <a:srgbClr val="FFFFFF"/>
              </a:solidFill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/>
        </p:nvSpPr>
        <p:spPr bwMode="auto">
          <a:xfrm>
            <a:off x="985036" y="4093036"/>
            <a:ext cx="2126232" cy="810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>
              <a:lnSpc>
                <a:spcPts val="1400"/>
              </a:lnSpc>
            </a:pPr>
            <a:r>
              <a:rPr kumimoji="1" lang="en-US" altLang="ko-KR" sz="1300" b="1" dirty="0">
                <a:ea typeface="굴림" charset="0"/>
                <a:cs typeface="굴림" charset="0"/>
              </a:rPr>
              <a:t>CWG coordinates </a:t>
            </a:r>
            <a:r>
              <a:rPr kumimoji="1" lang="en-US" altLang="ko-KR" sz="1300" b="1" dirty="0" smtClean="0">
                <a:ea typeface="굴림" charset="0"/>
                <a:cs typeface="굴림" charset="0"/>
              </a:rPr>
              <a:t>the elaboration </a:t>
            </a:r>
            <a:r>
              <a:rPr kumimoji="1" lang="en-US" altLang="ko-KR" sz="1300" b="1" dirty="0">
                <a:ea typeface="굴림" charset="0"/>
                <a:cs typeface="굴림" charset="0"/>
              </a:rPr>
              <a:t>of the </a:t>
            </a:r>
          </a:p>
          <a:p>
            <a:pPr latinLnBrk="1">
              <a:lnSpc>
                <a:spcPts val="1400"/>
              </a:lnSpc>
            </a:pPr>
            <a:r>
              <a:rPr kumimoji="1" lang="en-US" altLang="ko-KR" sz="1300" b="1" dirty="0">
                <a:ea typeface="굴림" charset="0"/>
                <a:cs typeface="굴림" charset="0"/>
              </a:rPr>
              <a:t>draft SP</a:t>
            </a:r>
          </a:p>
          <a:p>
            <a:pPr latinLnBrk="1">
              <a:lnSpc>
                <a:spcPts val="1400"/>
              </a:lnSpc>
            </a:pPr>
            <a:r>
              <a:rPr kumimoji="1" lang="en-US" altLang="ko-KR" sz="1100" dirty="0">
                <a:ea typeface="굴림" charset="0"/>
                <a:cs typeface="굴림" charset="0"/>
              </a:rPr>
              <a:t>(Res. 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1384 </a:t>
            </a:r>
            <a:r>
              <a:rPr kumimoji="1" lang="en-US" altLang="ko-KR" sz="1100" dirty="0">
                <a:ea typeface="굴림" charset="0"/>
                <a:cs typeface="굴림" charset="0"/>
              </a:rPr>
              <a:t>/ 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C17)</a:t>
            </a:r>
            <a:endParaRPr kumimoji="1" lang="ko-KR" altLang="en-US" sz="1100" dirty="0">
              <a:ea typeface="굴림" charset="0"/>
              <a:cs typeface="굴림" charset="0"/>
            </a:endParaRPr>
          </a:p>
        </p:txBody>
      </p:sp>
      <p:cxnSp>
        <p:nvCxnSpPr>
          <p:cNvPr id="20" name="직선 화살표 연결선 15"/>
          <p:cNvCxnSpPr>
            <a:cxnSpLocks noChangeShapeType="1"/>
            <a:stCxn id="13" idx="5"/>
          </p:cNvCxnSpPr>
          <p:nvPr/>
        </p:nvCxnSpPr>
        <p:spPr bwMode="auto">
          <a:xfrm>
            <a:off x="5285681" y="2657938"/>
            <a:ext cx="763152" cy="582596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다이아몬드 17"/>
          <p:cNvSpPr/>
          <p:nvPr/>
        </p:nvSpPr>
        <p:spPr>
          <a:xfrm>
            <a:off x="5940627" y="3096518"/>
            <a:ext cx="1190625" cy="655638"/>
          </a:xfrm>
          <a:prstGeom prst="diamond">
            <a:avLst/>
          </a:prstGeom>
          <a:solidFill>
            <a:schemeClr val="accent4">
              <a:lumMod val="60000"/>
              <a:lumOff val="40000"/>
            </a:schemeClr>
          </a:solidFill>
          <a:ln w="571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>
                <a:solidFill>
                  <a:srgbClr val="FFFFFF"/>
                </a:solidFill>
              </a:rPr>
              <a:t>Final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>
                <a:solidFill>
                  <a:srgbClr val="FFFFFF"/>
                </a:solidFill>
              </a:rPr>
              <a:t>Draft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>
                <a:solidFill>
                  <a:srgbClr val="FFFFFF"/>
                </a:solidFill>
              </a:rPr>
              <a:t>SP</a:t>
            </a:r>
            <a:endParaRPr lang="ko-KR" altLang="en-US" sz="1200" b="1" dirty="0">
              <a:solidFill>
                <a:srgbClr val="FFFFFF"/>
              </a:solidFill>
            </a:endParaRPr>
          </a:p>
        </p:txBody>
      </p:sp>
      <p:sp>
        <p:nvSpPr>
          <p:cNvPr id="22" name="직사각형 19"/>
          <p:cNvSpPr/>
          <p:nvPr/>
        </p:nvSpPr>
        <p:spPr>
          <a:xfrm>
            <a:off x="3811964" y="4752000"/>
            <a:ext cx="1401865" cy="504000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auto" latinLnBrk="1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kumimoji="1" lang="en-US" altLang="ko-KR" sz="1200" b="1" dirty="0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 Member States</a:t>
            </a:r>
          </a:p>
          <a:p>
            <a:pPr eaLnBrk="1" fontAlgn="auto" latinLnBrk="1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kumimoji="1" lang="en-US" altLang="ko-KR" sz="1200" b="1" dirty="0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 Sector Members</a:t>
            </a:r>
          </a:p>
          <a:p>
            <a:pPr eaLnBrk="1" fontAlgn="auto" latinLnBrk="1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kumimoji="1" lang="en-US" altLang="ko-KR" sz="1200" b="1" dirty="0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 Advisory Groups</a:t>
            </a:r>
            <a:endParaRPr kumimoji="1" lang="ko-KR" altLang="en-US" sz="1200" b="1" dirty="0">
              <a:solidFill>
                <a:srgbClr val="000000"/>
              </a:solidFill>
              <a:latin typeface="Calibri" pitchFamily="34" charset="0"/>
              <a:ea typeface="굴림" pitchFamily="34" charset="-127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628722" y="5262482"/>
            <a:ext cx="1768351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>
              <a:lnSpc>
                <a:spcPct val="80000"/>
              </a:lnSpc>
            </a:pPr>
            <a:r>
              <a:rPr kumimoji="1" lang="en-US" altLang="ko-KR" sz="1200" b="1" dirty="0">
                <a:ea typeface="굴림" charset="0"/>
                <a:cs typeface="굴림" charset="0"/>
              </a:rPr>
              <a:t>Provide input for the preparation of a draft SP </a:t>
            </a:r>
          </a:p>
          <a:p>
            <a:pPr latinLnBrk="1">
              <a:lnSpc>
                <a:spcPct val="80000"/>
              </a:lnSpc>
            </a:pPr>
            <a:r>
              <a:rPr kumimoji="1" lang="en-US" altLang="ko-KR" sz="1100" dirty="0">
                <a:ea typeface="굴림" charset="0"/>
                <a:cs typeface="굴림" charset="0"/>
              </a:rPr>
              <a:t>(No. 62A, Convention)</a:t>
            </a:r>
            <a:endParaRPr kumimoji="1" lang="ko-KR" altLang="en-US" sz="1100" dirty="0">
              <a:ea typeface="굴림" charset="0"/>
              <a:cs typeface="굴림" charset="0"/>
            </a:endParaRPr>
          </a:p>
        </p:txBody>
      </p:sp>
      <p:cxnSp>
        <p:nvCxnSpPr>
          <p:cNvPr id="24" name="직선 화살표 연결선 23"/>
          <p:cNvCxnSpPr>
            <a:cxnSpLocks noChangeShapeType="1"/>
          </p:cNvCxnSpPr>
          <p:nvPr/>
        </p:nvCxnSpPr>
        <p:spPr bwMode="auto">
          <a:xfrm flipH="1" flipV="1">
            <a:off x="6534353" y="2743473"/>
            <a:ext cx="1587" cy="344488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직선 화살표 연결선 25"/>
          <p:cNvCxnSpPr>
            <a:cxnSpLocks noChangeShapeType="1"/>
            <a:stCxn id="14" idx="6"/>
            <a:endCxn id="30" idx="1"/>
          </p:cNvCxnSpPr>
          <p:nvPr/>
        </p:nvCxnSpPr>
        <p:spPr bwMode="auto">
          <a:xfrm flipV="1">
            <a:off x="7344977" y="2430624"/>
            <a:ext cx="211691" cy="8720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직선 화살표 연결선 26"/>
          <p:cNvCxnSpPr>
            <a:cxnSpLocks noChangeShapeType="1"/>
          </p:cNvCxnSpPr>
          <p:nvPr/>
        </p:nvCxnSpPr>
        <p:spPr bwMode="auto">
          <a:xfrm>
            <a:off x="8076915" y="3992836"/>
            <a:ext cx="0" cy="301625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056945" y="5112742"/>
            <a:ext cx="194287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latinLnBrk="1"/>
            <a:r>
              <a:rPr kumimoji="1" lang="en-US" altLang="ko-KR" sz="1400" b="1" dirty="0">
                <a:ea typeface="굴림" charset="0"/>
                <a:cs typeface="굴림" charset="0"/>
              </a:rPr>
              <a:t>SG </a:t>
            </a:r>
            <a:r>
              <a:rPr kumimoji="1" lang="en-US" altLang="ko-KR" sz="1400" b="1" dirty="0" smtClean="0">
                <a:ea typeface="굴림" charset="0"/>
                <a:cs typeface="굴림" charset="0"/>
              </a:rPr>
              <a:t>coordinates the Implementation of </a:t>
            </a:r>
            <a:r>
              <a:rPr kumimoji="1" lang="en-US" altLang="ko-KR" sz="1400" b="1" dirty="0">
                <a:ea typeface="굴림" charset="0"/>
                <a:cs typeface="굴림" charset="0"/>
              </a:rPr>
              <a:t>the SP</a:t>
            </a:r>
          </a:p>
          <a:p>
            <a:pPr algn="ctr" latinLnBrk="1"/>
            <a:r>
              <a:rPr kumimoji="1" lang="en-US" altLang="ko-KR" sz="1200" dirty="0">
                <a:ea typeface="굴림" charset="0"/>
                <a:cs typeface="굴림" charset="0"/>
              </a:rPr>
              <a:t>(No.86A c) </a:t>
            </a:r>
            <a:r>
              <a:rPr kumimoji="1" lang="en-US" altLang="ko-KR" sz="1200" dirty="0" err="1">
                <a:ea typeface="굴림" charset="0"/>
                <a:cs typeface="굴림" charset="0"/>
              </a:rPr>
              <a:t>bis</a:t>
            </a:r>
            <a:r>
              <a:rPr kumimoji="1" lang="en-US" altLang="ko-KR" sz="1200" dirty="0">
                <a:ea typeface="굴림" charset="0"/>
                <a:cs typeface="굴림" charset="0"/>
              </a:rPr>
              <a:t>, </a:t>
            </a:r>
            <a:r>
              <a:rPr kumimoji="1" lang="en-US" altLang="ko-KR" sz="1200" dirty="0" smtClean="0">
                <a:ea typeface="굴림" charset="0"/>
                <a:cs typeface="굴림" charset="0"/>
              </a:rPr>
              <a:t>Convention)</a:t>
            </a:r>
            <a:endParaRPr kumimoji="1" lang="en-US" altLang="ko-KR" sz="1200" dirty="0">
              <a:ea typeface="굴림" charset="0"/>
              <a:cs typeface="굴림" charset="0"/>
            </a:endParaRPr>
          </a:p>
        </p:txBody>
      </p:sp>
      <p:cxnSp>
        <p:nvCxnSpPr>
          <p:cNvPr id="28" name="직선 화살표 연결선 15"/>
          <p:cNvCxnSpPr>
            <a:cxnSpLocks noChangeShapeType="1"/>
            <a:stCxn id="12" idx="4"/>
          </p:cNvCxnSpPr>
          <p:nvPr/>
        </p:nvCxnSpPr>
        <p:spPr bwMode="auto">
          <a:xfrm>
            <a:off x="2791334" y="2645047"/>
            <a:ext cx="0" cy="1368000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다이아몬드 33"/>
          <p:cNvSpPr/>
          <p:nvPr/>
        </p:nvSpPr>
        <p:spPr>
          <a:xfrm>
            <a:off x="7230777" y="3087961"/>
            <a:ext cx="1697038" cy="812800"/>
          </a:xfrm>
          <a:prstGeom prst="diamond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ko-KR" sz="1400" b="1" dirty="0">
                <a:solidFill>
                  <a:srgbClr val="FFFFFF"/>
                </a:solidFill>
                <a:latin typeface="Calibri" pitchFamily="34" charset="0"/>
                <a:ea typeface="맑은 고딕" pitchFamily="50" charset="-127"/>
              </a:rPr>
              <a:t>Strategic</a:t>
            </a:r>
          </a:p>
          <a:p>
            <a:pPr algn="ctr" fontAlgn="auto" latinLnBrk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ko-KR" sz="1400" b="1" dirty="0">
                <a:solidFill>
                  <a:srgbClr val="FFFFFF"/>
                </a:solidFill>
                <a:latin typeface="Calibri" pitchFamily="34" charset="0"/>
                <a:ea typeface="맑은 고딕" pitchFamily="50" charset="-127"/>
              </a:rPr>
              <a:t>Plan</a:t>
            </a:r>
          </a:p>
          <a:p>
            <a:pPr algn="ctr" fontAlgn="auto" latinLnBrk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ko-KR" sz="1000" dirty="0" smtClean="0">
                <a:solidFill>
                  <a:srgbClr val="FFFFFF"/>
                </a:solidFill>
                <a:latin typeface="Calibri" pitchFamily="34" charset="0"/>
                <a:ea typeface="맑은 고딕" pitchFamily="50" charset="-127"/>
              </a:rPr>
              <a:t>2020-2023</a:t>
            </a:r>
            <a:endParaRPr kumimoji="1" lang="en-US" altLang="ko-KR" sz="1000" dirty="0">
              <a:solidFill>
                <a:srgbClr val="FFFFFF"/>
              </a:solidFill>
              <a:latin typeface="Calibri" pitchFamily="34" charset="0"/>
              <a:ea typeface="맑은 고딕" pitchFamily="50" charset="-127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7556668" y="2060848"/>
            <a:ext cx="1228469" cy="739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36000" rIns="36000" bIns="3600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>
              <a:lnSpc>
                <a:spcPts val="1300"/>
              </a:lnSpc>
            </a:pPr>
            <a:r>
              <a:rPr kumimoji="1" lang="en-US" altLang="ko-KR" sz="1200" b="1" dirty="0">
                <a:ea typeface="굴림" charset="0"/>
                <a:cs typeface="굴림" charset="0"/>
              </a:rPr>
              <a:t>Adopts the </a:t>
            </a:r>
          </a:p>
          <a:p>
            <a:pPr latinLnBrk="1">
              <a:lnSpc>
                <a:spcPts val="1300"/>
              </a:lnSpc>
            </a:pPr>
            <a:r>
              <a:rPr kumimoji="1" lang="en-US" altLang="ko-KR" sz="1200" b="1" dirty="0">
                <a:ea typeface="굴림" charset="0"/>
                <a:cs typeface="굴림" charset="0"/>
              </a:rPr>
              <a:t>Strategic Plan for </a:t>
            </a:r>
          </a:p>
          <a:p>
            <a:pPr latinLnBrk="1">
              <a:lnSpc>
                <a:spcPts val="1300"/>
              </a:lnSpc>
            </a:pPr>
            <a:r>
              <a:rPr kumimoji="1" lang="en-US" altLang="ko-KR" sz="1200" b="1" dirty="0">
                <a:ea typeface="굴림" charset="0"/>
                <a:cs typeface="굴림" charset="0"/>
              </a:rPr>
              <a:t>the Union</a:t>
            </a:r>
          </a:p>
          <a:p>
            <a:pPr latinLnBrk="1">
              <a:lnSpc>
                <a:spcPts val="1300"/>
              </a:lnSpc>
            </a:pPr>
            <a:r>
              <a:rPr kumimoji="1" lang="en-US" altLang="ko-KR" sz="1100" dirty="0">
                <a:ea typeface="굴림" charset="0"/>
                <a:cs typeface="굴림" charset="0"/>
              </a:rPr>
              <a:t>(No.51, 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Convention)</a:t>
            </a:r>
            <a:endParaRPr kumimoji="1" lang="en-US" altLang="ko-KR" sz="1100" dirty="0">
              <a:ea typeface="굴림" charset="0"/>
              <a:cs typeface="굴림" charset="0"/>
            </a:endParaRPr>
          </a:p>
        </p:txBody>
      </p:sp>
      <p:cxnSp>
        <p:nvCxnSpPr>
          <p:cNvPr id="31" name="직선 화살표 연결선 14"/>
          <p:cNvCxnSpPr>
            <a:cxnSpLocks noChangeShapeType="1"/>
            <a:endCxn id="13" idx="4"/>
          </p:cNvCxnSpPr>
          <p:nvPr/>
        </p:nvCxnSpPr>
        <p:spPr bwMode="auto">
          <a:xfrm flipV="1">
            <a:off x="5007854" y="2736518"/>
            <a:ext cx="1" cy="360000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Rounded Rectangle 31"/>
          <p:cNvSpPr/>
          <p:nvPr/>
        </p:nvSpPr>
        <p:spPr>
          <a:xfrm>
            <a:off x="250540" y="2195786"/>
            <a:ext cx="1270000" cy="36988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Secretariat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7419690" y="4332561"/>
            <a:ext cx="1270000" cy="36988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Secretariat</a:t>
            </a:r>
          </a:p>
        </p:txBody>
      </p:sp>
      <p:cxnSp>
        <p:nvCxnSpPr>
          <p:cNvPr id="34" name="직선 화살표 연결선 26"/>
          <p:cNvCxnSpPr>
            <a:cxnSpLocks noChangeShapeType="1"/>
          </p:cNvCxnSpPr>
          <p:nvPr/>
        </p:nvCxnSpPr>
        <p:spPr bwMode="auto">
          <a:xfrm>
            <a:off x="8065057" y="4752702"/>
            <a:ext cx="0" cy="301625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직사각형 19"/>
          <p:cNvSpPr/>
          <p:nvPr/>
        </p:nvSpPr>
        <p:spPr>
          <a:xfrm>
            <a:off x="3360907" y="2762114"/>
            <a:ext cx="873748" cy="50400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latinLnBrk="1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ko-KR" sz="1200" b="1" dirty="0" smtClean="0">
                <a:solidFill>
                  <a:schemeClr val="bg1"/>
                </a:solidFill>
                <a:latin typeface="Calibri" pitchFamily="34" charset="0"/>
                <a:ea typeface="굴림" pitchFamily="34" charset="-127"/>
              </a:rPr>
              <a:t>WTDC-17 contribution</a:t>
            </a:r>
            <a:endParaRPr kumimoji="1" lang="ko-KR" altLang="en-US" sz="1200" b="1" dirty="0">
              <a:solidFill>
                <a:schemeClr val="bg1"/>
              </a:solidFill>
              <a:latin typeface="Calibri" pitchFamily="34" charset="0"/>
              <a:ea typeface="굴림" pitchFamily="34" charset="-127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699792" y="4752000"/>
            <a:ext cx="1032772" cy="50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sz="1200" b="1" dirty="0" smtClean="0">
                <a:solidFill>
                  <a:schemeClr val="accent1"/>
                </a:solidFill>
              </a:rPr>
              <a:t>Open and public consultations</a:t>
            </a:r>
            <a:endParaRPr lang="en-US" sz="1200" b="1" dirty="0">
              <a:solidFill>
                <a:schemeClr val="accent1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541081" y="5970507"/>
            <a:ext cx="8352000" cy="0"/>
          </a:xfrm>
          <a:prstGeom prst="line">
            <a:avLst/>
          </a:prstGeom>
          <a:ln w="12700"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화살표 연결선 20"/>
          <p:cNvCxnSpPr>
            <a:cxnSpLocks noChangeShapeType="1"/>
            <a:endCxn id="11" idx="0"/>
          </p:cNvCxnSpPr>
          <p:nvPr/>
        </p:nvCxnSpPr>
        <p:spPr bwMode="auto">
          <a:xfrm>
            <a:off x="3797782" y="3274095"/>
            <a:ext cx="0" cy="802878"/>
          </a:xfrm>
          <a:prstGeom prst="straightConnector1">
            <a:avLst/>
          </a:prstGeom>
          <a:noFill/>
          <a:ln w="28575" cap="rnd">
            <a:solidFill>
              <a:srgbClr val="7F7F7F"/>
            </a:solidFill>
            <a:prstDash val="solid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직선 화살표 연결선 20"/>
          <p:cNvCxnSpPr>
            <a:cxnSpLocks noChangeShapeType="1"/>
          </p:cNvCxnSpPr>
          <p:nvPr/>
        </p:nvCxnSpPr>
        <p:spPr bwMode="auto">
          <a:xfrm flipV="1">
            <a:off x="3245374" y="4410347"/>
            <a:ext cx="0" cy="326056"/>
          </a:xfrm>
          <a:prstGeom prst="straightConnector1">
            <a:avLst/>
          </a:prstGeom>
          <a:noFill/>
          <a:ln w="28575" cap="rnd">
            <a:solidFill>
              <a:srgbClr val="7F7F7F"/>
            </a:solidFill>
            <a:prstDash val="solid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직선 화살표 연결선 20"/>
          <p:cNvCxnSpPr>
            <a:cxnSpLocks noChangeShapeType="1"/>
          </p:cNvCxnSpPr>
          <p:nvPr/>
        </p:nvCxnSpPr>
        <p:spPr bwMode="auto">
          <a:xfrm flipV="1">
            <a:off x="4451672" y="4398988"/>
            <a:ext cx="0" cy="326056"/>
          </a:xfrm>
          <a:prstGeom prst="straightConnector1">
            <a:avLst/>
          </a:prstGeom>
          <a:noFill/>
          <a:ln w="28575" cap="rnd">
            <a:solidFill>
              <a:srgbClr val="7F7F7F"/>
            </a:solidFill>
            <a:prstDash val="solid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13702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Timetable for the elaboration of the </a:t>
            </a:r>
            <a:r>
              <a:rPr lang="en-US" sz="3600" dirty="0" smtClean="0"/>
              <a:t>2020-2023 strategic and financial plans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DD2957A-38BF-4766-88FD-46AF2F4ED65D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5" name="Tableau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391090"/>
              </p:ext>
            </p:extLst>
          </p:nvPr>
        </p:nvGraphicFramePr>
        <p:xfrm>
          <a:off x="611560" y="1394460"/>
          <a:ext cx="7920880" cy="4929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606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26845"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 smtClean="0"/>
                        <a:t>Date</a:t>
                      </a:r>
                      <a:endParaRPr lang="en-US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 smtClean="0"/>
                        <a:t>Milestone</a:t>
                      </a:r>
                      <a:endParaRPr lang="en-US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baseline="0" noProof="0" dirty="0" smtClean="0">
                          <a:solidFill>
                            <a:schemeClr val="accent3"/>
                          </a:solidFill>
                        </a:rPr>
                        <a:t>20</a:t>
                      </a:r>
                      <a:r>
                        <a:rPr lang="en-US" sz="1400" noProof="0" dirty="0" smtClean="0">
                          <a:solidFill>
                            <a:schemeClr val="accent3"/>
                          </a:solidFill>
                        </a:rPr>
                        <a:t>17 Session of Council</a:t>
                      </a:r>
                      <a:endParaRPr lang="en-US" sz="14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solidFill>
                            <a:schemeClr val="accent3"/>
                          </a:solidFill>
                        </a:rPr>
                        <a:t>Establishment of the CWG-SFP</a:t>
                      </a:r>
                      <a:endParaRPr lang="en-US" sz="14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baseline="0" noProof="0" dirty="0" smtClean="0">
                          <a:solidFill>
                            <a:schemeClr val="accent3"/>
                          </a:solidFill>
                        </a:rPr>
                        <a:t>23 May 2017</a:t>
                      </a:r>
                      <a:endParaRPr lang="en-US" sz="14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solidFill>
                            <a:schemeClr val="accent3"/>
                          </a:solidFill>
                        </a:rPr>
                        <a:t>1</a:t>
                      </a:r>
                      <a:r>
                        <a:rPr lang="en-US" sz="1400" baseline="30000" noProof="0" dirty="0" smtClean="0">
                          <a:solidFill>
                            <a:schemeClr val="accent3"/>
                          </a:solidFill>
                        </a:rPr>
                        <a:t>st</a:t>
                      </a:r>
                      <a:r>
                        <a:rPr lang="en-US" sz="1400" noProof="0" dirty="0" smtClean="0">
                          <a:solidFill>
                            <a:schemeClr val="accent3"/>
                          </a:solidFill>
                        </a:rPr>
                        <a:t> meeting of CWG-SFP</a:t>
                      </a:r>
                      <a:endParaRPr lang="en-US" sz="14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solidFill>
                            <a:schemeClr val="accent3"/>
                          </a:solidFill>
                        </a:rPr>
                        <a:t>Jun – Aug 2017</a:t>
                      </a:r>
                      <a:endParaRPr lang="en-US" sz="14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solidFill>
                            <a:schemeClr val="accent3"/>
                          </a:solidFill>
                        </a:rPr>
                        <a:t>Preparation</a:t>
                      </a:r>
                      <a:r>
                        <a:rPr lang="en-US" sz="1400" baseline="0" noProof="0" dirty="0" smtClean="0">
                          <a:solidFill>
                            <a:schemeClr val="accent3"/>
                          </a:solidFill>
                        </a:rPr>
                        <a:t> of the secretariat’s input, including:</a:t>
                      </a:r>
                      <a:br>
                        <a:rPr lang="en-US" sz="1400" baseline="0" noProof="0" dirty="0" smtClean="0">
                          <a:solidFill>
                            <a:schemeClr val="accent3"/>
                          </a:solidFill>
                        </a:rPr>
                      </a:br>
                      <a:r>
                        <a:rPr lang="en-US" sz="1400" baseline="0" noProof="0" dirty="0" smtClean="0">
                          <a:solidFill>
                            <a:schemeClr val="accent3"/>
                          </a:solidFill>
                        </a:rPr>
                        <a:t>- Public consultation of the CWG-SFP on the strategic priorities</a:t>
                      </a:r>
                    </a:p>
                    <a:p>
                      <a:r>
                        <a:rPr lang="en-US" sz="1400" baseline="0" noProof="0" dirty="0" smtClean="0">
                          <a:solidFill>
                            <a:schemeClr val="accent3"/>
                          </a:solidFill>
                        </a:rPr>
                        <a:t>- Strategic planning workshops within the ITU secretariat</a:t>
                      </a:r>
                      <a:endParaRPr lang="en-US" sz="14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11-12 Sep</a:t>
                      </a:r>
                      <a:r>
                        <a:rPr lang="en-US" sz="1400" baseline="0" noProof="0" dirty="0" smtClean="0"/>
                        <a:t> 2017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2</a:t>
                      </a:r>
                      <a:r>
                        <a:rPr lang="en-US" sz="1400" baseline="30000" noProof="0" dirty="0" smtClean="0"/>
                        <a:t>nd</a:t>
                      </a:r>
                      <a:r>
                        <a:rPr lang="en-US" sz="1400" noProof="0" dirty="0" smtClean="0"/>
                        <a:t> meeting of CWG-SFP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9-20 October</a:t>
                      </a:r>
                      <a:r>
                        <a:rPr lang="en-US" sz="1400" baseline="0" noProof="0" dirty="0" smtClean="0"/>
                        <a:t> 2017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WTDC</a:t>
                      </a:r>
                      <a:r>
                        <a:rPr lang="en-US" sz="1400" baseline="0" noProof="0" dirty="0" smtClean="0"/>
                        <a:t>-17 contribution to the ITU Strategic Plan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October</a:t>
                      </a:r>
                      <a:r>
                        <a:rPr lang="en-US" sz="1400" baseline="0" noProof="0" dirty="0" smtClean="0"/>
                        <a:t> / </a:t>
                      </a:r>
                      <a:r>
                        <a:rPr lang="en-US" sz="1400" noProof="0" dirty="0" smtClean="0"/>
                        <a:t>November 2017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Public</a:t>
                      </a:r>
                      <a:r>
                        <a:rPr lang="en-US" sz="1400" baseline="0" noProof="0" dirty="0" smtClean="0"/>
                        <a:t> consultation of the </a:t>
                      </a:r>
                      <a:r>
                        <a:rPr lang="en-US" sz="1400" noProof="0" dirty="0" smtClean="0"/>
                        <a:t>proposed draft strategic framework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15-16 Jan 2018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3</a:t>
                      </a:r>
                      <a:r>
                        <a:rPr lang="en-US" sz="1400" baseline="30000" noProof="0" dirty="0" smtClean="0"/>
                        <a:t>rd</a:t>
                      </a:r>
                      <a:r>
                        <a:rPr lang="en-US" sz="1400" noProof="0" dirty="0" smtClean="0"/>
                        <a:t> meeting of CWG-SFP</a:t>
                      </a:r>
                    </a:p>
                    <a:p>
                      <a:r>
                        <a:rPr lang="en-US" sz="1400" noProof="0" dirty="0" smtClean="0"/>
                        <a:t>Draft Strategic</a:t>
                      </a:r>
                      <a:r>
                        <a:rPr lang="en-US" sz="1400" baseline="0" noProof="0" dirty="0" smtClean="0"/>
                        <a:t> and Financial Plans presented / draft revised Res. 71, 72, 151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March</a:t>
                      </a:r>
                      <a:r>
                        <a:rPr lang="en-US" sz="1400" baseline="0" noProof="0" dirty="0" smtClean="0"/>
                        <a:t> </a:t>
                      </a:r>
                      <a:r>
                        <a:rPr lang="en-US" sz="1400" noProof="0" dirty="0" smtClean="0"/>
                        <a:t>2018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/>
                        <a:t>Public</a:t>
                      </a:r>
                      <a:r>
                        <a:rPr lang="en-US" sz="1400" baseline="0" noProof="0" dirty="0" smtClean="0"/>
                        <a:t> consultation on the draft strategic plan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Q1-Q2 2018 (tbc)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RAG / TSAG / TDAG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16 April 2018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4</a:t>
                      </a:r>
                      <a:r>
                        <a:rPr lang="en-US" sz="1400" baseline="30000" noProof="0" dirty="0" smtClean="0"/>
                        <a:t>th</a:t>
                      </a:r>
                      <a:r>
                        <a:rPr lang="en-US" sz="1400" noProof="0" dirty="0" smtClean="0"/>
                        <a:t> meeting (before the 2018 Session of Council)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17-27</a:t>
                      </a:r>
                      <a:r>
                        <a:rPr lang="en-US" sz="1400" baseline="0" noProof="0" dirty="0" smtClean="0"/>
                        <a:t> April 2018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Council 2018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End</a:t>
                      </a:r>
                      <a:r>
                        <a:rPr lang="en-US" sz="1400" baseline="0" noProof="0" dirty="0" smtClean="0"/>
                        <a:t> of June 20</a:t>
                      </a:r>
                      <a:r>
                        <a:rPr lang="en-US" sz="1400" noProof="0" dirty="0" smtClean="0"/>
                        <a:t>18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Final</a:t>
                      </a:r>
                      <a:r>
                        <a:rPr lang="en-US" sz="1400" baseline="0" noProof="0" dirty="0" smtClean="0"/>
                        <a:t> draft Strategic and Financial Plans submitted to PP-18</a:t>
                      </a: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29 Oct – 16 Nov 2018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Adoption of the Strategic</a:t>
                      </a:r>
                      <a:r>
                        <a:rPr lang="en-US" sz="1400" baseline="0" noProof="0" dirty="0" smtClean="0"/>
                        <a:t> and Financial Plans </a:t>
                      </a:r>
                      <a:r>
                        <a:rPr lang="en-US" sz="1400" noProof="0" dirty="0" smtClean="0"/>
                        <a:t>by PP-18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945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Alternatives for the 2</a:t>
            </a:r>
            <a:r>
              <a:rPr lang="en-US" sz="3200" baseline="30000" dirty="0" smtClean="0"/>
              <a:t>nd</a:t>
            </a:r>
            <a:r>
              <a:rPr lang="en-US" sz="3200" dirty="0" smtClean="0"/>
              <a:t> Public Consultation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 fontScale="85000" lnSpcReduction="20000"/>
          </a:bodyPr>
          <a:lstStyle/>
          <a:p>
            <a:fld id="{DDD2957A-38BF-4766-88FD-46AF2F4ED65D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12648" y="1046962"/>
            <a:ext cx="3959352" cy="569440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600" b="1" dirty="0"/>
              <a:t>Scenario </a:t>
            </a:r>
            <a:r>
              <a:rPr lang="en-US" sz="3600" b="1" dirty="0" smtClean="0"/>
              <a:t>1</a:t>
            </a:r>
            <a:endParaRPr lang="en-US" sz="3600" b="1" dirty="0"/>
          </a:p>
          <a:p>
            <a:pPr marL="180000" indent="-180000"/>
            <a:r>
              <a:rPr lang="en-US" dirty="0" smtClean="0"/>
              <a:t>Draft Objectives are </a:t>
            </a:r>
            <a:r>
              <a:rPr lang="en-US" dirty="0"/>
              <a:t>posted to the </a:t>
            </a: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public </a:t>
            </a:r>
            <a:r>
              <a:rPr lang="en-US" dirty="0"/>
              <a:t>consultation </a:t>
            </a:r>
            <a:r>
              <a:rPr lang="en-US" dirty="0" smtClean="0"/>
              <a:t>but final </a:t>
            </a:r>
            <a:r>
              <a:rPr lang="en-US" dirty="0"/>
              <a:t>form to be discussed at the </a:t>
            </a: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CWG-SFP</a:t>
            </a:r>
            <a:r>
              <a:rPr lang="en-US" dirty="0"/>
              <a:t>, </a:t>
            </a:r>
            <a:r>
              <a:rPr lang="en-US" dirty="0" smtClean="0"/>
              <a:t>with all inputs from the </a:t>
            </a:r>
            <a:r>
              <a:rPr lang="en-US" dirty="0"/>
              <a:t>public </a:t>
            </a:r>
            <a:r>
              <a:rPr lang="en-US" dirty="0" smtClean="0"/>
              <a:t>consultation</a:t>
            </a:r>
            <a:endParaRPr lang="en-US" dirty="0"/>
          </a:p>
          <a:p>
            <a:pPr marL="180000" indent="-180000"/>
            <a:r>
              <a:rPr lang="en-US" dirty="0" smtClean="0"/>
              <a:t>The 3</a:t>
            </a:r>
            <a:r>
              <a:rPr lang="en-US" baseline="30000" dirty="0" smtClean="0"/>
              <a:t>rd</a:t>
            </a:r>
            <a:r>
              <a:rPr lang="en-US" dirty="0" smtClean="0"/>
              <a:t> CWG </a:t>
            </a:r>
            <a:r>
              <a:rPr lang="en-US" dirty="0"/>
              <a:t>meeting will also </a:t>
            </a:r>
            <a:r>
              <a:rPr lang="en-US" dirty="0" smtClean="0"/>
              <a:t>discuss WTDC input</a:t>
            </a:r>
            <a:endParaRPr lang="en-US" dirty="0"/>
          </a:p>
          <a:p>
            <a:pPr marL="180000" indent="-180000"/>
            <a:r>
              <a:rPr lang="en-US" dirty="0" smtClean="0"/>
              <a:t>Public consultation to start independently </a:t>
            </a:r>
            <a:r>
              <a:rPr lang="en-US" dirty="0"/>
              <a:t>from WTDC. </a:t>
            </a:r>
            <a:r>
              <a:rPr lang="en-US" dirty="0" smtClean="0"/>
              <a:t>Possible timeline:</a:t>
            </a:r>
            <a:endParaRPr lang="en-US" dirty="0"/>
          </a:p>
          <a:p>
            <a:pPr marL="180000" indent="-180000"/>
            <a:r>
              <a:rPr lang="en-US" b="1" dirty="0" smtClean="0"/>
              <a:t>September </a:t>
            </a:r>
            <a:r>
              <a:rPr lang="en-US" b="1" dirty="0"/>
              <a:t>11-12</a:t>
            </a:r>
            <a:r>
              <a:rPr lang="en-US" dirty="0"/>
              <a:t>: CWG meeting</a:t>
            </a:r>
          </a:p>
          <a:p>
            <a:pPr marL="180000" indent="-180000"/>
            <a:r>
              <a:rPr lang="en-US" b="1" dirty="0" smtClean="0"/>
              <a:t>September </a:t>
            </a:r>
            <a:r>
              <a:rPr lang="en-US" b="1" dirty="0"/>
              <a:t>20</a:t>
            </a:r>
            <a:r>
              <a:rPr lang="en-US" dirty="0"/>
              <a:t>: End of preparation of the material for the public consultation</a:t>
            </a:r>
          </a:p>
          <a:p>
            <a:pPr marL="180000" indent="-180000"/>
            <a:r>
              <a:rPr lang="en-US" b="1" dirty="0" smtClean="0"/>
              <a:t>September </a:t>
            </a:r>
            <a:r>
              <a:rPr lang="en-US" b="1" dirty="0"/>
              <a:t>27</a:t>
            </a:r>
            <a:r>
              <a:rPr lang="en-US" dirty="0"/>
              <a:t>: Public consultation documents approved and signed and the documents are translated</a:t>
            </a:r>
          </a:p>
          <a:p>
            <a:pPr marL="180000" indent="-180000"/>
            <a:r>
              <a:rPr lang="en-US" b="1" dirty="0" smtClean="0"/>
              <a:t>September </a:t>
            </a:r>
            <a:r>
              <a:rPr lang="en-US" b="1" dirty="0"/>
              <a:t>28-29</a:t>
            </a:r>
            <a:r>
              <a:rPr lang="en-US" dirty="0"/>
              <a:t>: Launch of the public consultation</a:t>
            </a:r>
          </a:p>
          <a:p>
            <a:pPr marL="180000" indent="-180000"/>
            <a:r>
              <a:rPr lang="en-US" b="1" dirty="0" smtClean="0"/>
              <a:t>October </a:t>
            </a:r>
            <a:r>
              <a:rPr lang="en-US" b="1" dirty="0"/>
              <a:t>30</a:t>
            </a:r>
            <a:r>
              <a:rPr lang="en-US" dirty="0"/>
              <a:t>: End of the public consultation</a:t>
            </a:r>
          </a:p>
          <a:p>
            <a:pPr marL="180000" indent="-180000"/>
            <a:r>
              <a:rPr lang="en-US" b="1" dirty="0" smtClean="0"/>
              <a:t>November </a:t>
            </a:r>
            <a:r>
              <a:rPr lang="en-US" b="1" dirty="0"/>
              <a:t>14</a:t>
            </a:r>
            <a:r>
              <a:rPr lang="en-US" dirty="0"/>
              <a:t>: Report on the second public consultation</a:t>
            </a:r>
          </a:p>
          <a:p>
            <a:pPr marL="180000" indent="-180000"/>
            <a:r>
              <a:rPr lang="en-US" b="1" dirty="0" smtClean="0"/>
              <a:t>November </a:t>
            </a:r>
            <a:r>
              <a:rPr lang="en-US" b="1" dirty="0"/>
              <a:t>27 </a:t>
            </a:r>
            <a:r>
              <a:rPr lang="en-US" dirty="0"/>
              <a:t>or </a:t>
            </a:r>
            <a:r>
              <a:rPr lang="en-US" b="1" dirty="0"/>
              <a:t>December 4</a:t>
            </a:r>
            <a:r>
              <a:rPr lang="en-US" dirty="0"/>
              <a:t>: All documents submitted for the </a:t>
            </a: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CWG-SFP meeting</a:t>
            </a:r>
            <a:endParaRPr lang="en-US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4651248" y="1039660"/>
            <a:ext cx="3959352" cy="5478382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b="1" dirty="0" smtClean="0"/>
              <a:t>Scenario 2</a:t>
            </a:r>
            <a:endParaRPr lang="en-US" sz="3600" b="1" dirty="0"/>
          </a:p>
          <a:p>
            <a:pPr marL="180000" indent="-180000"/>
            <a:r>
              <a:rPr lang="en-GB" dirty="0" smtClean="0"/>
              <a:t>Decision to wait for the consolidation of the WTDC input to then conduct the 2</a:t>
            </a:r>
            <a:r>
              <a:rPr lang="en-GB" baseline="30000" dirty="0" smtClean="0"/>
              <a:t>nd</a:t>
            </a:r>
            <a:r>
              <a:rPr lang="en-GB" dirty="0" smtClean="0"/>
              <a:t> public consultation of CWG-SFP.</a:t>
            </a:r>
          </a:p>
          <a:p>
            <a:pPr marL="180000" indent="-180000"/>
            <a:r>
              <a:rPr lang="en-GB" dirty="0" smtClean="0"/>
              <a:t>Possible timeline:</a:t>
            </a:r>
            <a:endParaRPr lang="en-US" dirty="0"/>
          </a:p>
          <a:p>
            <a:pPr marL="180000" lvl="0" indent="-180000"/>
            <a:r>
              <a:rPr lang="en-GB" b="1" dirty="0"/>
              <a:t>October 20</a:t>
            </a:r>
            <a:r>
              <a:rPr lang="en-GB" dirty="0"/>
              <a:t>: End of WTDC</a:t>
            </a:r>
            <a:endParaRPr lang="en-US" dirty="0"/>
          </a:p>
          <a:p>
            <a:pPr marL="180000" lvl="0" indent="-180000"/>
            <a:r>
              <a:rPr lang="en-GB" b="1" dirty="0"/>
              <a:t>October 27</a:t>
            </a:r>
            <a:r>
              <a:rPr lang="en-GB" dirty="0"/>
              <a:t>: End of preparation of the material for the public consultation</a:t>
            </a:r>
            <a:endParaRPr lang="en-US" dirty="0"/>
          </a:p>
          <a:p>
            <a:pPr marL="180000" lvl="0" indent="-180000"/>
            <a:r>
              <a:rPr lang="en-GB" b="1" dirty="0"/>
              <a:t>November 1</a:t>
            </a:r>
            <a:r>
              <a:rPr lang="en-GB" dirty="0"/>
              <a:t>: The public consultation documents are approved and signed and the documents are translated</a:t>
            </a:r>
            <a:endParaRPr lang="en-US" dirty="0"/>
          </a:p>
          <a:p>
            <a:pPr marL="180000" lvl="0" indent="-180000"/>
            <a:r>
              <a:rPr lang="en-GB" b="1" dirty="0"/>
              <a:t>November 3</a:t>
            </a:r>
            <a:r>
              <a:rPr lang="en-GB" dirty="0"/>
              <a:t>: Launch of the public consultation</a:t>
            </a:r>
            <a:endParaRPr lang="en-US" dirty="0"/>
          </a:p>
          <a:p>
            <a:pPr marL="180000" lvl="0" indent="-180000"/>
            <a:r>
              <a:rPr lang="en-GB" b="1" dirty="0"/>
              <a:t>December 4</a:t>
            </a:r>
            <a:r>
              <a:rPr lang="en-GB" dirty="0"/>
              <a:t>: End of public consultation</a:t>
            </a:r>
            <a:endParaRPr lang="en-US" dirty="0"/>
          </a:p>
          <a:p>
            <a:pPr marL="180000" lvl="0" indent="-180000"/>
            <a:r>
              <a:rPr lang="en-GB" b="1" dirty="0"/>
              <a:t>December 11</a:t>
            </a:r>
            <a:r>
              <a:rPr lang="en-GB" dirty="0"/>
              <a:t>: Report on the second public consultation</a:t>
            </a:r>
            <a:endParaRPr lang="en-US" dirty="0"/>
          </a:p>
          <a:p>
            <a:pPr marL="180000" lvl="0" indent="-180000"/>
            <a:r>
              <a:rPr lang="en-GB" b="1" dirty="0"/>
              <a:t>December 15</a:t>
            </a:r>
            <a:r>
              <a:rPr lang="en-GB" dirty="0"/>
              <a:t>: All </a:t>
            </a:r>
            <a:r>
              <a:rPr lang="en-GB" dirty="0" smtClean="0"/>
              <a:t>documents </a:t>
            </a:r>
            <a:r>
              <a:rPr lang="en-GB" dirty="0"/>
              <a:t>submitted for the </a:t>
            </a:r>
            <a:r>
              <a:rPr lang="en-GB" dirty="0" smtClean="0"/>
              <a:t>3</a:t>
            </a:r>
            <a:r>
              <a:rPr lang="en-GB" baseline="30000" dirty="0" smtClean="0"/>
              <a:t>rd</a:t>
            </a:r>
            <a:r>
              <a:rPr lang="en-GB" dirty="0" smtClean="0"/>
              <a:t> CWG-SFP meeting (on time for the one month deadline before the meeting)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348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Subject for the 2</a:t>
            </a:r>
            <a:r>
              <a:rPr lang="en-US" baseline="30000" dirty="0" smtClean="0"/>
              <a:t>nd</a:t>
            </a:r>
            <a:r>
              <a:rPr lang="en-US" dirty="0" smtClean="0"/>
              <a:t> Public Consultation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DD2957A-38BF-4766-88FD-46AF2F4ED65D}" type="slidenum">
              <a:rPr lang="en-US" smtClean="0"/>
              <a:t>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Participants in the 2</a:t>
            </a:r>
            <a:r>
              <a:rPr lang="en-US" baseline="30000" dirty="0" smtClean="0"/>
              <a:t>nd</a:t>
            </a:r>
            <a:r>
              <a:rPr lang="en-US" dirty="0" smtClean="0"/>
              <a:t> Public Consultation will be invited to provide inputs on the following elements of the </a:t>
            </a:r>
            <a:r>
              <a:rPr lang="en-US" b="1" dirty="0" smtClean="0"/>
              <a:t>preliminary/draft proposed ITU strategic framework</a:t>
            </a:r>
            <a:r>
              <a:rPr lang="en-US" dirty="0" smtClean="0"/>
              <a:t>* for 2020-2023:</a:t>
            </a:r>
          </a:p>
          <a:p>
            <a:pPr lvl="1"/>
            <a:r>
              <a:rPr lang="en-US" dirty="0"/>
              <a:t>Situational / strategic </a:t>
            </a:r>
            <a:r>
              <a:rPr lang="en-US" b="1" dirty="0"/>
              <a:t>analysis</a:t>
            </a:r>
          </a:p>
          <a:p>
            <a:pPr lvl="1"/>
            <a:r>
              <a:rPr lang="en-US" dirty="0" smtClean="0"/>
              <a:t>ITU </a:t>
            </a:r>
            <a:r>
              <a:rPr lang="en-US" b="1" dirty="0"/>
              <a:t>Vision</a:t>
            </a:r>
            <a:r>
              <a:rPr lang="en-US" dirty="0"/>
              <a:t>, </a:t>
            </a:r>
            <a:r>
              <a:rPr lang="en-US" b="1" dirty="0"/>
              <a:t>Mission</a:t>
            </a:r>
            <a:r>
              <a:rPr lang="en-US" dirty="0"/>
              <a:t>, </a:t>
            </a:r>
            <a:r>
              <a:rPr lang="en-US" b="1" dirty="0"/>
              <a:t>Values</a:t>
            </a:r>
            <a:r>
              <a:rPr lang="en-US" dirty="0"/>
              <a:t>, </a:t>
            </a:r>
            <a:r>
              <a:rPr lang="en-US" b="1" dirty="0"/>
              <a:t>Strategic Goals</a:t>
            </a:r>
          </a:p>
          <a:p>
            <a:pPr lvl="1"/>
            <a:r>
              <a:rPr lang="en-US" dirty="0" smtClean="0"/>
              <a:t>Proposed </a:t>
            </a:r>
            <a:r>
              <a:rPr lang="en-US" b="1" dirty="0" smtClean="0"/>
              <a:t>Targets</a:t>
            </a:r>
            <a:endParaRPr lang="en-US" b="1" dirty="0"/>
          </a:p>
          <a:p>
            <a:pPr lvl="1"/>
            <a:r>
              <a:rPr lang="en-US" dirty="0"/>
              <a:t>Strategic </a:t>
            </a:r>
            <a:r>
              <a:rPr lang="en-US" b="1" dirty="0"/>
              <a:t>Risk management analysis</a:t>
            </a:r>
          </a:p>
          <a:p>
            <a:pPr lvl="1"/>
            <a:r>
              <a:rPr lang="en-US" b="1" dirty="0" smtClean="0"/>
              <a:t>Linkage</a:t>
            </a:r>
            <a:r>
              <a:rPr lang="en-US" dirty="0" smtClean="0"/>
              <a:t> </a:t>
            </a:r>
            <a:r>
              <a:rPr lang="en-US" dirty="0"/>
              <a:t>with the </a:t>
            </a:r>
            <a:r>
              <a:rPr lang="en-US" dirty="0" smtClean="0"/>
              <a:t>SDG framework</a:t>
            </a:r>
            <a:endParaRPr lang="en-US" dirty="0"/>
          </a:p>
          <a:p>
            <a:pPr lvl="1"/>
            <a:r>
              <a:rPr lang="en-US" dirty="0" smtClean="0"/>
              <a:t>Preliminary/draft </a:t>
            </a:r>
            <a:r>
              <a:rPr lang="en-US" b="1" dirty="0" smtClean="0"/>
              <a:t>ITU </a:t>
            </a:r>
            <a:r>
              <a:rPr lang="en-US" b="1" dirty="0"/>
              <a:t>results framework</a:t>
            </a:r>
          </a:p>
          <a:p>
            <a:pPr lvl="2"/>
            <a:r>
              <a:rPr lang="en-US" b="1" dirty="0" smtClean="0"/>
              <a:t>Objectives</a:t>
            </a:r>
            <a:r>
              <a:rPr lang="en-US" dirty="0" smtClean="0"/>
              <a:t>/</a:t>
            </a:r>
            <a:r>
              <a:rPr lang="en-US" b="1" dirty="0" smtClean="0"/>
              <a:t>Outcomes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b="1" dirty="0" smtClean="0"/>
              <a:t>Outputs</a:t>
            </a:r>
          </a:p>
          <a:p>
            <a:pPr marL="411480" lvl="1" indent="0">
              <a:buNone/>
            </a:pPr>
            <a:endParaRPr lang="en-US" dirty="0" smtClean="0"/>
          </a:p>
          <a:p>
            <a:pPr marL="411480" lvl="1" indent="0">
              <a:buNone/>
            </a:pPr>
            <a:r>
              <a:rPr lang="en-US" sz="1900" dirty="0" smtClean="0"/>
              <a:t>* As per the preliminary/draft presentation to CWG-SFP and the changes discussed and proposed by the Group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1310170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ITU-15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498BC9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pper-median">
  <a:themeElements>
    <a:clrScheme name="ITU-15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498BC9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AEECEB53478D4FA58D21D6251A617C" ma:contentTypeVersion="0" ma:contentTypeDescription="Create a new document." ma:contentTypeScope="" ma:versionID="3a61f5a699ba4690e4307edfa93c257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469251-26C4-4223-92C9-72D773D1A1B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BA9A0B1-5F54-45EF-A28F-0B2FAC4CADC9}">
  <ds:schemaRefs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7DDB074-D6F8-4121-8E6F-B4C7EA7418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36229</TotalTime>
  <Words>804</Words>
  <Application>Microsoft Office PowerPoint</Application>
  <PresentationFormat>On-screen Show (4:3)</PresentationFormat>
  <Paragraphs>118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굴림</vt:lpstr>
      <vt:lpstr>맑은 고딕</vt:lpstr>
      <vt:lpstr>SimSun</vt:lpstr>
      <vt:lpstr>Arial</vt:lpstr>
      <vt:lpstr>Calibri</vt:lpstr>
      <vt:lpstr>Times New Roman Bold</vt:lpstr>
      <vt:lpstr>Wingdings</vt:lpstr>
      <vt:lpstr>Wingdings 2</vt:lpstr>
      <vt:lpstr>Median</vt:lpstr>
      <vt:lpstr>Upper-median</vt:lpstr>
      <vt:lpstr>Process and timetable for The elaboration of the ITU STRATEGIC and financial PLANs for 2020-2023  2nd Meeting of the Council Working Group for Strategic and Financial Plans for 2020-2023</vt:lpstr>
      <vt:lpstr>Process for the 2020-2023 strategic plan</vt:lpstr>
      <vt:lpstr>Timetable for the elaboration of the 2020-2023 strategic and financial plans</vt:lpstr>
      <vt:lpstr>Alternatives for the 2nd Public Consultation</vt:lpstr>
      <vt:lpstr>Subject for the 2nd Public Consultation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Igglesis, Vaggelis</dc:creator>
  <cp:lastModifiedBy>Janin</cp:lastModifiedBy>
  <cp:revision>1981</cp:revision>
  <cp:lastPrinted>2017-05-04T13:37:24Z</cp:lastPrinted>
  <dcterms:created xsi:type="dcterms:W3CDTF">2011-09-07T08:28:06Z</dcterms:created>
  <dcterms:modified xsi:type="dcterms:W3CDTF">2017-09-12T07:34:36Z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0x010100A1AEECEB53478D4FA58D21D6251A617C</vt:lpwstr>
  </property>
</Properties>
</file>