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03" r:id="rId7"/>
    <p:sldId id="1005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1" autoAdjust="0"/>
    <p:restoredTop sz="94434" autoAdjust="0"/>
  </p:normalViewPr>
  <p:slideViewPr>
    <p:cSldViewPr>
      <p:cViewPr varScale="1">
        <p:scale>
          <a:sx n="132" d="100"/>
          <a:sy n="132" d="100"/>
        </p:scale>
        <p:origin x="103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8/17/2017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8/17/2017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8/17/2017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s-ES_tradnl" sz="2800" dirty="0"/>
              <a:t>Proceso y calendario para la elaboración de los </a:t>
            </a:r>
            <a:r>
              <a:rPr lang="es-ES_tradnl" sz="2800" b="1" dirty="0"/>
              <a:t>Planes Estratégico y Financiero de la UIT para 2020-2023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s-ES_tradnl" sz="2400" i="1" cap="none" dirty="0"/>
              <a:t>2ª reunión del Grupo de Trabajo del Consejo </a:t>
            </a:r>
            <a:r>
              <a:rPr lang="es-ES_tradnl" sz="2400" i="1" cap="none" dirty="0" smtClean="0"/>
              <a:t>sobre </a:t>
            </a:r>
            <a:r>
              <a:rPr lang="es-ES_tradnl" sz="2400" i="1" cap="none" dirty="0"/>
              <a:t>los Planes Estratégico y Financiero de la Unión </a:t>
            </a:r>
            <a:r>
              <a:rPr lang="es-ES_tradnl" sz="2400" i="1" cap="none" dirty="0" smtClean="0"/>
              <a:t/>
            </a:r>
            <a:br>
              <a:rPr lang="es-ES_tradnl" sz="2400" i="1" cap="none" dirty="0" smtClean="0"/>
            </a:br>
            <a:r>
              <a:rPr lang="es-ES_tradnl" sz="2400" i="1" cap="none" dirty="0" smtClean="0"/>
              <a:t>para </a:t>
            </a:r>
            <a:r>
              <a:rPr lang="es-ES_tradnl" sz="2400" i="1" cap="none" dirty="0"/>
              <a:t>2020-2023</a:t>
            </a:r>
            <a:endParaRPr lang="en-US" sz="3600" i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</a:t>
            </a:r>
            <a:r>
              <a:rPr lang="es-ES_tradnl" sz="1300" b="1" dirty="0" smtClean="0"/>
              <a:t>11-12 </a:t>
            </a:r>
            <a:r>
              <a:rPr lang="es-ES_tradnl" sz="1300" b="1" dirty="0"/>
              <a:t>de septiembre de 2017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42365" y="67994"/>
            <a:ext cx="18842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Documento 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CWG-SFP-2/7-S</a:t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pt-BR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4 de agosto de 2017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Original: </a:t>
            </a:r>
            <a:r>
              <a:rPr lang="de-CH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inglés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4000" dirty="0"/>
              <a:t>Proceso para el Plan Estratégico 2020-2023 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solidFill>
                  <a:schemeClr val="bg1"/>
                </a:solidFill>
              </a:rPr>
              <a:t>GTC-PEPF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3721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es-ES_tradnl" altLang="ko-KR" sz="1400" b="1" dirty="0">
                <a:ea typeface="굴림" charset="0"/>
                <a:cs typeface="굴림" charset="0"/>
              </a:rPr>
              <a:t>SG presenta contribución al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Consejo </a:t>
            </a:r>
            <a:r>
              <a:rPr kumimoji="1" lang="en-US" altLang="ko-KR" sz="1200" dirty="0">
                <a:ea typeface="굴림" charset="0"/>
                <a:cs typeface="굴림" charset="0"/>
              </a:rPr>
              <a:t>(</a:t>
            </a:r>
            <a:r>
              <a:rPr kumimoji="1" lang="en-US" altLang="ko-KR" sz="1200" dirty="0" err="1">
                <a:ea typeface="굴림" charset="0"/>
                <a:cs typeface="굴림" charset="0"/>
              </a:rPr>
              <a:t>núm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. 74A</a:t>
            </a:r>
            <a:r>
              <a:rPr kumimoji="1" lang="en-US" altLang="ko-KR" sz="1200" dirty="0">
                <a:ea typeface="굴림" charset="0"/>
                <a:cs typeface="굴림" charset="0"/>
              </a:rPr>
              <a:t>, </a:t>
            </a:r>
            <a:r>
              <a:rPr kumimoji="1" lang="en-US" altLang="ko-KR" sz="1200" dirty="0" err="1" smtClean="0">
                <a:ea typeface="굴림" charset="0"/>
                <a:cs typeface="굴림" charset="0"/>
              </a:rPr>
              <a:t>Constitución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733140" y="3140348"/>
            <a:ext cx="2011320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es-ES_tradnl" altLang="ko-KR" sz="1400" b="1" dirty="0">
                <a:ea typeface="굴림" charset="0"/>
                <a:cs typeface="굴림" charset="0"/>
              </a:rPr>
              <a:t>El Consejo comenzará la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preparación </a:t>
            </a:r>
            <a:r>
              <a:rPr kumimoji="1" lang="es-ES_tradnl" altLang="ko-KR" sz="1400" b="1" dirty="0">
                <a:ea typeface="굴림" charset="0"/>
                <a:cs typeface="굴림" charset="0"/>
              </a:rPr>
              <a:t>de un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proyecto </a:t>
            </a:r>
            <a:r>
              <a:rPr kumimoji="1" lang="es-ES_tradnl" altLang="ko-KR" sz="1400" b="1" dirty="0">
                <a:ea typeface="굴림" charset="0"/>
                <a:cs typeface="굴림" charset="0"/>
              </a:rPr>
              <a:t>de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PE </a:t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n-US" altLang="ko-KR" sz="1200" b="1" dirty="0">
                <a:ea typeface="굴림" charset="0"/>
                <a:cs typeface="굴림" charset="0"/>
              </a:rPr>
              <a:t>(</a:t>
            </a:r>
            <a:r>
              <a:rPr kumimoji="1" lang="en-US" altLang="ko-KR" sz="1200" b="1" dirty="0" err="1">
                <a:ea typeface="굴림" charset="0"/>
                <a:cs typeface="굴림" charset="0"/>
              </a:rPr>
              <a:t>p.e.</a:t>
            </a:r>
            <a:r>
              <a:rPr kumimoji="1" lang="en-US" altLang="ko-KR" sz="1200" b="1" dirty="0">
                <a:ea typeface="굴림" charset="0"/>
                <a:cs typeface="굴림" charset="0"/>
              </a:rPr>
              <a:t> </a:t>
            </a:r>
            <a:r>
              <a:rPr kumimoji="1" lang="en-US" altLang="ko-KR" sz="1200" b="1" dirty="0" err="1">
                <a:ea typeface="굴림" charset="0"/>
                <a:cs typeface="굴림" charset="0"/>
              </a:rPr>
              <a:t>creando</a:t>
            </a:r>
            <a:r>
              <a:rPr kumimoji="1" lang="en-US" altLang="ko-KR" sz="1200" b="1" dirty="0">
                <a:ea typeface="굴림" charset="0"/>
                <a:cs typeface="굴림" charset="0"/>
              </a:rPr>
              <a:t> un GTC)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dirty="0">
                <a:ea typeface="굴림" charset="0"/>
                <a:cs typeface="굴림" charset="0"/>
              </a:rPr>
              <a:t>(</a:t>
            </a:r>
            <a:r>
              <a:rPr kumimoji="1" lang="en-US" altLang="ko-KR" sz="1200" dirty="0" err="1">
                <a:ea typeface="굴림" charset="0"/>
                <a:cs typeface="굴림" charset="0"/>
              </a:rPr>
              <a:t>núm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. </a:t>
            </a:r>
            <a:r>
              <a:rPr kumimoji="1" lang="en-US" altLang="ko-KR" sz="1200" dirty="0">
                <a:ea typeface="굴림" charset="0"/>
                <a:cs typeface="굴림" charset="0"/>
              </a:rPr>
              <a:t>62A, </a:t>
            </a:r>
            <a:r>
              <a:rPr kumimoji="1" lang="en-US" altLang="ko-KR" sz="1200" dirty="0" err="1">
                <a:ea typeface="굴림" charset="0"/>
                <a:cs typeface="굴림" charset="0"/>
              </a:rPr>
              <a:t>Convenio</a:t>
            </a:r>
            <a:r>
              <a:rPr kumimoji="1" lang="en-US" altLang="ko-KR" sz="1200" dirty="0">
                <a:ea typeface="굴림" charset="0"/>
                <a:cs typeface="굴림" charset="0"/>
              </a:rPr>
              <a:t>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8" name="다이아몬드 12"/>
          <p:cNvSpPr/>
          <p:nvPr/>
        </p:nvSpPr>
        <p:spPr>
          <a:xfrm>
            <a:off x="4234656" y="3156223"/>
            <a:ext cx="1561480" cy="5349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Proyecto PE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51446" y="4243849"/>
            <a:ext cx="2126232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s-ES_tradnl" altLang="ko-KR" sz="1300" b="1" dirty="0">
                <a:ea typeface="굴림" charset="0"/>
                <a:cs typeface="굴림" charset="0"/>
              </a:rPr>
              <a:t>GTC coordina la </a:t>
            </a: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300" b="1" dirty="0" smtClean="0">
                <a:ea typeface="굴림" charset="0"/>
                <a:cs typeface="굴림" charset="0"/>
              </a:rPr>
            </a:b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>elaboración </a:t>
            </a:r>
            <a:r>
              <a:rPr kumimoji="1" lang="es-ES_tradnl" altLang="ko-KR" sz="1300" b="1" dirty="0">
                <a:ea typeface="굴림" charset="0"/>
                <a:cs typeface="굴림" charset="0"/>
              </a:rPr>
              <a:t>del </a:t>
            </a: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300" b="1" dirty="0" smtClean="0">
                <a:ea typeface="굴림" charset="0"/>
                <a:cs typeface="굴림" charset="0"/>
              </a:rPr>
            </a:b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>proyecto </a:t>
            </a:r>
            <a:r>
              <a:rPr kumimoji="1" lang="es-ES_tradnl" altLang="ko-KR" sz="1300" b="1" dirty="0">
                <a:ea typeface="굴림" charset="0"/>
                <a:cs typeface="굴림" charset="0"/>
              </a:rPr>
              <a:t>de PE </a:t>
            </a:r>
            <a:r>
              <a:rPr kumimoji="1" lang="es-ES_tradnl" altLang="ko-KR" sz="13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300" b="1" dirty="0" smtClean="0">
                <a:ea typeface="굴림" charset="0"/>
                <a:cs typeface="굴림" charset="0"/>
              </a:rPr>
            </a:b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kumimoji="1" lang="en-US" altLang="ko-KR" sz="1100" dirty="0">
                <a:ea typeface="굴림" charset="0"/>
                <a:cs typeface="굴림" charset="0"/>
              </a:rPr>
              <a:t>Res.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1384 </a:t>
            </a:r>
            <a:r>
              <a:rPr kumimoji="1" lang="en-US" altLang="ko-KR" sz="1100" dirty="0">
                <a:ea typeface="굴림" charset="0"/>
                <a:cs typeface="굴림" charset="0"/>
              </a:rPr>
              <a:t>/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C17)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940627" y="3096518"/>
            <a:ext cx="1226694" cy="655638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900" b="1" dirty="0">
                <a:solidFill>
                  <a:srgbClr val="FFFFFF"/>
                </a:solidFill>
              </a:rPr>
              <a:t>Proyecto final PE</a:t>
            </a:r>
            <a:endParaRPr lang="ko-KR" altLang="en-US" sz="9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580472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200" b="1" dirty="0" err="1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Estados</a:t>
            </a: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200" b="1" dirty="0" err="1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Miembros</a:t>
            </a:r>
            <a:endParaRPr kumimoji="1" lang="en-US" altLang="ko-KR" sz="12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200" b="1" dirty="0" err="1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Miembros</a:t>
            </a: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de </a:t>
            </a:r>
            <a:r>
              <a:rPr kumimoji="1" lang="en-US" altLang="ko-KR" sz="12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Sector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 smtClean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200" b="1" dirty="0" err="1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Grupos</a:t>
            </a: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kumimoji="1" lang="en-US" altLang="ko-KR" sz="1200" b="1" dirty="0" err="1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Asesores</a:t>
            </a:r>
            <a:endParaRPr kumimoji="1" lang="ko-KR" altLang="en-US" sz="12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28722" y="5262482"/>
            <a:ext cx="1768351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es-ES_tradnl" altLang="ko-KR" sz="1200" b="1" dirty="0">
                <a:ea typeface="굴림" charset="0"/>
                <a:cs typeface="굴림" charset="0"/>
              </a:rPr>
              <a:t>Presenta contribución para la preparación de un proyecto de PE</a:t>
            </a:r>
            <a:r>
              <a:rPr kumimoji="1" lang="en-US" altLang="ko-KR" sz="1200" b="1" dirty="0" smtClean="0">
                <a:ea typeface="굴림" charset="0"/>
                <a:cs typeface="굴림" charset="0"/>
              </a:rPr>
              <a:t> </a:t>
            </a:r>
            <a:endParaRPr kumimoji="1" lang="en-US" altLang="ko-KR" sz="1200" b="1" dirty="0">
              <a:ea typeface="굴림" charset="0"/>
              <a:cs typeface="굴림" charset="0"/>
            </a:endParaRPr>
          </a:p>
          <a:p>
            <a:pPr latinLnBrk="1">
              <a:lnSpc>
                <a:spcPct val="80000"/>
              </a:lnSpc>
            </a:pP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lang="es-ES" sz="1100" dirty="0"/>
              <a:t>núm</a:t>
            </a:r>
            <a:r>
              <a:rPr lang="es-ES" sz="1100" dirty="0" smtClean="0"/>
              <a:t>.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 </a:t>
            </a:r>
            <a:r>
              <a:rPr kumimoji="1" lang="en-US" altLang="ko-KR" sz="1100" dirty="0">
                <a:ea typeface="굴림" charset="0"/>
                <a:cs typeface="굴림" charset="0"/>
              </a:rPr>
              <a:t>62A, </a:t>
            </a:r>
            <a:r>
              <a:rPr kumimoji="1" lang="en-US" altLang="ko-KR" sz="1100" dirty="0" err="1">
                <a:ea typeface="굴림" charset="0"/>
                <a:cs typeface="굴림" charset="0"/>
              </a:rPr>
              <a:t>Convenio</a:t>
            </a:r>
            <a:r>
              <a:rPr kumimoji="1" lang="en-US" altLang="ko-KR" sz="1100" dirty="0">
                <a:ea typeface="굴림" charset="0"/>
                <a:cs typeface="굴림" charset="0"/>
              </a:rPr>
              <a:t>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430624"/>
            <a:ext cx="211691" cy="872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732240" y="5112742"/>
            <a:ext cx="22675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es-ES_tradnl" altLang="ko-KR" sz="1400" b="1" dirty="0">
                <a:ea typeface="굴림" charset="0"/>
                <a:cs typeface="굴림" charset="0"/>
              </a:rPr>
              <a:t>SG coordina la implementación del </a:t>
            </a:r>
            <a:r>
              <a:rPr kumimoji="1" lang="es-ES_tradnl" altLang="ko-KR" sz="1400" b="1" dirty="0" smtClean="0">
                <a:ea typeface="굴림" charset="0"/>
                <a:cs typeface="굴림" charset="0"/>
              </a:rPr>
              <a:t>PE</a:t>
            </a:r>
            <a:br>
              <a:rPr kumimoji="1" lang="es-ES_tradnl" altLang="ko-KR" sz="1400" b="1" dirty="0" smtClean="0">
                <a:ea typeface="굴림" charset="0"/>
                <a:cs typeface="굴림" charset="0"/>
              </a:rPr>
            </a:br>
            <a:r>
              <a:rPr kumimoji="1" lang="en-US" altLang="ko-KR" sz="1200" dirty="0" smtClean="0">
                <a:ea typeface="굴림" charset="0"/>
                <a:cs typeface="굴림" charset="0"/>
              </a:rPr>
              <a:t>(</a:t>
            </a:r>
            <a:r>
              <a:rPr lang="es-ES" sz="1200" dirty="0"/>
              <a:t>núm.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86A </a:t>
            </a:r>
            <a:r>
              <a:rPr kumimoji="1" lang="en-US" altLang="ko-KR" sz="1200" dirty="0">
                <a:ea typeface="굴림" charset="0"/>
                <a:cs typeface="굴림" charset="0"/>
              </a:rPr>
              <a:t>c) </a:t>
            </a:r>
            <a:r>
              <a:rPr kumimoji="1" lang="en-US" altLang="ko-KR" sz="1200" dirty="0" err="1">
                <a:ea typeface="굴림" charset="0"/>
                <a:cs typeface="굴림" charset="0"/>
              </a:rPr>
              <a:t>bis</a:t>
            </a:r>
            <a:r>
              <a:rPr kumimoji="1" lang="en-US" altLang="ko-KR" sz="1200" dirty="0">
                <a:ea typeface="굴림" charset="0"/>
                <a:cs typeface="굴림" charset="0"/>
              </a:rPr>
              <a:t>, </a:t>
            </a:r>
            <a:r>
              <a:rPr kumimoji="1" lang="en-US" altLang="ko-KR" sz="1200" dirty="0" err="1" smtClean="0">
                <a:ea typeface="굴림" charset="0"/>
                <a:cs typeface="굴림" charset="0"/>
              </a:rPr>
              <a:t>Convenio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)</a:t>
            </a:r>
            <a:endParaRPr kumimoji="1" lang="en-US" altLang="ko-KR" sz="1200" dirty="0">
              <a:ea typeface="굴림" charset="0"/>
              <a:cs typeface="굴림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6" y="3087961"/>
            <a:ext cx="1805719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/>
              <a:t>Plan </a:t>
            </a:r>
            <a:r>
              <a:rPr lang="es-ES" sz="1200" dirty="0" smtClean="0"/>
              <a:t/>
            </a:r>
            <a:br>
              <a:rPr lang="es-ES" sz="1200" dirty="0" smtClean="0"/>
            </a:br>
            <a:r>
              <a:rPr lang="es-ES" sz="1200" dirty="0" smtClean="0"/>
              <a:t>Estratégico</a:t>
            </a:r>
            <a:br>
              <a:rPr lang="es-ES" sz="1200" dirty="0" smtClean="0"/>
            </a:br>
            <a:r>
              <a:rPr lang="es-ES" sz="1400" dirty="0" smtClean="0"/>
              <a:t> </a:t>
            </a:r>
            <a:r>
              <a:rPr kumimoji="1" lang="en-US" altLang="ko-KR" sz="1000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2020-2023</a:t>
            </a: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56668" y="2060848"/>
            <a:ext cx="1412814" cy="73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es-ES_tradnl" altLang="ko-KR" sz="1200" b="1" dirty="0">
                <a:ea typeface="굴림" charset="0"/>
                <a:cs typeface="굴림" charset="0"/>
              </a:rPr>
              <a:t>Adopta el Plan </a:t>
            </a:r>
            <a:r>
              <a:rPr kumimoji="1" lang="es-ES_tradnl" altLang="ko-KR" sz="12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200" b="1" dirty="0" smtClean="0">
                <a:ea typeface="굴림" charset="0"/>
                <a:cs typeface="굴림" charset="0"/>
              </a:rPr>
            </a:br>
            <a:r>
              <a:rPr kumimoji="1" lang="es-ES_tradnl" altLang="ko-KR" sz="1200" b="1" dirty="0" smtClean="0">
                <a:ea typeface="굴림" charset="0"/>
                <a:cs typeface="굴림" charset="0"/>
              </a:rPr>
              <a:t>Estratégico </a:t>
            </a:r>
            <a:r>
              <a:rPr kumimoji="1" lang="es-ES_tradnl" altLang="ko-KR" sz="1200" b="1" dirty="0">
                <a:ea typeface="굴림" charset="0"/>
                <a:cs typeface="굴림" charset="0"/>
              </a:rPr>
              <a:t>para la </a:t>
            </a:r>
            <a:r>
              <a:rPr kumimoji="1" lang="es-ES_tradnl" altLang="ko-KR" sz="1200" b="1" dirty="0" smtClean="0">
                <a:ea typeface="굴림" charset="0"/>
                <a:cs typeface="굴림" charset="0"/>
              </a:rPr>
              <a:t/>
            </a:r>
            <a:br>
              <a:rPr kumimoji="1" lang="es-ES_tradnl" altLang="ko-KR" sz="1200" b="1" dirty="0" smtClean="0">
                <a:ea typeface="굴림" charset="0"/>
                <a:cs typeface="굴림" charset="0"/>
              </a:rPr>
            </a:br>
            <a:r>
              <a:rPr kumimoji="1" lang="es-ES_tradnl" altLang="ko-KR" sz="1200" b="1" dirty="0" smtClean="0">
                <a:ea typeface="굴림" charset="0"/>
                <a:cs typeface="굴림" charset="0"/>
              </a:rPr>
              <a:t>Unión</a:t>
            </a:r>
            <a:br>
              <a:rPr kumimoji="1" lang="es-ES_tradnl" altLang="ko-KR" sz="1200" b="1" dirty="0" smtClean="0">
                <a:ea typeface="굴림" charset="0"/>
                <a:cs typeface="굴림" charset="0"/>
              </a:rPr>
            </a:br>
            <a:r>
              <a:rPr kumimoji="1" lang="en-US" altLang="ko-KR" sz="1100" dirty="0" smtClean="0">
                <a:ea typeface="굴림" charset="0"/>
                <a:cs typeface="굴림" charset="0"/>
              </a:rPr>
              <a:t>(</a:t>
            </a:r>
            <a:r>
              <a:rPr lang="es-ES" sz="1100" dirty="0"/>
              <a:t>núm.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51</a:t>
            </a:r>
            <a:r>
              <a:rPr kumimoji="1" lang="en-US" altLang="ko-KR" sz="1100" dirty="0">
                <a:ea typeface="굴림" charset="0"/>
                <a:cs typeface="굴림" charset="0"/>
              </a:rPr>
              <a:t>, </a:t>
            </a:r>
            <a:r>
              <a:rPr kumimoji="1" lang="en-US" altLang="ko-KR" sz="1100" dirty="0" err="1">
                <a:ea typeface="굴림" charset="0"/>
                <a:cs typeface="굴림" charset="0"/>
              </a:rPr>
              <a:t>Constitución</a:t>
            </a:r>
            <a:r>
              <a:rPr kumimoji="1" lang="en-US" altLang="ko-KR" sz="1100" dirty="0">
                <a:ea typeface="굴림" charset="0"/>
                <a:cs typeface="굴림" charset="0"/>
              </a:rPr>
              <a:t>)</a:t>
            </a:r>
            <a:endParaRPr kumimoji="1" lang="en-US" altLang="ko-KR" sz="1100" dirty="0">
              <a:ea typeface="굴림" charset="0"/>
              <a:cs typeface="굴림" charset="0"/>
            </a:endParaRP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1"/>
                </a:solidFill>
              </a:rPr>
              <a:t>Secretaría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Secretaría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직사각형 19"/>
          <p:cNvSpPr/>
          <p:nvPr/>
        </p:nvSpPr>
        <p:spPr>
          <a:xfrm>
            <a:off x="3360907" y="2762114"/>
            <a:ext cx="938726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 err="1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Contribución</a:t>
            </a:r>
            <a:r>
              <a:rPr kumimoji="1" lang="en-US" altLang="ko-KR" sz="1200" b="1" dirty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 de la </a:t>
            </a: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/>
            </a:r>
            <a:b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</a:b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CMDT-17 </a:t>
            </a:r>
            <a:endParaRPr kumimoji="1" lang="ko-KR" altLang="en-US" sz="12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200" b="1" dirty="0" err="1">
                <a:solidFill>
                  <a:schemeClr val="accent1"/>
                </a:solidFill>
              </a:rPr>
              <a:t>Consultas</a:t>
            </a:r>
            <a:r>
              <a:rPr lang="en-US" sz="1200" b="1" dirty="0">
                <a:solidFill>
                  <a:schemeClr val="accent1"/>
                </a:solidFill>
              </a:rPr>
              <a:t> </a:t>
            </a:r>
            <a:r>
              <a:rPr lang="en-US" sz="1200" b="1" dirty="0" err="1">
                <a:solidFill>
                  <a:schemeClr val="accent1"/>
                </a:solidFill>
              </a:rPr>
              <a:t>abiertas</a:t>
            </a:r>
            <a:r>
              <a:rPr lang="en-US" sz="1200" b="1" dirty="0">
                <a:solidFill>
                  <a:schemeClr val="accent1"/>
                </a:solidFill>
              </a:rPr>
              <a:t> y </a:t>
            </a:r>
            <a:r>
              <a:rPr lang="en-US" sz="1200" b="1" dirty="0" err="1">
                <a:solidFill>
                  <a:schemeClr val="accent1"/>
                </a:solidFill>
              </a:rPr>
              <a:t>públicas</a:t>
            </a:r>
            <a:r>
              <a:rPr lang="en-US" sz="1200" b="1" dirty="0">
                <a:solidFill>
                  <a:schemeClr val="accent1"/>
                </a:solidFill>
              </a:rPr>
              <a:t> 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3600" dirty="0"/>
              <a:t>Calendario para la elaboración de los Planes Estratégico y Financiero 2020-2023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950160"/>
              </p:ext>
            </p:extLst>
          </p:nvPr>
        </p:nvGraphicFramePr>
        <p:xfrm>
          <a:off x="611560" y="1394460"/>
          <a:ext cx="8064896" cy="5356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166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6845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err="1" smtClean="0"/>
                        <a:t>Fecha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Hito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400" baseline="0" noProof="0" dirty="0" smtClean="0">
                          <a:solidFill>
                            <a:schemeClr val="accent3"/>
                          </a:solidFill>
                        </a:rPr>
                        <a:t>Reunión de 2017 del Consejo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 smtClean="0">
                          <a:solidFill>
                            <a:schemeClr val="accent3"/>
                          </a:solidFill>
                        </a:rPr>
                        <a:t>Creación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 del GTC-PEPF 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400" baseline="0" noProof="0" dirty="0" smtClean="0">
                          <a:solidFill>
                            <a:schemeClr val="accent3"/>
                          </a:solidFill>
                        </a:rPr>
                        <a:t>23 de mayo de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1ª </a:t>
                      </a:r>
                      <a:r>
                        <a:rPr lang="en-US" sz="1400" noProof="0" dirty="0" err="1" smtClean="0">
                          <a:solidFill>
                            <a:schemeClr val="accent3"/>
                          </a:solidFill>
                        </a:rPr>
                        <a:t>reunión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 del GTC-PEPF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err="1" smtClean="0">
                          <a:solidFill>
                            <a:schemeClr val="accent3"/>
                          </a:solidFill>
                        </a:rPr>
                        <a:t>Junio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 – </a:t>
                      </a:r>
                      <a:r>
                        <a:rPr lang="en-US" sz="1400" noProof="0" dirty="0" err="1" smtClean="0">
                          <a:solidFill>
                            <a:schemeClr val="accent3"/>
                          </a:solidFill>
                        </a:rPr>
                        <a:t>agosto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 de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>
                          <a:solidFill>
                            <a:schemeClr val="accent3"/>
                          </a:solidFill>
                        </a:rPr>
                        <a:t>Preparación de la contribución de la Secretaría, incluyendo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:</a:t>
                      </a:r>
                      <a:b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</a:b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</a:t>
                      </a:r>
                      <a:r>
                        <a:rPr lang="es-ES_tradnl" sz="1400" baseline="0" noProof="0" dirty="0" smtClean="0">
                          <a:solidFill>
                            <a:schemeClr val="accent3"/>
                          </a:solidFill>
                        </a:rPr>
                        <a:t>Consulta pública del GTC-PEPF sobre las prioridades estratégicas</a:t>
                      </a:r>
                      <a:endParaRPr lang="en-US" sz="1400" baseline="0" noProof="0" dirty="0" smtClean="0">
                        <a:solidFill>
                          <a:schemeClr val="accent3"/>
                        </a:solidFill>
                      </a:endParaRPr>
                    </a:p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</a:t>
                      </a:r>
                      <a:r>
                        <a:rPr lang="es-ES_tradnl" sz="1400" baseline="0" noProof="0" dirty="0" smtClean="0">
                          <a:solidFill>
                            <a:schemeClr val="accent3"/>
                          </a:solidFill>
                        </a:rPr>
                        <a:t>Talleres de planificación estratégica dentro de la Secretaría de la UIT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400" noProof="0" dirty="0" smtClean="0"/>
                        <a:t>11-12 de septiembre de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2ª </a:t>
                      </a:r>
                      <a:r>
                        <a:rPr lang="en-US" sz="1400" noProof="0" dirty="0" err="1" smtClean="0"/>
                        <a:t>reunión</a:t>
                      </a:r>
                      <a:r>
                        <a:rPr lang="en-US" sz="1400" noProof="0" dirty="0" smtClean="0"/>
                        <a:t> del GTC-PEPF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400" noProof="0" dirty="0" smtClean="0"/>
                        <a:t>9-20 de octubre de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/>
                        <a:t>Contribución de la CMDT-17 al Plan Estratégico de la UIT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err="1" smtClean="0"/>
                        <a:t>Noviembre</a:t>
                      </a:r>
                      <a:r>
                        <a:rPr lang="en-US" sz="1400" noProof="0" dirty="0" smtClean="0"/>
                        <a:t> de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/>
                        <a:t>Consulta pública del anteproyecto de marco estratégico 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400" noProof="0" dirty="0" smtClean="0"/>
                        <a:t>15-16 de enero de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3ª </a:t>
                      </a:r>
                      <a:r>
                        <a:rPr lang="en-US" sz="1400" noProof="0" dirty="0" err="1" smtClean="0"/>
                        <a:t>reunión</a:t>
                      </a:r>
                      <a:r>
                        <a:rPr lang="en-US" sz="1400" noProof="0" dirty="0" smtClean="0"/>
                        <a:t> del GTC-PEPF</a:t>
                      </a:r>
                    </a:p>
                    <a:p>
                      <a:r>
                        <a:rPr lang="es-ES_tradnl" sz="1400" noProof="0" dirty="0" smtClean="0"/>
                        <a:t>Presentación de los proyectos de Plan Estratégico y Plan Financiero/proyecto de revisión de las Resoluciones 71, 72, 151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err="1" smtClean="0"/>
                        <a:t>Marzo</a:t>
                      </a:r>
                      <a:r>
                        <a:rPr lang="en-US" sz="1400" noProof="0" dirty="0" smtClean="0"/>
                        <a:t> de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noProof="0" dirty="0" smtClean="0"/>
                        <a:t>Consulta pública sobre el proyecto de Plan Estratégico 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T1-T2 2018 (</a:t>
                      </a:r>
                      <a:r>
                        <a:rPr lang="en-US" sz="1400" noProof="0" dirty="0" err="1" smtClean="0"/>
                        <a:t>por</a:t>
                      </a:r>
                      <a:r>
                        <a:rPr lang="en-US" sz="1400" noProof="0" dirty="0" smtClean="0"/>
                        <a:t> </a:t>
                      </a:r>
                      <a:r>
                        <a:rPr lang="en-US" sz="1400" noProof="0" dirty="0" err="1" smtClean="0"/>
                        <a:t>confirmar</a:t>
                      </a:r>
                      <a:r>
                        <a:rPr lang="en-US" sz="1400" noProof="0" dirty="0" smtClean="0"/>
                        <a:t>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GAR/GANT/GADT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16 de </a:t>
                      </a:r>
                      <a:r>
                        <a:rPr lang="en-US" sz="1400" noProof="0" dirty="0" err="1" smtClean="0"/>
                        <a:t>abril</a:t>
                      </a:r>
                      <a:r>
                        <a:rPr lang="en-US" sz="1400" noProof="0" dirty="0" smtClean="0"/>
                        <a:t> de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/>
                        <a:t>4ª reunión (antes de la reunión de 2018 del Consejo) 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17-27 de </a:t>
                      </a:r>
                      <a:r>
                        <a:rPr lang="en-US" sz="1400" noProof="0" dirty="0" err="1" smtClean="0"/>
                        <a:t>abril</a:t>
                      </a:r>
                      <a:r>
                        <a:rPr lang="en-US" sz="1400" noProof="0" dirty="0" smtClean="0"/>
                        <a:t> de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 smtClean="0"/>
                        <a:t>Consejo</a:t>
                      </a:r>
                      <a:r>
                        <a:rPr lang="en-US" sz="1400" noProof="0" dirty="0" smtClean="0"/>
                        <a:t>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s-ES_tradnl" sz="1400" noProof="0" dirty="0" smtClean="0"/>
                        <a:t>Finales de junio de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/>
                        <a:t>Proyectos finales del Plan Estratégico y del Plan Financiero presentados a la PP-18</a:t>
                      </a:r>
                      <a:endParaRPr lang="en-US" sz="1400" baseline="0" noProof="0" dirty="0" smtClean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29 Oct – 16 Nov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s-ES_tradnl" sz="1400" noProof="0" dirty="0" smtClean="0"/>
                        <a:t>Adopción del Plan Estratégico y del Plan Financiero por la PP-18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A9A0B1-5F54-45EF-A28F-0B2FAC4CADC9}">
  <ds:schemaRefs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36207</TotalTime>
  <Words>281</Words>
  <Application>Microsoft Office PowerPoint</Application>
  <PresentationFormat>On-screen Show (4:3)</PresentationFormat>
  <Paragraphs>62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굴림</vt:lpstr>
      <vt:lpstr>맑은 고딕</vt:lpstr>
      <vt:lpstr>ＭＳ Ｐゴシック</vt:lpstr>
      <vt:lpstr>SimSun</vt:lpstr>
      <vt:lpstr>Arial</vt:lpstr>
      <vt:lpstr>Calibri</vt:lpstr>
      <vt:lpstr>Times New Roman Bold</vt:lpstr>
      <vt:lpstr>Wingdings</vt:lpstr>
      <vt:lpstr>Wingdings 2</vt:lpstr>
      <vt:lpstr>Median</vt:lpstr>
      <vt:lpstr>Upper-median</vt:lpstr>
      <vt:lpstr>Proceso y calendario para la elaboración de los Planes Estratégico y Financiero de la UIT para 2020-2023  2ª reunión del Grupo de Trabajo del Consejo sobre los Planes Estratégico y Financiero de la Unión  para 2020-2023</vt:lpstr>
      <vt:lpstr>Proceso para el Plan Estratégico 2020-2023 </vt:lpstr>
      <vt:lpstr>Calendario para la elaboración de los Planes Estratégico y Financiero 2020-2023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Ricardo Sáez Grau</cp:lastModifiedBy>
  <cp:revision>1976</cp:revision>
  <cp:lastPrinted>2017-05-04T13:37:24Z</cp:lastPrinted>
  <dcterms:created xsi:type="dcterms:W3CDTF">2011-09-07T08:28:06Z</dcterms:created>
  <dcterms:modified xsi:type="dcterms:W3CDTF">2017-08-17T12:04:53Z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