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1" autoAdjust="0"/>
    <p:restoredTop sz="94434" autoAdjust="0"/>
  </p:normalViewPr>
  <p:slideViewPr>
    <p:cSldViewPr>
      <p:cViewPr varScale="1">
        <p:scale>
          <a:sx n="77" d="100"/>
          <a:sy n="77" d="100"/>
        </p:scale>
        <p:origin x="102" y="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8/17/2017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8/17/2017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8/17/2017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8/17/2017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8/17/2017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8/17/2017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sz="2600" dirty="0"/>
              <a:t>Processus et calendrier </a:t>
            </a:r>
            <a:r>
              <a:rPr lang="fr-FR" sz="2600" dirty="0" smtClean="0"/>
              <a:t>pour l'élaboration </a:t>
            </a:r>
            <a:r>
              <a:rPr lang="fr-FR" sz="2600" dirty="0"/>
              <a:t>du </a:t>
            </a:r>
            <a:r>
              <a:rPr lang="fr-FR" sz="2600" b="1" dirty="0"/>
              <a:t>Plan stratégique </a:t>
            </a:r>
            <a:r>
              <a:rPr lang="fr-FR" sz="2600" b="1" dirty="0" smtClean="0"/>
              <a:t/>
            </a:r>
            <a:br>
              <a:rPr lang="fr-FR" sz="2600" b="1" dirty="0" smtClean="0"/>
            </a:br>
            <a:r>
              <a:rPr lang="fr-FR" sz="2600" b="1" dirty="0" smtClean="0"/>
              <a:t>et </a:t>
            </a:r>
            <a:r>
              <a:rPr lang="fr-FR" sz="2600" b="1" dirty="0"/>
              <a:t>du Plan financier de l'UIT pour </a:t>
            </a:r>
            <a:r>
              <a:rPr lang="fr-FR" sz="2600" b="1" dirty="0" smtClean="0"/>
              <a:t/>
            </a:r>
            <a:br>
              <a:rPr lang="fr-FR" sz="2600" b="1" dirty="0" smtClean="0"/>
            </a:br>
            <a:r>
              <a:rPr lang="fr-FR" sz="2600" b="1" dirty="0" smtClean="0"/>
              <a:t>la </a:t>
            </a:r>
            <a:r>
              <a:rPr lang="fr-FR" sz="2600" b="1" dirty="0"/>
              <a:t>période 2020-2023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fr-FR" sz="2400" i="1" cap="none" dirty="0"/>
              <a:t>Deuxième réunion du Groupe de travail du Conseil chargé d'élaborer le Plan stratégique et le Plan financier pour la période 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11-12 </a:t>
            </a:r>
            <a:r>
              <a:rPr lang="fr-CH" sz="1300" b="1" dirty="0" smtClean="0"/>
              <a:t>septembre</a:t>
            </a:r>
            <a:r>
              <a:rPr lang="en-US" sz="1300" b="1" dirty="0" smtClean="0"/>
              <a:t> 2017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82575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</a:t>
            </a:r>
            <a:r>
              <a:rPr lang="de-CH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CWG-SFP-2/7-F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4 août 2017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anglais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다이아몬드 12"/>
          <p:cNvSpPr/>
          <p:nvPr/>
        </p:nvSpPr>
        <p:spPr>
          <a:xfrm>
            <a:off x="4384888" y="3123475"/>
            <a:ext cx="1267232" cy="621690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altLang="ko-KR" sz="700" b="1" dirty="0" smtClean="0">
                <a:solidFill>
                  <a:srgbClr val="FFFFFF"/>
                </a:solidFill>
              </a:rPr>
              <a:t>Projet de plan stratégique</a:t>
            </a:r>
            <a:endParaRPr lang="ko-KR" altLang="en-US" sz="700" b="1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/>
              <a:t>Processus pour le Plan stratégique pour la période 2020-2023 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GTC-SFP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647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n-US" altLang="ko-KR" sz="1200" b="1" dirty="0" smtClean="0">
                <a:ea typeface="굴림" charset="0"/>
                <a:cs typeface="굴림" charset="0"/>
              </a:rPr>
              <a:t>Le SG fournit des données au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Conseil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(numéro 74A de la Constitution)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670326" y="3039760"/>
            <a:ext cx="2197846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n-US" altLang="ko-KR" sz="1200" b="1" dirty="0" smtClean="0">
                <a:ea typeface="굴림" charset="0"/>
                <a:cs typeface="굴림" charset="0"/>
              </a:rPr>
              <a:t>Le Conseil commence 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l’élaboration d’un projet de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plan stratégique (par exemple</a:t>
            </a:r>
            <a:br>
              <a:rPr kumimoji="1" lang="en-US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 smtClean="0">
                <a:ea typeface="굴림" charset="0"/>
                <a:cs typeface="굴림" charset="0"/>
              </a:rPr>
              <a:t>en créant un GTC)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(Numéro 62A</a:t>
            </a:r>
            <a:br>
              <a:rPr kumimoji="1" lang="en-US" altLang="ko-KR" sz="1200" dirty="0" smtClean="0">
                <a:ea typeface="굴림" charset="0"/>
                <a:cs typeface="굴림" charset="0"/>
              </a:rPr>
            </a:br>
            <a:r>
              <a:rPr kumimoji="1" lang="en-US" altLang="ko-KR" sz="1200" dirty="0" smtClean="0">
                <a:ea typeface="굴림" charset="0"/>
                <a:cs typeface="굴림" charset="0"/>
              </a:rPr>
              <a:t> de la Convention)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488278" y="4115690"/>
            <a:ext cx="2212088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200" b="1" dirty="0" smtClean="0">
                <a:ea typeface="굴림" charset="0"/>
                <a:cs typeface="굴림" charset="0"/>
              </a:rPr>
              <a:t>Le GTC coordonne l’élaboration du projet de plan stratégique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(Résolution 1384 </a:t>
            </a:r>
            <a:r>
              <a:rPr kumimoji="1" lang="en-US" altLang="ko-KR" sz="1200" dirty="0">
                <a:ea typeface="굴림" charset="0"/>
                <a:cs typeface="굴림" charset="0"/>
              </a:rPr>
              <a:t>/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C17)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802353" y="3138697"/>
            <a:ext cx="1428424" cy="801364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900" b="1" dirty="0" smtClean="0">
                <a:solidFill>
                  <a:srgbClr val="FFFFFF"/>
                </a:solidFill>
              </a:rPr>
              <a:t>Projet final de  plan stratégique</a:t>
            </a:r>
            <a:endParaRPr lang="ko-KR" altLang="en-US" sz="9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73717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1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Etats Membres</a:t>
            </a:r>
            <a:endParaRPr kumimoji="1" lang="en-US" altLang="ko-KR" sz="11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1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1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Membres de Secteur</a:t>
            </a:r>
            <a:endParaRPr kumimoji="1" lang="en-US" altLang="ko-KR" sz="11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1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1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Groupes consultatifs</a:t>
            </a:r>
            <a:endParaRPr kumimoji="1" lang="ko-KR" altLang="en-US" sz="11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2644692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n-US" altLang="ko-KR" sz="1100" b="1" dirty="0" smtClean="0">
                <a:ea typeface="굴림" charset="0"/>
                <a:cs typeface="굴림" charset="0"/>
              </a:rPr>
              <a:t>Fournissent des contributions pour l’élaboration d’un projet de plan stratégique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(Numéro 62A</a:t>
            </a:r>
            <a:r>
              <a:rPr kumimoji="1" lang="en-US" altLang="ko-KR" sz="1100" dirty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de la </a:t>
            </a:r>
            <a:r>
              <a:rPr kumimoji="1" lang="en-US" altLang="ko-KR" sz="1100" dirty="0">
                <a:ea typeface="굴림" charset="0"/>
                <a:cs typeface="굴림" charset="0"/>
              </a:rPr>
              <a:t>Convention)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355990"/>
            <a:ext cx="178067" cy="83354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92906" y="5104581"/>
            <a:ext cx="212356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n-US" altLang="ko-KR" sz="1100" b="1" dirty="0" smtClean="0">
                <a:ea typeface="굴림" charset="0"/>
                <a:cs typeface="굴림" charset="0"/>
              </a:rPr>
              <a:t>Le SG coordonne la mise en oeuvre du plan stratégique </a:t>
            </a:r>
            <a:endParaRPr kumimoji="1" lang="en-US" altLang="ko-KR" sz="1100" b="1" dirty="0">
              <a:ea typeface="굴림" charset="0"/>
              <a:cs typeface="굴림" charset="0"/>
            </a:endParaRPr>
          </a:p>
          <a:p>
            <a:pPr algn="ctr" latinLnBrk="1"/>
            <a:r>
              <a:rPr kumimoji="1" lang="en-US" altLang="ko-KR" sz="1100" dirty="0">
                <a:ea typeface="굴림" charset="0"/>
                <a:cs typeface="굴림" charset="0"/>
              </a:rPr>
              <a:t>(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Numéro 86A </a:t>
            </a:r>
            <a:r>
              <a:rPr kumimoji="1" lang="en-US" altLang="ko-KR" sz="1100" dirty="0">
                <a:ea typeface="굴림" charset="0"/>
                <a:cs typeface="굴림" charset="0"/>
              </a:rPr>
              <a:t>c)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bis</a:t>
            </a:r>
            <a:r>
              <a:rPr kumimoji="1" lang="en-US" altLang="ko-KR" sz="1100" dirty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de la Convention)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100" b="1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Plan stratégique</a:t>
            </a:r>
            <a:endParaRPr kumimoji="1" lang="en-US" altLang="ko-KR" sz="1100" b="1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23044" y="2069570"/>
            <a:ext cx="1661280" cy="57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n-US" altLang="ko-KR" sz="1100" b="1" dirty="0" smtClean="0">
                <a:ea typeface="굴림" charset="0"/>
                <a:cs typeface="굴림" charset="0"/>
              </a:rPr>
              <a:t>Adopte le Plan stratégique </a:t>
            </a:r>
            <a:br>
              <a:rPr kumimoji="1" lang="en-US" altLang="ko-KR" sz="1100" b="1" dirty="0" smtClean="0">
                <a:ea typeface="굴림" charset="0"/>
                <a:cs typeface="굴림" charset="0"/>
              </a:rPr>
            </a:br>
            <a:r>
              <a:rPr kumimoji="1" lang="en-US" altLang="ko-KR" sz="1100" b="1" dirty="0" smtClean="0">
                <a:ea typeface="굴림" charset="0"/>
                <a:cs typeface="굴림" charset="0"/>
              </a:rPr>
              <a:t>de l’Union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(Numéro 51 </a:t>
            </a:r>
            <a:br>
              <a:rPr kumimoji="1" lang="en-US" altLang="ko-KR" sz="1100" dirty="0" smtClean="0">
                <a:ea typeface="굴림" charset="0"/>
                <a:cs typeface="굴림" charset="0"/>
              </a:rPr>
            </a:br>
            <a:r>
              <a:rPr kumimoji="1" lang="en-US" altLang="ko-KR" sz="1100" dirty="0" smtClean="0">
                <a:ea typeface="굴림" charset="0"/>
                <a:cs typeface="굴림" charset="0"/>
              </a:rPr>
              <a:t>de la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Constitution)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Secrétariat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Secrétariat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100" b="1" dirty="0" smtClean="0">
                <a:solidFill>
                  <a:schemeClr val="accent1"/>
                </a:solidFill>
              </a:rPr>
              <a:t>Consultations ouvertes et publiques</a:t>
            </a:r>
            <a:endParaRPr lang="en-US" sz="1100" b="1" dirty="0">
              <a:solidFill>
                <a:schemeClr val="accent1"/>
              </a:solidFill>
            </a:endParaRPr>
          </a:p>
        </p:txBody>
      </p:sp>
      <p:sp>
        <p:nvSpPr>
          <p:cNvPr id="35" name="직사각형 19"/>
          <p:cNvSpPr/>
          <p:nvPr/>
        </p:nvSpPr>
        <p:spPr>
          <a:xfrm>
            <a:off x="3372227" y="2745646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1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Contribution à la</a:t>
            </a:r>
            <a:br>
              <a:rPr kumimoji="1" lang="en-US" altLang="ko-KR" sz="11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</a:br>
            <a:r>
              <a:rPr kumimoji="1" lang="en-US" altLang="ko-KR" sz="11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CMDT-17</a:t>
            </a:r>
            <a:endParaRPr kumimoji="1" lang="ko-KR" altLang="en-US" sz="11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Calendrier d'élaboration du Plan stratégique et du Plan financier pour la période 2020-2023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61038"/>
              </p:ext>
            </p:extLst>
          </p:nvPr>
        </p:nvGraphicFramePr>
        <p:xfrm>
          <a:off x="611560" y="1484784"/>
          <a:ext cx="7920880" cy="516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6521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Evénement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Session 2017 du Conseil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Création du Groupe de travail du Conseil</a:t>
                      </a:r>
                      <a:r>
                        <a:rPr lang="fr-CH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chargé d'élaborer le Plan stratégique et le Plan financier pour la période 2020-2023 (GTC‑SFP)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mai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Première réunion du Groupe GTC-SFP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Juin-août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19558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Préparation de la contribution du secrétariat, y compris: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publique du GTC-SFP sur les priorités stratégiques 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r-CH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Ateliers de planification stratégique au sein du secrétariat de l’UIT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11-12 septembre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Deuxième réunion du Groupe GTC-SFP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9-20 octobre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 de la CMDT-17 au Plan stratégique de l’UIT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noProof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Novembre</a:t>
                      </a: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2017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publique sur le projet de cadre stratégique proposé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 janvier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Troisième réunion du Groupe GTC-SFP</a:t>
                      </a:r>
                      <a:b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Présentation du projet de Plan stratégique et du projet de Plan financier /projet de révision des Résolutions 71, 72, 151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Mars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publique  sur le projet de plan stratégique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Premier trimestre-deuxième trimestre 2018 (à confirmer)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GCR / GCNT / GCDT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avril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Quatrième réunion (avant la session de 2018 du Conseil)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17-27 avril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Session de 2018 du Conseil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 juin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Plan stratégique et projet de Plan financier définitifs soumis à la PP-18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octobre - 16 novembre 2018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fr-CH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Adoption du Plan stratégique et du Plan financier par la PP-18</a:t>
                      </a:r>
                      <a:endParaRPr lang="fr-CH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A9A0B1-5F54-45EF-A28F-0B2FAC4CADC9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36250</TotalTime>
  <Words>304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굴림</vt:lpstr>
      <vt:lpstr>맑은 고딕</vt:lpstr>
      <vt:lpstr>SimSun</vt:lpstr>
      <vt:lpstr>Arial</vt:lpstr>
      <vt:lpstr>Calibri</vt:lpstr>
      <vt:lpstr>Times New Roman</vt:lpstr>
      <vt:lpstr>Times New Roman Bold</vt:lpstr>
      <vt:lpstr>Wingdings</vt:lpstr>
      <vt:lpstr>Wingdings 2</vt:lpstr>
      <vt:lpstr>Median</vt:lpstr>
      <vt:lpstr>Upper-median</vt:lpstr>
      <vt:lpstr>Processus et calendrier pour l'élaboration du Plan stratégique  et du Plan financier de l'UIT pour  la période 2020-2023  Deuxième réunion du Groupe de travail du Conseil chargé d'élaborer le Plan stratégique et le Plan financier pour la période 2020-2023</vt:lpstr>
      <vt:lpstr>Processus pour le Plan stratégique pour la période 2020-2023 </vt:lpstr>
      <vt:lpstr>Calendrier d'élaboration du Plan stratégique et du Plan financier pour la période 2020-2023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Brouard, Ricarda</cp:lastModifiedBy>
  <cp:revision>1991</cp:revision>
  <cp:lastPrinted>2017-05-04T13:37:24Z</cp:lastPrinted>
  <dcterms:created xsi:type="dcterms:W3CDTF">2011-09-07T08:28:06Z</dcterms:created>
  <dcterms:modified xsi:type="dcterms:W3CDTF">2017-08-17T14:46:46Z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