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  <p:sldMasterId id="2147483669" r:id="rId5"/>
  </p:sldMasterIdLst>
  <p:notesMasterIdLst>
    <p:notesMasterId r:id="rId9"/>
  </p:notesMasterIdLst>
  <p:handoutMasterIdLst>
    <p:handoutMasterId r:id="rId10"/>
  </p:handoutMasterIdLst>
  <p:sldIdLst>
    <p:sldId id="1010" r:id="rId6"/>
    <p:sldId id="1003" r:id="rId7"/>
    <p:sldId id="1005" r:id="rId8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ggelis Igglesis" initials="VI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498BC9"/>
    <a:srgbClr val="4C7BB1"/>
    <a:srgbClr val="EDF2F9"/>
    <a:srgbClr val="1B65A7"/>
    <a:srgbClr val="FEF100"/>
    <a:srgbClr val="51207D"/>
    <a:srgbClr val="123A22"/>
    <a:srgbClr val="D11266"/>
    <a:srgbClr val="0635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1" autoAdjust="0"/>
    <p:restoredTop sz="94434" autoAdjust="0"/>
  </p:normalViewPr>
  <p:slideViewPr>
    <p:cSldViewPr>
      <p:cViewPr varScale="1">
        <p:scale>
          <a:sx n="77" d="100"/>
          <a:sy n="77" d="100"/>
        </p:scale>
        <p:origin x="102" y="12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9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F45AAE9B-511E-49C3-A9D9-4F02A73EB374}" type="datetimeFigureOut">
              <a:rPr lang="en-US" smtClean="0"/>
              <a:t>8/17/2017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9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5440D271-B674-4151-A38E-76ED0970FE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63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9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A3917A7-3722-4A71-95D6-F589C53EB019}" type="datetimeFigureOut">
              <a:rPr lang="en-US" smtClean="0"/>
              <a:t>8/17/2017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9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E7D7EED-20F5-48D4-BC6F-628A515C54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434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2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89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76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48000"/>
            <a:ext cx="2249424" cy="7200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8000"/>
            <a:ext cx="6784848" cy="720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br>
              <a:rPr kumimoji="0" lang="en-US" dirty="0" smtClean="0"/>
            </a:b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Executive Management retreat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AutoShape 4"/>
          <p:cNvSpPr>
            <a:spLocks noChangeAspect="1" noChangeArrowheads="1" noTextEdit="1"/>
          </p:cNvSpPr>
          <p:nvPr/>
        </p:nvSpPr>
        <p:spPr bwMode="auto">
          <a:xfrm>
            <a:off x="-41284" y="5013176"/>
            <a:ext cx="2277322" cy="86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950267"/>
            <a:ext cx="792088" cy="86543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703768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61396047-A25F-4C04-801C-E0B65870C122}" type="datetime1">
              <a:rPr lang="en-US" smtClean="0"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Executive Management retreat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E6ADB3C4-37BC-4668-B07C-AC0A61DA5C70}" type="datetime1">
              <a:rPr lang="en-US" smtClean="0"/>
              <a:t>8/17/2017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Executive Management retreat</a:t>
            </a:r>
            <a:endParaRPr lang="en-US" dirty="0"/>
          </a:p>
        </p:txBody>
      </p:sp>
      <p:pic>
        <p:nvPicPr>
          <p:cNvPr id="11" name="Picture 2" descr="http://www.itu.int/en/150/itu150logos/150logo-Blue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54" y="2743200"/>
            <a:ext cx="786292" cy="58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2A6A0925-FB6F-41AF-BC67-F44E03827291}" type="datetime1">
              <a:rPr lang="en-US" smtClean="0"/>
              <a:t>8/17/2017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 smtClean="0"/>
              <a:t>Executive Management retreat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7783016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21AAC08-61CE-4B90-B52E-AEC4BE5150C8}" type="datetime1">
              <a:rPr lang="en-US" smtClean="0"/>
              <a:t>8/17/2017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 smtClean="0"/>
              <a:t>Executive Management retreat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084A3F8D-7326-489B-A111-72F253C23C70}" type="datetime1">
              <a:rPr lang="en-US" smtClean="0"/>
              <a:t>8/17/2017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Executive Management retreat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7634808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25BF7998-6C05-4FEA-AF9A-E2F1785DC22B}" type="datetime1">
              <a:rPr lang="en-US" smtClean="0"/>
              <a:t>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Executive Management retreat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pper-media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Executive Management retreat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12"/>
          <p:cNvSpPr>
            <a:spLocks noGrp="1"/>
          </p:cNvSpPr>
          <p:nvPr>
            <p:ph idx="1"/>
          </p:nvPr>
        </p:nvSpPr>
        <p:spPr>
          <a:xfrm>
            <a:off x="612648" y="1046962"/>
            <a:ext cx="8153400" cy="54783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9821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12058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9251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83365" y="6525344"/>
            <a:ext cx="5421083" cy="221109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Executive Management retreat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571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419189"/>
            <a:ext cx="483493" cy="52826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12058" cy="57388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046962"/>
            <a:ext cx="8153400" cy="54783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83365" y="6525344"/>
            <a:ext cx="5421083" cy="221109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Executive Management retreat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810424"/>
            <a:ext cx="533400" cy="228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810424"/>
            <a:ext cx="8553450" cy="571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802486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2" descr="http://www.itu.int/en/150/itu150logos/150logo-Blue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213360"/>
            <a:ext cx="786292" cy="58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39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362200" y="836712"/>
            <a:ext cx="6602288" cy="496855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FR" sz="2600" dirty="0"/>
              <a:t>Processus et calendrier </a:t>
            </a:r>
            <a:r>
              <a:rPr lang="fr-FR" sz="2600" dirty="0" smtClean="0"/>
              <a:t>pour l'élaboration </a:t>
            </a:r>
            <a:r>
              <a:rPr lang="fr-FR" sz="2600" dirty="0"/>
              <a:t>du </a:t>
            </a:r>
            <a:r>
              <a:rPr lang="fr-FR" sz="2600" b="1" dirty="0"/>
              <a:t>Plan stratégique </a:t>
            </a:r>
            <a:r>
              <a:rPr lang="fr-FR" sz="2600" b="1" dirty="0" smtClean="0"/>
              <a:t/>
            </a:r>
            <a:br>
              <a:rPr lang="fr-FR" sz="2600" b="1" dirty="0" smtClean="0"/>
            </a:br>
            <a:r>
              <a:rPr lang="fr-FR" sz="2600" b="1" dirty="0" smtClean="0"/>
              <a:t>et </a:t>
            </a:r>
            <a:r>
              <a:rPr lang="fr-FR" sz="2600" b="1" dirty="0"/>
              <a:t>du Plan financier de l'UIT pour </a:t>
            </a:r>
            <a:r>
              <a:rPr lang="fr-FR" sz="2600" b="1" dirty="0" smtClean="0"/>
              <a:t/>
            </a:r>
            <a:br>
              <a:rPr lang="fr-FR" sz="2600" b="1" dirty="0" smtClean="0"/>
            </a:br>
            <a:r>
              <a:rPr lang="fr-FR" sz="2600" b="1" dirty="0" smtClean="0"/>
              <a:t>la </a:t>
            </a:r>
            <a:r>
              <a:rPr lang="fr-FR" sz="2600" b="1" dirty="0"/>
              <a:t>période 2020-2023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fr-FR" sz="2400" i="1" cap="none" dirty="0"/>
              <a:t>Deuxième réunion du Groupe de travail du Conseil chargé d'élaborer le Plan stratégique et le Plan financier pour la période 2020-2023</a:t>
            </a:r>
            <a:endParaRPr lang="en-US" sz="3600" i="1" cap="none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900" dirty="0" smtClean="0"/>
              <a:t>		</a:t>
            </a:r>
            <a:r>
              <a:rPr lang="en-US" dirty="0" smtClean="0"/>
              <a:t>		 	</a:t>
            </a:r>
            <a:r>
              <a:rPr lang="en-US" sz="2800" b="1" dirty="0" smtClean="0"/>
              <a:t> </a:t>
            </a:r>
            <a:r>
              <a:rPr lang="en-US" sz="1300" b="1" dirty="0" smtClean="0"/>
              <a:t>11-12 </a:t>
            </a:r>
            <a:r>
              <a:rPr lang="fr-CH" sz="1300" b="1" dirty="0" smtClean="0"/>
              <a:t>septembre</a:t>
            </a:r>
            <a:r>
              <a:rPr lang="en-US" sz="1300" b="1" dirty="0" smtClean="0"/>
              <a:t> 2017</a:t>
            </a:r>
            <a:endParaRPr lang="en-US" sz="1900" b="1" dirty="0"/>
          </a:p>
        </p:txBody>
      </p:sp>
      <p:sp>
        <p:nvSpPr>
          <p:cNvPr id="4" name="Rectangle 3"/>
          <p:cNvSpPr/>
          <p:nvPr/>
        </p:nvSpPr>
        <p:spPr>
          <a:xfrm>
            <a:off x="7167985" y="0"/>
            <a:ext cx="182575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1200" b="1" spc="-2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Document</a:t>
            </a:r>
            <a:r>
              <a:rPr lang="de-CH" b="1" spc="-2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 </a:t>
            </a:r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CWG-SFP-2/7-F</a:t>
            </a:r>
            <a:b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</a:br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4 août 2017</a:t>
            </a:r>
            <a:b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</a:br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Original: anglais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3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다이아몬드 12"/>
          <p:cNvSpPr/>
          <p:nvPr/>
        </p:nvSpPr>
        <p:spPr>
          <a:xfrm>
            <a:off x="4384888" y="3123475"/>
            <a:ext cx="1267232" cy="621690"/>
          </a:xfrm>
          <a:prstGeom prst="diamon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altLang="ko-KR" sz="700" b="1" dirty="0" smtClean="0">
                <a:solidFill>
                  <a:srgbClr val="FFFFFF"/>
                </a:solidFill>
              </a:rPr>
              <a:t>Projet de plan stratégique</a:t>
            </a:r>
            <a:endParaRPr lang="ko-KR" altLang="en-US" sz="700" b="1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dirty="0"/>
              <a:t>Processus pour le Plan stratégique pour la période 2020-2023 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2</a:t>
            </a:fld>
            <a:endParaRPr lang="en-US" dirty="0"/>
          </a:p>
        </p:txBody>
      </p:sp>
      <p:cxnSp>
        <p:nvCxnSpPr>
          <p:cNvPr id="9" name="직선 화살표 연결선 26"/>
          <p:cNvCxnSpPr>
            <a:cxnSpLocks noChangeShapeType="1"/>
          </p:cNvCxnSpPr>
          <p:nvPr/>
        </p:nvCxnSpPr>
        <p:spPr bwMode="auto">
          <a:xfrm>
            <a:off x="8076915" y="2779986"/>
            <a:ext cx="0" cy="303212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직선 화살표 연결선 14"/>
          <p:cNvCxnSpPr>
            <a:cxnSpLocks noChangeShapeType="1"/>
          </p:cNvCxnSpPr>
          <p:nvPr/>
        </p:nvCxnSpPr>
        <p:spPr bwMode="auto">
          <a:xfrm flipV="1">
            <a:off x="4955890" y="3735661"/>
            <a:ext cx="0" cy="509587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모서리가 둥근 직사각형 4"/>
          <p:cNvSpPr/>
          <p:nvPr/>
        </p:nvSpPr>
        <p:spPr>
          <a:xfrm>
            <a:off x="2592449" y="4076973"/>
            <a:ext cx="2592288" cy="37465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bg1"/>
                </a:solidFill>
              </a:rPr>
              <a:t>GTC-SFP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2" name="타원 5"/>
          <p:cNvSpPr/>
          <p:nvPr/>
        </p:nvSpPr>
        <p:spPr>
          <a:xfrm>
            <a:off x="2398427" y="2108473"/>
            <a:ext cx="785813" cy="536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tx1"/>
                </a:solidFill>
              </a:rPr>
              <a:t>C17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타원 6"/>
          <p:cNvSpPr/>
          <p:nvPr/>
        </p:nvSpPr>
        <p:spPr>
          <a:xfrm>
            <a:off x="4614948" y="2199943"/>
            <a:ext cx="785813" cy="536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tx1"/>
                </a:solidFill>
              </a:rPr>
              <a:t>C18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" name="타원 7"/>
          <p:cNvSpPr/>
          <p:nvPr/>
        </p:nvSpPr>
        <p:spPr>
          <a:xfrm>
            <a:off x="6273414" y="2086125"/>
            <a:ext cx="1071563" cy="7064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b="1" dirty="0" smtClean="0">
                <a:solidFill>
                  <a:schemeClr val="bg1"/>
                </a:solidFill>
              </a:rPr>
              <a:t>PP18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cxnSp>
        <p:nvCxnSpPr>
          <p:cNvPr id="15" name="직선 화살표 연결선 8"/>
          <p:cNvCxnSpPr/>
          <p:nvPr/>
        </p:nvCxnSpPr>
        <p:spPr>
          <a:xfrm>
            <a:off x="1547527" y="2383111"/>
            <a:ext cx="785813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144177" y="2562498"/>
            <a:ext cx="2647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/>
            <a:r>
              <a:rPr kumimoji="1" lang="en-US" altLang="ko-KR" sz="1200" b="1" dirty="0" smtClean="0">
                <a:ea typeface="굴림" charset="0"/>
                <a:cs typeface="굴림" charset="0"/>
              </a:rPr>
              <a:t>Le SG fournit des données au</a:t>
            </a:r>
            <a:br>
              <a:rPr kumimoji="1" lang="en-US" altLang="ko-KR" sz="1200" b="1" dirty="0" smtClean="0">
                <a:ea typeface="굴림" charset="0"/>
                <a:cs typeface="굴림" charset="0"/>
              </a:rPr>
            </a:br>
            <a:r>
              <a:rPr kumimoji="1" lang="en-US" altLang="ko-KR" sz="1200" b="1" dirty="0" smtClean="0">
                <a:ea typeface="굴림" charset="0"/>
                <a:cs typeface="굴림" charset="0"/>
              </a:rPr>
              <a:t>Conseil 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(numéro 74A de la Constitution)</a:t>
            </a:r>
            <a:endParaRPr kumimoji="1" lang="ko-KR" altLang="en-US" sz="1200" dirty="0">
              <a:ea typeface="굴림" charset="0"/>
              <a:cs typeface="굴림" charset="0"/>
            </a:endParaRPr>
          </a:p>
        </p:txBody>
      </p: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670326" y="3039760"/>
            <a:ext cx="2197846" cy="105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500"/>
              </a:lnSpc>
            </a:pPr>
            <a:r>
              <a:rPr kumimoji="1" lang="en-US" altLang="ko-KR" sz="1200" b="1" dirty="0" smtClean="0">
                <a:ea typeface="굴림" charset="0"/>
                <a:cs typeface="굴림" charset="0"/>
              </a:rPr>
              <a:t>Le Conseil commence </a:t>
            </a:r>
            <a:br>
              <a:rPr kumimoji="1" lang="en-US" altLang="ko-KR" sz="1200" b="1" dirty="0" smtClean="0">
                <a:ea typeface="굴림" charset="0"/>
                <a:cs typeface="굴림" charset="0"/>
              </a:rPr>
            </a:br>
            <a:r>
              <a:rPr kumimoji="1" lang="en-US" altLang="ko-KR" sz="1200" b="1" dirty="0" smtClean="0">
                <a:ea typeface="굴림" charset="0"/>
                <a:cs typeface="굴림" charset="0"/>
              </a:rPr>
              <a:t>l’élaboration d’un projet de</a:t>
            </a:r>
            <a:br>
              <a:rPr kumimoji="1" lang="en-US" altLang="ko-KR" sz="1200" b="1" dirty="0" smtClean="0">
                <a:ea typeface="굴림" charset="0"/>
                <a:cs typeface="굴림" charset="0"/>
              </a:rPr>
            </a:br>
            <a:r>
              <a:rPr kumimoji="1" lang="en-US" altLang="ko-KR" sz="1200" b="1" dirty="0" smtClean="0">
                <a:ea typeface="굴림" charset="0"/>
                <a:cs typeface="굴림" charset="0"/>
              </a:rPr>
              <a:t>plan stratégique (par exemple</a:t>
            </a:r>
            <a:br>
              <a:rPr kumimoji="1" lang="en-US" altLang="ko-KR" sz="1200" b="1" dirty="0" smtClean="0">
                <a:ea typeface="굴림" charset="0"/>
                <a:cs typeface="굴림" charset="0"/>
              </a:rPr>
            </a:br>
            <a:r>
              <a:rPr kumimoji="1" lang="en-US" altLang="ko-KR" sz="1200" b="1" dirty="0" smtClean="0">
                <a:ea typeface="굴림" charset="0"/>
                <a:cs typeface="굴림" charset="0"/>
              </a:rPr>
              <a:t>en créant un GTC) 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(Numéro 62A</a:t>
            </a:r>
            <a:br>
              <a:rPr kumimoji="1" lang="en-US" altLang="ko-KR" sz="1200" dirty="0" smtClean="0">
                <a:ea typeface="굴림" charset="0"/>
                <a:cs typeface="굴림" charset="0"/>
              </a:rPr>
            </a:br>
            <a:r>
              <a:rPr kumimoji="1" lang="en-US" altLang="ko-KR" sz="1200" dirty="0" smtClean="0">
                <a:ea typeface="굴림" charset="0"/>
                <a:cs typeface="굴림" charset="0"/>
              </a:rPr>
              <a:t> de la Convention)</a:t>
            </a:r>
            <a:endParaRPr kumimoji="1" lang="ko-KR" altLang="en-US" sz="1200" dirty="0">
              <a:ea typeface="굴림" charset="0"/>
              <a:cs typeface="굴림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488278" y="4115690"/>
            <a:ext cx="2212088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400"/>
              </a:lnSpc>
            </a:pPr>
            <a:r>
              <a:rPr kumimoji="1" lang="en-US" altLang="ko-KR" sz="1200" b="1" dirty="0" smtClean="0">
                <a:ea typeface="굴림" charset="0"/>
                <a:cs typeface="굴림" charset="0"/>
              </a:rPr>
              <a:t>Le GTC coordonne l’élaboration du projet de plan stratégique 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(Résolution 1384 </a:t>
            </a:r>
            <a:r>
              <a:rPr kumimoji="1" lang="en-US" altLang="ko-KR" sz="1200" dirty="0">
                <a:ea typeface="굴림" charset="0"/>
                <a:cs typeface="굴림" charset="0"/>
              </a:rPr>
              <a:t>/ 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C17)</a:t>
            </a:r>
            <a:endParaRPr kumimoji="1" lang="ko-KR" altLang="en-US" sz="1200" dirty="0">
              <a:ea typeface="굴림" charset="0"/>
              <a:cs typeface="굴림" charset="0"/>
            </a:endParaRPr>
          </a:p>
        </p:txBody>
      </p:sp>
      <p:cxnSp>
        <p:nvCxnSpPr>
          <p:cNvPr id="20" name="직선 화살표 연결선 15"/>
          <p:cNvCxnSpPr>
            <a:cxnSpLocks noChangeShapeType="1"/>
            <a:stCxn id="13" idx="5"/>
          </p:cNvCxnSpPr>
          <p:nvPr/>
        </p:nvCxnSpPr>
        <p:spPr bwMode="auto">
          <a:xfrm>
            <a:off x="5285681" y="2657938"/>
            <a:ext cx="763152" cy="582596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다이아몬드 17"/>
          <p:cNvSpPr/>
          <p:nvPr/>
        </p:nvSpPr>
        <p:spPr>
          <a:xfrm>
            <a:off x="5802353" y="3138697"/>
            <a:ext cx="1428424" cy="801364"/>
          </a:xfrm>
          <a:prstGeom prst="diamond">
            <a:avLst/>
          </a:prstGeom>
          <a:solidFill>
            <a:schemeClr val="accent4">
              <a:lumMod val="60000"/>
              <a:lumOff val="40000"/>
            </a:schemeClr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900" b="1" dirty="0" smtClean="0">
                <a:solidFill>
                  <a:srgbClr val="FFFFFF"/>
                </a:solidFill>
              </a:rPr>
              <a:t>Projet final de  plan stratégique</a:t>
            </a:r>
            <a:endParaRPr lang="ko-KR" altLang="en-US" sz="900" b="1" dirty="0">
              <a:solidFill>
                <a:srgbClr val="FFFFFF"/>
              </a:solidFill>
            </a:endParaRPr>
          </a:p>
        </p:txBody>
      </p:sp>
      <p:sp>
        <p:nvSpPr>
          <p:cNvPr id="22" name="직사각형 19"/>
          <p:cNvSpPr/>
          <p:nvPr/>
        </p:nvSpPr>
        <p:spPr>
          <a:xfrm>
            <a:off x="3811964" y="4752000"/>
            <a:ext cx="1473717" cy="504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200" b="1" dirty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 </a:t>
            </a:r>
            <a:r>
              <a:rPr kumimoji="1" lang="en-US" altLang="ko-KR" sz="1100" b="1" dirty="0" smtClean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Etats Membres</a:t>
            </a:r>
            <a:endParaRPr kumimoji="1" lang="en-US" altLang="ko-KR" sz="1100" b="1" dirty="0">
              <a:solidFill>
                <a:srgbClr val="000000"/>
              </a:solidFill>
              <a:latin typeface="Calibri" pitchFamily="34" charset="0"/>
              <a:ea typeface="굴림" pitchFamily="34" charset="-127"/>
            </a:endParaRPr>
          </a:p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100" b="1" dirty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 </a:t>
            </a:r>
            <a:r>
              <a:rPr kumimoji="1" lang="en-US" altLang="ko-KR" sz="1100" b="1" dirty="0" smtClean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Membres de Secteur</a:t>
            </a:r>
            <a:endParaRPr kumimoji="1" lang="en-US" altLang="ko-KR" sz="1100" b="1" dirty="0">
              <a:solidFill>
                <a:srgbClr val="000000"/>
              </a:solidFill>
              <a:latin typeface="Calibri" pitchFamily="34" charset="0"/>
              <a:ea typeface="굴림" pitchFamily="34" charset="-127"/>
            </a:endParaRPr>
          </a:p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100" b="1" dirty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 </a:t>
            </a:r>
            <a:r>
              <a:rPr kumimoji="1" lang="en-US" altLang="ko-KR" sz="1100" b="1" dirty="0" smtClean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Groupes consultatifs</a:t>
            </a:r>
            <a:endParaRPr kumimoji="1" lang="ko-KR" altLang="en-US" sz="1100" b="1" dirty="0">
              <a:solidFill>
                <a:srgbClr val="000000"/>
              </a:solidFill>
              <a:latin typeface="Calibri" pitchFamily="34" charset="0"/>
              <a:ea typeface="굴림" pitchFamily="34" charset="-127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628722" y="5262482"/>
            <a:ext cx="2644692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ct val="80000"/>
              </a:lnSpc>
            </a:pPr>
            <a:r>
              <a:rPr kumimoji="1" lang="en-US" altLang="ko-KR" sz="1100" b="1" dirty="0" smtClean="0">
                <a:ea typeface="굴림" charset="0"/>
                <a:cs typeface="굴림" charset="0"/>
              </a:rPr>
              <a:t>Fournissent des contributions pour l’élaboration d’un projet de plan stratégique 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(Numéro 62A</a:t>
            </a:r>
            <a:r>
              <a:rPr kumimoji="1" lang="en-US" altLang="ko-KR" sz="1100" dirty="0">
                <a:ea typeface="굴림" charset="0"/>
                <a:cs typeface="굴림" charset="0"/>
              </a:rPr>
              <a:t> 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de la </a:t>
            </a:r>
            <a:r>
              <a:rPr kumimoji="1" lang="en-US" altLang="ko-KR" sz="1100" dirty="0">
                <a:ea typeface="굴림" charset="0"/>
                <a:cs typeface="굴림" charset="0"/>
              </a:rPr>
              <a:t>Convention)</a:t>
            </a:r>
            <a:endParaRPr kumimoji="1" lang="ko-KR" altLang="en-US" sz="1100" dirty="0">
              <a:ea typeface="굴림" charset="0"/>
              <a:cs typeface="굴림" charset="0"/>
            </a:endParaRPr>
          </a:p>
        </p:txBody>
      </p:sp>
      <p:cxnSp>
        <p:nvCxnSpPr>
          <p:cNvPr id="24" name="직선 화살표 연결선 23"/>
          <p:cNvCxnSpPr>
            <a:cxnSpLocks noChangeShapeType="1"/>
          </p:cNvCxnSpPr>
          <p:nvPr/>
        </p:nvCxnSpPr>
        <p:spPr bwMode="auto">
          <a:xfrm flipH="1" flipV="1">
            <a:off x="6534353" y="2743473"/>
            <a:ext cx="1587" cy="344488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직선 화살표 연결선 25"/>
          <p:cNvCxnSpPr>
            <a:cxnSpLocks noChangeShapeType="1"/>
            <a:stCxn id="14" idx="6"/>
            <a:endCxn id="30" idx="1"/>
          </p:cNvCxnSpPr>
          <p:nvPr/>
        </p:nvCxnSpPr>
        <p:spPr bwMode="auto">
          <a:xfrm flipV="1">
            <a:off x="7344977" y="2355990"/>
            <a:ext cx="178067" cy="83354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직선 화살표 연결선 26"/>
          <p:cNvCxnSpPr>
            <a:cxnSpLocks noChangeShapeType="1"/>
          </p:cNvCxnSpPr>
          <p:nvPr/>
        </p:nvCxnSpPr>
        <p:spPr bwMode="auto">
          <a:xfrm>
            <a:off x="8076915" y="3992836"/>
            <a:ext cx="0" cy="301625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992906" y="5104581"/>
            <a:ext cx="2123567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latinLnBrk="1"/>
            <a:r>
              <a:rPr kumimoji="1" lang="en-US" altLang="ko-KR" sz="1100" b="1" dirty="0" smtClean="0">
                <a:ea typeface="굴림" charset="0"/>
                <a:cs typeface="굴림" charset="0"/>
              </a:rPr>
              <a:t>Le SG coordonne la mise en oeuvre du plan stratégique </a:t>
            </a:r>
            <a:endParaRPr kumimoji="1" lang="en-US" altLang="ko-KR" sz="1100" b="1" dirty="0">
              <a:ea typeface="굴림" charset="0"/>
              <a:cs typeface="굴림" charset="0"/>
            </a:endParaRPr>
          </a:p>
          <a:p>
            <a:pPr algn="ctr" latinLnBrk="1"/>
            <a:r>
              <a:rPr kumimoji="1" lang="en-US" altLang="ko-KR" sz="1100" dirty="0">
                <a:ea typeface="굴림" charset="0"/>
                <a:cs typeface="굴림" charset="0"/>
              </a:rPr>
              <a:t>(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Numéro 86A </a:t>
            </a:r>
            <a:r>
              <a:rPr kumimoji="1" lang="en-US" altLang="ko-KR" sz="1100" dirty="0">
                <a:ea typeface="굴림" charset="0"/>
                <a:cs typeface="굴림" charset="0"/>
              </a:rPr>
              <a:t>c) 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bis</a:t>
            </a:r>
            <a:r>
              <a:rPr kumimoji="1" lang="en-US" altLang="ko-KR" sz="1100" dirty="0">
                <a:ea typeface="굴림" charset="0"/>
                <a:cs typeface="굴림" charset="0"/>
              </a:rPr>
              <a:t> 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de la Convention)</a:t>
            </a:r>
            <a:endParaRPr kumimoji="1" lang="en-US" altLang="ko-KR" sz="1100" dirty="0">
              <a:ea typeface="굴림" charset="0"/>
              <a:cs typeface="굴림" charset="0"/>
            </a:endParaRPr>
          </a:p>
        </p:txBody>
      </p:sp>
      <p:cxnSp>
        <p:nvCxnSpPr>
          <p:cNvPr id="28" name="직선 화살표 연결선 15"/>
          <p:cNvCxnSpPr>
            <a:cxnSpLocks noChangeShapeType="1"/>
            <a:stCxn id="12" idx="4"/>
          </p:cNvCxnSpPr>
          <p:nvPr/>
        </p:nvCxnSpPr>
        <p:spPr bwMode="auto">
          <a:xfrm>
            <a:off x="2791334" y="2645047"/>
            <a:ext cx="0" cy="1368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다이아몬드 33"/>
          <p:cNvSpPr/>
          <p:nvPr/>
        </p:nvSpPr>
        <p:spPr>
          <a:xfrm>
            <a:off x="7230777" y="3087961"/>
            <a:ext cx="1697038" cy="812800"/>
          </a:xfrm>
          <a:prstGeom prst="diamond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ko-KR" sz="1100" b="1" dirty="0" smtClean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Plan stratégique</a:t>
            </a:r>
            <a:endParaRPr kumimoji="1" lang="en-US" altLang="ko-KR" sz="1100" b="1" dirty="0">
              <a:solidFill>
                <a:srgbClr val="FFFFFF"/>
              </a:solidFill>
              <a:latin typeface="Calibri" pitchFamily="34" charset="0"/>
              <a:ea typeface="맑은 고딕" pitchFamily="50" charset="-127"/>
            </a:endParaRPr>
          </a:p>
          <a:p>
            <a:pPr algn="ctr" fontAlgn="auto" latinLnBrk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ko-KR" sz="1000" dirty="0" smtClean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2020-2023</a:t>
            </a:r>
            <a:endParaRPr kumimoji="1" lang="en-US" altLang="ko-KR" sz="1000" dirty="0">
              <a:solidFill>
                <a:srgbClr val="FFFFFF"/>
              </a:solidFill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523044" y="2069570"/>
            <a:ext cx="1661280" cy="57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300"/>
              </a:lnSpc>
            </a:pPr>
            <a:r>
              <a:rPr kumimoji="1" lang="en-US" altLang="ko-KR" sz="1100" b="1" dirty="0" smtClean="0">
                <a:ea typeface="굴림" charset="0"/>
                <a:cs typeface="굴림" charset="0"/>
              </a:rPr>
              <a:t>Adopte le Plan stratégique </a:t>
            </a:r>
            <a:br>
              <a:rPr kumimoji="1" lang="en-US" altLang="ko-KR" sz="1100" b="1" dirty="0" smtClean="0">
                <a:ea typeface="굴림" charset="0"/>
                <a:cs typeface="굴림" charset="0"/>
              </a:rPr>
            </a:br>
            <a:r>
              <a:rPr kumimoji="1" lang="en-US" altLang="ko-KR" sz="1100" b="1" dirty="0" smtClean="0">
                <a:ea typeface="굴림" charset="0"/>
                <a:cs typeface="굴림" charset="0"/>
              </a:rPr>
              <a:t>de l’Union 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(Numéro 51 </a:t>
            </a:r>
            <a:br>
              <a:rPr kumimoji="1" lang="en-US" altLang="ko-KR" sz="1100" dirty="0" smtClean="0">
                <a:ea typeface="굴림" charset="0"/>
                <a:cs typeface="굴림" charset="0"/>
              </a:rPr>
            </a:br>
            <a:r>
              <a:rPr kumimoji="1" lang="en-US" altLang="ko-KR" sz="1100" dirty="0" smtClean="0">
                <a:ea typeface="굴림" charset="0"/>
                <a:cs typeface="굴림" charset="0"/>
              </a:rPr>
              <a:t>de la 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Constitution)</a:t>
            </a:r>
            <a:endParaRPr kumimoji="1" lang="en-US" altLang="ko-KR" sz="1100" dirty="0">
              <a:ea typeface="굴림" charset="0"/>
              <a:cs typeface="굴림" charset="0"/>
            </a:endParaRPr>
          </a:p>
        </p:txBody>
      </p:sp>
      <p:cxnSp>
        <p:nvCxnSpPr>
          <p:cNvPr id="31" name="직선 화살표 연결선 14"/>
          <p:cNvCxnSpPr>
            <a:cxnSpLocks noChangeShapeType="1"/>
            <a:endCxn id="13" idx="4"/>
          </p:cNvCxnSpPr>
          <p:nvPr/>
        </p:nvCxnSpPr>
        <p:spPr bwMode="auto">
          <a:xfrm flipV="1">
            <a:off x="5007854" y="2736518"/>
            <a:ext cx="1" cy="360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ounded Rectangle 31"/>
          <p:cNvSpPr/>
          <p:nvPr/>
        </p:nvSpPr>
        <p:spPr>
          <a:xfrm>
            <a:off x="250540" y="2195786"/>
            <a:ext cx="1270000" cy="3698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Secrétariat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419690" y="4332561"/>
            <a:ext cx="1270000" cy="3698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Secrétariat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직선 화살표 연결선 26"/>
          <p:cNvCxnSpPr>
            <a:cxnSpLocks noChangeShapeType="1"/>
          </p:cNvCxnSpPr>
          <p:nvPr/>
        </p:nvCxnSpPr>
        <p:spPr bwMode="auto">
          <a:xfrm>
            <a:off x="8065057" y="4752702"/>
            <a:ext cx="0" cy="301625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Rectangle 36"/>
          <p:cNvSpPr/>
          <p:nvPr/>
        </p:nvSpPr>
        <p:spPr>
          <a:xfrm>
            <a:off x="2699792" y="4752000"/>
            <a:ext cx="1032772" cy="50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1100" b="1" dirty="0" smtClean="0">
                <a:solidFill>
                  <a:schemeClr val="accent1"/>
                </a:solidFill>
              </a:rPr>
              <a:t>Consultations ouvertes et publiques</a:t>
            </a:r>
            <a:endParaRPr lang="en-US" sz="1100" b="1" dirty="0">
              <a:solidFill>
                <a:schemeClr val="accent1"/>
              </a:solidFill>
            </a:endParaRPr>
          </a:p>
        </p:txBody>
      </p:sp>
      <p:sp>
        <p:nvSpPr>
          <p:cNvPr id="35" name="직사각형 19"/>
          <p:cNvSpPr/>
          <p:nvPr/>
        </p:nvSpPr>
        <p:spPr>
          <a:xfrm>
            <a:off x="3372227" y="2745646"/>
            <a:ext cx="873748" cy="5040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ko-KR" sz="1100" b="1" dirty="0" smtClean="0">
                <a:solidFill>
                  <a:schemeClr val="bg1"/>
                </a:solidFill>
                <a:latin typeface="Calibri" pitchFamily="34" charset="0"/>
                <a:ea typeface="굴림" pitchFamily="34" charset="-127"/>
              </a:rPr>
              <a:t>Contribution à la</a:t>
            </a:r>
            <a:br>
              <a:rPr kumimoji="1" lang="en-US" altLang="ko-KR" sz="1100" b="1" dirty="0" smtClean="0">
                <a:solidFill>
                  <a:schemeClr val="bg1"/>
                </a:solidFill>
                <a:latin typeface="Calibri" pitchFamily="34" charset="0"/>
                <a:ea typeface="굴림" pitchFamily="34" charset="-127"/>
              </a:rPr>
            </a:br>
            <a:r>
              <a:rPr kumimoji="1" lang="en-US" altLang="ko-KR" sz="1100" b="1" dirty="0" smtClean="0">
                <a:solidFill>
                  <a:schemeClr val="bg1"/>
                </a:solidFill>
                <a:latin typeface="Calibri" pitchFamily="34" charset="0"/>
                <a:ea typeface="굴림" pitchFamily="34" charset="-127"/>
              </a:rPr>
              <a:t>CMDT-17</a:t>
            </a:r>
            <a:endParaRPr kumimoji="1" lang="ko-KR" altLang="en-US" sz="1100" b="1" dirty="0">
              <a:solidFill>
                <a:schemeClr val="bg1"/>
              </a:solidFill>
              <a:latin typeface="Calibri" pitchFamily="34" charset="0"/>
              <a:ea typeface="굴림" pitchFamily="34" charset="-127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41081" y="5970507"/>
            <a:ext cx="8352000" cy="0"/>
          </a:xfrm>
          <a:prstGeom prst="line">
            <a:avLst/>
          </a:prstGeom>
          <a:ln w="12700"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20"/>
          <p:cNvCxnSpPr>
            <a:cxnSpLocks noChangeShapeType="1"/>
            <a:endCxn id="11" idx="0"/>
          </p:cNvCxnSpPr>
          <p:nvPr/>
        </p:nvCxnSpPr>
        <p:spPr bwMode="auto">
          <a:xfrm>
            <a:off x="3797782" y="3274095"/>
            <a:ext cx="0" cy="802878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직선 화살표 연결선 20"/>
          <p:cNvCxnSpPr>
            <a:cxnSpLocks noChangeShapeType="1"/>
          </p:cNvCxnSpPr>
          <p:nvPr/>
        </p:nvCxnSpPr>
        <p:spPr bwMode="auto">
          <a:xfrm flipV="1">
            <a:off x="3245374" y="4410347"/>
            <a:ext cx="0" cy="326056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직선 화살표 연결선 20"/>
          <p:cNvCxnSpPr>
            <a:cxnSpLocks noChangeShapeType="1"/>
          </p:cNvCxnSpPr>
          <p:nvPr/>
        </p:nvCxnSpPr>
        <p:spPr bwMode="auto">
          <a:xfrm flipV="1">
            <a:off x="4451672" y="4398988"/>
            <a:ext cx="0" cy="326056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13702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Calendrier d'élaboration du Plan stratégique et du Plan financier pour la période 2020-2023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Tableau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661038"/>
              </p:ext>
            </p:extLst>
          </p:nvPr>
        </p:nvGraphicFramePr>
        <p:xfrm>
          <a:off x="611560" y="1484784"/>
          <a:ext cx="7920880" cy="5165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606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6521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Evénement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Session 2017 du Conseil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Création du Groupe de travail du Conseil</a:t>
                      </a:r>
                      <a:r>
                        <a:rPr lang="fr-CH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chargé d'élaborer le Plan stratégique et le Plan financier pour la période 2020-2023 (GTC‑SFP)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 mai 2017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Première réunion du Groupe GTC-SFP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Juin-août 2017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19558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Préparation de la contribution du secrétariat, y compris:</a:t>
                      </a:r>
                      <a:b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fr-CH" sz="12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Consultation publique du GTC-SFP sur les priorités stratégiques </a:t>
                      </a:r>
                      <a:b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fr-CH" sz="12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Ateliers de planification stratégique au sein du secrétariat de l’UIT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11-12 septembre 2017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Deuxième réunion du Groupe GTC-SFP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9-20 octobre 2017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Contribution de la CMDT-17 au Plan stratégique de l’UIT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noProof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Novembre</a:t>
                      </a: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2017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Consultation publique sur le projet de cadre stratégique proposé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15-16 janvier 2018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Troisième réunion du Groupe GTC-SFP</a:t>
                      </a:r>
                      <a:b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Présentation du projet de Plan stratégique et du projet de Plan financier /projet de révision des Résolutions 71, 72, 151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Mars 2018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Consultation publique  sur le projet de plan stratégique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Premier trimestre-deuxième trimestre 2018 (à confirmer)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GCR / GCNT / GCDT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avril 2018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Quatrième réunion (avant la session de 2018 du Conseil)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17-27 avril 2018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Session de 2018 du Conseil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 juin 2018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Projet de Plan stratégique et projet de Plan financier définitifs soumis à la PP-18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 octobre - 16 novembre 2018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Adoption du Plan stratégique et du Plan financier par la PP-18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45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ITU-1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498BC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pper-median">
  <a:themeElements>
    <a:clrScheme name="ITU-1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498BC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AEECEB53478D4FA58D21D6251A617C" ma:contentTypeVersion="0" ma:contentTypeDescription="Create a new document." ma:contentTypeScope="" ma:versionID="3a61f5a699ba4690e4307edfa93c25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A9A0B1-5F54-45EF-A28F-0B2FAC4CADC9}">
  <ds:schemaRefs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97DDB074-D6F8-4121-8E6F-B4C7EA7418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B469251-26C4-4223-92C9-72D773D1A1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36250</TotalTime>
  <Words>304</Words>
  <Application>Microsoft Office PowerPoint</Application>
  <PresentationFormat>On-screen Show (4:3)</PresentationFormat>
  <Paragraphs>60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굴림</vt:lpstr>
      <vt:lpstr>맑은 고딕</vt:lpstr>
      <vt:lpstr>SimSun</vt:lpstr>
      <vt:lpstr>Arial</vt:lpstr>
      <vt:lpstr>Calibri</vt:lpstr>
      <vt:lpstr>Times New Roman</vt:lpstr>
      <vt:lpstr>Times New Roman Bold</vt:lpstr>
      <vt:lpstr>Wingdings</vt:lpstr>
      <vt:lpstr>Wingdings 2</vt:lpstr>
      <vt:lpstr>Median</vt:lpstr>
      <vt:lpstr>Upper-median</vt:lpstr>
      <vt:lpstr>Processus et calendrier pour l'élaboration du Plan stratégique  et du Plan financier de l'UIT pour  la période 2020-2023  Deuxième réunion du Groupe de travail du Conseil chargé d'élaborer le Plan stratégique et le Plan financier pour la période 2020-2023</vt:lpstr>
      <vt:lpstr>Processus pour le Plan stratégique pour la période 2020-2023 </vt:lpstr>
      <vt:lpstr>Calendrier d'élaboration du Plan stratégique et du Plan financier pour la période 2020-2023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Igglesis, Vaggelis</dc:creator>
  <cp:lastModifiedBy>Brouard, Ricarda</cp:lastModifiedBy>
  <cp:revision>1991</cp:revision>
  <cp:lastPrinted>2017-05-04T13:37:24Z</cp:lastPrinted>
  <dcterms:created xsi:type="dcterms:W3CDTF">2011-09-07T08:28:06Z</dcterms:created>
  <dcterms:modified xsi:type="dcterms:W3CDTF">2017-08-17T14:46:46Z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0x010100A1AEECEB53478D4FA58D21D6251A617C</vt:lpwstr>
  </property>
</Properties>
</file>