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1" autoAdjust="0"/>
    <p:restoredTop sz="94434" autoAdjust="0"/>
  </p:normalViewPr>
  <p:slideViewPr>
    <p:cSldViewPr>
      <p:cViewPr varScale="1">
        <p:scale>
          <a:sx n="129" d="100"/>
          <a:sy n="129" d="100"/>
        </p:scale>
        <p:origin x="23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8/17/2017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8/17/2017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8/17/2017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800" dirty="0" smtClean="0"/>
              <a:t>Process and timetable for The elaboration of the </a:t>
            </a:r>
            <a:r>
              <a:rPr lang="en-US" sz="2800" b="1" dirty="0" smtClean="0"/>
              <a:t>ITU STRATEGIC and financial PLANs for 2020-2023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400" i="1" cap="none" dirty="0" smtClean="0"/>
              <a:t>2</a:t>
            </a:r>
            <a:r>
              <a:rPr lang="en-US" sz="2400" i="1" cap="none" baseline="30000" dirty="0" smtClean="0"/>
              <a:t>nd</a:t>
            </a:r>
            <a:r>
              <a:rPr lang="en-US" sz="2400" i="1" cap="none" dirty="0" smtClean="0"/>
              <a:t> Meeting of the Council Working Group for Strategic and Financial Plans for 2020-2023</a:t>
            </a:r>
            <a:endParaRPr lang="en-US" sz="3600" i="1" cap="non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11-12 September 2017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82575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sz="1200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Document</a:t>
            </a:r>
            <a:r>
              <a:rPr lang="de-CH" b="1" spc="-2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CWG-SFP-2/7-E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4 August 2017</a:t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Original: English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Process </a:t>
            </a:r>
            <a:r>
              <a:rPr lang="en-US" sz="4000" dirty="0"/>
              <a:t>for the 2020-2023 strategic plan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CWG-SFP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286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en-US" altLang="ko-KR" sz="1400" b="1" dirty="0">
                <a:ea typeface="굴림" charset="0"/>
                <a:cs typeface="굴림" charset="0"/>
              </a:rPr>
              <a:t>SG provides input to Council</a:t>
            </a:r>
          </a:p>
          <a:p>
            <a:pPr latinLnBrk="1"/>
            <a:r>
              <a:rPr kumimoji="1" lang="en-US" altLang="ko-KR" sz="1200" dirty="0">
                <a:ea typeface="굴림" charset="0"/>
                <a:cs typeface="굴림" charset="0"/>
              </a:rPr>
              <a:t>(No.74A, Const.)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733140" y="3140348"/>
            <a:ext cx="20066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Council shall initiate the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400" b="1" dirty="0">
                <a:ea typeface="굴림" charset="0"/>
                <a:cs typeface="굴림" charset="0"/>
              </a:rPr>
              <a:t>preparation of a draft SP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(e.g. by creating a CWG)</a:t>
            </a:r>
          </a:p>
          <a:p>
            <a:pPr latinLnBrk="1">
              <a:lnSpc>
                <a:spcPts val="1500"/>
              </a:lnSpc>
            </a:pPr>
            <a:r>
              <a:rPr kumimoji="1" lang="en-US" altLang="ko-KR" sz="12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200" dirty="0">
              <a:ea typeface="굴림" charset="0"/>
              <a:cs typeface="굴림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19315" y="3156223"/>
            <a:ext cx="1071562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85036" y="4093036"/>
            <a:ext cx="2126232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CWG coordinates </a:t>
            </a:r>
            <a:r>
              <a:rPr kumimoji="1" lang="en-US" altLang="ko-KR" sz="1300" b="1" dirty="0" smtClean="0">
                <a:ea typeface="굴림" charset="0"/>
                <a:cs typeface="굴림" charset="0"/>
              </a:rPr>
              <a:t>the elaboration </a:t>
            </a:r>
            <a:r>
              <a:rPr kumimoji="1" lang="en-US" altLang="ko-KR" sz="1300" b="1" dirty="0">
                <a:ea typeface="굴림" charset="0"/>
                <a:cs typeface="굴림" charset="0"/>
              </a:rPr>
              <a:t>of the 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300" b="1" dirty="0">
                <a:ea typeface="굴림" charset="0"/>
                <a:cs typeface="굴림" charset="0"/>
              </a:rPr>
              <a:t>draft SP</a:t>
            </a:r>
          </a:p>
          <a:p>
            <a:pPr latinLnBrk="1">
              <a:lnSpc>
                <a:spcPts val="14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(Res.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1384 </a:t>
            </a:r>
            <a:r>
              <a:rPr kumimoji="1" lang="en-US" altLang="ko-KR" sz="1100" dirty="0">
                <a:ea typeface="굴림" charset="0"/>
                <a:cs typeface="굴림" charset="0"/>
              </a:rPr>
              <a:t>/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C17)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190625" cy="655638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Final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Draft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rgbClr val="FFFFFF"/>
                </a:solidFill>
              </a:rPr>
              <a:t>SP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01865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Member States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Sector Members</a:t>
            </a: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Calibri" pitchFamily="34" charset="0"/>
                <a:ea typeface="굴림" pitchFamily="34" charset="-127"/>
              </a:rPr>
              <a:t> Advisory Groups</a:t>
            </a:r>
            <a:endParaRPr kumimoji="1" lang="ko-KR" altLang="en-US" sz="1200" b="1" dirty="0">
              <a:solidFill>
                <a:srgbClr val="000000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28722" y="5262482"/>
            <a:ext cx="1768351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Provide input for the preparation of a draft SP </a:t>
            </a:r>
          </a:p>
          <a:p>
            <a:pPr latinLnBrk="1">
              <a:lnSpc>
                <a:spcPct val="800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 62A, Convention)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430624"/>
            <a:ext cx="211691" cy="872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56945" y="5112742"/>
            <a:ext cx="19428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latinLnBrk="1"/>
            <a:r>
              <a:rPr kumimoji="1" lang="en-US" altLang="ko-KR" sz="1400" b="1" dirty="0">
                <a:ea typeface="굴림" charset="0"/>
                <a:cs typeface="굴림" charset="0"/>
              </a:rPr>
              <a:t>SG </a:t>
            </a:r>
            <a:r>
              <a:rPr kumimoji="1" lang="en-US" altLang="ko-KR" sz="1400" b="1" dirty="0" smtClean="0">
                <a:ea typeface="굴림" charset="0"/>
                <a:cs typeface="굴림" charset="0"/>
              </a:rPr>
              <a:t>coordinates the Implementation of </a:t>
            </a:r>
            <a:r>
              <a:rPr kumimoji="1" lang="en-US" altLang="ko-KR" sz="1400" b="1" dirty="0">
                <a:ea typeface="굴림" charset="0"/>
                <a:cs typeface="굴림" charset="0"/>
              </a:rPr>
              <a:t>the SP</a:t>
            </a:r>
          </a:p>
          <a:p>
            <a:pPr algn="ctr" latinLnBrk="1"/>
            <a:r>
              <a:rPr kumimoji="1" lang="en-US" altLang="ko-KR" sz="1200" dirty="0">
                <a:ea typeface="굴림" charset="0"/>
                <a:cs typeface="굴림" charset="0"/>
              </a:rPr>
              <a:t>(No.86A c) </a:t>
            </a:r>
            <a:r>
              <a:rPr kumimoji="1" lang="en-US" altLang="ko-KR" sz="1200" dirty="0" err="1">
                <a:ea typeface="굴림" charset="0"/>
                <a:cs typeface="굴림" charset="0"/>
              </a:rPr>
              <a:t>bis</a:t>
            </a:r>
            <a:r>
              <a:rPr kumimoji="1" lang="en-US" altLang="ko-KR" sz="1200" dirty="0">
                <a:ea typeface="굴림" charset="0"/>
                <a:cs typeface="굴림" charset="0"/>
              </a:rPr>
              <a:t>, </a:t>
            </a:r>
            <a:r>
              <a:rPr kumimoji="1" lang="en-US" altLang="ko-KR" sz="1200" dirty="0" smtClean="0">
                <a:ea typeface="굴림" charset="0"/>
                <a:cs typeface="굴림" charset="0"/>
              </a:rPr>
              <a:t>Conv.)</a:t>
            </a:r>
            <a:endParaRPr kumimoji="1" lang="en-US" altLang="ko-KR" sz="1200" dirty="0">
              <a:ea typeface="굴림" charset="0"/>
              <a:cs typeface="굴림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Strategic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400" b="1" dirty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Plan</a:t>
            </a: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000" dirty="0" smtClean="0">
                <a:solidFill>
                  <a:srgbClr val="FFFFFF"/>
                </a:solidFill>
                <a:latin typeface="Calibri" pitchFamily="34" charset="0"/>
                <a:ea typeface="맑은 고딕" pitchFamily="50" charset="-127"/>
              </a:rPr>
              <a:t>2020-2023</a:t>
            </a: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273353" cy="739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Adopts the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Strategic Plan for 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200" b="1" dirty="0">
                <a:ea typeface="굴림" charset="0"/>
                <a:cs typeface="굴림" charset="0"/>
              </a:rPr>
              <a:t>the Union</a:t>
            </a:r>
          </a:p>
          <a:p>
            <a:pPr latinLnBrk="1">
              <a:lnSpc>
                <a:spcPts val="1300"/>
              </a:lnSpc>
            </a:pPr>
            <a:r>
              <a:rPr kumimoji="1" lang="en-US" altLang="ko-KR" sz="1100" dirty="0">
                <a:ea typeface="굴림" charset="0"/>
                <a:cs typeface="굴림" charset="0"/>
              </a:rPr>
              <a:t>(No.51, </a:t>
            </a:r>
            <a:r>
              <a:rPr kumimoji="1" lang="en-US" altLang="ko-KR" sz="1100" dirty="0" smtClean="0">
                <a:ea typeface="굴림" charset="0"/>
                <a:cs typeface="굴림" charset="0"/>
              </a:rPr>
              <a:t>Constitution)</a:t>
            </a:r>
            <a:endParaRPr kumimoji="1" lang="en-US" altLang="ko-KR" sz="1100" dirty="0">
              <a:ea typeface="굴림" charset="0"/>
              <a:cs typeface="굴림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Secretariat</a:t>
            </a: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 contribution</a:t>
            </a:r>
            <a:endParaRPr kumimoji="1" lang="ko-KR" altLang="en-US" sz="1200" b="1" dirty="0">
              <a:solidFill>
                <a:schemeClr val="bg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1200" b="1" dirty="0" smtClean="0">
                <a:solidFill>
                  <a:schemeClr val="accent1"/>
                </a:solidFill>
              </a:rPr>
              <a:t>Open and public consultations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Timetable for the elaboration of the </a:t>
            </a:r>
            <a:r>
              <a:rPr lang="en-US" sz="3600" dirty="0" smtClean="0"/>
              <a:t>2020-2023 strategic and financial plans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867382"/>
              </p:ext>
            </p:extLst>
          </p:nvPr>
        </p:nvGraphicFramePr>
        <p:xfrm>
          <a:off x="611560" y="1394460"/>
          <a:ext cx="7920880" cy="492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0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Date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Milestone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17 Session of Council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Establishment of the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23 May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</a:t>
                      </a:r>
                      <a:r>
                        <a:rPr lang="en-US" sz="1400" baseline="30000" noProof="0" dirty="0" smtClean="0">
                          <a:solidFill>
                            <a:schemeClr val="accent3"/>
                          </a:solidFill>
                        </a:rPr>
                        <a:t>st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 meeting of CWG-SFP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Jun – Aug 2017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Preparation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 of the secretariat’s input, including:</a:t>
                      </a:r>
                      <a:b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Public consultation of the CWG-SFP on the strategic priorities</a:t>
                      </a:r>
                    </a:p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Strategic planning workshops within the ITU secretariat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11-12 Sep</a:t>
                      </a:r>
                      <a:r>
                        <a:rPr lang="en-US" sz="1400" baseline="0" noProof="0" dirty="0" smtClean="0"/>
                        <a:t>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</a:t>
                      </a:r>
                      <a:r>
                        <a:rPr lang="en-US" sz="1400" baseline="30000" noProof="0" dirty="0" smtClean="0"/>
                        <a:t>nd</a:t>
                      </a:r>
                      <a:r>
                        <a:rPr lang="en-US" sz="1400" noProof="0" dirty="0" smtClean="0"/>
                        <a:t> meeting of CWG-SFP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9-20 October</a:t>
                      </a:r>
                      <a:r>
                        <a:rPr lang="en-US" sz="1400" baseline="0" noProof="0" dirty="0" smtClean="0"/>
                        <a:t>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WTDC</a:t>
                      </a:r>
                      <a:r>
                        <a:rPr lang="en-US" sz="1400" baseline="0" noProof="0" dirty="0" smtClean="0"/>
                        <a:t>-17 contribution to the ITU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November 2017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of the </a:t>
                      </a:r>
                      <a:r>
                        <a:rPr lang="en-US" sz="1400" noProof="0" dirty="0" smtClean="0"/>
                        <a:t>proposed draft strategic framework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15-16 Jan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3</a:t>
                      </a:r>
                      <a:r>
                        <a:rPr lang="en-US" sz="1400" baseline="30000" noProof="0" dirty="0" smtClean="0"/>
                        <a:t>rd</a:t>
                      </a:r>
                      <a:r>
                        <a:rPr lang="en-US" sz="1400" noProof="0" dirty="0" smtClean="0"/>
                        <a:t> meeting of CWG-SFP</a:t>
                      </a:r>
                    </a:p>
                    <a:p>
                      <a:r>
                        <a:rPr lang="en-US" sz="1400" noProof="0" dirty="0" smtClean="0"/>
                        <a:t>Draft Strategic</a:t>
                      </a:r>
                      <a:r>
                        <a:rPr lang="en-US" sz="1400" baseline="0" noProof="0" dirty="0" smtClean="0"/>
                        <a:t> and Financial Plans presented / draft revised Res. 71, 72, 151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March</a:t>
                      </a:r>
                      <a:r>
                        <a:rPr lang="en-US" sz="1400" baseline="0" noProof="0" dirty="0" smtClean="0"/>
                        <a:t> </a:t>
                      </a:r>
                      <a:r>
                        <a:rPr lang="en-US" sz="1400" noProof="0" dirty="0" smtClean="0"/>
                        <a:t>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Public</a:t>
                      </a:r>
                      <a:r>
                        <a:rPr lang="en-US" sz="1400" baseline="0" noProof="0" dirty="0" smtClean="0"/>
                        <a:t> consultation on the draft strategic plan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Q1-Q2 2018 (tbc)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RAG / TSAG / TDAG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16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4</a:t>
                      </a:r>
                      <a:r>
                        <a:rPr lang="en-US" sz="1400" baseline="30000" noProof="0" dirty="0" smtClean="0"/>
                        <a:t>th</a:t>
                      </a:r>
                      <a:r>
                        <a:rPr lang="en-US" sz="1400" noProof="0" dirty="0" smtClean="0"/>
                        <a:t> meeting (before the 2018 Session of Council)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17-27</a:t>
                      </a:r>
                      <a:r>
                        <a:rPr lang="en-US" sz="1400" baseline="0" noProof="0" dirty="0" smtClean="0"/>
                        <a:t> April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Council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End</a:t>
                      </a:r>
                      <a:r>
                        <a:rPr lang="en-US" sz="1400" baseline="0" noProof="0" dirty="0" smtClean="0"/>
                        <a:t> of June 20</a:t>
                      </a:r>
                      <a:r>
                        <a:rPr lang="en-US" sz="1400" noProof="0" dirty="0" smtClean="0"/>
                        <a:t>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Final</a:t>
                      </a:r>
                      <a:r>
                        <a:rPr lang="en-US" sz="1400" baseline="0" noProof="0" dirty="0" smtClean="0"/>
                        <a:t> draft Strategic and Financial Plans submitted to PP-18</a:t>
                      </a: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29 Oct – 16 Nov 2018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Adoption of the Strategic</a:t>
                      </a:r>
                      <a:r>
                        <a:rPr lang="en-US" sz="1400" baseline="0" noProof="0" dirty="0" smtClean="0"/>
                        <a:t> and Financial Plans </a:t>
                      </a:r>
                      <a:r>
                        <a:rPr lang="en-US" sz="1400" noProof="0" dirty="0" smtClean="0"/>
                        <a:t>by PP-18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BA9A0B1-5F54-45EF-A28F-0B2FAC4CADC9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36188</TotalTime>
  <Words>304</Words>
  <Application>Microsoft Office PowerPoint</Application>
  <PresentationFormat>On-screen Show (4:3)</PresentationFormat>
  <Paragraphs>76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굴림</vt:lpstr>
      <vt:lpstr>맑은 고딕</vt:lpstr>
      <vt:lpstr>SimSun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Process and timetable for The elaboration of the ITU STRATEGIC and financial PLANs for 2020-2023  2nd Meeting of the Council Working Group for Strategic and Financial Plans for 2020-2023</vt:lpstr>
      <vt:lpstr>Process for the 2020-2023 strategic plan</vt:lpstr>
      <vt:lpstr>Timetable for the elaboration of the 2020-2023 strategic and financial plans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Brouard, Ricarda</cp:lastModifiedBy>
  <cp:revision>1969</cp:revision>
  <cp:lastPrinted>2017-05-04T13:37:24Z</cp:lastPrinted>
  <dcterms:created xsi:type="dcterms:W3CDTF">2011-09-07T08:28:06Z</dcterms:created>
  <dcterms:modified xsi:type="dcterms:W3CDTF">2017-08-17T08:55:00Z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