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03" r:id="rId7"/>
    <p:sldId id="1005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1" autoAdjust="0"/>
    <p:restoredTop sz="94434" autoAdjust="0"/>
  </p:normalViewPr>
  <p:slideViewPr>
    <p:cSldViewPr>
      <p:cViewPr varScale="1">
        <p:scale>
          <a:sx n="116" d="100"/>
          <a:sy n="116" d="100"/>
        </p:scale>
        <p:origin x="14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8/18/2017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8/18/2017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8/18/2017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CN" altLang="en-US" sz="2800" dirty="0" smtClean="0"/>
              <a:t>制定</a:t>
            </a:r>
            <a:r>
              <a:rPr lang="zh-CN" altLang="en-US" sz="2800" b="1" dirty="0" smtClean="0"/>
              <a:t>国际电联</a:t>
            </a:r>
            <a:r>
              <a:rPr lang="en-US" altLang="zh-CN" sz="2800" b="1" dirty="0" smtClean="0"/>
              <a:t>2020-2023</a:t>
            </a:r>
            <a:r>
              <a:rPr lang="zh-CN" altLang="en-US" sz="2800" b="1" dirty="0" smtClean="0"/>
              <a:t>年战略和财务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zh-CN" altLang="en-US" sz="2800" b="1" dirty="0" smtClean="0"/>
              <a:t>规划</a:t>
            </a:r>
            <a:r>
              <a:rPr lang="zh-CN" altLang="en-US" sz="2800" dirty="0" smtClean="0"/>
              <a:t>的流程和时间表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zh-CN" altLang="en-US" sz="2400" cap="none" dirty="0" smtClean="0">
                <a:latin typeface="+mn-lt"/>
                <a:ea typeface="STKaiti" panose="02010600040101010101" pitchFamily="2" charset="-122"/>
              </a:rPr>
              <a:t>理事会</a:t>
            </a:r>
            <a:r>
              <a:rPr lang="en-US" sz="2400" cap="none" dirty="0" smtClean="0">
                <a:latin typeface="+mn-lt"/>
                <a:ea typeface="STKaiti" panose="02010600040101010101" pitchFamily="2" charset="-122"/>
              </a:rPr>
              <a:t>2020-2023</a:t>
            </a:r>
            <a:r>
              <a:rPr lang="zh-CN" altLang="en-US" sz="2400" cap="none" dirty="0" smtClean="0">
                <a:latin typeface="+mn-lt"/>
                <a:ea typeface="STKaiti" panose="02010600040101010101" pitchFamily="2" charset="-122"/>
              </a:rPr>
              <a:t>年战略和财务规划工作组</a:t>
            </a:r>
            <a:r>
              <a:rPr lang="en-US" altLang="zh-CN" sz="2400" cap="none" dirty="0" smtClean="0">
                <a:latin typeface="+mn-lt"/>
                <a:ea typeface="STKaiti" panose="02010600040101010101" pitchFamily="2" charset="-122"/>
              </a:rPr>
              <a:t/>
            </a:r>
            <a:br>
              <a:rPr lang="en-US" altLang="zh-CN" sz="2400" cap="none" dirty="0" smtClean="0">
                <a:latin typeface="+mn-lt"/>
                <a:ea typeface="STKaiti" panose="02010600040101010101" pitchFamily="2" charset="-122"/>
              </a:rPr>
            </a:br>
            <a:r>
              <a:rPr lang="zh-CN" altLang="en-US" sz="2400" cap="none" dirty="0" smtClean="0">
                <a:latin typeface="+mn-lt"/>
                <a:ea typeface="STKaiti" panose="02010600040101010101" pitchFamily="2" charset="-122"/>
              </a:rPr>
              <a:t>第</a:t>
            </a:r>
            <a:r>
              <a:rPr lang="en-US" altLang="zh-CN" sz="2400" cap="none" dirty="0" smtClean="0">
                <a:latin typeface="+mn-lt"/>
                <a:ea typeface="STKaiti" panose="02010600040101010101" pitchFamily="2" charset="-122"/>
              </a:rPr>
              <a:t>2</a:t>
            </a:r>
            <a:r>
              <a:rPr lang="zh-CN" altLang="en-US" sz="2400" cap="none" dirty="0" smtClean="0">
                <a:latin typeface="+mn-lt"/>
                <a:ea typeface="STKaiti" panose="02010600040101010101" pitchFamily="2" charset="-122"/>
              </a:rPr>
              <a:t>次会议</a:t>
            </a:r>
            <a:endParaRPr lang="en-US" sz="3600" cap="none" dirty="0">
              <a:latin typeface="+mn-lt"/>
              <a:ea typeface="STKaiti" panose="02010600040101010101" pitchFamily="2" charset="-122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r>
              <a:rPr lang="en-US" sz="1300" b="1" dirty="0" smtClean="0"/>
              <a:t>2017</a:t>
            </a:r>
            <a:r>
              <a:rPr lang="zh-CN" altLang="en-US" sz="1300" b="1" dirty="0" smtClean="0"/>
              <a:t>年</a:t>
            </a:r>
            <a:r>
              <a:rPr lang="en-US" altLang="zh-CN" sz="1300" b="1" dirty="0" smtClean="0"/>
              <a:t>9</a:t>
            </a:r>
            <a:r>
              <a:rPr lang="zh-CN" altLang="en-US" sz="1300" b="1" dirty="0" smtClean="0"/>
              <a:t>月</a:t>
            </a:r>
            <a:r>
              <a:rPr lang="en-US" altLang="zh-CN" sz="1300" b="1" dirty="0" smtClean="0"/>
              <a:t>11-12</a:t>
            </a:r>
            <a:r>
              <a:rPr lang="zh-CN" altLang="en-US" sz="1300" b="1" dirty="0" smtClean="0"/>
              <a:t>日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67985" y="0"/>
            <a:ext cx="148989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文件</a:t>
            </a:r>
            <a:r>
              <a:rPr lang="de-CH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CWG-SFP-2/7-</a:t>
            </a:r>
            <a:r>
              <a:rPr lang="en-US" altLang="zh-CN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2017</a:t>
            </a:r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年</a:t>
            </a:r>
            <a:r>
              <a:rPr lang="en-US" altLang="zh-CN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8</a:t>
            </a:r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月</a:t>
            </a:r>
            <a:r>
              <a:rPr lang="en-US" altLang="zh-CN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4</a:t>
            </a:r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日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原文：英文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2020-2023 </a:t>
            </a:r>
            <a:r>
              <a:rPr lang="zh-CN" altLang="en-US" sz="4000" dirty="0" smtClean="0"/>
              <a:t>年战略规划的流程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bg1"/>
                </a:solidFill>
              </a:rPr>
              <a:t>CWG-SFP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15956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zh-CN" altLang="en-US" sz="1400" b="1" dirty="0" smtClean="0">
                <a:latin typeface="+mn-ea"/>
                <a:ea typeface="+mn-ea"/>
                <a:cs typeface="굴림" charset="0"/>
              </a:rPr>
              <a:t>秘书长向理事会提供输入</a:t>
            </a:r>
            <a:endParaRPr kumimoji="1" lang="en-US" altLang="zh-CN" sz="1400" b="1" dirty="0" smtClean="0">
              <a:latin typeface="+mn-ea"/>
              <a:ea typeface="+mn-ea"/>
              <a:cs typeface="굴림" charset="0"/>
            </a:endParaRPr>
          </a:p>
          <a:p>
            <a:pPr latinLnBrk="1"/>
            <a:r>
              <a:rPr kumimoji="1" lang="zh-CN" altLang="en-US" sz="1200" dirty="0">
                <a:latin typeface="+mn-lt"/>
                <a:ea typeface="+mn-ea"/>
                <a:cs typeface="굴림" charset="0"/>
              </a:rPr>
              <a:t>（</a:t>
            </a:r>
            <a:r>
              <a:rPr kumimoji="1" lang="en-US" altLang="zh-CN" sz="1200" dirty="0">
                <a:latin typeface="+mn-lt"/>
                <a:ea typeface="+mn-ea"/>
                <a:cs typeface="굴림" charset="0"/>
              </a:rPr>
              <a:t>《</a:t>
            </a:r>
            <a:r>
              <a:rPr kumimoji="1" lang="zh-CN" altLang="en-US" sz="1200" dirty="0">
                <a:latin typeface="+mn-lt"/>
                <a:ea typeface="+mn-ea"/>
                <a:cs typeface="Calibri" panose="020F0502020204030204" pitchFamily="34" charset="0"/>
              </a:rPr>
              <a:t>组织法</a:t>
            </a:r>
            <a:r>
              <a:rPr kumimoji="1" lang="en-US" altLang="zh-CN" sz="1200" dirty="0">
                <a:latin typeface="+mn-lt"/>
                <a:ea typeface="+mn-ea"/>
                <a:cs typeface="Calibri" panose="020F0502020204030204" pitchFamily="34" charset="0"/>
              </a:rPr>
              <a:t>》</a:t>
            </a:r>
            <a:r>
              <a:rPr kumimoji="1" lang="zh-CN" altLang="en-US" sz="1200" dirty="0">
                <a:latin typeface="+mn-lt"/>
                <a:ea typeface="+mn-ea"/>
                <a:cs typeface="굴림" charset="0"/>
              </a:rPr>
              <a:t>第</a:t>
            </a:r>
            <a:r>
              <a:rPr kumimoji="1" lang="en-US" altLang="zh-CN" sz="1200" dirty="0">
                <a:latin typeface="+mn-lt"/>
                <a:ea typeface="+mn-ea"/>
                <a:cs typeface="굴림" charset="0"/>
              </a:rPr>
              <a:t>74A</a:t>
            </a:r>
            <a:r>
              <a:rPr kumimoji="1" lang="zh-CN" altLang="en-US" sz="1200" dirty="0">
                <a:latin typeface="+mn-lt"/>
                <a:ea typeface="+mn-ea"/>
                <a:cs typeface="굴림" charset="0"/>
              </a:rPr>
              <a:t>款</a:t>
            </a:r>
            <a:r>
              <a:rPr kumimoji="1" lang="zh-CN" altLang="en-US" sz="1200" dirty="0" smtClean="0">
                <a:latin typeface="+mn-lt"/>
                <a:ea typeface="+mn-ea"/>
                <a:cs typeface="굴림" charset="0"/>
              </a:rPr>
              <a:t>）</a:t>
            </a:r>
            <a:endParaRPr kumimoji="1" lang="ko-KR" altLang="en-US" sz="1200" dirty="0">
              <a:latin typeface="+mn-lt"/>
              <a:ea typeface="+mn-ea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863771" y="3020609"/>
            <a:ext cx="1777660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理事会须</a:t>
            </a:r>
            <a:r>
              <a:rPr kumimoji="1" lang="zh-CN" altLang="en-US" sz="1200" b="1" dirty="0" smtClean="0">
                <a:latin typeface="+mn-lt"/>
                <a:ea typeface="+mn-ea"/>
                <a:cs typeface="Calibri" panose="020F0502020204030204" pitchFamily="34" charset="0"/>
              </a:rPr>
              <a:t>启动</a:t>
            </a: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战略规划</a:t>
            </a:r>
            <a:r>
              <a:rPr kumimoji="1" lang="en-US" altLang="ko-KR" sz="1200" b="1" dirty="0">
                <a:latin typeface="+mn-lt"/>
                <a:ea typeface="+mn-ea"/>
                <a:cs typeface="Calibri" panose="020F0502020204030204" pitchFamily="34" charset="0"/>
              </a:rPr>
              <a:t/>
            </a:r>
            <a:br>
              <a:rPr kumimoji="1" lang="en-US" altLang="ko-KR" sz="1200" b="1" dirty="0">
                <a:latin typeface="+mn-lt"/>
                <a:ea typeface="+mn-ea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草案的制定工作</a:t>
            </a:r>
            <a:endParaRPr kumimoji="1" lang="en-US" altLang="ko-KR" sz="1200" b="1" dirty="0">
              <a:latin typeface="+mn-lt"/>
              <a:ea typeface="+mn-ea"/>
              <a:cs typeface="Calibri" panose="020F0502020204030204" pitchFamily="34" charset="0"/>
            </a:endParaRPr>
          </a:p>
          <a:p>
            <a:pPr latinLnBrk="1">
              <a:lnSpc>
                <a:spcPts val="1500"/>
              </a:lnSpc>
            </a:pP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（如成立相关理事会</a:t>
            </a:r>
            <a:r>
              <a:rPr kumimoji="1" lang="en-US" altLang="zh-CN" sz="1200" b="1" dirty="0">
                <a:latin typeface="+mn-lt"/>
                <a:ea typeface="+mn-ea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+mn-lt"/>
                <a:ea typeface="+mn-ea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工作组（</a:t>
            </a:r>
            <a:r>
              <a:rPr kumimoji="1" lang="en-US" altLang="ko-KR" sz="1200" b="1" dirty="0">
                <a:latin typeface="+mn-lt"/>
                <a:ea typeface="+mn-ea"/>
                <a:cs typeface="Calibri" panose="020F0502020204030204" pitchFamily="34" charset="0"/>
              </a:rPr>
              <a:t>CWG</a:t>
            </a: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））</a:t>
            </a:r>
            <a:endParaRPr kumimoji="1" lang="en-US" altLang="ko-KR" sz="1200" b="1" dirty="0">
              <a:latin typeface="+mn-lt"/>
              <a:ea typeface="+mn-ea"/>
              <a:cs typeface="Calibri" panose="020F0502020204030204" pitchFamily="34" charset="0"/>
            </a:endParaRPr>
          </a:p>
          <a:p>
            <a:pPr latinLnBrk="1">
              <a:lnSpc>
                <a:spcPts val="1500"/>
              </a:lnSpc>
            </a:pP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（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>《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公约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>》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第</a:t>
            </a:r>
            <a:r>
              <a:rPr kumimoji="1" lang="en-US" altLang="ko-KR" sz="1100" dirty="0">
                <a:latin typeface="+mn-lt"/>
                <a:ea typeface="+mn-ea"/>
                <a:cs typeface="Calibri" panose="020F0502020204030204" pitchFamily="34" charset="0"/>
              </a:rPr>
              <a:t>62A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款）</a:t>
            </a:r>
            <a:endParaRPr kumimoji="1" lang="ko-KR" altLang="en-US" sz="1100" dirty="0">
              <a:latin typeface="+mn-lt"/>
              <a:ea typeface="+mn-ea"/>
              <a:cs typeface="Calibri" panose="020F0502020204030204" pitchFamily="34" charset="0"/>
            </a:endParaRPr>
          </a:p>
        </p:txBody>
      </p:sp>
      <p:sp>
        <p:nvSpPr>
          <p:cNvPr id="18" name="다이아몬드 12"/>
          <p:cNvSpPr/>
          <p:nvPr/>
        </p:nvSpPr>
        <p:spPr>
          <a:xfrm>
            <a:off x="4419315" y="3156223"/>
            <a:ext cx="1071562" cy="5349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zh-CN" altLang="en-US" sz="1200" b="1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战略规划草案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890296" y="4093326"/>
            <a:ext cx="2126232" cy="99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n-US" altLang="ko-KR" sz="1200" b="1" dirty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  <a:t>CWG</a:t>
            </a:r>
            <a:r>
              <a:rPr kumimoji="1" lang="zh-CN" altLang="en-US" sz="1200" b="1" dirty="0" smtClean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  <a:t>协调战略规划草案</a:t>
            </a:r>
            <a:r>
              <a:rPr kumimoji="1" lang="en-US" altLang="zh-CN" sz="1200" b="1" dirty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  <a:t>制定工作</a:t>
            </a:r>
            <a:endParaRPr kumimoji="1" lang="en-US" altLang="ko-KR" sz="1200" b="1" dirty="0">
              <a:latin typeface="+mn-lt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latinLnBrk="1">
              <a:lnSpc>
                <a:spcPts val="1400"/>
              </a:lnSpc>
            </a:pP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（理事会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>2017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年会议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/>
            </a:r>
            <a:b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</a:b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第</a:t>
            </a:r>
            <a:r>
              <a:rPr kumimoji="1" lang="en-US" altLang="ko-KR" sz="1100" dirty="0">
                <a:latin typeface="+mn-lt"/>
                <a:ea typeface="+mn-ea"/>
                <a:cs typeface="Calibri" panose="020F0502020204030204" pitchFamily="34" charset="0"/>
              </a:rPr>
              <a:t>138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>4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号决议）</a:t>
            </a:r>
            <a:endParaRPr kumimoji="1" lang="ko-KR" altLang="en-US" sz="1100" dirty="0">
              <a:latin typeface="+mn-lt"/>
              <a:ea typeface="+mn-ea"/>
              <a:cs typeface="Calibri" panose="020F0502020204030204" pitchFamily="34" charset="0"/>
            </a:endParaRPr>
          </a:p>
          <a:p>
            <a:pPr latinLnBrk="1">
              <a:lnSpc>
                <a:spcPts val="1400"/>
              </a:lnSpc>
            </a:pP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940627" y="3096518"/>
            <a:ext cx="1190625" cy="893936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战略规划草案</a:t>
            </a:r>
            <a: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kumimoji="1" lang="zh-CN" altLang="en-US" sz="1200" b="1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最终稿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401865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kumimoji="1" lang="zh-CN" altLang="en-US" sz="1200" b="1" dirty="0" smtClean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成员国</a:t>
            </a:r>
            <a:endParaRPr kumimoji="1" lang="en-US" altLang="ko-KR" sz="12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kumimoji="1" lang="zh-CN" altLang="en-US" sz="1200" b="1" dirty="0" smtClean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部门成员</a:t>
            </a:r>
            <a:endParaRPr kumimoji="1" lang="en-US" altLang="ko-KR" sz="12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kumimoji="1" lang="zh-CN" altLang="en-US" sz="1200" b="1" dirty="0" smtClean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顾问组</a:t>
            </a:r>
            <a:endParaRPr kumimoji="1" lang="ko-KR" altLang="en-US" sz="1200" b="1" dirty="0">
              <a:solidFill>
                <a:srgbClr val="000000"/>
              </a:solidFill>
              <a:latin typeface="SimSun" panose="02010600030101010101" pitchFamily="2" charset="-122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43048" y="5306037"/>
            <a:ext cx="1768351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为</a:t>
            </a:r>
            <a:r>
              <a:rPr kumimoji="1" lang="zh-CN" altLang="en-US" sz="1200" b="1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制定战略规划草案</a:t>
            </a:r>
            <a: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提供输入意见</a:t>
            </a:r>
            <a:r>
              <a:rPr kumimoji="1" lang="en-US" altLang="ko-KR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</a:p>
          <a:p>
            <a:pPr latinLnBrk="1">
              <a:lnSpc>
                <a:spcPct val="80000"/>
              </a:lnSpc>
            </a:pP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（</a:t>
            </a:r>
            <a:r>
              <a:rPr kumimoji="1" lang="en-US" altLang="zh-CN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《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公约</a:t>
            </a:r>
            <a:r>
              <a:rPr kumimoji="1" lang="en-US" altLang="zh-CN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》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第</a:t>
            </a:r>
            <a:r>
              <a:rPr kumimoji="1" lang="en-US" altLang="ko-KR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62A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款）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347268"/>
            <a:ext cx="211691" cy="9207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92280" y="5112742"/>
            <a:ext cx="190754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zh-CN" altLang="en-US" sz="1400" b="1" dirty="0">
                <a:latin typeface="+mn-ea"/>
                <a:ea typeface="+mn-ea"/>
                <a:cs typeface="Calibri" panose="020F0502020204030204" pitchFamily="34" charset="0"/>
              </a:rPr>
              <a:t>秘书长</a:t>
            </a:r>
            <a:r>
              <a:rPr kumimoji="1" lang="zh-CN" altLang="en-US" sz="1400" b="1" dirty="0" smtClean="0">
                <a:latin typeface="+mn-ea"/>
                <a:ea typeface="+mn-ea"/>
                <a:cs typeface="Calibri" panose="020F0502020204030204" pitchFamily="34" charset="0"/>
              </a:rPr>
              <a:t>协调战略规划的实施</a:t>
            </a:r>
            <a:r>
              <a:rPr kumimoji="1" lang="zh-CN" altLang="en-US" sz="1400" b="1" dirty="0">
                <a:latin typeface="+mn-ea"/>
                <a:ea typeface="+mn-ea"/>
                <a:cs typeface="Calibri" panose="020F0502020204030204" pitchFamily="34" charset="0"/>
              </a:rPr>
              <a:t>工作</a:t>
            </a:r>
            <a:r>
              <a:rPr kumimoji="1" lang="en-US" altLang="zh-CN" sz="1400" b="1" dirty="0">
                <a:latin typeface="+mn-ea"/>
                <a:ea typeface="+mn-ea"/>
                <a:cs typeface="Calibri" panose="020F0502020204030204" pitchFamily="34" charset="0"/>
              </a:rPr>
              <a:t/>
            </a:r>
            <a:br>
              <a:rPr kumimoji="1" lang="en-US" altLang="zh-CN" sz="1400" b="1" dirty="0">
                <a:latin typeface="+mn-ea"/>
                <a:ea typeface="+mn-ea"/>
                <a:cs typeface="Calibri" panose="020F0502020204030204" pitchFamily="34" charset="0"/>
              </a:rPr>
            </a:br>
            <a:r>
              <a:rPr kumimoji="1" lang="zh-CN" altLang="en-US" sz="1200" dirty="0">
                <a:latin typeface="+mn-lt"/>
                <a:ea typeface="+mn-ea"/>
                <a:cs typeface="Calibri" panose="020F0502020204030204" pitchFamily="34" charset="0"/>
              </a:rPr>
              <a:t>（</a:t>
            </a:r>
            <a:r>
              <a:rPr kumimoji="1" lang="en-US" altLang="zh-CN" sz="1200" dirty="0" smtClean="0">
                <a:latin typeface="+mn-lt"/>
                <a:ea typeface="+mn-ea"/>
                <a:cs typeface="Calibri" panose="020F0502020204030204" pitchFamily="34" charset="0"/>
              </a:rPr>
              <a:t>《</a:t>
            </a:r>
            <a:r>
              <a:rPr kumimoji="1" lang="zh-CN" altLang="en-US" sz="1200" dirty="0">
                <a:latin typeface="+mn-lt"/>
                <a:ea typeface="+mn-ea"/>
                <a:cs typeface="Calibri" panose="020F0502020204030204" pitchFamily="34" charset="0"/>
              </a:rPr>
              <a:t>公约</a:t>
            </a:r>
            <a:r>
              <a:rPr kumimoji="1" lang="en-US" altLang="zh-CN" sz="1200" dirty="0" smtClean="0">
                <a:latin typeface="+mn-lt"/>
                <a:ea typeface="+mn-ea"/>
                <a:cs typeface="Calibri" panose="020F0502020204030204" pitchFamily="34" charset="0"/>
              </a:rPr>
              <a:t>》</a:t>
            </a:r>
            <a:r>
              <a:rPr kumimoji="1" lang="zh-CN" altLang="en-US" sz="1200" dirty="0" smtClean="0">
                <a:latin typeface="+mn-lt"/>
                <a:ea typeface="+mn-ea"/>
                <a:cs typeface="Calibri" panose="020F0502020204030204" pitchFamily="34" charset="0"/>
              </a:rPr>
              <a:t>第</a:t>
            </a:r>
            <a:r>
              <a:rPr kumimoji="1" lang="en-US" altLang="ko-KR" sz="1200" dirty="0" smtClean="0">
                <a:latin typeface="+mn-lt"/>
                <a:ea typeface="+mn-ea"/>
                <a:cs typeface="Calibri" panose="020F0502020204030204" pitchFamily="34" charset="0"/>
              </a:rPr>
              <a:t>86</a:t>
            </a:r>
            <a:r>
              <a:rPr kumimoji="1" lang="en-US" altLang="ko-KR" sz="1200" dirty="0">
                <a:latin typeface="+mn-lt"/>
                <a:ea typeface="+mn-ea"/>
                <a:cs typeface="Calibri" panose="020F0502020204030204" pitchFamily="34" charset="0"/>
              </a:rPr>
              <a:t>A </a:t>
            </a:r>
            <a:r>
              <a:rPr kumimoji="1" lang="en-US" altLang="ko-KR" sz="1200" dirty="0" smtClean="0">
                <a:latin typeface="+mn-lt"/>
                <a:ea typeface="+mn-ea"/>
                <a:cs typeface="Calibri" panose="020F0502020204030204" pitchFamily="34" charset="0"/>
              </a:rPr>
              <a:t>c)</a:t>
            </a:r>
            <a:r>
              <a:rPr kumimoji="1" lang="zh-CN" altLang="en-US" sz="1200" dirty="0" smtClean="0">
                <a:latin typeface="+mn-lt"/>
                <a:ea typeface="+mn-ea"/>
                <a:cs typeface="Calibri" panose="020F0502020204030204" pitchFamily="34" charset="0"/>
              </a:rPr>
              <a:t>之</a:t>
            </a:r>
            <a:r>
              <a:rPr kumimoji="1" lang="zh-CN" altLang="en-US" sz="1200" dirty="0">
                <a:latin typeface="+mn-lt"/>
                <a:ea typeface="+mn-ea"/>
                <a:cs typeface="Calibri" panose="020F0502020204030204" pitchFamily="34" charset="0"/>
              </a:rPr>
              <a:t>二款）</a:t>
            </a:r>
            <a:endParaRPr kumimoji="1" lang="en-US" altLang="ko-KR" sz="1200" dirty="0">
              <a:latin typeface="+mn-lt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7" y="3087961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>
                <a:ea typeface="SimSun" panose="02010600030101010101" pitchFamily="2" charset="-122"/>
                <a:cs typeface="Calibri" panose="020F0502020204030204" pitchFamily="34" charset="0"/>
              </a:rPr>
              <a:t>2020-2023</a:t>
            </a:r>
            <a:r>
              <a:rPr kumimoji="1" lang="zh-CN" altLang="en-US" sz="1200" dirty="0">
                <a:solidFill>
                  <a:srgbClr val="FFFFFF"/>
                </a:solidFill>
                <a:ea typeface="SimSun" panose="02010600030101010101" pitchFamily="2" charset="-122"/>
              </a:rPr>
              <a:t>年</a:t>
            </a:r>
            <a:endParaRPr kumimoji="1" lang="en-US" altLang="zh-CN" sz="1200" b="1" dirty="0" smtClean="0">
              <a:solidFill>
                <a:srgbClr val="FFFFFF"/>
              </a:solidFill>
              <a:ea typeface="SimSun" panose="02010600030101010101" pitchFamily="2" charset="-122"/>
            </a:endParaRP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zh-CN" altLang="en-US" sz="1200" b="1" dirty="0" smtClean="0">
                <a:solidFill>
                  <a:srgbClr val="FFFFFF"/>
                </a:solidFill>
                <a:ea typeface="SimSun" panose="02010600030101010101" pitchFamily="2" charset="-122"/>
              </a:rPr>
              <a:t>战略规划</a:t>
            </a:r>
            <a:endParaRPr kumimoji="1" lang="en-US" altLang="ko-KR" sz="1200" b="1" dirty="0">
              <a:solidFill>
                <a:srgbClr val="FFFFFF"/>
              </a:solidFill>
              <a:ea typeface="SimSun" panose="02010600030101010101" pitchFamily="2" charset="-122"/>
            </a:endParaRP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56668" y="2060848"/>
            <a:ext cx="1486552" cy="57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通过国际电联</a:t>
            </a:r>
            <a: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战略规划</a:t>
            </a:r>
            <a:endParaRPr kumimoji="1" lang="en-US" altLang="ko-KR" sz="1200" b="1" dirty="0"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latinLnBrk="1">
              <a:lnSpc>
                <a:spcPts val="1300"/>
              </a:lnSpc>
            </a:pP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（</a:t>
            </a:r>
            <a:r>
              <a:rPr kumimoji="1" lang="en-US" altLang="zh-CN" sz="1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《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组织法</a:t>
            </a:r>
            <a:r>
              <a:rPr kumimoji="1" lang="en-US" altLang="zh-CN" sz="1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》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第</a:t>
            </a:r>
            <a:r>
              <a:rPr kumimoji="1" lang="en-US" altLang="ko-KR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51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款）</a:t>
            </a:r>
            <a:endParaRPr kumimoji="1" lang="en-US" altLang="ko-KR" sz="1100" dirty="0"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/>
                </a:solidFill>
              </a:rPr>
              <a:t>秘书处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/>
                </a:solidFill>
              </a:rPr>
              <a:t>秘书处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직사각형 19"/>
          <p:cNvSpPr/>
          <p:nvPr/>
        </p:nvSpPr>
        <p:spPr>
          <a:xfrm>
            <a:off x="3360907" y="2762114"/>
            <a:ext cx="873748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WTDC-17 </a:t>
            </a:r>
            <a:r>
              <a:rPr kumimoji="1" lang="zh-CN" altLang="en-US" sz="1200" b="1" dirty="0" smtClean="0">
                <a:solidFill>
                  <a:schemeClr val="bg1"/>
                </a:solidFill>
                <a:latin typeface="+mn-ea"/>
              </a:rPr>
              <a:t>文稿</a:t>
            </a:r>
            <a:endParaRPr kumimoji="1"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zh-CN" altLang="en-US" sz="1200" b="1" dirty="0" smtClean="0">
                <a:solidFill>
                  <a:schemeClr val="accent1"/>
                </a:solidFill>
              </a:rPr>
              <a:t>公开磋商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制定</a:t>
            </a:r>
            <a:r>
              <a:rPr lang="en-US" altLang="zh-CN" sz="3600" dirty="0" smtClean="0"/>
              <a:t>2020-2023</a:t>
            </a:r>
            <a:r>
              <a:rPr lang="zh-CN" altLang="en-US" sz="3600" dirty="0"/>
              <a:t>年战略和财务规划</a:t>
            </a:r>
            <a:r>
              <a:rPr lang="zh-CN" altLang="en-US" sz="3600" dirty="0" smtClean="0"/>
              <a:t>的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dirty="0" smtClean="0"/>
              <a:t>时间表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993023"/>
              </p:ext>
            </p:extLst>
          </p:nvPr>
        </p:nvGraphicFramePr>
        <p:xfrm>
          <a:off x="611560" y="1394460"/>
          <a:ext cx="7920880" cy="4929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684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noProof="0" dirty="0" smtClean="0"/>
                        <a:t>日期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noProof="0" dirty="0" smtClean="0"/>
                        <a:t>阶段性成果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理事会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20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17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年会议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kumimoji="0" lang="zh-CN" altLang="en-US" sz="1400" kern="1200" noProof="0" dirty="0" smtClean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rPr>
                        <a:t>成立理事会制定战略和财务规划工作组（</a:t>
                      </a:r>
                      <a:r>
                        <a:rPr kumimoji="0" lang="en-US" sz="1400" kern="1200" noProof="0" dirty="0" smtClean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rPr>
                        <a:t>CWG-SFP</a:t>
                      </a:r>
                      <a:r>
                        <a:rPr kumimoji="0" lang="zh-CN" altLang="en-US" sz="1400" kern="1200" noProof="0" dirty="0" smtClean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0" lang="en-US" sz="1400" kern="1200" noProof="0" dirty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2017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年</a:t>
                      </a:r>
                      <a:r>
                        <a:rPr lang="en-US" altLang="zh-CN" sz="1400" baseline="0" noProof="0" dirty="0" smtClean="0">
                          <a:solidFill>
                            <a:schemeClr val="accent3"/>
                          </a:solidFill>
                        </a:rPr>
                        <a:t>5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月</a:t>
                      </a:r>
                      <a:r>
                        <a:rPr lang="en-US" altLang="zh-CN" sz="1400" baseline="0" noProof="0" dirty="0" smtClean="0">
                          <a:solidFill>
                            <a:schemeClr val="accent3"/>
                          </a:solidFill>
                        </a:rPr>
                        <a:t>23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日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CWG-SFP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第</a:t>
                      </a:r>
                      <a:r>
                        <a:rPr lang="en-US" altLang="zh-CN" sz="1400" noProof="0" dirty="0" smtClean="0">
                          <a:solidFill>
                            <a:schemeClr val="accent3"/>
                          </a:solidFill>
                        </a:rPr>
                        <a:t>1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次会议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altLang="zh-CN" sz="1400" noProof="0" dirty="0" smtClean="0">
                          <a:solidFill>
                            <a:schemeClr val="accent3"/>
                          </a:solidFill>
                        </a:rPr>
                        <a:t>2017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年</a:t>
                      </a:r>
                      <a:r>
                        <a:rPr lang="en-US" altLang="zh-CN" sz="1400" noProof="0" dirty="0" smtClean="0">
                          <a:solidFill>
                            <a:schemeClr val="accent3"/>
                          </a:solidFill>
                        </a:rPr>
                        <a:t>6-8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月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秘书处起草输入文件，其中包括：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/>
                      </a:r>
                      <a:b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</a:b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CWG-SFP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就战略重点开展的公开磋商</a:t>
                      </a:r>
                      <a:endParaRPr lang="en-US" sz="1400" baseline="0" noProof="0" dirty="0" smtClean="0">
                        <a:solidFill>
                          <a:schemeClr val="accent3"/>
                        </a:solidFill>
                      </a:endParaRPr>
                    </a:p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国际电联秘书处内部的战略规划讲习班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2017</a:t>
                      </a:r>
                      <a:r>
                        <a:rPr lang="zh-CN" altLang="en-US" sz="1400" baseline="0" noProof="0" dirty="0" smtClean="0"/>
                        <a:t>年</a:t>
                      </a:r>
                      <a:r>
                        <a:rPr lang="en-US" altLang="zh-CN" sz="1400" baseline="0" noProof="0" dirty="0" smtClean="0"/>
                        <a:t>9</a:t>
                      </a:r>
                      <a:r>
                        <a:rPr lang="zh-CN" altLang="en-US" sz="1400" baseline="0" noProof="0" dirty="0" smtClean="0"/>
                        <a:t>月</a:t>
                      </a:r>
                      <a:r>
                        <a:rPr lang="en-US" altLang="zh-CN" sz="1400" baseline="0" noProof="0" dirty="0" smtClean="0"/>
                        <a:t>11-12</a:t>
                      </a:r>
                      <a:r>
                        <a:rPr lang="zh-CN" altLang="en-US" sz="1400" baseline="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kumimoji="0" lang="en-US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CWG-SFP</a:t>
                      </a:r>
                      <a:r>
                        <a:rPr kumimoji="0" lang="zh-CN" altLang="en-US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kumimoji="0" lang="en-US" altLang="zh-CN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zh-CN" altLang="en-US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次会议</a:t>
                      </a:r>
                      <a:endParaRPr kumimoji="0" lang="en-US" sz="1400" kern="1200" baseline="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2017</a:t>
                      </a:r>
                      <a:r>
                        <a:rPr lang="zh-CN" altLang="en-US" sz="1400" baseline="0" noProof="0" dirty="0" smtClean="0"/>
                        <a:t>年</a:t>
                      </a:r>
                      <a:r>
                        <a:rPr lang="en-US" altLang="zh-CN" sz="1400" baseline="0" noProof="0" dirty="0" smtClean="0"/>
                        <a:t>10</a:t>
                      </a:r>
                      <a:r>
                        <a:rPr lang="zh-CN" altLang="en-US" sz="1400" baseline="0" noProof="0" dirty="0" smtClean="0"/>
                        <a:t>月</a:t>
                      </a:r>
                      <a:r>
                        <a:rPr lang="en-US" altLang="zh-CN" sz="1400" baseline="0" noProof="0" dirty="0" smtClean="0"/>
                        <a:t>9-20</a:t>
                      </a:r>
                      <a:r>
                        <a:rPr lang="zh-CN" altLang="en-US" sz="1400" baseline="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WTDC</a:t>
                      </a:r>
                      <a:r>
                        <a:rPr lang="en-US" sz="1400" baseline="0" noProof="0" dirty="0" smtClean="0"/>
                        <a:t>-17</a:t>
                      </a:r>
                      <a:r>
                        <a:rPr lang="zh-CN" altLang="en-US" sz="1400" baseline="0" noProof="0" dirty="0" smtClean="0"/>
                        <a:t>有关国际电联战略规划的意见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2017</a:t>
                      </a:r>
                      <a:r>
                        <a:rPr lang="zh-CN" altLang="en-US" sz="1400" baseline="0" noProof="0" dirty="0" smtClean="0"/>
                        <a:t>年</a:t>
                      </a:r>
                      <a:r>
                        <a:rPr lang="en-US" altLang="zh-CN" sz="1400" baseline="0" noProof="0" dirty="0" smtClean="0"/>
                        <a:t>11</a:t>
                      </a:r>
                      <a:r>
                        <a:rPr lang="zh-CN" altLang="en-US" sz="1400" baseline="0" noProof="0" dirty="0" smtClean="0"/>
                        <a:t>月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/>
                        <a:t>就拟议战略框架草案开展的公开磋商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201</a:t>
                      </a:r>
                      <a:r>
                        <a:rPr lang="en-US" altLang="zh-CN" sz="1400" baseline="0" noProof="0" dirty="0" smtClean="0"/>
                        <a:t>8</a:t>
                      </a:r>
                      <a:r>
                        <a:rPr lang="zh-CN" altLang="en-US" sz="1400" baseline="0" noProof="0" dirty="0" smtClean="0"/>
                        <a:t>年</a:t>
                      </a:r>
                      <a:r>
                        <a:rPr lang="en-US" altLang="zh-CN" sz="1400" baseline="0" noProof="0" dirty="0" smtClean="0"/>
                        <a:t>1</a:t>
                      </a:r>
                      <a:r>
                        <a:rPr lang="zh-CN" altLang="en-US" sz="1400" baseline="0" noProof="0" dirty="0" smtClean="0"/>
                        <a:t>月</a:t>
                      </a:r>
                      <a:r>
                        <a:rPr lang="en-US" altLang="zh-CN" sz="1400" baseline="0" noProof="0" dirty="0" smtClean="0"/>
                        <a:t>15-16</a:t>
                      </a:r>
                      <a:r>
                        <a:rPr lang="zh-CN" altLang="en-US" sz="1400" baseline="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kumimoji="0"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CWG-SFP</a:t>
                      </a:r>
                      <a:r>
                        <a:rPr kumimoji="0" lang="zh-CN" alt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kumimoji="0" lang="en-US" altLang="zh-CN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zh-CN" alt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次会议</a:t>
                      </a:r>
                      <a:endParaRPr kumimoji="0" lang="en-US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sz="1400" noProof="0" dirty="0" smtClean="0"/>
                        <a:t>提交战略规划和财务规划草案</a:t>
                      </a:r>
                      <a:r>
                        <a:rPr lang="en-US" sz="1400" baseline="0" noProof="0" dirty="0" smtClean="0"/>
                        <a:t>/</a:t>
                      </a:r>
                      <a:r>
                        <a:rPr lang="zh-CN" altLang="en-US" sz="1400" baseline="0" noProof="0" dirty="0" smtClean="0"/>
                        <a:t>第</a:t>
                      </a:r>
                      <a:r>
                        <a:rPr lang="en-US" altLang="zh-CN" sz="1400" baseline="0" noProof="0" dirty="0" smtClean="0"/>
                        <a:t>71</a:t>
                      </a:r>
                      <a:r>
                        <a:rPr lang="zh-CN" altLang="en-US" sz="1400" baseline="0" noProof="0" dirty="0" smtClean="0"/>
                        <a:t>、</a:t>
                      </a:r>
                      <a:r>
                        <a:rPr lang="en-US" altLang="zh-CN" sz="1400" baseline="0" noProof="0" dirty="0" smtClean="0"/>
                        <a:t>72</a:t>
                      </a:r>
                      <a:r>
                        <a:rPr lang="zh-CN" altLang="en-US" sz="1400" baseline="0" noProof="0" dirty="0" smtClean="0"/>
                        <a:t>、</a:t>
                      </a:r>
                      <a:r>
                        <a:rPr lang="en-US" altLang="zh-CN" sz="1400" baseline="0" noProof="0" dirty="0" smtClean="0"/>
                        <a:t>151</a:t>
                      </a:r>
                      <a:r>
                        <a:rPr lang="zh-CN" altLang="en-US" sz="1400" baseline="0" noProof="0" dirty="0" smtClean="0"/>
                        <a:t>号决议修订草案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3</a:t>
                      </a:r>
                      <a:r>
                        <a:rPr lang="zh-CN" altLang="en-US" sz="1400" noProof="0" dirty="0" smtClean="0"/>
                        <a:t>月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noProof="0" dirty="0" smtClean="0"/>
                        <a:t>有关战略规划的</a:t>
                      </a:r>
                      <a:r>
                        <a:rPr lang="zh-CN" altLang="en-US" sz="1400" noProof="0" smtClean="0"/>
                        <a:t>公开磋商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年第</a:t>
                      </a:r>
                      <a:r>
                        <a:rPr lang="en-US" altLang="zh-CN" sz="1400" noProof="0" dirty="0" smtClean="0"/>
                        <a:t>1-2</a:t>
                      </a:r>
                      <a:r>
                        <a:rPr lang="zh-CN" altLang="en-US" sz="1400" noProof="0" dirty="0" smtClean="0"/>
                        <a:t>季度（待定）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RAG / TSAG / TDAG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4</a:t>
                      </a:r>
                      <a:r>
                        <a:rPr lang="zh-CN" altLang="en-US" sz="1400" noProof="0" dirty="0" smtClean="0"/>
                        <a:t>月</a:t>
                      </a:r>
                      <a:r>
                        <a:rPr lang="en-US" altLang="zh-CN" sz="1400" noProof="0" dirty="0" smtClean="0"/>
                        <a:t>16</a:t>
                      </a:r>
                      <a:r>
                        <a:rPr lang="zh-CN" altLang="en-US" sz="140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/>
                        <a:t>第</a:t>
                      </a:r>
                      <a:r>
                        <a:rPr lang="en-US" altLang="zh-CN" sz="1400" noProof="0" dirty="0" smtClean="0"/>
                        <a:t>4</a:t>
                      </a:r>
                      <a:r>
                        <a:rPr lang="zh-CN" altLang="en-US" sz="1400" noProof="0" dirty="0" smtClean="0"/>
                        <a:t>次会议（理事会</a:t>
                      </a:r>
                      <a:r>
                        <a:rPr lang="en-US" altLang="zh-CN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年会议之前）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4</a:t>
                      </a:r>
                      <a:r>
                        <a:rPr lang="zh-CN" altLang="en-US" sz="1400" noProof="0" dirty="0" smtClean="0"/>
                        <a:t>月</a:t>
                      </a:r>
                      <a:r>
                        <a:rPr lang="en-US" altLang="zh-CN" sz="1400" noProof="0" dirty="0" smtClean="0"/>
                        <a:t>17-27</a:t>
                      </a:r>
                      <a:r>
                        <a:rPr lang="zh-CN" altLang="en-US" sz="1400" noProof="0" dirty="0" smtClean="0"/>
                        <a:t>日</a:t>
                      </a:r>
                      <a:r>
                        <a:rPr lang="en-US" sz="1400" baseline="0" noProof="0" dirty="0" smtClean="0"/>
                        <a:t>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/>
                        <a:t>理事会</a:t>
                      </a:r>
                      <a:r>
                        <a:rPr lang="en-US" altLang="zh-CN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年会议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</a:t>
                      </a:r>
                      <a:r>
                        <a:rPr lang="en-US" sz="1400" noProof="0" dirty="0" smtClean="0"/>
                        <a:t>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6</a:t>
                      </a:r>
                      <a:r>
                        <a:rPr lang="zh-CN" altLang="en-US" sz="1400" noProof="0" dirty="0" smtClean="0"/>
                        <a:t>月底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/>
                        <a:t>提交</a:t>
                      </a:r>
                      <a:r>
                        <a:rPr lang="en-US" altLang="zh-CN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年全权代表大会（</a:t>
                      </a:r>
                      <a:r>
                        <a:rPr lang="en-US" sz="1400" baseline="0" noProof="0" dirty="0" smtClean="0"/>
                        <a:t>PP-1</a:t>
                      </a:r>
                      <a:r>
                        <a:rPr lang="en-US" altLang="zh-CN" sz="1400" baseline="0" noProof="0" dirty="0" smtClean="0"/>
                        <a:t>8</a:t>
                      </a:r>
                      <a:r>
                        <a:rPr lang="zh-CN" altLang="en-US" sz="1400" baseline="0" noProof="0" dirty="0" smtClean="0"/>
                        <a:t>）的</a:t>
                      </a:r>
                      <a:r>
                        <a:rPr lang="zh-CN" altLang="en-US" sz="1400" noProof="0" dirty="0" smtClean="0"/>
                        <a:t>战略规划和财务规划</a:t>
                      </a:r>
                      <a:r>
                        <a:rPr lang="zh-CN" altLang="en-US" sz="1400" baseline="0" noProof="0" dirty="0" smtClean="0"/>
                        <a:t>最终稿</a:t>
                      </a:r>
                      <a:endParaRPr lang="en-US" sz="1400" baseline="0" noProof="0" dirty="0" smtClean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10</a:t>
                      </a:r>
                      <a:r>
                        <a:rPr lang="zh-CN" altLang="en-US" sz="1400" noProof="0" dirty="0" smtClean="0"/>
                        <a:t>月</a:t>
                      </a:r>
                      <a:r>
                        <a:rPr lang="en-US" altLang="zh-CN" sz="1400" noProof="0" dirty="0" smtClean="0"/>
                        <a:t>29</a:t>
                      </a:r>
                      <a:r>
                        <a:rPr lang="zh-CN" altLang="en-US" sz="1400" noProof="0" dirty="0" smtClean="0"/>
                        <a:t>日</a:t>
                      </a:r>
                      <a:r>
                        <a:rPr lang="en-US" altLang="zh-CN" sz="1400" noProof="0" dirty="0" smtClean="0"/>
                        <a:t>-11</a:t>
                      </a:r>
                      <a:r>
                        <a:rPr lang="zh-CN" altLang="en-US" sz="1400" noProof="0" dirty="0" smtClean="0"/>
                        <a:t>月</a:t>
                      </a:r>
                      <a:r>
                        <a:rPr lang="en-US" altLang="zh-CN" sz="1400" noProof="0" dirty="0" smtClean="0"/>
                        <a:t>16</a:t>
                      </a:r>
                      <a:r>
                        <a:rPr lang="zh-CN" altLang="en-US" sz="140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PP-1</a:t>
                      </a:r>
                      <a:r>
                        <a:rPr lang="en-US" altLang="zh-CN" sz="1400" noProof="0" dirty="0" smtClean="0"/>
                        <a:t>8</a:t>
                      </a:r>
                      <a:r>
                        <a:rPr lang="zh-CN" altLang="en-US" sz="1400" noProof="0" dirty="0" smtClean="0"/>
                        <a:t>通过战略规划和财务规划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BA9A0B1-5F54-45EF-A28F-0B2FAC4CADC9}">
  <ds:schemaRefs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36636</TotalTime>
  <Words>283</Words>
  <Application>Microsoft Office PowerPoint</Application>
  <PresentationFormat>On-screen Show (4:3)</PresentationFormat>
  <Paragraphs>67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굴림</vt:lpstr>
      <vt:lpstr>맑은 고딕</vt:lpstr>
      <vt:lpstr>SimSun</vt:lpstr>
      <vt:lpstr>SimSun</vt:lpstr>
      <vt:lpstr>STKaiti</vt:lpstr>
      <vt:lpstr>Arial</vt:lpstr>
      <vt:lpstr>Calibri</vt:lpstr>
      <vt:lpstr>Times New Roman Bold</vt:lpstr>
      <vt:lpstr>Wingdings</vt:lpstr>
      <vt:lpstr>Wingdings 2</vt:lpstr>
      <vt:lpstr>Median</vt:lpstr>
      <vt:lpstr>Upper-median</vt:lpstr>
      <vt:lpstr>制定国际电联2020-2023年战略和财务 规划的流程和时间表  理事会2020-2023年战略和财务规划工作组 第2次会议</vt:lpstr>
      <vt:lpstr>2020-2023 年战略规划的流程</vt:lpstr>
      <vt:lpstr>制定2020-2023年战略和财务规划的 时间表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Zheng, Bingyue</cp:lastModifiedBy>
  <cp:revision>1983</cp:revision>
  <cp:lastPrinted>2017-05-04T13:37:24Z</cp:lastPrinted>
  <dcterms:created xsi:type="dcterms:W3CDTF">2011-09-07T08:28:06Z</dcterms:created>
  <dcterms:modified xsi:type="dcterms:W3CDTF">2017-08-18T12:08:07Z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