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1010" r:id="rId6"/>
    <p:sldId id="1011" r:id="rId7"/>
    <p:sldId id="1012" r:id="rId8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 autoAdjust="0"/>
    <p:restoredTop sz="94438" autoAdjust="0"/>
  </p:normalViewPr>
  <p:slideViewPr>
    <p:cSldViewPr>
      <p:cViewPr varScale="1">
        <p:scale>
          <a:sx n="111" d="100"/>
          <a:sy n="111" d="100"/>
        </p:scale>
        <p:origin x="133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6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2"/>
            <a:ext cx="2944283" cy="49657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1" y="2"/>
            <a:ext cx="2944283" cy="49657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9433106"/>
            <a:ext cx="2944283" cy="49657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1" y="9433106"/>
            <a:ext cx="2944283" cy="49657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2"/>
            <a:ext cx="2944283" cy="49657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1" y="2"/>
            <a:ext cx="2944283" cy="49657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1009650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7"/>
            <a:ext cx="5435600" cy="446912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9433106"/>
            <a:ext cx="2944283" cy="49657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1" y="9433106"/>
            <a:ext cx="2944283" cy="49657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3550" y="10112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39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3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759656" y="6014783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72272" y="6004898"/>
            <a:ext cx="619992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971600" y="3860189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1520" y="5996522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580461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" y="1599043"/>
            <a:ext cx="533400" cy="24447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8/18/2017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8/18/2017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65336" y="1844824"/>
            <a:ext cx="533400" cy="244476"/>
          </a:xfrm>
        </p:spPr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8/18/2017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726043"/>
            <a:ext cx="533400" cy="244476"/>
          </a:xfrm>
        </p:spPr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96300" y="1219200"/>
            <a:ext cx="533400" cy="24447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rtl="1"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0" y="1844824"/>
            <a:ext cx="533400" cy="244476"/>
          </a:xfrm>
        </p:spPr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99592" y="228600"/>
            <a:ext cx="7401322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83568" y="1234440"/>
            <a:ext cx="8460432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499348" y="1240155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07504" y="1291590"/>
            <a:ext cx="8193410" cy="4571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499348" y="1234440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en-US" sz="12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D00A03C-A5EC-4C12-88E4-A5DC6A11BBA8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75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99592" y="646331"/>
            <a:ext cx="6602288" cy="4968552"/>
          </a:xfrm>
        </p:spPr>
        <p:txBody>
          <a:bodyPr>
            <a:normAutofit/>
          </a:bodyPr>
          <a:lstStyle/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العملية </a:t>
            </a:r>
            <a:r>
              <a:rPr lang="ar-EG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والجدول الزمني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لإعداد</a:t>
            </a:r>
            <a:r>
              <a:rPr lang="ar-EG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EG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الخطتين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الاستراتيجية والمالية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للفترة</a:t>
            </a:r>
            <a:r>
              <a:rPr lang="en-US" sz="3000" b="1" dirty="0" smtClean="0"/>
              <a:t>2023‑2020</a:t>
            </a:r>
            <a:r>
              <a:rPr lang="en-US" sz="2800" dirty="0" smtClean="0"/>
              <a:t>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ar-SA" sz="3000" i="1" dirty="0" smtClean="0">
                <a:latin typeface="Calibri" panose="020F0502020204030204" pitchFamily="34" charset="0"/>
                <a:cs typeface="Traditional Arabic" panose="02020603050405020304" pitchFamily="18" charset="-78"/>
              </a:rPr>
              <a:t>الاجتماع الثاني لفريق </a:t>
            </a:r>
            <a:r>
              <a:rPr lang="ar-SA" sz="3000" i="1" dirty="0">
                <a:latin typeface="Calibri" panose="020F0502020204030204" pitchFamily="34" charset="0"/>
                <a:cs typeface="Traditional Arabic" panose="02020603050405020304" pitchFamily="18" charset="-78"/>
              </a:rPr>
              <a:t>العمل التابع </a:t>
            </a:r>
            <a:r>
              <a:rPr lang="ar-SA" sz="3000" i="1" dirty="0" smtClean="0">
                <a:latin typeface="Calibri" panose="020F0502020204030204" pitchFamily="34" charset="0"/>
                <a:cs typeface="Traditional Arabic" panose="02020603050405020304" pitchFamily="18" charset="-78"/>
              </a:rPr>
              <a:t>للمجلس</a:t>
            </a:r>
            <a:r>
              <a:rPr lang="ar-EG" sz="3000" i="1" dirty="0" smtClean="0">
                <a:latin typeface="Calibri" panose="020F0502020204030204" pitchFamily="34" charset="0"/>
                <a:cs typeface="Traditional Arabic" panose="02020603050405020304" pitchFamily="18" charset="-78"/>
              </a:rPr>
              <a:t/>
            </a:r>
            <a:br>
              <a:rPr lang="ar-EG" sz="3000" i="1" dirty="0" smtClean="0">
                <a:latin typeface="Calibri" panose="020F0502020204030204" pitchFamily="34" charset="0"/>
                <a:cs typeface="Traditional Arabic" panose="02020603050405020304" pitchFamily="18" charset="-78"/>
              </a:rPr>
            </a:br>
            <a:r>
              <a:rPr lang="ar-SA" sz="3000" i="1" dirty="0" smtClean="0">
                <a:latin typeface="Calibri" panose="020F0502020204030204" pitchFamily="34" charset="0"/>
                <a:cs typeface="Traditional Arabic" panose="02020603050405020304" pitchFamily="18" charset="-78"/>
              </a:rPr>
              <a:t>المعني </a:t>
            </a:r>
            <a:r>
              <a:rPr lang="ar-SA" sz="3000" i="1" dirty="0" smtClean="0">
                <a:latin typeface="Calibri" panose="020F0502020204030204" pitchFamily="34" charset="0"/>
                <a:cs typeface="Traditional Arabic" panose="02020603050405020304" pitchFamily="18" charset="-78"/>
              </a:rPr>
              <a:t>بالخطتين </a:t>
            </a:r>
            <a:r>
              <a:rPr lang="ar-SA" sz="3000" i="1" dirty="0">
                <a:latin typeface="Calibri" panose="020F0502020204030204" pitchFamily="34" charset="0"/>
                <a:cs typeface="Traditional Arabic" panose="02020603050405020304" pitchFamily="18" charset="-78"/>
              </a:rPr>
              <a:t>الاستراتيجية والمالية للفترة </a:t>
            </a:r>
            <a:r>
              <a:rPr lang="en-US" sz="2400" i="1" dirty="0">
                <a:latin typeface="Calibri" panose="020F0502020204030204" pitchFamily="34" charset="0"/>
                <a:cs typeface="Traditional Arabic" panose="02020603050405020304" pitchFamily="18" charset="-78"/>
              </a:rPr>
              <a:t>2023-2020</a:t>
            </a:r>
            <a:endParaRPr lang="en-US" sz="2400" i="1" cap="none" dirty="0">
              <a:latin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-108520" y="5996522"/>
            <a:ext cx="6705600" cy="685800"/>
          </a:xfrm>
        </p:spPr>
        <p:txBody>
          <a:bodyPr>
            <a:normAutofit/>
          </a:bodyPr>
          <a:lstStyle/>
          <a:p>
            <a:pPr algn="r" rtl="1"/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1300" b="1" dirty="0" smtClean="0"/>
              <a:t>12-11</a:t>
            </a:r>
            <a:r>
              <a:rPr lang="ar-SA" sz="1300" b="1" dirty="0" smtClean="0"/>
              <a:t> </a:t>
            </a:r>
            <a:r>
              <a:rPr lang="ar-SA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سبتمبر</a:t>
            </a:r>
            <a:r>
              <a:rPr lang="ar-SA" sz="1300" b="1" dirty="0" smtClean="0"/>
              <a:t> </a:t>
            </a:r>
            <a:r>
              <a:rPr lang="en-US" sz="1300" b="1" dirty="0" smtClean="0"/>
              <a:t>2017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485046" y="264692"/>
            <a:ext cx="1471878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EG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الوثيقة</a:t>
            </a:r>
            <a:r>
              <a:rPr lang="ar-EG" sz="1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GB" sz="1100" b="1" dirty="0" smtClean="0">
                <a:solidFill>
                  <a:schemeClr val="bg1"/>
                </a:solidFill>
                <a:latin typeface="+mj-lt"/>
                <a:cs typeface="Traditional Arabic" panose="02020603050405020304" pitchFamily="18" charset="-78"/>
              </a:rPr>
              <a:t>CWG-SFP-2/7-A</a:t>
            </a:r>
            <a:r>
              <a:rPr lang="ar-SA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en-US" sz="1100" b="1" dirty="0">
                <a:solidFill>
                  <a:schemeClr val="bg1"/>
                </a:solidFill>
                <a:latin typeface="+mj-lt"/>
                <a:cs typeface="Traditional Arabic" panose="02020603050405020304" pitchFamily="18" charset="-78"/>
              </a:rPr>
              <a:t>4</a:t>
            </a:r>
            <a:r>
              <a:rPr lang="ar-SA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أغسطس </a:t>
            </a:r>
            <a:r>
              <a:rPr lang="en-US" sz="1100" b="1" dirty="0">
                <a:solidFill>
                  <a:schemeClr val="bg1"/>
                </a:solidFill>
                <a:latin typeface="+mj-lt"/>
                <a:cs typeface="Traditional Arabic" panose="02020603050405020304" pitchFamily="18" charset="-78"/>
              </a:rPr>
              <a:t>2017</a:t>
            </a:r>
            <a:r>
              <a:rPr lang="ar-SA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الأصل: بالإنكليزية</a:t>
            </a:r>
            <a:endParaRPr lang="en-US" sz="1500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17178" y="494184"/>
            <a:ext cx="6599238" cy="990600"/>
          </a:xfrm>
        </p:spPr>
        <p:txBody>
          <a:bodyPr>
            <a:normAutofit/>
          </a:bodyPr>
          <a:lstStyle/>
          <a:p>
            <a:pPr algn="r" rtl="1"/>
            <a:r>
              <a:rPr lang="ar-EG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عملية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الخطة الاستراتيجية للفترة </a:t>
            </a:r>
            <a:r>
              <a:rPr lang="en-US" sz="2800" b="1" dirty="0">
                <a:cs typeface="Times New Roman" panose="02020603050405020304" pitchFamily="18" charset="0"/>
              </a:rPr>
              <a:t>2023-2020</a:t>
            </a:r>
            <a:endParaRPr lang="en-US" sz="3000" b="1" dirty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94471" y="1219200"/>
            <a:ext cx="533400" cy="244476"/>
          </a:xfrm>
        </p:spPr>
        <p:txBody>
          <a:bodyPr>
            <a:normAutofit fontScale="92500" lnSpcReduction="10000"/>
          </a:bodyPr>
          <a:lstStyle/>
          <a:p>
            <a:fld id="{DDD2957A-38BF-4766-88FD-46AF2F4ED65D}" type="slidenum">
              <a:rPr lang="en-US" smtClean="0">
                <a:latin typeface="+mj-lt"/>
                <a:cs typeface="Traditional Arabic" panose="02020603050405020304" pitchFamily="18" charset="-78"/>
              </a:rPr>
              <a:t>2</a:t>
            </a:fld>
            <a:endParaRPr lang="en-US" dirty="0">
              <a:latin typeface="+mj-lt"/>
              <a:cs typeface="Traditional Arabic" panose="02020603050405020304" pitchFamily="18" charset="-78"/>
            </a:endParaRPr>
          </a:p>
        </p:txBody>
      </p:sp>
      <p:cxnSp>
        <p:nvCxnSpPr>
          <p:cNvPr id="35" name="직선 화살표 연결선 26"/>
          <p:cNvCxnSpPr>
            <a:cxnSpLocks noChangeShapeType="1"/>
          </p:cNvCxnSpPr>
          <p:nvPr/>
        </p:nvCxnSpPr>
        <p:spPr bwMode="auto">
          <a:xfrm flipH="1">
            <a:off x="893172" y="2564944"/>
            <a:ext cx="0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직선 화살표 연결선 14"/>
          <p:cNvCxnSpPr>
            <a:cxnSpLocks noChangeShapeType="1"/>
          </p:cNvCxnSpPr>
          <p:nvPr/>
        </p:nvCxnSpPr>
        <p:spPr bwMode="auto">
          <a:xfrm flipH="1" flipV="1">
            <a:off x="4131766" y="3678545"/>
            <a:ext cx="0" cy="432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모서리가 둥근 직사각형 4"/>
          <p:cNvSpPr/>
          <p:nvPr/>
        </p:nvSpPr>
        <p:spPr>
          <a:xfrm flipH="1">
            <a:off x="3749177" y="4141555"/>
            <a:ext cx="3060000" cy="52339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EG" altLang="ko-KR" sz="1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فريق العمل التابع </a:t>
            </a:r>
            <a:r>
              <a:rPr lang="ar-EG" altLang="ko-KR" sz="1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للمجلس</a:t>
            </a:r>
            <a:r>
              <a:rPr lang="ar-SA" altLang="ko-KR" sz="1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المعني</a:t>
            </a:r>
            <a:r>
              <a:rPr lang="ar-EG" altLang="ko-KR" sz="1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EG" altLang="ko-KR" sz="1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altLang="ko-KR" sz="1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بالخطتين الاستراتيجية والمالية</a:t>
            </a:r>
            <a:endParaRPr lang="ko-KR" altLang="en-US" sz="1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8" name="타원 5"/>
          <p:cNvSpPr/>
          <p:nvPr/>
        </p:nvSpPr>
        <p:spPr>
          <a:xfrm flipH="1">
            <a:off x="5738232" y="2008907"/>
            <a:ext cx="1066016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 rtl="1">
              <a:defRPr/>
            </a:pPr>
            <a:r>
              <a:rPr lang="ar-EG" altLang="ko-KR" sz="14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دورة المجلس لعام </a:t>
            </a:r>
            <a:r>
              <a:rPr lang="en-US" altLang="ko-KR" sz="14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altLang="ko-KR" sz="1000" b="1" dirty="0" smtClean="0">
                <a:solidFill>
                  <a:schemeClr val="tx1"/>
                </a:solidFill>
                <a:latin typeface="+mj-lt"/>
                <a:cs typeface="Traditional Arabic" panose="02020603050405020304" pitchFamily="18" charset="-78"/>
              </a:rPr>
              <a:t>2017</a:t>
            </a:r>
          </a:p>
        </p:txBody>
      </p:sp>
      <p:sp>
        <p:nvSpPr>
          <p:cNvPr id="39" name="타원 6"/>
          <p:cNvSpPr/>
          <p:nvPr/>
        </p:nvSpPr>
        <p:spPr>
          <a:xfrm flipH="1">
            <a:off x="3721388" y="1980486"/>
            <a:ext cx="911355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rtl="1">
              <a:defRPr/>
            </a:pPr>
            <a:r>
              <a:rPr lang="ar-EG" altLang="ko-KR" sz="1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</a:t>
            </a:r>
            <a:r>
              <a:rPr lang="ar-EG" altLang="ko-KR" sz="14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ورة المجلس لعام </a:t>
            </a:r>
            <a:r>
              <a:rPr lang="en-US" altLang="ko-KR" sz="1050" b="1" dirty="0" smtClean="0">
                <a:solidFill>
                  <a:schemeClr val="tx1"/>
                </a:solidFill>
                <a:latin typeface="+mj-lt"/>
                <a:cs typeface="Traditional Arabic" panose="02020603050405020304" pitchFamily="18" charset="-78"/>
              </a:rPr>
              <a:t>2018</a:t>
            </a:r>
            <a:endParaRPr lang="ko-KR" altLang="en-US" sz="1400" b="1" dirty="0">
              <a:solidFill>
                <a:schemeClr val="tx1"/>
              </a:solidFill>
              <a:latin typeface="+mj-lt"/>
              <a:cs typeface="Traditional Arabic" panose="02020603050405020304" pitchFamily="18" charset="-78"/>
            </a:endParaRPr>
          </a:p>
        </p:txBody>
      </p:sp>
      <p:sp>
        <p:nvSpPr>
          <p:cNvPr id="40" name="타원 7"/>
          <p:cNvSpPr/>
          <p:nvPr/>
        </p:nvSpPr>
        <p:spPr>
          <a:xfrm flipH="1">
            <a:off x="1958554" y="1916832"/>
            <a:ext cx="1242386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altLang="ko-KR" sz="1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مؤتمر المندوبين المفوضين</a:t>
            </a:r>
            <a:br>
              <a:rPr lang="ar-EG" altLang="ko-KR" sz="1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EG" altLang="ko-KR" sz="1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لعام </a:t>
            </a:r>
            <a:r>
              <a:rPr lang="en-US" altLang="ko-KR" sz="1000" b="1" dirty="0" smtClean="0">
                <a:solidFill>
                  <a:schemeClr val="bg1"/>
                </a:solidFill>
                <a:latin typeface="+mj-lt"/>
                <a:cs typeface="Traditional Arabic" panose="02020603050405020304" pitchFamily="18" charset="-78"/>
              </a:rPr>
              <a:t>2018</a:t>
            </a:r>
            <a:endParaRPr lang="ko-KR" altLang="en-US" sz="800" b="1" dirty="0">
              <a:solidFill>
                <a:schemeClr val="bg1"/>
              </a:solidFill>
              <a:latin typeface="+mj-lt"/>
              <a:cs typeface="Traditional Arabic" panose="02020603050405020304" pitchFamily="18" charset="-78"/>
            </a:endParaRPr>
          </a:p>
        </p:txBody>
      </p:sp>
      <p:cxnSp>
        <p:nvCxnSpPr>
          <p:cNvPr id="41" name="직선 화살표 연결선 8"/>
          <p:cNvCxnSpPr/>
          <p:nvPr/>
        </p:nvCxnSpPr>
        <p:spPr>
          <a:xfrm flipH="1">
            <a:off x="6840328" y="2283545"/>
            <a:ext cx="684000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9"/>
          <p:cNvSpPr txBox="1">
            <a:spLocks noChangeArrowheads="1"/>
          </p:cNvSpPr>
          <p:nvPr/>
        </p:nvSpPr>
        <p:spPr bwMode="auto">
          <a:xfrm flipH="1">
            <a:off x="6765576" y="2528175"/>
            <a:ext cx="212750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latinLnBrk="1"/>
            <a:r>
              <a:rPr kumimoji="1" lang="ar-EG" altLang="ko-KR" sz="14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يقدم الأمين العام مدخلات إلى المجلس</a:t>
            </a:r>
          </a:p>
          <a:p>
            <a:pPr algn="r" rtl="1" latinLnBrk="1"/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(الرقم </a:t>
            </a:r>
            <a:r>
              <a:rPr kumimoji="1" lang="en-US" altLang="ko-KR" sz="900" dirty="0">
                <a:latin typeface="+mj-lt"/>
                <a:ea typeface="굴림" charset="0"/>
                <a:cs typeface="Traditional Arabic" panose="02020603050405020304" pitchFamily="18" charset="-78"/>
              </a:rPr>
              <a:t>74A</a:t>
            </a: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من الدستور)</a:t>
            </a:r>
            <a:endParaRPr kumimoji="1" lang="ko-KR" altLang="en-US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sp>
        <p:nvSpPr>
          <p:cNvPr id="43" name="TextBox 11"/>
          <p:cNvSpPr txBox="1">
            <a:spLocks noChangeArrowheads="1"/>
          </p:cNvSpPr>
          <p:nvPr/>
        </p:nvSpPr>
        <p:spPr bwMode="auto">
          <a:xfrm flipH="1">
            <a:off x="6521301" y="3090956"/>
            <a:ext cx="2109440" cy="85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rtl="1" latinLnBrk="1">
              <a:lnSpc>
                <a:spcPts val="1500"/>
              </a:lnSpc>
            </a:pPr>
            <a:r>
              <a:rPr kumimoji="1" lang="ar-EG" altLang="ko-KR" sz="14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يشرع المجلس في إعداد مشروع خطة استراتيجية </a:t>
            </a:r>
            <a: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</a:t>
            </a:r>
            <a:r>
              <a:rPr kumimoji="1" lang="ar-EG" altLang="ko-KR" sz="12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من خلال إنشاء فريق عمل تابع للمجلس، مثلاً)</a:t>
            </a:r>
          </a:p>
          <a:p>
            <a:pPr algn="r" rtl="1" latinLnBrk="1"/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(الرقم </a:t>
            </a:r>
            <a:r>
              <a:rPr kumimoji="1" lang="en-US" altLang="ko-KR" sz="900" dirty="0">
                <a:latin typeface="+mj-lt"/>
                <a:ea typeface="굴림" charset="0"/>
                <a:cs typeface="Traditional Arabic" panose="02020603050405020304" pitchFamily="18" charset="-78"/>
              </a:rPr>
              <a:t>62A</a:t>
            </a: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من الاتفاقية)</a:t>
            </a:r>
            <a:endParaRPr kumimoji="1" lang="ko-KR" altLang="en-US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sp>
        <p:nvSpPr>
          <p:cNvPr id="44" name="다이아몬드 12"/>
          <p:cNvSpPr/>
          <p:nvPr/>
        </p:nvSpPr>
        <p:spPr>
          <a:xfrm flipH="1">
            <a:off x="3540004" y="3056657"/>
            <a:ext cx="1188000" cy="612000"/>
          </a:xfrm>
          <a:prstGeom prst="diamond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altLang="ko-KR" sz="12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مشروع الخطة </a:t>
            </a:r>
            <a:r>
              <a:rPr lang="ar-EG" altLang="ko-KR" sz="1200" b="1" spc="-30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الاستراتيجية</a:t>
            </a:r>
            <a:endParaRPr lang="ko-KR" altLang="en-US" sz="1200" b="1" spc="-30" dirty="0">
              <a:solidFill>
                <a:srgbClr val="FFFFFF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46" name="직선 화살표 연결선 15"/>
          <p:cNvCxnSpPr>
            <a:cxnSpLocks noChangeShapeType="1"/>
          </p:cNvCxnSpPr>
          <p:nvPr/>
        </p:nvCxnSpPr>
        <p:spPr bwMode="auto">
          <a:xfrm flipH="1">
            <a:off x="3099241" y="2545481"/>
            <a:ext cx="783288" cy="775421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직사각형 19"/>
          <p:cNvSpPr/>
          <p:nvPr/>
        </p:nvSpPr>
        <p:spPr>
          <a:xfrm flipH="1">
            <a:off x="4029265" y="5013285"/>
            <a:ext cx="1671835" cy="56271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16000" lvl="1" indent="-216000" algn="r" rtl="1" eaLnBrk="1" latinLnBrk="1" hangingPunct="1">
              <a:lnSpc>
                <a:spcPts val="1300"/>
              </a:lnSpc>
              <a:buFont typeface="Arial" charset="0"/>
              <a:buChar char="•"/>
              <a:defRPr/>
            </a:pPr>
            <a:r>
              <a:rPr kumimoji="1" lang="ar-EG" altLang="ko-KR" sz="1200" b="1" dirty="0" smtClean="0">
                <a:solidFill>
                  <a:srgbClr val="000000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الدول </a:t>
            </a:r>
            <a:r>
              <a:rPr kumimoji="1" lang="ar-EG" altLang="ko-KR" sz="1200" b="1" dirty="0">
                <a:solidFill>
                  <a:srgbClr val="000000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الأعضاء</a:t>
            </a:r>
          </a:p>
          <a:p>
            <a:pPr marL="216000" lvl="1" indent="-216000" algn="r" rtl="1" eaLnBrk="1" latinLnBrk="1" hangingPunct="1">
              <a:lnSpc>
                <a:spcPts val="1300"/>
              </a:lnSpc>
              <a:buFont typeface="Arial" charset="0"/>
              <a:buChar char="•"/>
              <a:defRPr/>
            </a:pPr>
            <a:r>
              <a:rPr kumimoji="1" lang="ar-EG" altLang="ko-KR" sz="1200" b="1" dirty="0">
                <a:solidFill>
                  <a:srgbClr val="000000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أعضاء القطاعات</a:t>
            </a:r>
          </a:p>
          <a:p>
            <a:pPr marL="216000" lvl="1" indent="-216000" algn="r" rtl="1" eaLnBrk="1" latinLnBrk="1" hangingPunct="1">
              <a:lnSpc>
                <a:spcPts val="1300"/>
              </a:lnSpc>
              <a:buFont typeface="Arial" charset="0"/>
              <a:buChar char="•"/>
              <a:defRPr/>
            </a:pPr>
            <a:r>
              <a:rPr kumimoji="1" lang="ar-EG" altLang="ko-KR" sz="1200" b="1" dirty="0">
                <a:solidFill>
                  <a:srgbClr val="000000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الأفرقة الاستشارية</a:t>
            </a:r>
            <a:endParaRPr kumimoji="1" lang="ko-KR" altLang="en-US" sz="1200" b="1" dirty="0">
              <a:solidFill>
                <a:srgbClr val="000000"/>
              </a:solidFill>
              <a:latin typeface="Traditional Arabic" panose="02020603050405020304" pitchFamily="18" charset="-78"/>
              <a:ea typeface="굴림" pitchFamily="34" charset="-127"/>
              <a:cs typeface="Traditional Arabic" panose="02020603050405020304" pitchFamily="18" charset="-78"/>
            </a:endParaRPr>
          </a:p>
        </p:txBody>
      </p:sp>
      <p:sp>
        <p:nvSpPr>
          <p:cNvPr id="50" name="TextBox 22"/>
          <p:cNvSpPr txBox="1">
            <a:spLocks noChangeArrowheads="1"/>
          </p:cNvSpPr>
          <p:nvPr/>
        </p:nvSpPr>
        <p:spPr bwMode="auto">
          <a:xfrm flipH="1">
            <a:off x="3851920" y="5634824"/>
            <a:ext cx="2060575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rtl="1" latinLnBrk="1">
              <a:lnSpc>
                <a:spcPct val="80000"/>
              </a:lnSpc>
            </a:pPr>
            <a:r>
              <a:rPr kumimoji="1" lang="ar-EG" altLang="ko-KR" sz="12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تقدم مدخلات لإعداد </a:t>
            </a:r>
            <a: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مشروع</a:t>
            </a:r>
            <a:b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</a:br>
            <a: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الخطة </a:t>
            </a:r>
            <a:r>
              <a:rPr kumimoji="1" lang="ar-EG" altLang="ko-KR" sz="12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الاستراتيجية</a:t>
            </a:r>
          </a:p>
          <a:p>
            <a:pPr algn="r" latinLnBrk="1">
              <a:lnSpc>
                <a:spcPct val="80000"/>
              </a:lnSpc>
            </a:pP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من الاتفاقية)</a:t>
            </a:r>
            <a:r>
              <a:rPr kumimoji="1" lang="en-US" altLang="ko-KR" sz="900" dirty="0">
                <a:latin typeface="+mj-lt"/>
                <a:ea typeface="굴림" charset="0"/>
                <a:cs typeface="Traditional Arabic" panose="02020603050405020304" pitchFamily="18" charset="-78"/>
              </a:rPr>
              <a:t>62A</a:t>
            </a: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(الرقم </a:t>
            </a:r>
            <a:endParaRPr kumimoji="1" lang="ko-KR" altLang="en-US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cxnSp>
        <p:nvCxnSpPr>
          <p:cNvPr id="51" name="직선 화살표 연결선 23"/>
          <p:cNvCxnSpPr>
            <a:cxnSpLocks noChangeShapeType="1"/>
          </p:cNvCxnSpPr>
          <p:nvPr/>
        </p:nvCxnSpPr>
        <p:spPr bwMode="auto">
          <a:xfrm flipV="1">
            <a:off x="2579747" y="2643907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직선 화살표 연결선 25"/>
          <p:cNvCxnSpPr>
            <a:cxnSpLocks noChangeShapeType="1"/>
          </p:cNvCxnSpPr>
          <p:nvPr/>
        </p:nvCxnSpPr>
        <p:spPr bwMode="auto">
          <a:xfrm flipH="1">
            <a:off x="1511704" y="2280370"/>
            <a:ext cx="432000" cy="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직선 화살표 연결선 26"/>
          <p:cNvCxnSpPr>
            <a:cxnSpLocks noChangeShapeType="1"/>
          </p:cNvCxnSpPr>
          <p:nvPr/>
        </p:nvCxnSpPr>
        <p:spPr bwMode="auto">
          <a:xfrm flipH="1">
            <a:off x="893172" y="3893270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TextBox 27"/>
          <p:cNvSpPr txBox="1">
            <a:spLocks noChangeArrowheads="1"/>
          </p:cNvSpPr>
          <p:nvPr/>
        </p:nvSpPr>
        <p:spPr bwMode="auto">
          <a:xfrm flipH="1">
            <a:off x="70219" y="5179839"/>
            <a:ext cx="162146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latinLnBrk="1"/>
            <a:r>
              <a:rPr kumimoji="1" lang="ar-EG" altLang="ko-KR" sz="16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ينسق الأمين </a:t>
            </a:r>
            <a:r>
              <a:rPr kumimoji="1" lang="ar-EG" altLang="ko-KR" sz="16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العام</a:t>
            </a:r>
            <a:br>
              <a:rPr kumimoji="1" lang="ar-EG" altLang="ko-KR" sz="16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</a:br>
            <a:r>
              <a:rPr kumimoji="1" lang="ar-EG" altLang="ko-KR" sz="16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تنفيذ </a:t>
            </a:r>
            <a:r>
              <a:rPr kumimoji="1" lang="ar-EG" altLang="ko-KR" sz="16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الخطة </a:t>
            </a:r>
            <a:r>
              <a:rPr kumimoji="1" lang="ar-EG" altLang="ko-KR" sz="16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الاستراتيجية</a:t>
            </a:r>
            <a:endParaRPr kumimoji="1" lang="en-US" altLang="ko-KR" sz="1600" b="1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  <a:p>
            <a:pPr algn="ctr" rtl="1" latinLnBrk="1"/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الرقم </a:t>
            </a:r>
            <a:r>
              <a:rPr kumimoji="1" lang="en-US" altLang="ko-KR" sz="800" dirty="0" smtClean="0">
                <a:latin typeface="+mj-lt"/>
                <a:ea typeface="굴림" charset="0"/>
                <a:cs typeface="Traditional Arabic" panose="02020603050405020304" pitchFamily="18" charset="-78"/>
              </a:rPr>
              <a:t>86A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</a:t>
            </a: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ج) 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مكرراً من الاتفاقية)</a:t>
            </a:r>
            <a:endParaRPr kumimoji="1" lang="en-US" altLang="ko-KR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cxnSp>
        <p:nvCxnSpPr>
          <p:cNvPr id="55" name="직선 화살표 연결선 15"/>
          <p:cNvCxnSpPr>
            <a:cxnSpLocks noChangeShapeType="1"/>
          </p:cNvCxnSpPr>
          <p:nvPr/>
        </p:nvCxnSpPr>
        <p:spPr bwMode="auto">
          <a:xfrm flipH="1">
            <a:off x="6243141" y="2561356"/>
            <a:ext cx="26987" cy="154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다이아몬드 33"/>
          <p:cNvSpPr/>
          <p:nvPr/>
        </p:nvSpPr>
        <p:spPr>
          <a:xfrm flipH="1">
            <a:off x="42272" y="2988395"/>
            <a:ext cx="1697038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rtl="1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ar-EG" altLang="ko-KR" sz="1400" b="1" dirty="0">
                <a:solidFill>
                  <a:srgbClr val="FFFFFF"/>
                </a:solidFill>
                <a:latin typeface="Traditional Arabic" panose="02020603050405020304" pitchFamily="18" charset="-78"/>
                <a:ea typeface="맑은 고딕" pitchFamily="50" charset="-127"/>
                <a:cs typeface="Traditional Arabic" panose="02020603050405020304" pitchFamily="18" charset="-78"/>
              </a:rPr>
              <a:t>الخطة الاستراتيجية</a:t>
            </a:r>
            <a:endParaRPr kumimoji="1" lang="en-US" altLang="ko-KR" sz="1400" b="1" dirty="0">
              <a:solidFill>
                <a:srgbClr val="FFFFFF"/>
              </a:solidFill>
              <a:latin typeface="Traditional Arabic" panose="02020603050405020304" pitchFamily="18" charset="-78"/>
              <a:ea typeface="맑은 고딕" pitchFamily="50" charset="-127"/>
              <a:cs typeface="Traditional Arabic" panose="02020603050405020304" pitchFamily="18" charset="-78"/>
            </a:endParaRPr>
          </a:p>
          <a:p>
            <a:pPr algn="ctr" fontAlgn="auto" latin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000" b="1" dirty="0" smtClean="0">
                <a:solidFill>
                  <a:srgbClr val="FFFFFF"/>
                </a:solidFill>
                <a:latin typeface="+mj-lt"/>
                <a:ea typeface="맑은 고딕" pitchFamily="50" charset="-127"/>
                <a:cs typeface="Traditional Arabic" panose="02020603050405020304" pitchFamily="18" charset="-78"/>
              </a:rPr>
              <a:t>20</a:t>
            </a:r>
            <a:r>
              <a:rPr kumimoji="1" lang="ar-SA" altLang="ko-KR" sz="1000" b="1" dirty="0" smtClean="0">
                <a:solidFill>
                  <a:srgbClr val="FFFFFF"/>
                </a:solidFill>
                <a:latin typeface="+mj-lt"/>
                <a:ea typeface="맑은 고딕" pitchFamily="50" charset="-127"/>
                <a:cs typeface="Traditional Arabic" panose="02020603050405020304" pitchFamily="18" charset="-78"/>
              </a:rPr>
              <a:t>23</a:t>
            </a:r>
            <a:r>
              <a:rPr kumimoji="1" lang="en-US" altLang="ko-KR" sz="1000" b="1" dirty="0" smtClean="0">
                <a:solidFill>
                  <a:srgbClr val="FFFFFF"/>
                </a:solidFill>
                <a:latin typeface="+mj-lt"/>
                <a:ea typeface="맑은 고딕" pitchFamily="50" charset="-127"/>
                <a:cs typeface="Traditional Arabic" panose="02020603050405020304" pitchFamily="18" charset="-78"/>
              </a:rPr>
              <a:t>-20</a:t>
            </a:r>
            <a:r>
              <a:rPr kumimoji="1" lang="ar-SA" altLang="ko-KR" sz="1000" b="1" dirty="0" smtClean="0">
                <a:solidFill>
                  <a:srgbClr val="FFFFFF"/>
                </a:solidFill>
                <a:latin typeface="+mj-lt"/>
                <a:ea typeface="맑은 고딕" pitchFamily="50" charset="-127"/>
                <a:cs typeface="Traditional Arabic" panose="02020603050405020304" pitchFamily="18" charset="-78"/>
              </a:rPr>
              <a:t>20</a:t>
            </a:r>
            <a:endParaRPr kumimoji="1" lang="en-US" altLang="ko-KR" sz="1000" b="1" dirty="0">
              <a:solidFill>
                <a:srgbClr val="FFFFFF"/>
              </a:solidFill>
              <a:latin typeface="+mj-lt"/>
              <a:ea typeface="맑은 고딕" pitchFamily="50" charset="-127"/>
              <a:cs typeface="Traditional Arabic" panose="02020603050405020304" pitchFamily="18" charset="-78"/>
            </a:endParaRPr>
          </a:p>
        </p:txBody>
      </p:sp>
      <p:sp>
        <p:nvSpPr>
          <p:cNvPr id="58" name="TextBox 27"/>
          <p:cNvSpPr txBox="1">
            <a:spLocks noChangeArrowheads="1"/>
          </p:cNvSpPr>
          <p:nvPr/>
        </p:nvSpPr>
        <p:spPr bwMode="auto">
          <a:xfrm flipH="1">
            <a:off x="395944" y="2043657"/>
            <a:ext cx="1079712" cy="573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rtl="1" latinLnBrk="1">
              <a:lnSpc>
                <a:spcPts val="1300"/>
              </a:lnSpc>
            </a:pPr>
            <a:r>
              <a:rPr kumimoji="1" lang="ar-EG" altLang="ko-KR" sz="12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يعتمد الخطة </a:t>
            </a:r>
            <a: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الاستراتيجية</a:t>
            </a:r>
            <a:r>
              <a:rPr kumimoji="1" lang="en-US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</a:t>
            </a:r>
            <a: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للاتحاد</a:t>
            </a:r>
            <a:endParaRPr kumimoji="1" lang="en-US" altLang="ko-KR" sz="1200" b="1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  <a:p>
            <a:pPr algn="r" latinLnBrk="1">
              <a:lnSpc>
                <a:spcPct val="80000"/>
              </a:lnSpc>
            </a:pP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من 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الدستور)</a:t>
            </a:r>
            <a:r>
              <a:rPr kumimoji="1" lang="en-US" altLang="ko-KR" sz="800" dirty="0">
                <a:latin typeface="+mj-lt"/>
                <a:ea typeface="굴림" charset="0"/>
                <a:cs typeface="Traditional Arabic" panose="02020603050405020304" pitchFamily="18" charset="-78"/>
              </a:rPr>
              <a:t>51</a:t>
            </a: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(الرقم </a:t>
            </a:r>
            <a:endParaRPr kumimoji="1" lang="ko-KR" altLang="en-US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cxnSp>
        <p:nvCxnSpPr>
          <p:cNvPr id="59" name="직선 화살표 연결선 14"/>
          <p:cNvCxnSpPr>
            <a:cxnSpLocks noChangeShapeType="1"/>
          </p:cNvCxnSpPr>
          <p:nvPr/>
        </p:nvCxnSpPr>
        <p:spPr bwMode="auto">
          <a:xfrm flipV="1">
            <a:off x="4122241" y="2553420"/>
            <a:ext cx="19050" cy="43497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Rounded Rectangle 60"/>
          <p:cNvSpPr/>
          <p:nvPr/>
        </p:nvSpPr>
        <p:spPr>
          <a:xfrm flipH="1">
            <a:off x="7543303" y="2096220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الأمانة</a:t>
            </a:r>
            <a:endParaRPr lang="en-US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2" name="Rounded Rectangle 61"/>
          <p:cNvSpPr/>
          <p:nvPr/>
        </p:nvSpPr>
        <p:spPr>
          <a:xfrm flipH="1">
            <a:off x="280397" y="4232995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ar-EG" sz="2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الأمانة</a:t>
            </a:r>
            <a:endParaRPr lang="en-US" sz="2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3" name="직사각형 19"/>
          <p:cNvSpPr/>
          <p:nvPr/>
        </p:nvSpPr>
        <p:spPr>
          <a:xfrm>
            <a:off x="4680144" y="2615054"/>
            <a:ext cx="1296000" cy="612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fontAlgn="auto" latinLnBrk="1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ar-SA" altLang="ko-KR" sz="13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مساهمة المؤتمر </a:t>
            </a:r>
            <a:r>
              <a:rPr kumimoji="1" lang="ar-EG" altLang="ko-KR" sz="13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/>
            </a:r>
            <a:br>
              <a:rPr kumimoji="1" lang="ar-EG" altLang="ko-KR" sz="13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</a:br>
            <a:r>
              <a:rPr kumimoji="1" lang="ar-EG" altLang="ko-KR" sz="13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العالمي لتنمية الاتصالات</a:t>
            </a:r>
            <a:r>
              <a:rPr kumimoji="1" lang="ar-EG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/>
            </a:r>
            <a:br>
              <a:rPr kumimoji="1" lang="ar-EG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</a:br>
            <a:r>
              <a:rPr kumimoji="1" lang="en-US" altLang="ko-KR" sz="10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WTDC-17)</a:t>
            </a:r>
            <a:r>
              <a:rPr kumimoji="1" lang="ar-EG" altLang="ko-KR" sz="10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)</a:t>
            </a:r>
            <a:endParaRPr kumimoji="1" lang="ko-KR" altLang="en-US" sz="1000" b="1" dirty="0">
              <a:solidFill>
                <a:schemeClr val="bg1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79145" y="5013176"/>
            <a:ext cx="977467" cy="5409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ts val="1600"/>
              </a:lnSpc>
            </a:pPr>
            <a:r>
              <a:rPr lang="ar-EG" sz="1600" b="1" dirty="0" smtClean="0">
                <a:solidFill>
                  <a:schemeClr val="accent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مشاورات عامة ومفتوحة</a:t>
            </a:r>
            <a:endParaRPr lang="en-US" sz="1600" b="1" dirty="0">
              <a:solidFill>
                <a:schemeClr val="accent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63" name="직선 화살표 연결선 15"/>
          <p:cNvCxnSpPr>
            <a:cxnSpLocks noChangeShapeType="1"/>
          </p:cNvCxnSpPr>
          <p:nvPr/>
        </p:nvCxnSpPr>
        <p:spPr bwMode="auto">
          <a:xfrm>
            <a:off x="5292080" y="3285064"/>
            <a:ext cx="0" cy="82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직선 화살표 연결선 26"/>
          <p:cNvCxnSpPr>
            <a:cxnSpLocks noChangeShapeType="1"/>
          </p:cNvCxnSpPr>
          <p:nvPr/>
        </p:nvCxnSpPr>
        <p:spPr bwMode="auto">
          <a:xfrm flipH="1">
            <a:off x="890791" y="4653136"/>
            <a:ext cx="0" cy="4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Straight Connector 64"/>
          <p:cNvCxnSpPr/>
          <p:nvPr/>
        </p:nvCxnSpPr>
        <p:spPr>
          <a:xfrm flipH="1">
            <a:off x="179512" y="6179589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11"/>
          <p:cNvSpPr txBox="1">
            <a:spLocks noChangeArrowheads="1"/>
          </p:cNvSpPr>
          <p:nvPr/>
        </p:nvSpPr>
        <p:spPr bwMode="auto">
          <a:xfrm flipH="1">
            <a:off x="6845703" y="4044082"/>
            <a:ext cx="1476000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rtl="1" latinLnBrk="1">
              <a:lnSpc>
                <a:spcPts val="1500"/>
              </a:lnSpc>
            </a:pPr>
            <a:r>
              <a:rPr kumimoji="1" lang="ar-EG" altLang="ko-KR" sz="14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ينسق فريق العمل التابع للمجلس عملية إعداد مشروع الخطة الاستراتيجية </a:t>
            </a:r>
            <a:endParaRPr kumimoji="1" lang="ar-EG" altLang="ko-KR" sz="1200" b="1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  <a:p>
            <a:pPr algn="r" rtl="1" latinLnBrk="1"/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القرار </a:t>
            </a:r>
            <a:r>
              <a:rPr kumimoji="1" lang="en-US" altLang="ko-KR" sz="800" dirty="0" smtClean="0">
                <a:latin typeface="+mj-lt"/>
                <a:ea typeface="굴림" charset="0"/>
                <a:cs typeface="Traditional Arabic" panose="02020603050405020304" pitchFamily="18" charset="-78"/>
              </a:rPr>
              <a:t>1384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الصادر عن المجلس في دورته لعام </a:t>
            </a:r>
            <a:r>
              <a:rPr kumimoji="1" lang="en-US" altLang="ko-KR" sz="900" dirty="0" smtClean="0">
                <a:latin typeface="+mj-lt"/>
                <a:ea typeface="굴림" charset="0"/>
                <a:cs typeface="Traditional Arabic" panose="02020603050405020304" pitchFamily="18" charset="-78"/>
              </a:rPr>
              <a:t>2017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)</a:t>
            </a:r>
            <a:endParaRPr kumimoji="1" lang="ko-KR" altLang="en-US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sp>
        <p:nvSpPr>
          <p:cNvPr id="60" name="다이아몬드 17"/>
          <p:cNvSpPr/>
          <p:nvPr/>
        </p:nvSpPr>
        <p:spPr>
          <a:xfrm>
            <a:off x="1988433" y="3065310"/>
            <a:ext cx="1185801" cy="924046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5638" y="3169931"/>
            <a:ext cx="139711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المشروع</a:t>
            </a:r>
            <a:b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النهائي</a:t>
            </a:r>
            <a:r>
              <a:rPr lang="ar-EG" altLang="ko-KR" sz="1300" b="1" dirty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للخطة</a:t>
            </a:r>
            <a:b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الاستراتيجية</a:t>
            </a:r>
          </a:p>
        </p:txBody>
      </p:sp>
      <p:cxnSp>
        <p:nvCxnSpPr>
          <p:cNvPr id="67" name="직선 화살표 연결선 20"/>
          <p:cNvCxnSpPr>
            <a:cxnSpLocks noChangeShapeType="1"/>
          </p:cNvCxnSpPr>
          <p:nvPr/>
        </p:nvCxnSpPr>
        <p:spPr bwMode="auto">
          <a:xfrm flipV="1">
            <a:off x="4910388" y="4683994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직선 화살표 연결선 20"/>
          <p:cNvCxnSpPr>
            <a:cxnSpLocks noChangeShapeType="1"/>
          </p:cNvCxnSpPr>
          <p:nvPr/>
        </p:nvCxnSpPr>
        <p:spPr bwMode="auto">
          <a:xfrm flipV="1">
            <a:off x="6273401" y="4683994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4663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50168"/>
            <a:ext cx="7703768" cy="990600"/>
          </a:xfrm>
        </p:spPr>
        <p:txBody>
          <a:bodyPr>
            <a:normAutofit fontScale="90000"/>
          </a:bodyPr>
          <a:lstStyle/>
          <a:p>
            <a:pPr algn="r" rtl="1">
              <a:lnSpc>
                <a:spcPts val="3840"/>
              </a:lnSpc>
            </a:pPr>
            <a:r>
              <a:rPr lang="ar-EG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الجدول الزمني لإعداد الخطتين </a:t>
            </a:r>
            <a:r>
              <a:rPr lang="ar-EG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الاستراتيجية</a:t>
            </a:r>
            <a:br>
              <a:rPr lang="ar-EG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EG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والمالية </a:t>
            </a:r>
            <a:r>
              <a:rPr lang="ar-SA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للفترة </a:t>
            </a:r>
            <a:r>
              <a:rPr lang="en-US" sz="3100" b="1" dirty="0" smtClean="0">
                <a:cs typeface="Traditional Arabic" panose="02020603050405020304" pitchFamily="18" charset="-78"/>
              </a:rPr>
              <a:t>2023-2020</a:t>
            </a:r>
            <a:endParaRPr lang="en-US" sz="3300" b="1" dirty="0">
              <a:cs typeface="Traditional Arabic" panose="02020603050405020304" pitchFamily="18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0432" y="1219200"/>
            <a:ext cx="576064" cy="244476"/>
          </a:xfrm>
        </p:spPr>
        <p:txBody>
          <a:bodyPr>
            <a:normAutofit fontScale="92500" lnSpcReduction="10000"/>
          </a:bodyPr>
          <a:lstStyle/>
          <a:p>
            <a:fld id="{DDD2957A-38BF-4766-88FD-46AF2F4ED65D}" type="slidenum">
              <a:rPr lang="en-US" smtClean="0">
                <a:latin typeface="+mj-lt"/>
                <a:cs typeface="Traditional Arabic" panose="02020603050405020304" pitchFamily="18" charset="-78"/>
              </a:rPr>
              <a:t>3</a:t>
            </a:fld>
            <a:endParaRPr lang="en-US" dirty="0">
              <a:latin typeface="+mj-lt"/>
              <a:cs typeface="Traditional Arabic" panose="02020603050405020304" pitchFamily="18" charset="-78"/>
            </a:endParaRPr>
          </a:p>
        </p:txBody>
      </p:sp>
      <p:graphicFrame>
        <p:nvGraphicFramePr>
          <p:cNvPr id="7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095073"/>
              </p:ext>
            </p:extLst>
          </p:nvPr>
        </p:nvGraphicFramePr>
        <p:xfrm>
          <a:off x="251520" y="1464118"/>
          <a:ext cx="7920880" cy="5208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46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6845">
                <a:tc>
                  <a:txBody>
                    <a:bodyPr/>
                    <a:lstStyle/>
                    <a:p>
                      <a:pPr algn="ctr" rtl="1"/>
                      <a:r>
                        <a:rPr lang="ar-SA" sz="1600" noProof="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الأحداث البارزة</a:t>
                      </a:r>
                      <a:endParaRPr lang="en-US" sz="1600" noProof="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noProof="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التاريخ</a:t>
                      </a:r>
                      <a:endParaRPr lang="en-US" sz="1600" noProof="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600" b="0" kern="120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إنشاء فريق العمل التابع للمجلس المعني بإعداد الخطتين الاستراتيجية والمالية </a:t>
                      </a:r>
                      <a:r>
                        <a:rPr kumimoji="0" lang="en-US" sz="1200" b="0" kern="120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(</a:t>
                      </a:r>
                      <a:r>
                        <a:rPr lang="en-US" sz="12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CWG-SFP)</a:t>
                      </a: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دورة المجلس لعام </a:t>
                      </a:r>
                      <a:r>
                        <a:rPr lang="en-US" sz="12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endParaRPr lang="en-US" sz="1200" b="0" noProof="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الاجتماع الأول للفريق</a:t>
                      </a:r>
                      <a:endParaRPr lang="en-US" sz="1600" b="0" noProof="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23</a:t>
                      </a:r>
                      <a:r>
                        <a:rPr lang="ar-SA" sz="16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مايو </a:t>
                      </a:r>
                      <a:r>
                        <a:rPr lang="en-US" sz="12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endParaRPr lang="en-US" sz="1200" b="0" noProof="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EG" sz="16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إعداد مدخلات الأمانة،</a:t>
                      </a:r>
                      <a:r>
                        <a:rPr lang="ar-EG" sz="1600" b="0" baseline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بما فيها:</a:t>
                      </a:r>
                      <a:endParaRPr lang="ar-SA" sz="1600" b="0" noProof="0" dirty="0" smtClean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  <a:p>
                      <a:pPr marL="0" indent="-216000" algn="r" rtl="1">
                        <a:lnSpc>
                          <a:spcPts val="1700"/>
                        </a:lnSpc>
                        <a:buFontTx/>
                        <a:buChar char="-"/>
                      </a:pPr>
                      <a:r>
                        <a:rPr lang="ar-EG" sz="1600" b="0" baseline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مشاورة عامة للفريق بشأن الأولويات الاستراتيجية</a:t>
                      </a:r>
                      <a:endParaRPr lang="ar-SA" sz="1600" b="0" baseline="0" noProof="0" dirty="0" smtClean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  <a:p>
                      <a:pPr marL="0" indent="-216000" algn="r" rtl="1">
                        <a:lnSpc>
                          <a:spcPts val="1700"/>
                        </a:lnSpc>
                        <a:buFontTx/>
                        <a:buChar char="-"/>
                      </a:pPr>
                      <a:r>
                        <a:rPr lang="ar-EG" sz="1600" b="0" baseline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ورش عمل ضمن أمانة الاتحاد بشأن التخطيط الاستراتيجي</a:t>
                      </a:r>
                      <a:endParaRPr lang="ar-SA" sz="1600" b="0" baseline="0" noProof="0" dirty="0" smtClean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يونيو – أغسطس </a:t>
                      </a:r>
                      <a:r>
                        <a:rPr lang="en-US" sz="12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endParaRPr lang="en-US" sz="1200" b="0" noProof="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الاجتماع الثاني للفريق</a:t>
                      </a:r>
                      <a:endParaRPr lang="en-US" sz="1600" b="0" noProof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12-11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سبتمبر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endParaRPr lang="en-US" sz="16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مساهمة المؤتمر العالمي لتنمية الاتصالات لعام </a:t>
                      </a:r>
                      <a:r>
                        <a:rPr lang="en-US" sz="12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في الخطة الاستراتيجية</a:t>
                      </a:r>
                      <a:r>
                        <a:rPr lang="ar-EG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للاتحاد</a:t>
                      </a:r>
                      <a:endParaRPr lang="en-US" sz="16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20-9</a:t>
                      </a:r>
                      <a:r>
                        <a:rPr lang="ar-SA" sz="1600" b="0" baseline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أكتوبر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مشاورة عامة بشأن مشروع الإطار الاستراتيجي</a:t>
                      </a:r>
                      <a:r>
                        <a:rPr lang="ar-EG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المقترح</a:t>
                      </a:r>
                      <a:endParaRPr lang="en-US" sz="16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نوفمبر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الاجتماع الثالث للفريق</a:t>
                      </a:r>
                      <a:r>
                        <a:rPr lang="ar-EG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/>
                      </a:r>
                      <a:br>
                        <a:rPr lang="ar-EG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</a:br>
                      <a:r>
                        <a:rPr kumimoji="0" lang="ar-EG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عرض مشروع الخط</a:t>
                      </a:r>
                      <a:r>
                        <a:rPr kumimoji="0" lang="ar-SA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تين </a:t>
                      </a:r>
                      <a:r>
                        <a:rPr kumimoji="0" lang="ar-EG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الاستراتيجية</a:t>
                      </a:r>
                      <a:r>
                        <a:rPr kumimoji="0" lang="ar-SA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kumimoji="0" lang="ar-SA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والمالية/مشروع </a:t>
                      </a:r>
                      <a:r>
                        <a:rPr kumimoji="0" lang="ar-EG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مراجعة</a:t>
                      </a:r>
                      <a:r>
                        <a:rPr kumimoji="0" lang="ar-EG" sz="1600" b="0" u="none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kumimoji="0" lang="ar-SA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ا</a:t>
                      </a:r>
                      <a:r>
                        <a:rPr kumimoji="0" lang="ar-EG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لقرار</a:t>
                      </a:r>
                      <a:r>
                        <a:rPr kumimoji="0" lang="ar-SA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ات</a:t>
                      </a:r>
                      <a:r>
                        <a:rPr kumimoji="0" lang="en-US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kumimoji="0" lang="en-US" sz="12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71</a:t>
                      </a:r>
                      <a:r>
                        <a:rPr kumimoji="0" lang="en-US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kumimoji="0" lang="ar-SA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و</a:t>
                      </a:r>
                      <a:r>
                        <a:rPr kumimoji="0" lang="en-US" sz="12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72</a:t>
                      </a:r>
                      <a:r>
                        <a:rPr kumimoji="0" lang="ar-EG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 و</a:t>
                      </a:r>
                      <a:r>
                        <a:rPr kumimoji="0" lang="en-US" sz="12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151</a:t>
                      </a:r>
                      <a:endParaRPr kumimoji="0" lang="en-US" sz="1200" b="0" u="none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16-15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يناير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kumimoji="0" lang="ar-SA" sz="1600" b="0" u="none" kern="120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مشاورة عامة </a:t>
                      </a:r>
                      <a:r>
                        <a:rPr kumimoji="0" lang="ar-EG" sz="1600" b="0" u="none" kern="120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بشأن مشروع </a:t>
                      </a:r>
                      <a:r>
                        <a:rPr kumimoji="0" lang="ar-SA" sz="1600" b="0" u="none" kern="120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الخطة الاستراتيجية</a:t>
                      </a:r>
                      <a:endParaRPr kumimoji="0" lang="en-US" sz="1600" b="0" u="none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مارس</a:t>
                      </a:r>
                      <a:r>
                        <a:rPr lang="ar-SA" sz="1600" b="0" baseline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الفريق الاستشاري للاتصالات </a:t>
                      </a: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الراديوية/الفريق </a:t>
                      </a: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الاستشاري لتقييس </a:t>
                      </a: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الاتصالات/الفريق </a:t>
                      </a: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الاستشاري</a:t>
                      </a: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/>
                      </a:r>
                      <a:b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</a:b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لتنمية الاتصالات</a:t>
                      </a:r>
                      <a:endParaRPr lang="en-US" sz="16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EG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الربع الأول والربع الثاني </a:t>
                      </a:r>
                      <a:br>
                        <a:rPr lang="ar-EG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</a:br>
                      <a:r>
                        <a:rPr lang="ar-EG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من عام 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r>
                        <a:rPr lang="ar-EG" sz="14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(يؤكد فيما بعد)</a:t>
                      </a:r>
                      <a:endParaRPr lang="en-US" sz="16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الاجتماع الرابع (قبل دورة المجلس لعام </a:t>
                      </a:r>
                      <a:r>
                        <a:rPr lang="en-US" sz="12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)</a:t>
                      </a:r>
                      <a:endParaRPr lang="en-US" sz="16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16</a:t>
                      </a:r>
                      <a:r>
                        <a:rPr lang="ar-SA" sz="1600" b="0" baseline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أبريل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دورة المجلس لعام </a:t>
                      </a:r>
                      <a:r>
                        <a:rPr lang="en-US" sz="12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27-17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أبريل</a:t>
                      </a:r>
                      <a:r>
                        <a:rPr lang="ar-SA" sz="1600" b="0" baseline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تقديم المشروع النهائي لك</a:t>
                      </a:r>
                      <a:r>
                        <a:rPr lang="ar-EG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ل من الخطتين الاستراتيجية والمالية إلى مؤتمر المندوبين المفوضين لعام </a:t>
                      </a:r>
                      <a:r>
                        <a:rPr lang="en-US" sz="12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نهاية يونيو </a:t>
                      </a:r>
                      <a:r>
                        <a:rPr lang="en-US" sz="12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baseline="0" noProof="0" dirty="0" smtClean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اعتماد</a:t>
                      </a:r>
                      <a:r>
                        <a:rPr lang="ar-EG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الخطتين الاستراتيجية والمالية في مؤتمر المندوبين المفوضين لعام </a:t>
                      </a:r>
                      <a:r>
                        <a:rPr lang="en-US" sz="12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 smtClean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29</a:t>
                      </a:r>
                      <a:r>
                        <a:rPr lang="ar-SA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أكتوبر – </a:t>
                      </a:r>
                      <a:r>
                        <a:rPr lang="en-US" sz="12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16</a:t>
                      </a:r>
                      <a:r>
                        <a:rPr lang="ar-SA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نوفمبر </a:t>
                      </a:r>
                      <a:r>
                        <a:rPr lang="en-US" sz="12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52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BA9A0B1-5F54-45EF-A28F-0B2FAC4CADC9}">
  <ds:schemaRefs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36479</TotalTime>
  <Words>291</Words>
  <Application>Microsoft Office PowerPoint</Application>
  <PresentationFormat>On-screen Show (4:3)</PresentationFormat>
  <Paragraphs>67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굴림</vt:lpstr>
      <vt:lpstr>맑은 고딕</vt:lpstr>
      <vt:lpstr>Arial</vt:lpstr>
      <vt:lpstr>Calibri</vt:lpstr>
      <vt:lpstr>Times New Roman</vt:lpstr>
      <vt:lpstr>Traditional Arabic</vt:lpstr>
      <vt:lpstr>Wingdings</vt:lpstr>
      <vt:lpstr>Wingdings 2</vt:lpstr>
      <vt:lpstr>Median</vt:lpstr>
      <vt:lpstr>Upper-median</vt:lpstr>
      <vt:lpstr>العملية والجدول الزمني لإعداد الخطتين الاستراتيجية والمالية للفترة2023‑2020   الاجتماع الثاني لفريق العمل التابع للمجلس المعني بالخطتين الاستراتيجية والمالية للفترة 2023-2020</vt:lpstr>
      <vt:lpstr>عملية الخطة الاستراتيجية للفترة 2023-2020</vt:lpstr>
      <vt:lpstr>الجدول الزمني لإعداد الخطتين الاستراتيجية والمالية للفترة 2023-2020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Imad RIZ</cp:lastModifiedBy>
  <cp:revision>2028</cp:revision>
  <cp:lastPrinted>2017-08-16T11:58:23Z</cp:lastPrinted>
  <dcterms:created xsi:type="dcterms:W3CDTF">2011-09-07T08:28:06Z</dcterms:created>
  <dcterms:modified xsi:type="dcterms:W3CDTF">2017-08-18T11:08:39Z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