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669" r:id="rId5"/>
  </p:sldMasterIdLst>
  <p:notesMasterIdLst>
    <p:notesMasterId r:id="rId74"/>
  </p:notesMasterIdLst>
  <p:handoutMasterIdLst>
    <p:handoutMasterId r:id="rId75"/>
  </p:handoutMasterIdLst>
  <p:sldIdLst>
    <p:sldId id="1010" r:id="rId6"/>
    <p:sldId id="1020" r:id="rId7"/>
    <p:sldId id="1029" r:id="rId8"/>
    <p:sldId id="1132" r:id="rId9"/>
    <p:sldId id="1176" r:id="rId10"/>
    <p:sldId id="1174" r:id="rId11"/>
    <p:sldId id="1175" r:id="rId12"/>
    <p:sldId id="1038" r:id="rId13"/>
    <p:sldId id="1081" r:id="rId14"/>
    <p:sldId id="1082" r:id="rId15"/>
    <p:sldId id="1136" r:id="rId16"/>
    <p:sldId id="1137" r:id="rId17"/>
    <p:sldId id="1099" r:id="rId18"/>
    <p:sldId id="1030" r:id="rId19"/>
    <p:sldId id="1044" r:id="rId20"/>
    <p:sldId id="1049" r:id="rId21"/>
    <p:sldId id="1056" r:id="rId22"/>
    <p:sldId id="1052" r:id="rId23"/>
    <p:sldId id="1110" r:id="rId24"/>
    <p:sldId id="1133" r:id="rId25"/>
    <p:sldId id="1141" r:id="rId26"/>
    <p:sldId id="1109" r:id="rId27"/>
    <p:sldId id="1199" r:id="rId28"/>
    <p:sldId id="1200" r:id="rId29"/>
    <p:sldId id="1201" r:id="rId30"/>
    <p:sldId id="1040" r:id="rId31"/>
    <p:sldId id="1178" r:id="rId32"/>
    <p:sldId id="1177" r:id="rId33"/>
    <p:sldId id="1179" r:id="rId34"/>
    <p:sldId id="1180" r:id="rId35"/>
    <p:sldId id="1181" r:id="rId36"/>
    <p:sldId id="1182" r:id="rId37"/>
    <p:sldId id="1183" r:id="rId38"/>
    <p:sldId id="1023" r:id="rId39"/>
    <p:sldId id="1194" r:id="rId40"/>
    <p:sldId id="1195" r:id="rId41"/>
    <p:sldId id="1197" r:id="rId42"/>
    <p:sldId id="1073" r:id="rId43"/>
    <p:sldId id="1171" r:id="rId44"/>
    <p:sldId id="1035" r:id="rId45"/>
    <p:sldId id="1026" r:id="rId46"/>
    <p:sldId id="1142" r:id="rId47"/>
    <p:sldId id="1143" r:id="rId48"/>
    <p:sldId id="1144" r:id="rId49"/>
    <p:sldId id="1146" r:id="rId50"/>
    <p:sldId id="1151" r:id="rId51"/>
    <p:sldId id="1152" r:id="rId52"/>
    <p:sldId id="1153" r:id="rId53"/>
    <p:sldId id="1154" r:id="rId54"/>
    <p:sldId id="1157" r:id="rId55"/>
    <p:sldId id="1156" r:id="rId56"/>
    <p:sldId id="1158" r:id="rId57"/>
    <p:sldId id="1159" r:id="rId58"/>
    <p:sldId id="1091" r:id="rId59"/>
    <p:sldId id="1080" r:id="rId60"/>
    <p:sldId id="1094" r:id="rId61"/>
    <p:sldId id="1096" r:id="rId62"/>
    <p:sldId id="1095" r:id="rId63"/>
    <p:sldId id="1092" r:id="rId64"/>
    <p:sldId id="1160" r:id="rId65"/>
    <p:sldId id="1161" r:id="rId66"/>
    <p:sldId id="1162" r:id="rId67"/>
    <p:sldId id="1203" r:id="rId68"/>
    <p:sldId id="1164" r:id="rId69"/>
    <p:sldId id="1059" r:id="rId70"/>
    <p:sldId id="1184" r:id="rId71"/>
    <p:sldId id="1046" r:id="rId72"/>
    <p:sldId id="1060" r:id="rId7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gelis Igglesis" initials="VI" lastIdx="7" clrIdx="0">
    <p:extLst/>
  </p:cmAuthor>
  <p:cmAuthor id="2" name="Igglesis, Vaggelis" initials="IV" lastIdx="7" clrIdx="1">
    <p:extLst/>
  </p:cmAuthor>
  <p:cmAuthor id="3" name="Marinescu, Catalin" initials="MC" lastIdx="38" clrIdx="2">
    <p:extLst>
      <p:ext uri="{19B8F6BF-5375-455C-9EA6-DF929625EA0E}">
        <p15:presenceInfo xmlns:p15="http://schemas.microsoft.com/office/powerpoint/2012/main" userId="S-1-5-21-8740799-900759487-1415713722-57632" providerId="AD"/>
      </p:ext>
    </p:extLst>
  </p:cmAuthor>
  <p:cmAuthor id="4" name="Author" initials="Author" lastIdx="3" clrIdx="3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D7CB0"/>
    <a:srgbClr val="14496B"/>
    <a:srgbClr val="BF8D2C"/>
    <a:srgbClr val="FFDCDC"/>
    <a:srgbClr val="FFBFBF"/>
    <a:srgbClr val="C7212F"/>
    <a:srgbClr val="A41C44"/>
    <a:srgbClr val="136A9F"/>
    <a:srgbClr val="A31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8" autoAdjust="0"/>
    <p:restoredTop sz="78481" autoAdjust="0"/>
  </p:normalViewPr>
  <p:slideViewPr>
    <p:cSldViewPr>
      <p:cViewPr varScale="1">
        <p:scale>
          <a:sx n="104" d="100"/>
          <a:sy n="104" d="100"/>
        </p:scale>
        <p:origin x="19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D8F6C-93A4-4660-B589-BD4C4AB4C22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A52537-1E8E-46D7-8392-A64E3A37D4E0}">
      <dgm:prSet phldrT="[Text]"/>
      <dgm:spPr/>
      <dgm:t>
        <a:bodyPr/>
        <a:lstStyle/>
        <a:p>
          <a:r>
            <a:rPr lang="en-US" dirty="0" smtClean="0"/>
            <a:t>UIT</a:t>
          </a:r>
          <a:endParaRPr lang="en-US" dirty="0"/>
        </a:p>
      </dgm:t>
    </dgm:pt>
    <dgm:pt modelId="{CD66304F-58B6-4876-9CF9-4E7E2DB8D1EC}" type="parTrans" cxnId="{4AF8B79A-8B85-4D24-8E15-E4C1F62AC12C}">
      <dgm:prSet/>
      <dgm:spPr/>
      <dgm:t>
        <a:bodyPr/>
        <a:lstStyle/>
        <a:p>
          <a:endParaRPr lang="en-US"/>
        </a:p>
      </dgm:t>
    </dgm:pt>
    <dgm:pt modelId="{9DBCC95F-8A6A-4BC4-89E5-D1926D2BE5EB}" type="sibTrans" cxnId="{4AF8B79A-8B85-4D24-8E15-E4C1F62AC12C}">
      <dgm:prSet/>
      <dgm:spPr/>
      <dgm:t>
        <a:bodyPr/>
        <a:lstStyle/>
        <a:p>
          <a:endParaRPr lang="en-US"/>
        </a:p>
      </dgm:t>
    </dgm:pt>
    <dgm:pt modelId="{91D6176E-C086-4709-ABBF-C8E13BB1EBD1}">
      <dgm:prSet phldrT="[Text]"/>
      <dgm:spPr/>
      <dgm:t>
        <a:bodyPr/>
        <a:lstStyle/>
        <a:p>
          <a:r>
            <a:rPr lang="es-ES_tradnl" noProof="0" dirty="0" smtClean="0"/>
            <a:t>Puntos fuertes</a:t>
          </a:r>
          <a:endParaRPr lang="es-ES_tradnl" noProof="0" dirty="0"/>
        </a:p>
      </dgm:t>
    </dgm:pt>
    <dgm:pt modelId="{5FA3323E-30C0-4DF9-A164-ED7E0490D923}" type="parTrans" cxnId="{BE99CABE-6D72-49F3-B90E-7912E19FA79D}">
      <dgm:prSet/>
      <dgm:spPr/>
      <dgm:t>
        <a:bodyPr/>
        <a:lstStyle/>
        <a:p>
          <a:endParaRPr lang="en-US"/>
        </a:p>
      </dgm:t>
    </dgm:pt>
    <dgm:pt modelId="{387404B6-8B71-4CD5-96BC-6D4F401B56BC}" type="sibTrans" cxnId="{BE99CABE-6D72-49F3-B90E-7912E19FA79D}">
      <dgm:prSet/>
      <dgm:spPr/>
      <dgm:t>
        <a:bodyPr/>
        <a:lstStyle/>
        <a:p>
          <a:endParaRPr lang="en-US"/>
        </a:p>
      </dgm:t>
    </dgm:pt>
    <dgm:pt modelId="{10C2FF6E-E311-4CEC-8668-8851F61F72FC}">
      <dgm:prSet phldrT="[Text]"/>
      <dgm:spPr/>
      <dgm:t>
        <a:bodyPr/>
        <a:lstStyle/>
        <a:p>
          <a:r>
            <a:rPr lang="es-ES_tradnl" noProof="0" dirty="0" smtClean="0"/>
            <a:t>Puntos débiles</a:t>
          </a:r>
          <a:endParaRPr lang="es-ES_tradnl" noProof="0" dirty="0"/>
        </a:p>
      </dgm:t>
    </dgm:pt>
    <dgm:pt modelId="{066F14B1-6E6A-4ECC-B0A0-5E0512AF9B11}" type="parTrans" cxnId="{85D6CD08-DC7A-4095-BA08-12FEF4CD2723}">
      <dgm:prSet/>
      <dgm:spPr/>
      <dgm:t>
        <a:bodyPr/>
        <a:lstStyle/>
        <a:p>
          <a:endParaRPr lang="en-US"/>
        </a:p>
      </dgm:t>
    </dgm:pt>
    <dgm:pt modelId="{B86F39A0-1308-4E75-9756-9933FD806322}" type="sibTrans" cxnId="{85D6CD08-DC7A-4095-BA08-12FEF4CD2723}">
      <dgm:prSet/>
      <dgm:spPr/>
      <dgm:t>
        <a:bodyPr/>
        <a:lstStyle/>
        <a:p>
          <a:endParaRPr lang="en-US"/>
        </a:p>
      </dgm:t>
    </dgm:pt>
    <dgm:pt modelId="{45A9BF0C-BA5F-45E5-A5CB-04577C39EEB0}">
      <dgm:prSet phldrT="[Text]"/>
      <dgm:spPr/>
      <dgm:t>
        <a:bodyPr/>
        <a:lstStyle/>
        <a:p>
          <a:r>
            <a:rPr lang="es-ES_tradnl" noProof="0" dirty="0" smtClean="0"/>
            <a:t>Oportunidades</a:t>
          </a:r>
          <a:endParaRPr lang="es-ES_tradnl" noProof="0" dirty="0"/>
        </a:p>
      </dgm:t>
    </dgm:pt>
    <dgm:pt modelId="{0BF5A467-27F4-4A74-899A-077603EC7AD2}" type="parTrans" cxnId="{F6CE957E-856F-4483-BD11-168CAC7E8D93}">
      <dgm:prSet/>
      <dgm:spPr/>
      <dgm:t>
        <a:bodyPr/>
        <a:lstStyle/>
        <a:p>
          <a:endParaRPr lang="en-US"/>
        </a:p>
      </dgm:t>
    </dgm:pt>
    <dgm:pt modelId="{57ECB618-AEEB-4E27-988A-EE13F765F48E}" type="sibTrans" cxnId="{F6CE957E-856F-4483-BD11-168CAC7E8D93}">
      <dgm:prSet/>
      <dgm:spPr/>
      <dgm:t>
        <a:bodyPr/>
        <a:lstStyle/>
        <a:p>
          <a:endParaRPr lang="en-US"/>
        </a:p>
      </dgm:t>
    </dgm:pt>
    <dgm:pt modelId="{0A112098-0319-4AF5-B9F7-289C1A83188F}">
      <dgm:prSet phldrT="[Text]"/>
      <dgm:spPr/>
      <dgm:t>
        <a:bodyPr/>
        <a:lstStyle/>
        <a:p>
          <a:r>
            <a:rPr lang="es-ES_tradnl" noProof="0" dirty="0" smtClean="0"/>
            <a:t>Amenazas</a:t>
          </a:r>
          <a:endParaRPr lang="es-ES_tradnl" noProof="0" dirty="0"/>
        </a:p>
      </dgm:t>
    </dgm:pt>
    <dgm:pt modelId="{79D48734-1E6C-406F-B5FA-D5D303582229}" type="parTrans" cxnId="{81760B34-6F36-4F30-85C5-C3E86ECEC4E4}">
      <dgm:prSet/>
      <dgm:spPr/>
      <dgm:t>
        <a:bodyPr/>
        <a:lstStyle/>
        <a:p>
          <a:endParaRPr lang="en-US"/>
        </a:p>
      </dgm:t>
    </dgm:pt>
    <dgm:pt modelId="{F33A2E6A-F773-4667-BB49-2075B6E11A1B}" type="sibTrans" cxnId="{81760B34-6F36-4F30-85C5-C3E86ECEC4E4}">
      <dgm:prSet/>
      <dgm:spPr/>
      <dgm:t>
        <a:bodyPr/>
        <a:lstStyle/>
        <a:p>
          <a:endParaRPr lang="en-US"/>
        </a:p>
      </dgm:t>
    </dgm:pt>
    <dgm:pt modelId="{C35562A1-F516-45AD-A3FE-95B1EBFDCD95}" type="pres">
      <dgm:prSet presAssocID="{7A6D8F6C-93A4-4660-B589-BD4C4AB4C22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A94E58-88CE-4F09-9809-6760D212B2F4}" type="pres">
      <dgm:prSet presAssocID="{7A6D8F6C-93A4-4660-B589-BD4C4AB4C22B}" presName="matrix" presStyleCnt="0"/>
      <dgm:spPr/>
    </dgm:pt>
    <dgm:pt modelId="{B9531CE4-081F-40B0-A286-C3B235212B9B}" type="pres">
      <dgm:prSet presAssocID="{7A6D8F6C-93A4-4660-B589-BD4C4AB4C22B}" presName="tile1" presStyleLbl="node1" presStyleIdx="0" presStyleCnt="4"/>
      <dgm:spPr/>
      <dgm:t>
        <a:bodyPr/>
        <a:lstStyle/>
        <a:p>
          <a:endParaRPr lang="en-US"/>
        </a:p>
      </dgm:t>
    </dgm:pt>
    <dgm:pt modelId="{0877119B-8EB7-448F-A0BE-5E78ABE49ACC}" type="pres">
      <dgm:prSet presAssocID="{7A6D8F6C-93A4-4660-B589-BD4C4AB4C2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2DBEF-BE4A-4702-914A-E60C1E559470}" type="pres">
      <dgm:prSet presAssocID="{7A6D8F6C-93A4-4660-B589-BD4C4AB4C22B}" presName="tile2" presStyleLbl="node1" presStyleIdx="1" presStyleCnt="4"/>
      <dgm:spPr/>
      <dgm:t>
        <a:bodyPr/>
        <a:lstStyle/>
        <a:p>
          <a:endParaRPr lang="en-US"/>
        </a:p>
      </dgm:t>
    </dgm:pt>
    <dgm:pt modelId="{AED98A2E-C285-4B17-B9C9-AF9A346B36B8}" type="pres">
      <dgm:prSet presAssocID="{7A6D8F6C-93A4-4660-B589-BD4C4AB4C2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AB971-E2C6-4562-AB25-A77EECABF792}" type="pres">
      <dgm:prSet presAssocID="{7A6D8F6C-93A4-4660-B589-BD4C4AB4C22B}" presName="tile3" presStyleLbl="node1" presStyleIdx="2" presStyleCnt="4"/>
      <dgm:spPr/>
      <dgm:t>
        <a:bodyPr/>
        <a:lstStyle/>
        <a:p>
          <a:endParaRPr lang="en-US"/>
        </a:p>
      </dgm:t>
    </dgm:pt>
    <dgm:pt modelId="{18C445C9-6205-4703-8445-8D58606ADACB}" type="pres">
      <dgm:prSet presAssocID="{7A6D8F6C-93A4-4660-B589-BD4C4AB4C2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F8BF4-B18B-41AD-934A-FB26A7F1A78C}" type="pres">
      <dgm:prSet presAssocID="{7A6D8F6C-93A4-4660-B589-BD4C4AB4C22B}" presName="tile4" presStyleLbl="node1" presStyleIdx="3" presStyleCnt="4"/>
      <dgm:spPr/>
      <dgm:t>
        <a:bodyPr/>
        <a:lstStyle/>
        <a:p>
          <a:endParaRPr lang="en-US"/>
        </a:p>
      </dgm:t>
    </dgm:pt>
    <dgm:pt modelId="{698EE412-2481-4880-AF1E-CF93AB6DB5A9}" type="pres">
      <dgm:prSet presAssocID="{7A6D8F6C-93A4-4660-B589-BD4C4AB4C2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0B9AF-CD4E-4DDC-82F2-58DF53A7F896}" type="pres">
      <dgm:prSet presAssocID="{7A6D8F6C-93A4-4660-B589-BD4C4AB4C22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825C9B7-D3B1-4044-A51B-52AF4BCFD592}" type="presOf" srcId="{45A9BF0C-BA5F-45E5-A5CB-04577C39EEB0}" destId="{18C445C9-6205-4703-8445-8D58606ADACB}" srcOrd="1" destOrd="0" presId="urn:microsoft.com/office/officeart/2005/8/layout/matrix1"/>
    <dgm:cxn modelId="{DACCD7D0-3151-4F23-B77D-2967EE3C1270}" type="presOf" srcId="{7A6D8F6C-93A4-4660-B589-BD4C4AB4C22B}" destId="{C35562A1-F516-45AD-A3FE-95B1EBFDCD95}" srcOrd="0" destOrd="0" presId="urn:microsoft.com/office/officeart/2005/8/layout/matrix1"/>
    <dgm:cxn modelId="{FD6C5204-6B84-4F5E-9DF5-3B8450674299}" type="presOf" srcId="{0A112098-0319-4AF5-B9F7-289C1A83188F}" destId="{7E0F8BF4-B18B-41AD-934A-FB26A7F1A78C}" srcOrd="0" destOrd="0" presId="urn:microsoft.com/office/officeart/2005/8/layout/matrix1"/>
    <dgm:cxn modelId="{782191E4-322D-4F6A-9FC0-0C8B8586BA8E}" type="presOf" srcId="{45A9BF0C-BA5F-45E5-A5CB-04577C39EEB0}" destId="{F1AAB971-E2C6-4562-AB25-A77EECABF792}" srcOrd="0" destOrd="0" presId="urn:microsoft.com/office/officeart/2005/8/layout/matrix1"/>
    <dgm:cxn modelId="{6BCFDD0B-7A25-4677-B364-F818A9CC6DD2}" type="presOf" srcId="{10C2FF6E-E311-4CEC-8668-8851F61F72FC}" destId="{AED98A2E-C285-4B17-B9C9-AF9A346B36B8}" srcOrd="1" destOrd="0" presId="urn:microsoft.com/office/officeart/2005/8/layout/matrix1"/>
    <dgm:cxn modelId="{F85A4CF3-F9F9-4571-8900-81FC16C55E97}" type="presOf" srcId="{0A112098-0319-4AF5-B9F7-289C1A83188F}" destId="{698EE412-2481-4880-AF1E-CF93AB6DB5A9}" srcOrd="1" destOrd="0" presId="urn:microsoft.com/office/officeart/2005/8/layout/matrix1"/>
    <dgm:cxn modelId="{4AF8B79A-8B85-4D24-8E15-E4C1F62AC12C}" srcId="{7A6D8F6C-93A4-4660-B589-BD4C4AB4C22B}" destId="{FBA52537-1E8E-46D7-8392-A64E3A37D4E0}" srcOrd="0" destOrd="0" parTransId="{CD66304F-58B6-4876-9CF9-4E7E2DB8D1EC}" sibTransId="{9DBCC95F-8A6A-4BC4-89E5-D1926D2BE5EB}"/>
    <dgm:cxn modelId="{F6CE957E-856F-4483-BD11-168CAC7E8D93}" srcId="{FBA52537-1E8E-46D7-8392-A64E3A37D4E0}" destId="{45A9BF0C-BA5F-45E5-A5CB-04577C39EEB0}" srcOrd="2" destOrd="0" parTransId="{0BF5A467-27F4-4A74-899A-077603EC7AD2}" sibTransId="{57ECB618-AEEB-4E27-988A-EE13F765F48E}"/>
    <dgm:cxn modelId="{12E64269-A349-4D02-9353-5F8E8BFEBF9C}" type="presOf" srcId="{10C2FF6E-E311-4CEC-8668-8851F61F72FC}" destId="{E482DBEF-BE4A-4702-914A-E60C1E559470}" srcOrd="0" destOrd="0" presId="urn:microsoft.com/office/officeart/2005/8/layout/matrix1"/>
    <dgm:cxn modelId="{35E1573D-B0AD-421D-9D38-946C204518B1}" type="presOf" srcId="{91D6176E-C086-4709-ABBF-C8E13BB1EBD1}" destId="{0877119B-8EB7-448F-A0BE-5E78ABE49ACC}" srcOrd="1" destOrd="0" presId="urn:microsoft.com/office/officeart/2005/8/layout/matrix1"/>
    <dgm:cxn modelId="{7D52ADB9-7575-48F5-80C6-B1A5A319F30E}" type="presOf" srcId="{FBA52537-1E8E-46D7-8392-A64E3A37D4E0}" destId="{2390B9AF-CD4E-4DDC-82F2-58DF53A7F896}" srcOrd="0" destOrd="0" presId="urn:microsoft.com/office/officeart/2005/8/layout/matrix1"/>
    <dgm:cxn modelId="{781BD998-889B-4688-AA56-BD0BB02CACED}" type="presOf" srcId="{91D6176E-C086-4709-ABBF-C8E13BB1EBD1}" destId="{B9531CE4-081F-40B0-A286-C3B235212B9B}" srcOrd="0" destOrd="0" presId="urn:microsoft.com/office/officeart/2005/8/layout/matrix1"/>
    <dgm:cxn modelId="{81760B34-6F36-4F30-85C5-C3E86ECEC4E4}" srcId="{FBA52537-1E8E-46D7-8392-A64E3A37D4E0}" destId="{0A112098-0319-4AF5-B9F7-289C1A83188F}" srcOrd="3" destOrd="0" parTransId="{79D48734-1E6C-406F-B5FA-D5D303582229}" sibTransId="{F33A2E6A-F773-4667-BB49-2075B6E11A1B}"/>
    <dgm:cxn modelId="{85D6CD08-DC7A-4095-BA08-12FEF4CD2723}" srcId="{FBA52537-1E8E-46D7-8392-A64E3A37D4E0}" destId="{10C2FF6E-E311-4CEC-8668-8851F61F72FC}" srcOrd="1" destOrd="0" parTransId="{066F14B1-6E6A-4ECC-B0A0-5E0512AF9B11}" sibTransId="{B86F39A0-1308-4E75-9756-9933FD806322}"/>
    <dgm:cxn modelId="{BE99CABE-6D72-49F3-B90E-7912E19FA79D}" srcId="{FBA52537-1E8E-46D7-8392-A64E3A37D4E0}" destId="{91D6176E-C086-4709-ABBF-C8E13BB1EBD1}" srcOrd="0" destOrd="0" parTransId="{5FA3323E-30C0-4DF9-A164-ED7E0490D923}" sibTransId="{387404B6-8B71-4CD5-96BC-6D4F401B56BC}"/>
    <dgm:cxn modelId="{052A3F3F-5EDD-494C-8C64-6F8590FA4185}" type="presParOf" srcId="{C35562A1-F516-45AD-A3FE-95B1EBFDCD95}" destId="{74A94E58-88CE-4F09-9809-6760D212B2F4}" srcOrd="0" destOrd="0" presId="urn:microsoft.com/office/officeart/2005/8/layout/matrix1"/>
    <dgm:cxn modelId="{0BFA7DAB-77F5-454D-A75D-B525B459F26E}" type="presParOf" srcId="{74A94E58-88CE-4F09-9809-6760D212B2F4}" destId="{B9531CE4-081F-40B0-A286-C3B235212B9B}" srcOrd="0" destOrd="0" presId="urn:microsoft.com/office/officeart/2005/8/layout/matrix1"/>
    <dgm:cxn modelId="{869B65CE-E7E4-4079-A524-038551463FD7}" type="presParOf" srcId="{74A94E58-88CE-4F09-9809-6760D212B2F4}" destId="{0877119B-8EB7-448F-A0BE-5E78ABE49ACC}" srcOrd="1" destOrd="0" presId="urn:microsoft.com/office/officeart/2005/8/layout/matrix1"/>
    <dgm:cxn modelId="{BB3350F5-FCDF-4E8D-9D8E-CDB84CC5CE09}" type="presParOf" srcId="{74A94E58-88CE-4F09-9809-6760D212B2F4}" destId="{E482DBEF-BE4A-4702-914A-E60C1E559470}" srcOrd="2" destOrd="0" presId="urn:microsoft.com/office/officeart/2005/8/layout/matrix1"/>
    <dgm:cxn modelId="{BD7C9E0A-13F6-44CB-9590-F6405FB079A5}" type="presParOf" srcId="{74A94E58-88CE-4F09-9809-6760D212B2F4}" destId="{AED98A2E-C285-4B17-B9C9-AF9A346B36B8}" srcOrd="3" destOrd="0" presId="urn:microsoft.com/office/officeart/2005/8/layout/matrix1"/>
    <dgm:cxn modelId="{02E5F3DB-7400-4C6F-8489-3F43BC07AE93}" type="presParOf" srcId="{74A94E58-88CE-4F09-9809-6760D212B2F4}" destId="{F1AAB971-E2C6-4562-AB25-A77EECABF792}" srcOrd="4" destOrd="0" presId="urn:microsoft.com/office/officeart/2005/8/layout/matrix1"/>
    <dgm:cxn modelId="{E2792D25-F705-419A-A060-5500E1725C5A}" type="presParOf" srcId="{74A94E58-88CE-4F09-9809-6760D212B2F4}" destId="{18C445C9-6205-4703-8445-8D58606ADACB}" srcOrd="5" destOrd="0" presId="urn:microsoft.com/office/officeart/2005/8/layout/matrix1"/>
    <dgm:cxn modelId="{71BF5156-3E06-4625-973B-BB5E6AFF5CE9}" type="presParOf" srcId="{74A94E58-88CE-4F09-9809-6760D212B2F4}" destId="{7E0F8BF4-B18B-41AD-934A-FB26A7F1A78C}" srcOrd="6" destOrd="0" presId="urn:microsoft.com/office/officeart/2005/8/layout/matrix1"/>
    <dgm:cxn modelId="{A3150B80-C403-417E-9C59-739ECD031DD2}" type="presParOf" srcId="{74A94E58-88CE-4F09-9809-6760D212B2F4}" destId="{698EE412-2481-4880-AF1E-CF93AB6DB5A9}" srcOrd="7" destOrd="0" presId="urn:microsoft.com/office/officeart/2005/8/layout/matrix1"/>
    <dgm:cxn modelId="{ED3463EA-E81D-47E6-AE19-04D7D64442E0}" type="presParOf" srcId="{C35562A1-F516-45AD-A3FE-95B1EBFDCD95}" destId="{2390B9AF-CD4E-4DDC-82F2-58DF53A7F8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44283" cy="49530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52" y="2"/>
            <a:ext cx="2944283" cy="49530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5AAE9B-511E-49C3-A9D9-4F02A73EB374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9408981"/>
            <a:ext cx="2944283" cy="49530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52" y="9408981"/>
            <a:ext cx="2944283" cy="49530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440D271-B674-4151-A38E-76ED0970F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44283" cy="49530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52" y="2"/>
            <a:ext cx="2944283" cy="49530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A3917A7-3722-4A71-95D6-F589C53EB019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2"/>
            <a:ext cx="5435600" cy="445769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408981"/>
            <a:ext cx="2944283" cy="49530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52" y="9408981"/>
            <a:ext cx="2944283" cy="49530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E7D7EED-20F5-48D4-BC6F-628A515C5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3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4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90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03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69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90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32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20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2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6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28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baseline="0" dirty="0" smtClean="0"/>
          </a:p>
          <a:p>
            <a:pPr marL="228600" indent="-228600">
              <a:buFontTx/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99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02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97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06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23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18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[Para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traducción de los ODS, véase la nota a la dispositiva 35]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61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[Para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traducción de los ODS, véase la nota a la dispositiva 35]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98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62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7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7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95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18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7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39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33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baseline="0" dirty="0" smtClean="0"/>
          </a:p>
          <a:p>
            <a:r>
              <a:rPr lang="es-ES_tradnl" baseline="0" dirty="0" smtClean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85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3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5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7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4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7EED-20F5-48D4-BC6F-628A515C54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7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48000"/>
            <a:ext cx="2249424" cy="7200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8000"/>
            <a:ext cx="6784848" cy="720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-41284" y="5013176"/>
            <a:ext cx="2277322" cy="8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50267"/>
            <a:ext cx="792088" cy="86543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03768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1396047-A25F-4C04-801C-E0B65870C122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6ADB3C4-37BC-4668-B07C-AC0A61DA5C7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Executive Management retreat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6" y="2716158"/>
            <a:ext cx="792088" cy="8654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2A6A0925-FB6F-41AF-BC67-F44E03827291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Executive Management retreat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7783016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1AAC08-61CE-4B90-B52E-AEC4BE5150C8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84A3F8D-7326-489B-A111-72F253C23C7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634808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25BF7998-6C05-4FEA-AF9A-E2F1785DC22B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-media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idx="1"/>
          </p:nvPr>
        </p:nvSpPr>
        <p:spPr>
          <a:xfrm>
            <a:off x="612648" y="1046962"/>
            <a:ext cx="8153400" cy="547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821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1205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925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83365" y="6525344"/>
            <a:ext cx="5421083" cy="221109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571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19189"/>
            <a:ext cx="483493" cy="528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12058" cy="57388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046962"/>
            <a:ext cx="8153400" cy="547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83365" y="6525344"/>
            <a:ext cx="5421083" cy="221109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Executive Management retreat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10424"/>
            <a:ext cx="533400" cy="228600"/>
          </a:xfrm>
          <a:prstGeom prst="rect">
            <a:avLst/>
          </a:prstGeom>
          <a:solidFill>
            <a:srgbClr val="498BC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810424"/>
            <a:ext cx="8553450" cy="571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802486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D2957A-38BF-4766-88FD-46AF2F4ED65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88640"/>
            <a:ext cx="483493" cy="5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itu.int/net4/CRM/SDG/#/home/objectiv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4.jpeg"/><Relationship Id="rId18" Type="http://schemas.openxmlformats.org/officeDocument/2006/relationships/image" Target="../media/image47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5" Type="http://schemas.openxmlformats.org/officeDocument/2006/relationships/image" Target="../media/image29.jpeg"/><Relationship Id="rId10" Type="http://schemas.openxmlformats.org/officeDocument/2006/relationships/image" Target="../media/image23.jpeg"/><Relationship Id="rId19" Type="http://schemas.openxmlformats.org/officeDocument/2006/relationships/image" Target="../media/image27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1900" dirty="0" smtClean="0"/>
              <a:t>		</a:t>
            </a:r>
            <a:r>
              <a:rPr lang="es-ES_tradnl" dirty="0" smtClean="0"/>
              <a:t>		 	</a:t>
            </a:r>
            <a:r>
              <a:rPr lang="es-ES_tradnl" sz="2800" b="1" dirty="0" smtClean="0"/>
              <a:t> </a:t>
            </a:r>
            <a:r>
              <a:rPr lang="es-ES_tradnl" sz="1300" b="1" dirty="0" smtClean="0"/>
              <a:t>7 de agosto de 2017</a:t>
            </a:r>
            <a:endParaRPr lang="es-ES_tradnl" sz="1900" b="1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362200" y="836712"/>
            <a:ext cx="6602288" cy="49685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2800" b="1" dirty="0"/>
              <a:t> </a:t>
            </a:r>
            <a:r>
              <a:rPr lang="es-ES" sz="2800" b="1" dirty="0" smtClean="0"/>
              <a:t>marco de </a:t>
            </a:r>
            <a:r>
              <a:rPr lang="es-ES" sz="2800" b="1" dirty="0"/>
              <a:t>planificación estratégica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2400" i="1" cap="none" dirty="0" smtClean="0"/>
              <a:t>2</a:t>
            </a:r>
            <a:r>
              <a:rPr lang="es-ES_tradnl" sz="2400" i="1" cap="none" dirty="0" smtClean="0"/>
              <a:t>ª </a:t>
            </a:r>
            <a:r>
              <a:rPr lang="es-ES" sz="2400" i="1" cap="none" dirty="0" smtClean="0"/>
              <a:t>reunión </a:t>
            </a:r>
            <a:r>
              <a:rPr lang="es-ES" sz="2400" i="1" cap="none" dirty="0"/>
              <a:t>del Grupo de Trabajo del Consejo sobre los Planes </a:t>
            </a:r>
            <a:r>
              <a:rPr lang="es-ES" sz="2400" i="1" cap="none" dirty="0" smtClean="0"/>
              <a:t>Estratégico </a:t>
            </a:r>
            <a:r>
              <a:rPr lang="es-ES" sz="2400" i="1" cap="none" dirty="0"/>
              <a:t>y Financiero </a:t>
            </a:r>
            <a:r>
              <a:rPr lang="es-ES" sz="2400" i="1" cap="none" dirty="0" smtClean="0"/>
              <a:t>para 2020-2023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2400" b="1" dirty="0"/>
              <a:t>"</a:t>
            </a:r>
            <a:r>
              <a:rPr lang="es-ES_tradnl" sz="2400" b="1" dirty="0" smtClean="0"/>
              <a:t>Comprometida para conectar al mundo</a:t>
            </a:r>
            <a:r>
              <a:rPr lang="es-ES" sz="2400" b="1" dirty="0"/>
              <a:t>"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948264" y="222607"/>
            <a:ext cx="1884234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spc="-2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 Bold" panose="02020803070505020304" pitchFamily="18" charset="0"/>
              </a:rPr>
              <a:t>Revisión </a:t>
            </a:r>
            <a:r>
              <a:rPr lang="de-CH" sz="1200" b="1" spc="-2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 Bold" panose="02020803070505020304" pitchFamily="18" charset="0"/>
              </a:rPr>
              <a:t>1 al </a:t>
            </a:r>
            <a:endParaRPr lang="de-CH" sz="1200" b="1" spc="-20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 Bold" panose="02020803070505020304" pitchFamily="18" charset="0"/>
            </a:endParaRPr>
          </a:p>
          <a:p>
            <a:r>
              <a:rPr lang="de-CH" sz="1200" b="1" spc="-2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 Bold" panose="02020803070505020304" pitchFamily="18" charset="0"/>
              </a:rPr>
              <a:t>Documento CWG-SFP-2/6-S</a:t>
            </a:r>
            <a:endParaRPr lang="de-CH" sz="1200" b="1" spc="-20" dirty="0" smtClean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 Bold" panose="02020803070505020304" pitchFamily="18" charset="0"/>
            </a:endParaRPr>
          </a:p>
          <a:p>
            <a:r>
              <a:rPr lang="de-CH" sz="1200" b="1" spc="-2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 Bold" panose="02020803070505020304" pitchFamily="18" charset="0"/>
              </a:rPr>
              <a:t>24 de agosto de 2017</a:t>
            </a:r>
            <a:br>
              <a:rPr lang="de-CH" sz="1200" b="1" spc="-2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 Bold" panose="02020803070505020304" pitchFamily="18" charset="0"/>
              </a:rPr>
            </a:br>
            <a:r>
              <a:rPr lang="de-CH" sz="1200" b="1" spc="-20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 Bold" panose="02020803070505020304" pitchFamily="18" charset="0"/>
              </a:rPr>
              <a:t>Original: inglés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Puntos débiles de la UIT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925144"/>
          </a:xfrm>
        </p:spPr>
        <p:txBody>
          <a:bodyPr>
            <a:normAutofit/>
          </a:bodyPr>
          <a:lstStyle/>
          <a:p>
            <a:pPr marL="360000" indent="-360000">
              <a:buSzPct val="65000"/>
              <a:buFont typeface="+mj-lt"/>
              <a:buAutoNum type="arabicParenR"/>
            </a:pPr>
            <a:r>
              <a:rPr lang="es-ES" dirty="0" smtClean="0"/>
              <a:t>La duración </a:t>
            </a:r>
            <a:r>
              <a:rPr lang="es-ES" dirty="0"/>
              <a:t>del </a:t>
            </a:r>
            <a:r>
              <a:rPr lang="es-ES" b="1" dirty="0"/>
              <a:t>proceso de toma de decisiones de los órganos de </a:t>
            </a:r>
            <a:r>
              <a:rPr lang="es-ES" b="1" dirty="0" smtClean="0"/>
              <a:t>gobierno</a:t>
            </a:r>
            <a:endParaRPr lang="es-ES_tradnl" b="1" dirty="0" smtClean="0"/>
          </a:p>
          <a:p>
            <a:pPr marL="360000" indent="-360000">
              <a:buSzPct val="65000"/>
              <a:buFont typeface="+mj-lt"/>
              <a:buAutoNum type="arabicParenR"/>
            </a:pPr>
            <a:r>
              <a:rPr lang="es-ES" dirty="0"/>
              <a:t>La</a:t>
            </a:r>
            <a:r>
              <a:rPr lang="es-ES" b="1" dirty="0"/>
              <a:t> estructura federal </a:t>
            </a:r>
            <a:r>
              <a:rPr lang="es-ES" b="1" dirty="0" smtClean="0"/>
              <a:t>precisa que se coordinen </a:t>
            </a:r>
            <a:r>
              <a:rPr lang="es-ES" b="1" dirty="0"/>
              <a:t>y </a:t>
            </a:r>
            <a:r>
              <a:rPr lang="es-ES" b="1" dirty="0" smtClean="0"/>
              <a:t>aclaren </a:t>
            </a:r>
            <a:r>
              <a:rPr lang="es-ES" dirty="0" smtClean="0"/>
              <a:t>las </a:t>
            </a:r>
            <a:r>
              <a:rPr lang="es-ES" dirty="0"/>
              <a:t>funciones de cada </a:t>
            </a:r>
            <a:r>
              <a:rPr lang="es-ES" dirty="0" smtClean="0"/>
              <a:t>Sector </a:t>
            </a:r>
            <a:r>
              <a:rPr lang="es-ES" dirty="0"/>
              <a:t>para evitar </a:t>
            </a:r>
            <a:r>
              <a:rPr lang="es-ES" dirty="0" smtClean="0"/>
              <a:t>duplicaciones y/o conflictos</a:t>
            </a:r>
          </a:p>
          <a:p>
            <a:pPr marL="360000" indent="-360000">
              <a:buSzPct val="65000"/>
              <a:buFont typeface="+mj-lt"/>
              <a:buAutoNum type="arabicParenR"/>
            </a:pPr>
            <a:r>
              <a:rPr lang="es-ES" dirty="0"/>
              <a:t>Los</a:t>
            </a:r>
            <a:r>
              <a:rPr lang="es-ES" b="1" dirty="0"/>
              <a:t> elementos </a:t>
            </a:r>
            <a:r>
              <a:rPr lang="es-ES" b="1" dirty="0" smtClean="0"/>
              <a:t>que componen la </a:t>
            </a:r>
            <a:r>
              <a:rPr lang="es-ES" b="1" dirty="0"/>
              <a:t>cultura </a:t>
            </a:r>
            <a:r>
              <a:rPr lang="es-ES" b="1" dirty="0" smtClean="0"/>
              <a:t>institucional </a:t>
            </a:r>
            <a:r>
              <a:rPr lang="es-ES" dirty="0" smtClean="0"/>
              <a:t>son </a:t>
            </a:r>
            <a:r>
              <a:rPr lang="es-ES" b="1" dirty="0"/>
              <a:t>conservadores </a:t>
            </a:r>
            <a:r>
              <a:rPr lang="es-ES" dirty="0"/>
              <a:t>y</a:t>
            </a:r>
            <a:r>
              <a:rPr lang="es-ES" b="1" dirty="0"/>
              <a:t> </a:t>
            </a:r>
            <a:r>
              <a:rPr lang="es-ES" b="1" dirty="0" smtClean="0"/>
              <a:t>reacios al riesgo</a:t>
            </a:r>
          </a:p>
          <a:p>
            <a:pPr marL="360000" indent="-360000">
              <a:buSzPct val="65000"/>
              <a:buFont typeface="+mj-lt"/>
              <a:buAutoNum type="arabicParenR"/>
            </a:pPr>
            <a:r>
              <a:rPr lang="es-ES" dirty="0" smtClean="0"/>
              <a:t>La dificultad </a:t>
            </a:r>
            <a:r>
              <a:rPr lang="es-ES" dirty="0"/>
              <a:t>para </a:t>
            </a:r>
            <a:r>
              <a:rPr lang="es-ES" dirty="0" smtClean="0"/>
              <a:t>tomar decisiones con respecto a </a:t>
            </a:r>
            <a:r>
              <a:rPr lang="es-ES" dirty="0"/>
              <a:t>la diversificación de las </a:t>
            </a:r>
            <a:r>
              <a:rPr lang="es-ES" b="1" dirty="0"/>
              <a:t>fuentes de </a:t>
            </a:r>
            <a:r>
              <a:rPr lang="es-ES" b="1" dirty="0" smtClean="0"/>
              <a:t>ingresos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4609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Oportunidades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100" dirty="0" smtClean="0"/>
              <a:t>La creación </a:t>
            </a:r>
            <a:r>
              <a:rPr lang="es-ES" sz="2100" dirty="0"/>
              <a:t>de </a:t>
            </a:r>
            <a:r>
              <a:rPr lang="es-ES" sz="2100" b="1" dirty="0" smtClean="0"/>
              <a:t>nuevos </a:t>
            </a:r>
            <a:r>
              <a:rPr lang="es-ES" sz="2100" b="1" dirty="0"/>
              <a:t>mercados</a:t>
            </a:r>
            <a:r>
              <a:rPr lang="es-ES" sz="2100" dirty="0"/>
              <a:t> y la entrada de </a:t>
            </a:r>
            <a:r>
              <a:rPr lang="es-ES" sz="2100" b="1" dirty="0"/>
              <a:t>nuevos </a:t>
            </a:r>
            <a:r>
              <a:rPr lang="es-ES" sz="2100" b="1" dirty="0" smtClean="0"/>
              <a:t>actores clave generan nuevas oportunidades de afiliación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100" dirty="0" smtClean="0"/>
              <a:t>Los </a:t>
            </a:r>
            <a:r>
              <a:rPr lang="es-ES" sz="2100" dirty="0"/>
              <a:t>Estados </a:t>
            </a:r>
            <a:r>
              <a:rPr lang="es-ES" sz="2100" dirty="0" smtClean="0"/>
              <a:t>Miembros del </a:t>
            </a:r>
            <a:r>
              <a:rPr lang="es-ES" sz="2100" b="1" dirty="0" smtClean="0"/>
              <a:t>mundo </a:t>
            </a:r>
            <a:r>
              <a:rPr lang="es-ES" sz="2100" b="1" dirty="0"/>
              <a:t>en desarrollo participan cada vez más en el sistema </a:t>
            </a:r>
            <a:r>
              <a:rPr lang="es-ES" sz="2100" b="1" dirty="0" smtClean="0"/>
              <a:t>multilateral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100" dirty="0" smtClean="0"/>
              <a:t>Las </a:t>
            </a:r>
            <a:r>
              <a:rPr lang="es-ES" sz="2100" b="1" dirty="0"/>
              <a:t>TIC </a:t>
            </a:r>
            <a:r>
              <a:rPr lang="es-ES" sz="2100" b="1" dirty="0" smtClean="0"/>
              <a:t>están cobrando una mayor relevancia en </a:t>
            </a:r>
            <a:r>
              <a:rPr lang="es-ES" sz="2100" b="1" dirty="0"/>
              <a:t>la </a:t>
            </a:r>
            <a:r>
              <a:rPr lang="es-ES" sz="2100" b="1" dirty="0" smtClean="0"/>
              <a:t>sociedad </a:t>
            </a:r>
            <a:r>
              <a:rPr lang="es-ES" sz="2100" dirty="0" smtClean="0"/>
              <a:t>y los </a:t>
            </a:r>
            <a:r>
              <a:rPr lang="es-ES" sz="2100" b="1" dirty="0"/>
              <a:t>datos</a:t>
            </a:r>
            <a:r>
              <a:rPr lang="es-ES" sz="2100" dirty="0"/>
              <a:t> </a:t>
            </a:r>
            <a:r>
              <a:rPr lang="es-ES" sz="2100" dirty="0" smtClean="0"/>
              <a:t>se consideran </a:t>
            </a:r>
            <a:r>
              <a:rPr lang="es-ES_tradnl" sz="2100" dirty="0" smtClean="0"/>
              <a:t>el </a:t>
            </a:r>
            <a:r>
              <a:rPr lang="es-ES" sz="2100" dirty="0"/>
              <a:t>"</a:t>
            </a:r>
            <a:r>
              <a:rPr lang="es-ES_tradnl" sz="2100" b="1" dirty="0" smtClean="0"/>
              <a:t>nuevo petróleo</a:t>
            </a:r>
            <a:r>
              <a:rPr lang="es-ES" sz="2100" dirty="0"/>
              <a:t>"</a:t>
            </a:r>
            <a:endParaRPr lang="es-ES_tradnl" sz="2100" dirty="0"/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100" dirty="0" smtClean="0"/>
              <a:t>Las</a:t>
            </a:r>
            <a:r>
              <a:rPr lang="es-ES" sz="2100" b="1" dirty="0" smtClean="0"/>
              <a:t> TIC tienen una incidencia catalítica </a:t>
            </a:r>
            <a:r>
              <a:rPr lang="es-ES" sz="2100" b="1" dirty="0"/>
              <a:t>en la </a:t>
            </a:r>
            <a:r>
              <a:rPr lang="es-ES" sz="2100" b="1" dirty="0" smtClean="0"/>
              <a:t>aplicación de los ODS </a:t>
            </a:r>
            <a:r>
              <a:rPr lang="es-ES" sz="2100" dirty="0" smtClean="0"/>
              <a:t>(repercusiones en términos de asistencia sanitaria y social, servicios educativos, </a:t>
            </a:r>
            <a:r>
              <a:rPr lang="es-ES" sz="2100" dirty="0"/>
              <a:t>identidad social, etc</a:t>
            </a:r>
            <a:r>
              <a:rPr lang="es-ES" sz="2100" dirty="0" smtClean="0"/>
              <a:t>.)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100" dirty="0" smtClean="0"/>
              <a:t>La </a:t>
            </a:r>
            <a:r>
              <a:rPr lang="es-ES" sz="2100" dirty="0"/>
              <a:t>industria y </a:t>
            </a:r>
            <a:r>
              <a:rPr lang="es-ES" sz="2100" dirty="0" smtClean="0"/>
              <a:t>los </a:t>
            </a:r>
            <a:r>
              <a:rPr lang="es-ES" sz="2100" dirty="0"/>
              <a:t>servicios </a:t>
            </a:r>
            <a:r>
              <a:rPr lang="es-ES" sz="2100" dirty="0" smtClean="0"/>
              <a:t>públicos están experimentado una </a:t>
            </a:r>
            <a:r>
              <a:rPr lang="es-ES" sz="2100" b="1" dirty="0" smtClean="0"/>
              <a:t>transformación </a:t>
            </a:r>
            <a:r>
              <a:rPr lang="es-ES" sz="2100" b="1" dirty="0"/>
              <a:t>digital</a:t>
            </a:r>
            <a:endParaRPr lang="es-ES_tradnl" sz="2100" dirty="0" smtClean="0"/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100" dirty="0" smtClean="0"/>
              <a:t>Emergen nuevos sistemas, tecnologías y actores que requieren de la elaboración de </a:t>
            </a:r>
            <a:r>
              <a:rPr lang="es-ES" sz="2100" b="1" dirty="0" smtClean="0"/>
              <a:t>normas </a:t>
            </a:r>
            <a:r>
              <a:rPr lang="es-ES" sz="2100" b="1" dirty="0"/>
              <a:t>y </a:t>
            </a:r>
            <a:r>
              <a:rPr lang="es-ES_tradnl" sz="2100" b="1" dirty="0" smtClean="0"/>
              <a:t>reglamentos armonizados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100" dirty="0" smtClean="0"/>
              <a:t>Los nuevos</a:t>
            </a:r>
            <a:r>
              <a:rPr lang="es-ES" sz="2100" b="1" dirty="0" smtClean="0"/>
              <a:t> mercados y tecnologías respetuosos </a:t>
            </a:r>
            <a:r>
              <a:rPr lang="es-ES" sz="2100" b="1" dirty="0"/>
              <a:t>con el medio ambiente </a:t>
            </a:r>
            <a:r>
              <a:rPr lang="es-ES" sz="2100" dirty="0" smtClean="0"/>
              <a:t>brindan </a:t>
            </a:r>
            <a:r>
              <a:rPr lang="es-ES" sz="2100" dirty="0"/>
              <a:t>nuevas oportunidades de </a:t>
            </a:r>
            <a:r>
              <a:rPr lang="es-ES" sz="2100" dirty="0" smtClean="0"/>
              <a:t>asociación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100" dirty="0" smtClean="0"/>
              <a:t>El apoyo facilitado por </a:t>
            </a:r>
            <a:r>
              <a:rPr lang="es-ES" sz="2100" dirty="0"/>
              <a:t>algunos </a:t>
            </a:r>
            <a:r>
              <a:rPr lang="es-ES" sz="2100" b="1" dirty="0"/>
              <a:t>medios y organizaciones </a:t>
            </a:r>
            <a:r>
              <a:rPr lang="es-ES_tradnl" sz="2100" b="1" dirty="0" smtClean="0"/>
              <a:t>promotoras</a:t>
            </a:r>
            <a:endParaRPr lang="es-ES_tradnl" sz="2100" b="1" dirty="0"/>
          </a:p>
        </p:txBody>
      </p:sp>
    </p:spTree>
    <p:extLst>
      <p:ext uri="{BB962C8B-B14F-4D97-AF65-F5344CB8AC3E}">
        <p14:creationId xmlns:p14="http://schemas.microsoft.com/office/powerpoint/2010/main" val="789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Amenazas</a:t>
            </a:r>
            <a:endParaRPr lang="es-ES_tradn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046962"/>
            <a:ext cx="8153400" cy="5406374"/>
          </a:xfrm>
        </p:spPr>
        <p:txBody>
          <a:bodyPr>
            <a:noAutofit/>
          </a:bodyPr>
          <a:lstStyle/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_tradnl" sz="2200" dirty="0" smtClean="0"/>
              <a:t>El</a:t>
            </a:r>
            <a:r>
              <a:rPr lang="es-ES_tradnl" sz="2200" b="1" dirty="0" smtClean="0"/>
              <a:t> incremento de las divisiones </a:t>
            </a:r>
            <a:r>
              <a:rPr lang="es-ES_tradnl" sz="2200" dirty="0"/>
              <a:t>(por ejemplo, </a:t>
            </a:r>
            <a:r>
              <a:rPr lang="es-ES_tradnl" sz="2200" dirty="0" smtClean="0"/>
              <a:t>digitales, de </a:t>
            </a:r>
            <a:r>
              <a:rPr lang="es-ES_tradnl" sz="2200" dirty="0"/>
              <a:t>género, </a:t>
            </a:r>
            <a:r>
              <a:rPr lang="es-ES_tradnl" sz="2200" dirty="0" smtClean="0"/>
              <a:t>geográficas, etc.)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200" dirty="0" smtClean="0"/>
              <a:t>La dificultad </a:t>
            </a:r>
            <a:r>
              <a:rPr lang="es-ES" sz="2200" dirty="0"/>
              <a:t>de la </a:t>
            </a:r>
            <a:r>
              <a:rPr lang="es-ES" sz="2200" b="1" dirty="0"/>
              <a:t>economía </a:t>
            </a:r>
            <a:r>
              <a:rPr lang="es-ES" sz="2200" b="1" dirty="0" smtClean="0"/>
              <a:t>mundial </a:t>
            </a:r>
            <a:r>
              <a:rPr lang="es-ES" sz="2200" dirty="0" smtClean="0"/>
              <a:t>para </a:t>
            </a:r>
            <a:r>
              <a:rPr lang="es-ES" sz="2200" dirty="0"/>
              <a:t>recuperar una trayectoria de crecimiento </a:t>
            </a:r>
            <a:r>
              <a:rPr lang="es-ES" sz="2200" dirty="0" smtClean="0"/>
              <a:t>sólida, equilibrada </a:t>
            </a:r>
            <a:r>
              <a:rPr lang="es-ES" sz="2200" dirty="0"/>
              <a:t>y </a:t>
            </a:r>
            <a:r>
              <a:rPr lang="es-ES" sz="2200" dirty="0" smtClean="0"/>
              <a:t>sostenida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200" dirty="0" smtClean="0"/>
              <a:t>La emergencia de </a:t>
            </a:r>
            <a:r>
              <a:rPr lang="es-ES" sz="2200" b="1" dirty="0" smtClean="0"/>
              <a:t>nuevos </a:t>
            </a:r>
            <a:r>
              <a:rPr lang="es-ES" sz="2200" b="1" dirty="0"/>
              <a:t>proveedores de servicios digitales </a:t>
            </a:r>
            <a:r>
              <a:rPr lang="es-ES" sz="2200" dirty="0"/>
              <a:t>y </a:t>
            </a:r>
            <a:r>
              <a:rPr lang="es-ES" sz="2200" dirty="0" smtClean="0"/>
              <a:t>el </a:t>
            </a:r>
            <a:r>
              <a:rPr lang="es-ES" sz="2200" b="1" dirty="0" smtClean="0"/>
              <a:t>aumento de la competencia </a:t>
            </a:r>
            <a:r>
              <a:rPr lang="es-ES" sz="2200" dirty="0"/>
              <a:t>reducen los márgenes, cuestionando los tipos de </a:t>
            </a:r>
            <a:r>
              <a:rPr lang="es-ES" sz="2200" dirty="0" smtClean="0"/>
              <a:t>reglamentos requeridos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200" dirty="0" smtClean="0"/>
              <a:t>La </a:t>
            </a:r>
            <a:r>
              <a:rPr lang="es-ES" sz="2200" b="1" dirty="0" smtClean="0"/>
              <a:t>incidencia social </a:t>
            </a:r>
            <a:r>
              <a:rPr lang="es-ES" sz="2200" b="1" dirty="0"/>
              <a:t>de las TIC </a:t>
            </a:r>
            <a:r>
              <a:rPr lang="es-ES" sz="2200" dirty="0"/>
              <a:t>(privacidad en línea, protección del consumidor, seguridad, </a:t>
            </a:r>
            <a:r>
              <a:rPr lang="es-ES" sz="2200" dirty="0" smtClean="0"/>
              <a:t>repercusiones en </a:t>
            </a:r>
            <a:r>
              <a:rPr lang="es-ES" sz="2200" dirty="0"/>
              <a:t>el empleo, </a:t>
            </a:r>
            <a:r>
              <a:rPr lang="es-ES" sz="2200" dirty="0" smtClean="0"/>
              <a:t>incremento de las desigualdades, </a:t>
            </a:r>
            <a:r>
              <a:rPr lang="es-ES" sz="2200" dirty="0"/>
              <a:t>ética</a:t>
            </a:r>
            <a:r>
              <a:rPr lang="es-ES" sz="2200" dirty="0" smtClean="0"/>
              <a:t>)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200" dirty="0" smtClean="0"/>
              <a:t>La </a:t>
            </a:r>
            <a:r>
              <a:rPr lang="es-ES" sz="2200" b="1" dirty="0" smtClean="0"/>
              <a:t>incidencia medioambiental</a:t>
            </a:r>
            <a:r>
              <a:rPr lang="es-ES" sz="2200" dirty="0" smtClean="0"/>
              <a:t> del aumento en el número de redes, datos y </a:t>
            </a:r>
            <a:r>
              <a:rPr lang="es-ES" sz="2200" dirty="0"/>
              <a:t>dispositivos </a:t>
            </a:r>
            <a:r>
              <a:rPr lang="es-ES" sz="2200" dirty="0" smtClean="0"/>
              <a:t>conectados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200" dirty="0" smtClean="0"/>
              <a:t>La </a:t>
            </a:r>
            <a:r>
              <a:rPr lang="es-ES" sz="2200" b="1" dirty="0" smtClean="0"/>
              <a:t>presión</a:t>
            </a:r>
            <a:r>
              <a:rPr lang="es-ES" sz="2200" dirty="0" smtClean="0"/>
              <a:t> ejercida por </a:t>
            </a:r>
            <a:r>
              <a:rPr lang="es-ES" sz="2200" dirty="0"/>
              <a:t>diferentes </a:t>
            </a:r>
            <a:r>
              <a:rPr lang="es-ES" sz="2200" dirty="0" smtClean="0"/>
              <a:t>partes interesadas para que se </a:t>
            </a:r>
            <a:r>
              <a:rPr lang="es-ES" sz="2200" b="1" dirty="0" smtClean="0"/>
              <a:t>apliquen enfoques cuya eficacia</a:t>
            </a:r>
            <a:r>
              <a:rPr lang="es-ES_tradnl" sz="2200" b="1" dirty="0" smtClean="0"/>
              <a:t> aún no ha sido demostrada</a:t>
            </a:r>
          </a:p>
          <a:p>
            <a:pPr marL="252000" indent="-252000">
              <a:spcBef>
                <a:spcPts val="300"/>
              </a:spcBef>
              <a:buSzPct val="65000"/>
              <a:buFont typeface="+mj-lt"/>
              <a:buAutoNum type="arabicParenR"/>
            </a:pPr>
            <a:r>
              <a:rPr lang="es-ES" sz="2200" dirty="0" smtClean="0"/>
              <a:t>La </a:t>
            </a:r>
            <a:r>
              <a:rPr lang="es-ES" sz="2200" b="1" dirty="0" smtClean="0"/>
              <a:t>duplicación </a:t>
            </a:r>
            <a:r>
              <a:rPr lang="es-ES" sz="2200" b="1" dirty="0"/>
              <a:t>de </a:t>
            </a:r>
            <a:r>
              <a:rPr lang="es-ES" sz="2200" b="1" dirty="0" smtClean="0"/>
              <a:t>tareas </a:t>
            </a:r>
            <a:r>
              <a:rPr lang="es-ES" sz="2200" dirty="0" smtClean="0"/>
              <a:t>con </a:t>
            </a:r>
            <a:r>
              <a:rPr lang="es-ES" sz="2200" dirty="0"/>
              <a:t>otras organizaciones </a:t>
            </a:r>
            <a:r>
              <a:rPr lang="es-ES" sz="2200" dirty="0" smtClean="0"/>
              <a:t>y/o asociaciones</a:t>
            </a:r>
            <a:endParaRPr lang="es-ES_tradnl" sz="2200" dirty="0" smtClean="0"/>
          </a:p>
        </p:txBody>
      </p:sp>
    </p:spTree>
    <p:extLst>
      <p:ext uri="{BB962C8B-B14F-4D97-AF65-F5344CB8AC3E}">
        <p14:creationId xmlns:p14="http://schemas.microsoft.com/office/powerpoint/2010/main" val="25283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Asociados principales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Estados Miembros</a:t>
            </a:r>
          </a:p>
          <a:p>
            <a:r>
              <a:rPr lang="es-ES" dirty="0"/>
              <a:t>Miembros </a:t>
            </a:r>
            <a:r>
              <a:rPr lang="es-ES" dirty="0" smtClean="0"/>
              <a:t>de </a:t>
            </a:r>
            <a:r>
              <a:rPr lang="es-ES" dirty="0"/>
              <a:t>Sector y </a:t>
            </a:r>
            <a:r>
              <a:rPr lang="es-ES" dirty="0" smtClean="0"/>
              <a:t>otras entidades industriales</a:t>
            </a:r>
            <a:endParaRPr lang="es-ES_tradnl" dirty="0" smtClean="0"/>
          </a:p>
          <a:p>
            <a:r>
              <a:rPr lang="es-ES_tradnl" dirty="0" smtClean="0"/>
              <a:t>Instituciones académicas</a:t>
            </a:r>
          </a:p>
          <a:p>
            <a:r>
              <a:rPr lang="es-ES" dirty="0"/>
              <a:t>Organismos de las Naciones Unidas y otras organizaciones </a:t>
            </a:r>
            <a:r>
              <a:rPr lang="es-ES" dirty="0" smtClean="0"/>
              <a:t>internacionales</a:t>
            </a:r>
            <a:endParaRPr lang="es-ES_tradnl" dirty="0" smtClean="0"/>
          </a:p>
          <a:p>
            <a:r>
              <a:rPr lang="es-ES_tradnl" dirty="0" smtClean="0"/>
              <a:t>Asociaciones industriales (incluidas asociaciones de pymes tecnológicas)</a:t>
            </a:r>
          </a:p>
          <a:p>
            <a:r>
              <a:rPr lang="es-ES_tradnl" dirty="0" smtClean="0"/>
              <a:t>ONG</a:t>
            </a:r>
          </a:p>
        </p:txBody>
      </p:sp>
    </p:spTree>
    <p:extLst>
      <p:ext uri="{BB962C8B-B14F-4D97-AF65-F5344CB8AC3E}">
        <p14:creationId xmlns:p14="http://schemas.microsoft.com/office/powerpoint/2010/main" val="5019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Visión, misión y valores de la UIT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Visión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2481" y="4870340"/>
            <a:ext cx="8247991" cy="646331"/>
            <a:chOff x="486291" y="2014082"/>
            <a:chExt cx="8247991" cy="6463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91" y="2040161"/>
              <a:ext cx="1704004" cy="5247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20634" y="2014082"/>
              <a:ext cx="6513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"</a:t>
              </a:r>
              <a:r>
                <a:rPr lang="es-ES_tradnl" dirty="0" smtClean="0"/>
                <a:t>E</a:t>
              </a:r>
              <a:r>
                <a:rPr lang="es-ES" dirty="0" smtClean="0"/>
                <a:t>l </a:t>
              </a:r>
              <a:r>
                <a:rPr lang="es-ES" dirty="0"/>
                <a:t>sector postal </a:t>
              </a:r>
              <a:r>
                <a:rPr lang="es-ES" dirty="0" smtClean="0"/>
                <a:t>se considera un sector del </a:t>
              </a:r>
              <a:r>
                <a:rPr lang="es-ES" dirty="0"/>
                <a:t>desarrollo inclusivo y un componente esencial de la </a:t>
              </a:r>
              <a:r>
                <a:rPr lang="es-ES" dirty="0" smtClean="0"/>
                <a:t>economía mundial</a:t>
              </a:r>
              <a:r>
                <a:rPr lang="es-ES" dirty="0"/>
                <a:t>"</a:t>
              </a:r>
              <a:endParaRPr lang="es-ES_tradnl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7" y="1556526"/>
            <a:ext cx="794345" cy="87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9712" y="1493994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"</a:t>
            </a:r>
            <a:r>
              <a:rPr lang="es-ES" sz="2000" dirty="0" smtClean="0"/>
              <a:t>Una </a:t>
            </a:r>
            <a:r>
              <a:rPr lang="es-ES" sz="2000" b="1" dirty="0"/>
              <a:t>sociedad de la información </a:t>
            </a:r>
            <a:r>
              <a:rPr lang="es-ES" sz="2000" dirty="0"/>
              <a:t>propiciada por el </a:t>
            </a:r>
            <a:r>
              <a:rPr lang="es-ES" sz="2000" b="1" dirty="0"/>
              <a:t>mundo interconectado</a:t>
            </a:r>
            <a:r>
              <a:rPr lang="es-ES" sz="2000" dirty="0"/>
              <a:t> en el que las </a:t>
            </a:r>
            <a:r>
              <a:rPr lang="es-ES" sz="2000" b="1" dirty="0" smtClean="0"/>
              <a:t>telecomunicaciones/tecnologías de la información y la comunicación </a:t>
            </a:r>
            <a:r>
              <a:rPr lang="es-ES" sz="2000" dirty="0" smtClean="0"/>
              <a:t>faciliten </a:t>
            </a:r>
            <a:r>
              <a:rPr lang="es-ES" sz="2000" dirty="0"/>
              <a:t>y aceleren el </a:t>
            </a:r>
            <a:r>
              <a:rPr lang="es-ES" sz="2000" b="1" dirty="0" smtClean="0"/>
              <a:t>crecimiento</a:t>
            </a:r>
            <a:r>
              <a:rPr lang="es-ES" sz="2000" dirty="0" smtClean="0"/>
              <a:t> </a:t>
            </a:r>
            <a:r>
              <a:rPr lang="es-ES" sz="2000" dirty="0"/>
              <a:t>y el </a:t>
            </a:r>
            <a:r>
              <a:rPr lang="es-ES" sz="2000" b="1" dirty="0"/>
              <a:t>desarrollo sostenible socioeconómico y ecológico</a:t>
            </a:r>
            <a:r>
              <a:rPr lang="es-ES" sz="2000" dirty="0"/>
              <a:t> de manera </a:t>
            </a:r>
            <a:r>
              <a:rPr lang="es-ES" sz="2000" dirty="0" smtClean="0"/>
              <a:t>universal</a:t>
            </a:r>
            <a:r>
              <a:rPr lang="es-ES" sz="2000" dirty="0"/>
              <a:t>"</a:t>
            </a:r>
            <a:endParaRPr lang="es-ES_tradnl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3548" y="328498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2627784" y="260648"/>
            <a:ext cx="2808312" cy="648072"/>
          </a:xfrm>
          <a:prstGeom prst="wedgeRoundRectCallout">
            <a:avLst>
              <a:gd name="adj1" fmla="val -59049"/>
              <a:gd name="adj2" fmla="val -8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" sz="2000" dirty="0">
                <a:solidFill>
                  <a:schemeClr val="bg1"/>
                </a:solidFill>
              </a:rPr>
              <a:t>El mundo mejor que desea la </a:t>
            </a:r>
            <a:r>
              <a:rPr lang="es-ES" sz="2000" dirty="0" smtClean="0">
                <a:solidFill>
                  <a:schemeClr val="bg1"/>
                </a:solidFill>
              </a:rPr>
              <a:t>UIT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0040" y="3380799"/>
            <a:ext cx="8604448" cy="1200329"/>
            <a:chOff x="467544" y="4149080"/>
            <a:chExt cx="8604448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2404320" y="4149080"/>
              <a:ext cx="66676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"Un </a:t>
              </a:r>
              <a:r>
                <a:rPr lang="es-ES" dirty="0"/>
                <a:t>mundo libre del hambre y de la malnutrición en el que la alimentación y la agricultura contribuyan a mejorar los niveles de vida de todos sus habitantes, especialmente los más pobres, de forma sostenible desde el punto de vista económico, social y </a:t>
              </a:r>
              <a:r>
                <a:rPr lang="es-ES" dirty="0" smtClean="0"/>
                <a:t>ambiental</a:t>
              </a:r>
              <a:r>
                <a:rPr lang="es-ES" dirty="0"/>
                <a:t>"</a:t>
              </a:r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67544" y="4255662"/>
              <a:ext cx="1942927" cy="829522"/>
              <a:chOff x="467544" y="4255662"/>
              <a:chExt cx="1942927" cy="829522"/>
            </a:xfrm>
          </p:grpSpPr>
          <p:pic>
            <p:nvPicPr>
              <p:cNvPr id="1026" name="Picture 2" descr="http://www.fao.org/fileadmin/templates/faoweb/images/FAO-logo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213"/>
              <a:stretch/>
            </p:blipFill>
            <p:spPr bwMode="auto">
              <a:xfrm>
                <a:off x="533400" y="4255662"/>
                <a:ext cx="510208" cy="458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www.fao.org/fileadmin/templates/faoweb/images/FAO-logo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40"/>
              <a:stretch/>
            </p:blipFill>
            <p:spPr bwMode="auto">
              <a:xfrm>
                <a:off x="467544" y="4626468"/>
                <a:ext cx="1942927" cy="458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1259632" y="5805883"/>
            <a:ext cx="6624736" cy="923330"/>
            <a:chOff x="755576" y="5637784"/>
            <a:chExt cx="6624736" cy="923330"/>
          </a:xfrm>
        </p:grpSpPr>
        <p:pic>
          <p:nvPicPr>
            <p:cNvPr id="1028" name="Picture 4" descr="Image result for unicef log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99" b="36601"/>
            <a:stretch/>
          </p:blipFill>
          <p:spPr bwMode="auto">
            <a:xfrm>
              <a:off x="755576" y="5691539"/>
              <a:ext cx="1496740" cy="53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346991" y="5637784"/>
              <a:ext cx="50333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"</a:t>
              </a:r>
              <a:r>
                <a:rPr lang="es-ES_tradnl" dirty="0" smtClean="0"/>
                <a:t>UNICEF es el motor que impulsa la construcción de un mundo en el que los derechos de todos los niños sean respetados</a:t>
              </a:r>
              <a:r>
                <a:rPr lang="es-ES" dirty="0"/>
                <a:t>"</a:t>
              </a:r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285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28" y="242657"/>
            <a:ext cx="8207824" cy="990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Visión – Propuesta objeto de examen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3271" y="1731414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"</a:t>
            </a:r>
            <a:r>
              <a:rPr lang="es-ES" sz="2000" dirty="0" smtClean="0"/>
              <a:t>Un</a:t>
            </a:r>
            <a:r>
              <a:rPr lang="es-ES" sz="2000" strike="sngStrike" dirty="0" smtClean="0">
                <a:solidFill>
                  <a:srgbClr val="FF0000"/>
                </a:solidFill>
              </a:rPr>
              <a:t>a </a:t>
            </a:r>
            <a:r>
              <a:rPr lang="es-ES" sz="2000" b="1" strike="sngStrike" dirty="0">
                <a:solidFill>
                  <a:srgbClr val="FF0000"/>
                </a:solidFill>
              </a:rPr>
              <a:t>sociedad de la información </a:t>
            </a:r>
            <a:r>
              <a:rPr lang="es-ES" sz="2000" strike="sngStrike" dirty="0">
                <a:solidFill>
                  <a:srgbClr val="FF0000"/>
                </a:solidFill>
              </a:rPr>
              <a:t>propiciada por el</a:t>
            </a:r>
            <a:r>
              <a:rPr lang="es-ES" sz="2000" dirty="0"/>
              <a:t> </a:t>
            </a:r>
            <a:r>
              <a:rPr lang="es-ES" sz="2000" b="1" dirty="0"/>
              <a:t>mundo </a:t>
            </a:r>
            <a:r>
              <a:rPr lang="es-ES" sz="2000" b="1" strike="sngStrike" dirty="0">
                <a:solidFill>
                  <a:srgbClr val="FF0000"/>
                </a:solidFill>
              </a:rPr>
              <a:t>inter</a:t>
            </a:r>
            <a:r>
              <a:rPr lang="es-ES" sz="2000" b="1" dirty="0"/>
              <a:t>conectado</a:t>
            </a:r>
            <a:r>
              <a:rPr lang="es-ES" sz="2000" dirty="0"/>
              <a:t> en el que las </a:t>
            </a:r>
            <a:r>
              <a:rPr lang="es-ES" sz="2000" b="1" dirty="0"/>
              <a:t>telecomunicaciones/tecnologías de la información y la comunicación </a:t>
            </a:r>
            <a:r>
              <a:rPr lang="es-ES" sz="2000" strike="sngStrike" dirty="0">
                <a:solidFill>
                  <a:srgbClr val="FF0000"/>
                </a:solidFill>
              </a:rPr>
              <a:t>faciliten y </a:t>
            </a:r>
            <a:r>
              <a:rPr lang="es-ES" sz="2000" dirty="0"/>
              <a:t>aceleren </a:t>
            </a:r>
            <a:r>
              <a:rPr lang="es-ES" sz="2000" dirty="0">
                <a:solidFill>
                  <a:srgbClr val="FF0000"/>
                </a:solidFill>
              </a:rPr>
              <a:t>el progreso humano y permitan</a:t>
            </a:r>
            <a:r>
              <a:rPr lang="es-ES" sz="2000" dirty="0"/>
              <a:t> </a:t>
            </a:r>
            <a:r>
              <a:rPr lang="es-ES" sz="2000" strike="sngStrike" dirty="0" smtClean="0">
                <a:solidFill>
                  <a:srgbClr val="FF0000"/>
                </a:solidFill>
              </a:rPr>
              <a:t>el </a:t>
            </a:r>
            <a:r>
              <a:rPr lang="es-ES" sz="2000" b="1" strike="sngStrike" dirty="0" smtClean="0">
                <a:solidFill>
                  <a:srgbClr val="FF0000"/>
                </a:solidFill>
              </a:rPr>
              <a:t>crecimiento</a:t>
            </a:r>
            <a:r>
              <a:rPr lang="es-ES" sz="2000" strike="sngStrike" dirty="0" smtClean="0">
                <a:solidFill>
                  <a:srgbClr val="FF0000"/>
                </a:solidFill>
              </a:rPr>
              <a:t> </a:t>
            </a:r>
            <a:r>
              <a:rPr lang="es-ES" sz="2000" strike="sngStrike" dirty="0">
                <a:solidFill>
                  <a:srgbClr val="FF0000"/>
                </a:solidFill>
              </a:rPr>
              <a:t>y </a:t>
            </a:r>
            <a:r>
              <a:rPr lang="es-ES" sz="2000" dirty="0"/>
              <a:t>el </a:t>
            </a:r>
            <a:r>
              <a:rPr lang="es-ES" sz="2000" b="1" dirty="0"/>
              <a:t>desarrollo sostenible </a:t>
            </a:r>
            <a:r>
              <a:rPr lang="es-ES" sz="2000" b="1" strike="sngStrike" dirty="0">
                <a:solidFill>
                  <a:srgbClr val="FF0000"/>
                </a:solidFill>
              </a:rPr>
              <a:t>socioeconómico y ecológico</a:t>
            </a:r>
            <a:r>
              <a:rPr lang="es-ES" sz="2000" strike="sngStrike" dirty="0">
                <a:solidFill>
                  <a:srgbClr val="FF0000"/>
                </a:solidFill>
              </a:rPr>
              <a:t> </a:t>
            </a:r>
            <a:r>
              <a:rPr lang="es-ES" sz="2000" dirty="0"/>
              <a:t>de manera </a:t>
            </a:r>
            <a:r>
              <a:rPr lang="es-ES" sz="2000" dirty="0" smtClean="0"/>
              <a:t>universal</a:t>
            </a:r>
            <a:r>
              <a:rPr lang="es-ES" sz="2000" dirty="0"/>
              <a:t>"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87443" y="421596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Un </a:t>
            </a:r>
            <a:r>
              <a:rPr lang="es-ES" sz="2400" b="1" dirty="0"/>
              <a:t>mundo </a:t>
            </a:r>
            <a:r>
              <a:rPr lang="es-ES" sz="2400" b="1" dirty="0" smtClean="0"/>
              <a:t>conectado</a:t>
            </a:r>
            <a:r>
              <a:rPr lang="es-ES" sz="2400" dirty="0" smtClean="0"/>
              <a:t> </a:t>
            </a:r>
            <a:r>
              <a:rPr lang="es-ES" sz="2400" dirty="0"/>
              <a:t>en el que las telecomunicaciones/tecnologías de la información y la comunicación </a:t>
            </a:r>
            <a:r>
              <a:rPr lang="es-ES" sz="2400" b="1" dirty="0" smtClean="0"/>
              <a:t>aceleren el progreso humano</a:t>
            </a:r>
            <a:r>
              <a:rPr lang="es-ES" sz="2400" dirty="0" smtClean="0"/>
              <a:t> y </a:t>
            </a:r>
            <a:r>
              <a:rPr lang="es-ES" sz="2400" b="1" dirty="0" smtClean="0"/>
              <a:t>permitan el </a:t>
            </a:r>
            <a:r>
              <a:rPr lang="es-ES" sz="2400" b="1" dirty="0"/>
              <a:t>desarrollo sostenible </a:t>
            </a:r>
            <a:r>
              <a:rPr lang="es-ES" sz="2400" b="1" dirty="0" smtClean="0"/>
              <a:t>de </a:t>
            </a:r>
            <a:r>
              <a:rPr lang="es-ES" sz="2400" b="1" dirty="0"/>
              <a:t>manera </a:t>
            </a:r>
            <a:r>
              <a:rPr lang="es-ES" sz="2400" b="1" dirty="0" smtClean="0"/>
              <a:t>universal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9" y="4215962"/>
            <a:ext cx="794345" cy="878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7443" y="3878051"/>
            <a:ext cx="20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ym typeface="Wingdings" panose="05000000000000000000" pitchFamily="2" charset="2"/>
              </a:rPr>
              <a:t> </a:t>
            </a:r>
            <a:r>
              <a:rPr lang="es-ES_tradnl" b="1" dirty="0" smtClean="0">
                <a:sym typeface="Wingdings" panose="05000000000000000000" pitchFamily="2" charset="2"/>
              </a:rPr>
              <a:t>V</a:t>
            </a:r>
            <a:r>
              <a:rPr lang="es-ES_tradnl" b="1" dirty="0" smtClean="0"/>
              <a:t>isión</a:t>
            </a:r>
            <a:r>
              <a:rPr lang="es-ES_tradnl" dirty="0" smtClean="0"/>
              <a:t> propuesta: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989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Misión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7" y="1556526"/>
            <a:ext cx="794345" cy="87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9712" y="1493994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"</a:t>
            </a:r>
            <a:r>
              <a:rPr lang="es-ES" sz="2000" b="1" dirty="0" smtClean="0"/>
              <a:t>Promover</a:t>
            </a:r>
            <a:r>
              <a:rPr lang="es-ES" sz="2000" b="1" dirty="0"/>
              <a:t>, facilitar</a:t>
            </a:r>
            <a:r>
              <a:rPr lang="es-ES" sz="2000" dirty="0"/>
              <a:t> y </a:t>
            </a:r>
            <a:r>
              <a:rPr lang="es-ES" sz="2000" b="1" dirty="0"/>
              <a:t>fomentar </a:t>
            </a:r>
            <a:r>
              <a:rPr lang="es-ES" sz="2000" dirty="0"/>
              <a:t>el</a:t>
            </a:r>
            <a:r>
              <a:rPr lang="es-ES" sz="2000" b="1" dirty="0"/>
              <a:t> acceso asequible y universal</a:t>
            </a:r>
            <a:r>
              <a:rPr lang="es-ES" sz="2000" dirty="0"/>
              <a:t> a las </a:t>
            </a:r>
            <a:r>
              <a:rPr lang="es-ES" sz="2000" b="1" dirty="0"/>
              <a:t>redes, servicios </a:t>
            </a:r>
            <a:r>
              <a:rPr lang="es-ES" sz="2000" dirty="0"/>
              <a:t>y</a:t>
            </a:r>
            <a:r>
              <a:rPr lang="es-ES" sz="2000" b="1" dirty="0"/>
              <a:t> aplicaciones de telecomunicaciones/tecnologías de la información y la comunicación</a:t>
            </a:r>
            <a:r>
              <a:rPr lang="es-ES" sz="2000" dirty="0"/>
              <a:t>, así como su </a:t>
            </a:r>
            <a:r>
              <a:rPr lang="es-ES" sz="2000" b="1" dirty="0"/>
              <a:t>utilización</a:t>
            </a:r>
            <a:r>
              <a:rPr lang="es-ES" sz="2000" dirty="0"/>
              <a:t> para el </a:t>
            </a:r>
            <a:r>
              <a:rPr lang="es-ES" sz="2000" b="1" dirty="0"/>
              <a:t>crecimiento</a:t>
            </a:r>
            <a:r>
              <a:rPr lang="es-ES" sz="2000" dirty="0"/>
              <a:t> y el </a:t>
            </a:r>
            <a:r>
              <a:rPr lang="es-ES" sz="2000" b="1" dirty="0"/>
              <a:t>desarrollo sostenible socioeconómico </a:t>
            </a:r>
            <a:r>
              <a:rPr lang="es-ES" sz="2000" dirty="0"/>
              <a:t>y </a:t>
            </a:r>
            <a:r>
              <a:rPr lang="es-ES" sz="2000" b="1" dirty="0" smtClean="0"/>
              <a:t>ecológico</a:t>
            </a:r>
            <a:r>
              <a:rPr lang="es-ES" sz="2000" dirty="0"/>
              <a:t>"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3548" y="321297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2915816" y="260648"/>
            <a:ext cx="5184576" cy="792088"/>
          </a:xfrm>
          <a:prstGeom prst="wedgeRoundRectCallout">
            <a:avLst>
              <a:gd name="adj1" fmla="val -54981"/>
              <a:gd name="adj2" fmla="val -6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" sz="2000" dirty="0">
                <a:solidFill>
                  <a:schemeClr val="bg1"/>
                </a:solidFill>
              </a:rPr>
              <a:t>Misión se refiere a la principal función global </a:t>
            </a:r>
            <a:r>
              <a:rPr lang="es-ES" sz="2000" dirty="0" smtClean="0">
                <a:solidFill>
                  <a:schemeClr val="bg1"/>
                </a:solidFill>
              </a:rPr>
              <a:t>de la Unión, estipulada </a:t>
            </a:r>
            <a:r>
              <a:rPr lang="es-ES" sz="2000" dirty="0">
                <a:solidFill>
                  <a:schemeClr val="bg1"/>
                </a:solidFill>
              </a:rPr>
              <a:t>en los instrumentos fundamentales de la UIT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9146" y="3284984"/>
            <a:ext cx="7904941" cy="935712"/>
            <a:chOff x="859146" y="3672845"/>
            <a:chExt cx="7904941" cy="935712"/>
          </a:xfrm>
        </p:grpSpPr>
        <p:pic>
          <p:nvPicPr>
            <p:cNvPr id="9" name="Picture 4" descr="Image result for wipo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146" y="3733571"/>
              <a:ext cx="1222047" cy="874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081193" y="3672845"/>
              <a:ext cx="66828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"Promover </a:t>
              </a:r>
              <a:r>
                <a:rPr lang="es-ES" dirty="0"/>
                <a:t>la innovación y la creatividad en aras del </a:t>
              </a:r>
              <a:r>
                <a:rPr lang="es-ES" dirty="0" smtClean="0"/>
                <a:t>desarrollo económico</a:t>
              </a:r>
              <a:r>
                <a:rPr lang="es-ES" dirty="0"/>
                <a:t>, </a:t>
              </a:r>
              <a:r>
                <a:rPr lang="es-ES" dirty="0" smtClean="0"/>
                <a:t>social </a:t>
              </a:r>
              <a:r>
                <a:rPr lang="es-ES" dirty="0"/>
                <a:t>y cultural de todos los países, mediante un sistema </a:t>
              </a:r>
              <a:r>
                <a:rPr lang="es-ES" dirty="0" smtClean="0"/>
                <a:t>internacional de </a:t>
              </a:r>
              <a:r>
                <a:rPr lang="es-ES" dirty="0"/>
                <a:t>propiedad intelectual equilibrado y </a:t>
              </a:r>
              <a:r>
                <a:rPr lang="es-ES" dirty="0" smtClean="0"/>
                <a:t>eficaz"</a:t>
              </a:r>
              <a:endParaRPr lang="es-ES_tradnl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2648" y="4355390"/>
            <a:ext cx="8151439" cy="1477328"/>
            <a:chOff x="290364" y="4401392"/>
            <a:chExt cx="8151439" cy="1477328"/>
          </a:xfrm>
        </p:grpSpPr>
        <p:sp>
          <p:nvSpPr>
            <p:cNvPr id="16" name="TextBox 15"/>
            <p:cNvSpPr txBox="1"/>
            <p:nvPr/>
          </p:nvSpPr>
          <p:spPr>
            <a:xfrm>
              <a:off x="1444079" y="4401392"/>
              <a:ext cx="69977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"En calidad de organismo </a:t>
              </a:r>
              <a:r>
                <a:rPr lang="es-ES" dirty="0"/>
                <a:t>especializado de las Naciones Unidas, la UNESCO</a:t>
              </a:r>
              <a:r>
                <a:rPr lang="en-US" dirty="0" smtClean="0"/>
                <a:t> –</a:t>
              </a:r>
              <a:r>
                <a:rPr lang="es-ES_tradnl" dirty="0" smtClean="0"/>
                <a:t>en virtud de su Constitución– </a:t>
              </a:r>
              <a:r>
                <a:rPr lang="es-ES" dirty="0"/>
                <a:t>contribuye </a:t>
              </a:r>
              <a:r>
                <a:rPr lang="es-ES" dirty="0" smtClean="0"/>
                <a:t>a </a:t>
              </a:r>
              <a:r>
                <a:rPr lang="es-ES" dirty="0"/>
                <a:t>la consolidación de la paz, la erradicación de la pobreza, el desarrollo sostenible y el diálogo intercultural mediante la educación, las ciencias, la cultura, la comunicación y la </a:t>
              </a:r>
              <a:r>
                <a:rPr lang="es-ES" dirty="0" smtClean="0"/>
                <a:t>información"</a:t>
              </a:r>
              <a:endParaRPr lang="es-ES_tradnl" dirty="0"/>
            </a:p>
          </p:txBody>
        </p:sp>
        <p:pic>
          <p:nvPicPr>
            <p:cNvPr id="9218" name="Picture 2" descr="Image result for unesco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64" y="4473102"/>
              <a:ext cx="1179319" cy="1004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812652" y="5805264"/>
            <a:ext cx="7999039" cy="923330"/>
            <a:chOff x="486291" y="2014082"/>
            <a:chExt cx="7999039" cy="92333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291" y="2137411"/>
              <a:ext cx="1704004" cy="524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20634" y="2014082"/>
              <a:ext cx="6264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"Favorecer </a:t>
              </a:r>
              <a:r>
                <a:rPr lang="es-ES" dirty="0"/>
                <a:t>el desarrollo sostenible de servicios postales universales de calidad, eficaces y accesibles, para</a:t>
              </a:r>
            </a:p>
            <a:p>
              <a:r>
                <a:rPr lang="es-ES" dirty="0"/>
                <a:t>facilitar la comunicación entre todos los pueblos del </a:t>
              </a:r>
              <a:r>
                <a:rPr lang="es-ES" dirty="0" smtClean="0"/>
                <a:t>mundo [... ]"</a:t>
              </a:r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6383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229847"/>
            <a:ext cx="7900328" cy="990600"/>
          </a:xfrm>
        </p:spPr>
        <p:txBody>
          <a:bodyPr lIns="36000" rIns="36000">
            <a:normAutofit fontScale="90000"/>
          </a:bodyPr>
          <a:lstStyle/>
          <a:p>
            <a:r>
              <a:rPr lang="es-ES_tradnl" dirty="0" smtClean="0"/>
              <a:t>Misión – Propuesta objeto de examen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5" y="4522692"/>
            <a:ext cx="794345" cy="87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5616" y="1941800"/>
            <a:ext cx="7704856" cy="163121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r>
              <a:rPr lang="es-ES" sz="2000" dirty="0" smtClean="0"/>
              <a:t>"</a:t>
            </a:r>
            <a:r>
              <a:rPr lang="es-ES" sz="2000" b="1" dirty="0" smtClean="0"/>
              <a:t>Promover</a:t>
            </a:r>
            <a:r>
              <a:rPr lang="es-ES" sz="2000" b="1" dirty="0"/>
              <a:t>, facilitar</a:t>
            </a:r>
            <a:r>
              <a:rPr lang="es-ES" sz="2000" dirty="0"/>
              <a:t> y </a:t>
            </a:r>
            <a:r>
              <a:rPr lang="es-ES" sz="2000" b="1" dirty="0"/>
              <a:t>fomentar </a:t>
            </a:r>
            <a:r>
              <a:rPr lang="es-ES" sz="2000" dirty="0"/>
              <a:t>el</a:t>
            </a:r>
            <a:r>
              <a:rPr lang="es-ES" sz="2000" b="1" dirty="0"/>
              <a:t> acceso asequible </a:t>
            </a:r>
            <a:r>
              <a:rPr lang="es-ES" sz="2000" dirty="0"/>
              <a:t>y </a:t>
            </a:r>
            <a:r>
              <a:rPr lang="es-ES" sz="2000" b="1" dirty="0"/>
              <a:t>universal</a:t>
            </a:r>
            <a:r>
              <a:rPr lang="es-ES" sz="2000" dirty="0"/>
              <a:t> a las </a:t>
            </a:r>
            <a:r>
              <a:rPr lang="es-ES" sz="2000" b="1" dirty="0"/>
              <a:t>redes, servicios </a:t>
            </a:r>
            <a:r>
              <a:rPr lang="es-ES" sz="2000" dirty="0"/>
              <a:t>y</a:t>
            </a:r>
            <a:r>
              <a:rPr lang="es-ES" sz="2000" b="1" dirty="0"/>
              <a:t> aplicaciones de telecomunicaciones/tecnologías de la información y la comunicación</a:t>
            </a:r>
            <a:r>
              <a:rPr lang="es-ES" sz="2000" dirty="0"/>
              <a:t>, así como su </a:t>
            </a:r>
            <a:r>
              <a:rPr lang="es-ES" sz="2000" b="1" dirty="0" smtClean="0"/>
              <a:t>utilización </a:t>
            </a:r>
            <a:r>
              <a:rPr lang="es-ES_tradnl" sz="2000" dirty="0" smtClean="0">
                <a:solidFill>
                  <a:srgbClr val="FF0000"/>
                </a:solidFill>
              </a:rPr>
              <a:t>en </a:t>
            </a:r>
            <a:r>
              <a:rPr lang="es-ES_tradnl" sz="2000" dirty="0">
                <a:solidFill>
                  <a:srgbClr val="FF0000"/>
                </a:solidFill>
              </a:rPr>
              <a:t>aras del progreso humano y el desarrollo </a:t>
            </a:r>
            <a:r>
              <a:rPr lang="es-ES_tradnl" sz="2000" dirty="0" smtClean="0">
                <a:solidFill>
                  <a:srgbClr val="FF0000"/>
                </a:solidFill>
              </a:rPr>
              <a:t>sostenible</a:t>
            </a:r>
            <a:r>
              <a:rPr lang="es-ES" sz="2000" strike="sngStrike" dirty="0" smtClean="0">
                <a:solidFill>
                  <a:srgbClr val="FF0000"/>
                </a:solidFill>
              </a:rPr>
              <a:t> </a:t>
            </a:r>
            <a:r>
              <a:rPr lang="es-ES" sz="2000" strike="sngStrike" dirty="0">
                <a:solidFill>
                  <a:srgbClr val="FF0000"/>
                </a:solidFill>
              </a:rPr>
              <a:t>para el </a:t>
            </a:r>
            <a:r>
              <a:rPr lang="es-ES" sz="2000" b="1" strike="sngStrike" dirty="0">
                <a:solidFill>
                  <a:srgbClr val="FF0000"/>
                </a:solidFill>
              </a:rPr>
              <a:t>crecimiento</a:t>
            </a:r>
            <a:r>
              <a:rPr lang="es-ES" sz="2000" strike="sngStrike" dirty="0">
                <a:solidFill>
                  <a:srgbClr val="FF0000"/>
                </a:solidFill>
              </a:rPr>
              <a:t> y el </a:t>
            </a:r>
            <a:r>
              <a:rPr lang="es-ES" sz="2000" b="1" strike="sngStrike" dirty="0">
                <a:solidFill>
                  <a:srgbClr val="FF0000"/>
                </a:solidFill>
              </a:rPr>
              <a:t>desarrollo sostenible socioeconómico </a:t>
            </a:r>
            <a:r>
              <a:rPr lang="es-ES" sz="2000" strike="sngStrike" dirty="0">
                <a:solidFill>
                  <a:srgbClr val="FF0000"/>
                </a:solidFill>
              </a:rPr>
              <a:t>y </a:t>
            </a:r>
            <a:r>
              <a:rPr lang="es-ES" sz="2000" b="1" strike="sngStrike" dirty="0" smtClean="0">
                <a:solidFill>
                  <a:srgbClr val="FF0000"/>
                </a:solidFill>
              </a:rPr>
              <a:t>ecológico</a:t>
            </a:r>
            <a:r>
              <a:rPr lang="es-ES" sz="2000" dirty="0" smtClean="0"/>
              <a:t>"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55587" y="4405599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Promover, facilitar y fomentar el acceso asequible y universal a las redes, servicios y aplicaciones de telecomunicaciones/tecnologías de la información y la comunicación, así como su utilización en aras del progreso humano y el desarrollo sostenible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255586" y="4109703"/>
            <a:ext cx="216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ym typeface="Wingdings" panose="05000000000000000000" pitchFamily="2" charset="2"/>
              </a:rPr>
              <a:t> </a:t>
            </a:r>
            <a:r>
              <a:rPr lang="es-ES_tradnl" b="1" dirty="0" smtClean="0">
                <a:sym typeface="Wingdings" panose="05000000000000000000" pitchFamily="2" charset="2"/>
              </a:rPr>
              <a:t>Misión</a:t>
            </a:r>
            <a:r>
              <a:rPr lang="es-ES_tradnl" dirty="0" smtClean="0">
                <a:sym typeface="Wingdings" panose="05000000000000000000" pitchFamily="2" charset="2"/>
              </a:rPr>
              <a:t> propuesta</a:t>
            </a:r>
            <a:r>
              <a:rPr lang="es-ES_tradnl" dirty="0" smtClean="0"/>
              <a:t>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04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Valores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19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526"/>
            <a:ext cx="794345" cy="878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5904" y="1317233"/>
            <a:ext cx="567304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s-ES" sz="2000" b="1" dirty="0" smtClean="0"/>
              <a:t>"Antropocéntrica</a:t>
            </a:r>
            <a:r>
              <a:rPr lang="es-ES" sz="2000" b="1" dirty="0"/>
              <a:t>, orientada al servicio 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dirty="0" smtClean="0"/>
              <a:t>y</a:t>
            </a:r>
            <a:r>
              <a:rPr lang="es-ES" sz="2000" b="1" dirty="0" smtClean="0"/>
              <a:t> </a:t>
            </a:r>
            <a:r>
              <a:rPr lang="es-ES" sz="2000" b="1" dirty="0"/>
              <a:t>basada en </a:t>
            </a:r>
            <a:r>
              <a:rPr lang="es-ES" sz="2000" b="1" dirty="0" smtClean="0"/>
              <a:t>los resultados"</a:t>
            </a:r>
            <a:endParaRPr lang="en-US" sz="20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3548" y="306896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2771800" y="286696"/>
            <a:ext cx="5544616" cy="761017"/>
          </a:xfrm>
          <a:prstGeom prst="wedgeRoundRectCallout">
            <a:avLst>
              <a:gd name="adj1" fmla="val -54981"/>
              <a:gd name="adj2" fmla="val -6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" sz="2000" dirty="0">
                <a:solidFill>
                  <a:schemeClr val="bg1"/>
                </a:solidFill>
              </a:rPr>
              <a:t>Principios compartidos y comunes de la UIT que </a:t>
            </a:r>
            <a:r>
              <a:rPr lang="es-ES" sz="2000" dirty="0" smtClean="0">
                <a:solidFill>
                  <a:schemeClr val="bg1"/>
                </a:solidFill>
              </a:rPr>
              <a:t>definen sus </a:t>
            </a:r>
            <a:r>
              <a:rPr lang="es-ES" sz="2000" dirty="0">
                <a:solidFill>
                  <a:schemeClr val="bg1"/>
                </a:solidFill>
              </a:rPr>
              <a:t>prioridades y orientan todos los </a:t>
            </a:r>
            <a:r>
              <a:rPr lang="es-ES" sz="2000" dirty="0" smtClean="0">
                <a:solidFill>
                  <a:schemeClr val="bg1"/>
                </a:solidFill>
              </a:rPr>
              <a:t>procesos de </a:t>
            </a:r>
            <a:r>
              <a:rPr lang="es-ES" sz="2000" dirty="0">
                <a:solidFill>
                  <a:schemeClr val="bg1"/>
                </a:solidFill>
              </a:rPr>
              <a:t>adopción de decisiones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5024" y="1520527"/>
            <a:ext cx="1525088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s-ES" sz="2000" b="1" dirty="0" smtClean="0"/>
              <a:t>"</a:t>
            </a:r>
            <a:r>
              <a:rPr lang="es-ES_tradnl" sz="2000" b="1" dirty="0" smtClean="0"/>
              <a:t>Integración</a:t>
            </a:r>
            <a:r>
              <a:rPr lang="es-ES" sz="2000" b="1" dirty="0" smtClean="0"/>
              <a:t>"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89071" y="1996102"/>
            <a:ext cx="3262744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s-ES" sz="2000" b="1" dirty="0" smtClean="0"/>
              <a:t>"</a:t>
            </a:r>
            <a:r>
              <a:rPr lang="es-ES_tradnl" sz="2000" b="1" dirty="0" smtClean="0"/>
              <a:t>Universalidad y neutralidad</a:t>
            </a:r>
            <a:r>
              <a:rPr lang="es-ES" sz="2000" b="1" dirty="0" smtClean="0"/>
              <a:t>"</a:t>
            </a:r>
            <a:endParaRPr lang="es-ES_tradnl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44458" y="2014077"/>
            <a:ext cx="4552776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s-ES" sz="2000" b="1" dirty="0" smtClean="0"/>
              <a:t>"Sinergias </a:t>
            </a:r>
            <a:r>
              <a:rPr lang="es-ES" sz="2000" b="1" dirty="0"/>
              <a:t>por medio de la </a:t>
            </a:r>
            <a:r>
              <a:rPr lang="es-ES" sz="2000" b="1" dirty="0" smtClean="0"/>
              <a:t>colaboración"</a:t>
            </a:r>
            <a:endParaRPr lang="es-ES_tradnl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96184" y="2385170"/>
            <a:ext cx="1459557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s-ES" sz="2000" b="1" dirty="0" smtClean="0"/>
              <a:t>"</a:t>
            </a:r>
            <a:r>
              <a:rPr lang="es-ES_tradnl" sz="2000" b="1" dirty="0" smtClean="0"/>
              <a:t>Innovación</a:t>
            </a:r>
            <a:r>
              <a:rPr lang="es-ES" sz="2000" b="1" dirty="0" smtClean="0"/>
              <a:t>"</a:t>
            </a:r>
            <a:endParaRPr lang="es-ES_tradnl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36327" y="2385170"/>
            <a:ext cx="1284124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s-ES" sz="2000" b="1" dirty="0" smtClean="0"/>
              <a:t>"</a:t>
            </a:r>
            <a:r>
              <a:rPr lang="es-ES_tradnl" sz="2000" b="1" dirty="0" smtClean="0"/>
              <a:t>Eficiencia</a:t>
            </a:r>
            <a:r>
              <a:rPr lang="es-ES" sz="2000" b="1" dirty="0" smtClean="0"/>
              <a:t>"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11122" y="2385170"/>
            <a:ext cx="2169239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s-ES" sz="2000" b="1" dirty="0" smtClean="0"/>
              <a:t>"</a:t>
            </a:r>
            <a:r>
              <a:rPr lang="es-ES_tradnl" sz="2000" b="1" dirty="0" smtClean="0"/>
              <a:t>Mejora constante</a:t>
            </a:r>
            <a:r>
              <a:rPr lang="es-ES" sz="2000" b="1" dirty="0" smtClean="0"/>
              <a:t>"</a:t>
            </a:r>
            <a:endParaRPr lang="es-ES_tradnl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07642" y="2713398"/>
            <a:ext cx="1814335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s-ES" sz="2000" b="1" dirty="0" smtClean="0"/>
              <a:t>"</a:t>
            </a:r>
            <a:r>
              <a:rPr lang="es-ES_tradnl" sz="2000" b="1" dirty="0" smtClean="0"/>
              <a:t>Transparencia</a:t>
            </a:r>
            <a:r>
              <a:rPr lang="es-ES" sz="2000" b="1" dirty="0" smtClean="0"/>
              <a:t>"</a:t>
            </a: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67744" y="3125113"/>
            <a:ext cx="6549991" cy="1477328"/>
            <a:chOff x="2051720" y="3037690"/>
            <a:chExt cx="6549991" cy="1477328"/>
          </a:xfrm>
        </p:grpSpPr>
        <p:sp>
          <p:nvSpPr>
            <p:cNvPr id="29" name="TextBox 28"/>
            <p:cNvSpPr txBox="1"/>
            <p:nvPr/>
          </p:nvSpPr>
          <p:spPr>
            <a:xfrm>
              <a:off x="4248508" y="3037690"/>
              <a:ext cx="435320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"</a:t>
              </a:r>
              <a:r>
                <a:rPr lang="es-ES_tradnl" dirty="0" smtClean="0"/>
                <a:t>Titularidad y capacidad nacional</a:t>
              </a:r>
              <a:r>
                <a:rPr lang="es-ES" dirty="0" smtClean="0"/>
                <a:t>"</a:t>
              </a:r>
              <a:endParaRPr lang="es-ES_tradnl" dirty="0" smtClean="0"/>
            </a:p>
            <a:p>
              <a:r>
                <a:rPr lang="es-ES" dirty="0" smtClean="0"/>
                <a:t>"Rendición </a:t>
              </a:r>
              <a:r>
                <a:rPr lang="es-ES" dirty="0"/>
                <a:t>de cuentas sobre los resultados y </a:t>
              </a:r>
              <a:r>
                <a:rPr lang="es-ES" dirty="0" smtClean="0"/>
                <a:t>transparencia"</a:t>
              </a:r>
              <a:endParaRPr lang="es-ES_tradnl" dirty="0" smtClean="0"/>
            </a:p>
            <a:p>
              <a:r>
                <a:rPr lang="es-ES" dirty="0" smtClean="0"/>
                <a:t>"</a:t>
              </a:r>
              <a:r>
                <a:rPr lang="es-ES_tradnl" dirty="0" smtClean="0"/>
                <a:t>Asociaciones y coordinación</a:t>
              </a:r>
              <a:r>
                <a:rPr lang="es-ES" dirty="0" smtClean="0"/>
                <a:t>"</a:t>
              </a:r>
              <a:endParaRPr lang="es-ES_tradnl" dirty="0" smtClean="0"/>
            </a:p>
            <a:p>
              <a:r>
                <a:rPr lang="es-ES" dirty="0" smtClean="0"/>
                <a:t>"</a:t>
              </a:r>
              <a:r>
                <a:rPr lang="es-ES_tradnl" dirty="0" smtClean="0"/>
                <a:t>Excelencia</a:t>
              </a:r>
              <a:r>
                <a:rPr lang="es-ES" dirty="0" smtClean="0"/>
                <a:t>"</a:t>
              </a:r>
              <a:endParaRPr lang="es-ES_tradnl" dirty="0"/>
            </a:p>
          </p:txBody>
        </p:sp>
        <p:pic>
          <p:nvPicPr>
            <p:cNvPr id="30" name="Picture 2" descr="Image result for unops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236496"/>
              <a:ext cx="2080274" cy="38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85657" y="4653136"/>
            <a:ext cx="8177460" cy="923330"/>
            <a:chOff x="1067389" y="4353447"/>
            <a:chExt cx="7979218" cy="923330"/>
          </a:xfrm>
        </p:grpSpPr>
        <p:pic>
          <p:nvPicPr>
            <p:cNvPr id="34" name="Picture 4" descr="Image result for wipo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389" y="4379495"/>
              <a:ext cx="1222047" cy="874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400335" y="4353447"/>
              <a:ext cx="6646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"</a:t>
              </a:r>
              <a:r>
                <a:rPr lang="es-ES_tradnl" dirty="0" smtClean="0"/>
                <a:t>Prestación óptima de servicios</a:t>
              </a:r>
              <a:r>
                <a:rPr lang="es-ES" dirty="0" smtClean="0"/>
                <a:t>"</a:t>
              </a:r>
              <a:r>
                <a:rPr lang="es-ES_tradnl" dirty="0" smtClean="0"/>
                <a:t>   </a:t>
              </a:r>
              <a:r>
                <a:rPr lang="es-ES" dirty="0" smtClean="0"/>
                <a:t>"</a:t>
              </a:r>
              <a:r>
                <a:rPr lang="es-ES_tradnl" dirty="0" smtClean="0"/>
                <a:t>Mancomunar esfuerzos</a:t>
              </a:r>
              <a:r>
                <a:rPr lang="es-ES" dirty="0" smtClean="0"/>
                <a:t>"</a:t>
              </a:r>
              <a:r>
                <a:rPr lang="en-US" dirty="0" smtClean="0"/>
                <a:t>   </a:t>
              </a:r>
              <a:r>
                <a:rPr lang="es-ES" dirty="0" smtClean="0"/>
                <a:t>"</a:t>
              </a:r>
              <a:r>
                <a:rPr lang="es-ES_tradnl" dirty="0" smtClean="0"/>
                <a:t>Responsabilidad por los resultados</a:t>
              </a:r>
              <a:r>
                <a:rPr lang="es-ES" dirty="0" smtClean="0"/>
                <a:t>"</a:t>
              </a:r>
              <a:r>
                <a:rPr lang="en-US" dirty="0" smtClean="0"/>
                <a:t> </a:t>
              </a:r>
              <a:r>
                <a:rPr lang="es-ES" dirty="0" smtClean="0"/>
                <a:t>"Responsabilidad medioambiental</a:t>
              </a:r>
              <a:r>
                <a:rPr lang="es-ES" dirty="0"/>
                <a:t>, social y de buen </a:t>
              </a:r>
              <a:r>
                <a:rPr lang="es-ES" dirty="0" smtClean="0"/>
                <a:t>gobierno"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39952" y="5602014"/>
            <a:ext cx="4524923" cy="1200329"/>
            <a:chOff x="3575469" y="5714137"/>
            <a:chExt cx="4524923" cy="1200329"/>
          </a:xfrm>
        </p:grpSpPr>
        <p:pic>
          <p:nvPicPr>
            <p:cNvPr id="8195" name="Picture 3" descr="Image result for undp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469" y="5749270"/>
              <a:ext cx="420467" cy="85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052911" y="5714137"/>
              <a:ext cx="40474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"</a:t>
              </a:r>
              <a:r>
                <a:rPr lang="es-ES_tradnl" dirty="0" smtClean="0"/>
                <a:t>Rendición de cuentas</a:t>
              </a:r>
              <a:r>
                <a:rPr lang="es-ES" dirty="0" smtClean="0"/>
                <a:t>"</a:t>
              </a:r>
              <a:r>
                <a:rPr lang="es-ES_tradnl" dirty="0" smtClean="0"/>
                <a:t>   </a:t>
              </a:r>
              <a:r>
                <a:rPr lang="es-ES" dirty="0" smtClean="0"/>
                <a:t>"</a:t>
              </a:r>
              <a:r>
                <a:rPr lang="es-ES_tradnl" dirty="0" smtClean="0"/>
                <a:t>Integridad</a:t>
              </a:r>
              <a:r>
                <a:rPr lang="es-ES" dirty="0" smtClean="0"/>
                <a:t>"</a:t>
              </a:r>
              <a:endParaRPr lang="es-ES_tradnl" dirty="0" smtClean="0"/>
            </a:p>
            <a:p>
              <a:r>
                <a:rPr lang="es-ES" dirty="0" smtClean="0"/>
                <a:t>"</a:t>
              </a:r>
              <a:r>
                <a:rPr lang="es-ES_tradnl" dirty="0" smtClean="0"/>
                <a:t>Transparencia</a:t>
              </a:r>
              <a:r>
                <a:rPr lang="es-ES" dirty="0" smtClean="0"/>
                <a:t>"</a:t>
              </a:r>
              <a:r>
                <a:rPr lang="es-ES_tradnl" dirty="0" smtClean="0"/>
                <a:t>   </a:t>
              </a:r>
              <a:r>
                <a:rPr lang="es-ES" dirty="0" smtClean="0"/>
                <a:t>"</a:t>
              </a:r>
              <a:r>
                <a:rPr lang="es-ES_tradnl" dirty="0" smtClean="0"/>
                <a:t>Respeto mutuo</a:t>
              </a:r>
              <a:r>
                <a:rPr lang="es-ES" dirty="0" smtClean="0"/>
                <a:t>"</a:t>
              </a:r>
              <a:endParaRPr lang="es-ES_tradnl" dirty="0" smtClean="0"/>
            </a:p>
            <a:p>
              <a:r>
                <a:rPr lang="es-ES" dirty="0" smtClean="0"/>
                <a:t>"</a:t>
              </a:r>
              <a:r>
                <a:rPr lang="es-ES_tradnl" dirty="0" smtClean="0"/>
                <a:t>Profesionalidad</a:t>
              </a:r>
              <a:r>
                <a:rPr lang="es-ES" dirty="0" smtClean="0"/>
                <a:t>"</a:t>
              </a:r>
              <a:r>
                <a:rPr lang="es-ES_tradnl" dirty="0" smtClean="0"/>
                <a:t>   </a:t>
              </a:r>
              <a:r>
                <a:rPr lang="es-ES" dirty="0" smtClean="0"/>
                <a:t>"</a:t>
              </a:r>
              <a:r>
                <a:rPr lang="es-ES_tradnl" dirty="0" smtClean="0"/>
                <a:t>Orientación hacia los resultados</a:t>
              </a:r>
              <a:r>
                <a:rPr lang="es-ES" dirty="0" smtClean="0"/>
                <a:t>"</a:t>
              </a:r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0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43880"/>
            <a:ext cx="7612058" cy="664840"/>
          </a:xfrm>
        </p:spPr>
        <p:txBody>
          <a:bodyPr>
            <a:noAutofit/>
          </a:bodyPr>
          <a:lstStyle/>
          <a:p>
            <a:r>
              <a:rPr lang="es-ES" sz="3200" dirty="0" smtClean="0"/>
              <a:t>Contribución </a:t>
            </a:r>
            <a:r>
              <a:rPr lang="es-ES" sz="3200" dirty="0"/>
              <a:t>de la Secretaría al GTC-PEPF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Plan de actividades del</a:t>
            </a:r>
            <a:r>
              <a:rPr lang="en-US" dirty="0" smtClean="0"/>
              <a:t> </a:t>
            </a:r>
            <a:r>
              <a:rPr lang="es-ES" b="1" dirty="0"/>
              <a:t>Grupo de Trabajo </a:t>
            </a:r>
            <a:r>
              <a:rPr lang="es-ES" b="1" dirty="0" smtClean="0"/>
              <a:t>sobre Planificación </a:t>
            </a:r>
            <a:r>
              <a:rPr lang="es-ES" b="1" dirty="0"/>
              <a:t>Estratégica</a:t>
            </a:r>
            <a:r>
              <a:rPr lang="en-US" b="1" dirty="0" smtClean="0"/>
              <a:t> </a:t>
            </a:r>
            <a:r>
              <a:rPr lang="en-US" dirty="0" smtClean="0"/>
              <a:t>(GT-PE)</a:t>
            </a:r>
          </a:p>
          <a:p>
            <a:r>
              <a:rPr lang="es-ES_tradnl" b="1" dirty="0" smtClean="0"/>
              <a:t>Análisis</a:t>
            </a:r>
            <a:r>
              <a:rPr lang="es-ES_tradnl" dirty="0" smtClean="0"/>
              <a:t> situacional y/o estratégico</a:t>
            </a:r>
          </a:p>
          <a:p>
            <a:r>
              <a:rPr lang="es-ES" dirty="0" smtClean="0"/>
              <a:t>Propuesta de revisión de </a:t>
            </a:r>
            <a:r>
              <a:rPr lang="es-ES" b="1" dirty="0" smtClean="0"/>
              <a:t>la visión, la misión, los valores y las </a:t>
            </a:r>
            <a:r>
              <a:rPr lang="es-ES" b="1" dirty="0"/>
              <a:t>m</a:t>
            </a:r>
            <a:r>
              <a:rPr lang="es-ES" b="1" dirty="0" smtClean="0"/>
              <a:t>etas estratégicas </a:t>
            </a:r>
            <a:r>
              <a:rPr lang="es-ES" dirty="0" smtClean="0"/>
              <a:t>de </a:t>
            </a:r>
            <a:r>
              <a:rPr lang="es-ES" dirty="0"/>
              <a:t>la UIT</a:t>
            </a:r>
          </a:p>
          <a:p>
            <a:r>
              <a:rPr lang="es-ES" dirty="0"/>
              <a:t>Proceso de revisión de las </a:t>
            </a:r>
            <a:r>
              <a:rPr lang="es-ES" b="1" dirty="0" smtClean="0"/>
              <a:t>finalidades</a:t>
            </a:r>
          </a:p>
          <a:p>
            <a:r>
              <a:rPr lang="es-ES" dirty="0" smtClean="0"/>
              <a:t>Análisis de </a:t>
            </a:r>
            <a:r>
              <a:rPr lang="es-ES" dirty="0"/>
              <a:t>la </a:t>
            </a:r>
            <a:r>
              <a:rPr lang="es-ES" b="1" dirty="0"/>
              <a:t>gestión </a:t>
            </a:r>
            <a:r>
              <a:rPr lang="es-ES" b="1" dirty="0" smtClean="0"/>
              <a:t>de los riesgos </a:t>
            </a:r>
            <a:r>
              <a:rPr lang="es-ES" dirty="0" smtClean="0"/>
              <a:t>estratégicos </a:t>
            </a:r>
            <a:endParaRPr lang="es-ES" b="1" dirty="0" smtClean="0"/>
          </a:p>
          <a:p>
            <a:r>
              <a:rPr lang="es-ES" dirty="0"/>
              <a:t>La UIT </a:t>
            </a:r>
            <a:r>
              <a:rPr lang="es-ES" dirty="0" smtClean="0"/>
              <a:t>en el sistema </a:t>
            </a:r>
            <a:r>
              <a:rPr lang="es-ES" dirty="0"/>
              <a:t>de las Naciones Unidas y su </a:t>
            </a:r>
            <a:r>
              <a:rPr lang="es-ES" b="1" dirty="0" smtClean="0"/>
              <a:t>vinculación con </a:t>
            </a:r>
            <a:r>
              <a:rPr lang="es-ES" b="1" dirty="0"/>
              <a:t>los </a:t>
            </a:r>
            <a:r>
              <a:rPr lang="es-ES" b="1" dirty="0" smtClean="0"/>
              <a:t>ODS</a:t>
            </a:r>
          </a:p>
          <a:p>
            <a:r>
              <a:rPr lang="es-ES" dirty="0"/>
              <a:t>Anteproyecto </a:t>
            </a:r>
            <a:r>
              <a:rPr lang="es-ES" dirty="0" smtClean="0"/>
              <a:t>de marco </a:t>
            </a:r>
            <a:r>
              <a:rPr lang="es-ES" dirty="0"/>
              <a:t>de resultados de la </a:t>
            </a:r>
            <a:r>
              <a:rPr lang="es-ES" dirty="0" smtClean="0"/>
              <a:t>UIT</a:t>
            </a:r>
          </a:p>
          <a:p>
            <a:pPr lvl="1"/>
            <a:r>
              <a:rPr lang="es-ES_tradnl" b="1" dirty="0" smtClean="0"/>
              <a:t>Objetivos/resultados</a:t>
            </a:r>
            <a:r>
              <a:rPr lang="es-ES_tradnl" dirty="0" smtClean="0"/>
              <a:t> y </a:t>
            </a:r>
            <a:r>
              <a:rPr lang="es-ES_tradnl" b="1" dirty="0" smtClean="0"/>
              <a:t>productos</a:t>
            </a:r>
          </a:p>
          <a:p>
            <a:pPr lvl="1"/>
            <a:r>
              <a:rPr lang="es-ES_tradnl" b="1" dirty="0" smtClean="0"/>
              <a:t>Facilitadores/servicios de apoyo</a:t>
            </a:r>
          </a:p>
        </p:txBody>
      </p:sp>
    </p:spTree>
    <p:extLst>
      <p:ext uri="{BB962C8B-B14F-4D97-AF65-F5344CB8AC3E}">
        <p14:creationId xmlns:p14="http://schemas.microsoft.com/office/powerpoint/2010/main" val="9640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Valores – Propuesta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_tradnl" sz="1800" b="1" dirty="0" smtClean="0">
                <a:sym typeface="Wingdings" panose="05000000000000000000" pitchFamily="2" charset="2"/>
              </a:rPr>
              <a:t>Declaración de valores</a:t>
            </a:r>
            <a:r>
              <a:rPr lang="es-ES_tradnl" sz="1800" dirty="0" smtClean="0">
                <a:sym typeface="Wingdings" panose="05000000000000000000" pitchFamily="2" charset="2"/>
              </a:rPr>
              <a:t> propuesta</a:t>
            </a:r>
            <a:r>
              <a:rPr lang="es-ES_tradnl" sz="1800" dirty="0" smtClean="0"/>
              <a:t>:</a:t>
            </a:r>
          </a:p>
          <a:p>
            <a:pPr marL="0" indent="0">
              <a:buNone/>
            </a:pPr>
            <a:endParaRPr lang="es-ES_tradnl" sz="1800" dirty="0" smtClean="0"/>
          </a:p>
          <a:p>
            <a:pPr marL="0" indent="0">
              <a:buNone/>
            </a:pPr>
            <a:r>
              <a:rPr lang="es-ES" sz="1800" i="1" dirty="0"/>
              <a:t>La Unión reconoce </a:t>
            </a:r>
            <a:r>
              <a:rPr lang="es-ES" sz="1800" i="1" dirty="0" smtClean="0"/>
              <a:t>que, a fin de cumplir su misión, debe afianzar y mantener </a:t>
            </a:r>
            <a:r>
              <a:rPr lang="es-ES" sz="1800" i="1" dirty="0"/>
              <a:t>la </a:t>
            </a:r>
            <a:r>
              <a:rPr lang="es-ES" sz="1800" b="1" i="1" dirty="0"/>
              <a:t>confianza</a:t>
            </a:r>
            <a:r>
              <a:rPr lang="es-ES" sz="1800" i="1" dirty="0"/>
              <a:t> </a:t>
            </a:r>
            <a:r>
              <a:rPr lang="es-ES" sz="1800" i="1" dirty="0" smtClean="0"/>
              <a:t>de sus Miembros y ganarse la del </a:t>
            </a:r>
            <a:r>
              <a:rPr lang="es-ES" sz="1800" i="1" dirty="0"/>
              <a:t>público en general. Esto se aplica tanto a </a:t>
            </a:r>
            <a:r>
              <a:rPr lang="es-ES" sz="1800" i="1" dirty="0" smtClean="0"/>
              <a:t>la labor de </a:t>
            </a:r>
            <a:r>
              <a:rPr lang="es-ES" sz="1800" i="1" dirty="0"/>
              <a:t>la </a:t>
            </a:r>
            <a:r>
              <a:rPr lang="es-ES" sz="1800" i="1" dirty="0" smtClean="0"/>
              <a:t>Organización como </a:t>
            </a:r>
            <a:r>
              <a:rPr lang="es-ES" sz="1800" i="1" dirty="0"/>
              <a:t>a </a:t>
            </a:r>
            <a:r>
              <a:rPr lang="es-ES" sz="1800" i="1" dirty="0" smtClean="0"/>
              <a:t>su forma de proceder.</a:t>
            </a:r>
            <a:endParaRPr lang="es-ES_tradnl" sz="1800" i="1" dirty="0" smtClean="0"/>
          </a:p>
          <a:p>
            <a:pPr marL="0" indent="0">
              <a:buNone/>
            </a:pPr>
            <a:r>
              <a:rPr lang="es-ES" sz="1800" i="1" dirty="0"/>
              <a:t>La Unión se ha comprometido a </a:t>
            </a:r>
            <a:r>
              <a:rPr lang="es-ES" sz="1800" i="1" dirty="0" smtClean="0"/>
              <a:t>afianzar y </a:t>
            </a:r>
            <a:r>
              <a:rPr lang="es-ES" sz="1800" i="1" dirty="0"/>
              <a:t>salvaguardar </a:t>
            </a:r>
            <a:r>
              <a:rPr lang="es-ES" sz="1800" i="1" dirty="0" smtClean="0"/>
              <a:t>esa confianza en todo momento, velando por que </a:t>
            </a:r>
            <a:r>
              <a:rPr lang="es-ES" sz="1800" i="1" dirty="0"/>
              <a:t>sus </a:t>
            </a:r>
            <a:r>
              <a:rPr lang="es-ES" sz="1800" i="1" dirty="0" smtClean="0"/>
              <a:t>iniciativas, </a:t>
            </a:r>
            <a:r>
              <a:rPr lang="es-ES" sz="1800" i="1" dirty="0"/>
              <a:t>como </a:t>
            </a:r>
            <a:r>
              <a:rPr lang="es-ES" sz="1800" i="1" dirty="0" smtClean="0"/>
              <a:t>vector </a:t>
            </a:r>
            <a:r>
              <a:rPr lang="es-ES" sz="1800" i="1" dirty="0"/>
              <a:t>del progreso </a:t>
            </a:r>
            <a:r>
              <a:rPr lang="es-ES" sz="1800" i="1" dirty="0" smtClean="0"/>
              <a:t>humano:</a:t>
            </a:r>
            <a:endParaRPr lang="es-ES_tradnl" sz="1800" i="1" dirty="0" smtClean="0"/>
          </a:p>
          <a:p>
            <a:r>
              <a:rPr lang="es-ES" sz="1800" i="1" dirty="0" smtClean="0"/>
              <a:t>Promuevan </a:t>
            </a:r>
            <a:r>
              <a:rPr lang="es-ES" sz="1800" i="1" dirty="0"/>
              <a:t>la </a:t>
            </a:r>
            <a:r>
              <a:rPr lang="es-ES" sz="1800" b="1" i="1" dirty="0"/>
              <a:t>innovación</a:t>
            </a:r>
            <a:r>
              <a:rPr lang="es-ES" sz="1800" i="1" dirty="0"/>
              <a:t> y la </a:t>
            </a:r>
            <a:r>
              <a:rPr lang="es-ES" sz="1800" b="1" i="1" dirty="0" smtClean="0"/>
              <a:t>integración</a:t>
            </a:r>
            <a:endParaRPr lang="es-ES_tradnl" sz="1800" b="1" i="1" dirty="0" smtClean="0"/>
          </a:p>
          <a:p>
            <a:r>
              <a:rPr lang="es-ES" sz="1800" i="1" dirty="0" smtClean="0"/>
              <a:t>Permitan la </a:t>
            </a:r>
            <a:r>
              <a:rPr lang="es-ES" sz="1800" b="1" i="1" dirty="0"/>
              <a:t>colaboración</a:t>
            </a:r>
            <a:r>
              <a:rPr lang="es-ES" sz="1800" i="1" dirty="0"/>
              <a:t> y la </a:t>
            </a:r>
            <a:r>
              <a:rPr lang="es-ES" sz="1800" b="1" i="1" dirty="0" smtClean="0"/>
              <a:t>armonización</a:t>
            </a:r>
          </a:p>
          <a:p>
            <a:r>
              <a:rPr lang="es-ES" sz="1800" i="1" dirty="0" smtClean="0"/>
              <a:t>Fomenten </a:t>
            </a:r>
            <a:r>
              <a:rPr lang="es-ES" sz="1800" b="1" i="1" dirty="0" smtClean="0"/>
              <a:t>la </a:t>
            </a:r>
            <a:r>
              <a:rPr lang="es-ES" sz="1800" b="1" i="1" dirty="0"/>
              <a:t>transparencia, la apertura, la neutralidad </a:t>
            </a:r>
            <a:r>
              <a:rPr lang="es-ES" sz="1800" i="1" dirty="0"/>
              <a:t>y</a:t>
            </a:r>
            <a:r>
              <a:rPr lang="es-ES" sz="1800" b="1" i="1" dirty="0"/>
              <a:t> la </a:t>
            </a:r>
            <a:r>
              <a:rPr lang="es-ES" sz="1800" b="1" i="1" dirty="0" smtClean="0"/>
              <a:t>imparcialidad</a:t>
            </a:r>
          </a:p>
          <a:p>
            <a:r>
              <a:rPr lang="es-ES_tradnl" sz="1800" i="1" dirty="0" smtClean="0"/>
              <a:t>Rindan cuentas del logro de resultados con </a:t>
            </a:r>
            <a:r>
              <a:rPr lang="es-ES_tradnl" sz="1800" b="1" i="1" dirty="0" smtClean="0"/>
              <a:t>integridad</a:t>
            </a:r>
            <a:r>
              <a:rPr lang="es-ES_tradnl" sz="1800" i="1" dirty="0" smtClean="0"/>
              <a:t>.</a:t>
            </a:r>
          </a:p>
          <a:p>
            <a:pPr marL="0" indent="0">
              <a:buNone/>
            </a:pPr>
            <a:r>
              <a:rPr lang="es-ES" sz="1800" i="1" dirty="0"/>
              <a:t>La Unión espera que todo su personal </a:t>
            </a:r>
            <a:r>
              <a:rPr lang="es-ES" sz="1800" i="1" dirty="0" smtClean="0"/>
              <a:t>observe diligentemente </a:t>
            </a:r>
            <a:r>
              <a:rPr lang="es-ES" sz="1800" i="1" dirty="0"/>
              <a:t>las Normas de conducta de la administración pública internacional y </a:t>
            </a:r>
            <a:r>
              <a:rPr lang="es-ES" sz="1800" i="1" dirty="0" smtClean="0"/>
              <a:t>el </a:t>
            </a:r>
            <a:r>
              <a:rPr lang="es-ES" sz="1800" i="1" dirty="0"/>
              <a:t>Código </a:t>
            </a:r>
            <a:r>
              <a:rPr lang="es-ES" sz="1800" i="1" dirty="0" smtClean="0"/>
              <a:t>Ético </a:t>
            </a:r>
            <a:r>
              <a:rPr lang="es-ES" sz="1800" i="1" dirty="0"/>
              <a:t>de la UIT. La </a:t>
            </a:r>
            <a:r>
              <a:rPr lang="es-ES" sz="1800" i="1" dirty="0" smtClean="0"/>
              <a:t>Unión </a:t>
            </a:r>
            <a:r>
              <a:rPr lang="es-ES" sz="1800" i="1" dirty="0"/>
              <a:t>también espera </a:t>
            </a:r>
            <a:r>
              <a:rPr lang="es-ES" sz="1800" i="1" dirty="0" smtClean="0"/>
              <a:t>que todos sus asociados respeten las normas éticas más estrictas</a:t>
            </a:r>
            <a:r>
              <a:rPr lang="es-ES_tradnl" sz="1800" i="1" dirty="0" smtClean="0"/>
              <a:t>.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8957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490" y="228600"/>
            <a:ext cx="7991950" cy="573886"/>
          </a:xfrm>
        </p:spPr>
        <p:txBody>
          <a:bodyPr>
            <a:normAutofit/>
          </a:bodyPr>
          <a:lstStyle/>
          <a:p>
            <a:r>
              <a:rPr lang="es-ES_tradnl" sz="3000" dirty="0" smtClean="0"/>
              <a:t>Metas estratégicas – Propuestas de modificación</a:t>
            </a:r>
            <a:endParaRPr lang="es-ES_tradnl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411760" y="1008112"/>
            <a:ext cx="6522076" cy="5849888"/>
          </a:xfrm>
        </p:spPr>
        <p:txBody>
          <a:bodyPr lIns="36000" rIns="72000"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es-ES_tradnl" b="1" dirty="0" smtClean="0"/>
              <a:t>Crecimiento</a:t>
            </a:r>
            <a:r>
              <a:rPr lang="es-ES_tradnl" dirty="0" smtClean="0"/>
              <a:t>: </a:t>
            </a:r>
            <a:r>
              <a:rPr lang="es-ES" dirty="0" smtClean="0"/>
              <a:t>Permitir y fomentar el acceso a los servicios digitales en los que se </a:t>
            </a:r>
            <a:r>
              <a:rPr lang="es-ES" dirty="0"/>
              <a:t>asientan </a:t>
            </a:r>
            <a:r>
              <a:rPr lang="es-ES" dirty="0" smtClean="0"/>
              <a:t>una economía </a:t>
            </a:r>
            <a:r>
              <a:rPr lang="es-ES" dirty="0"/>
              <a:t>y </a:t>
            </a:r>
            <a:r>
              <a:rPr lang="es-ES" dirty="0" smtClean="0"/>
              <a:t>una sociedad </a:t>
            </a:r>
            <a:r>
              <a:rPr lang="es-ES" dirty="0"/>
              <a:t>digitales</a:t>
            </a:r>
            <a:r>
              <a:rPr lang="es-ES" dirty="0" smtClean="0"/>
              <a:t>, y aumentar su utilización</a:t>
            </a:r>
            <a:endParaRPr lang="es-ES_tradnl" dirty="0" smtClean="0"/>
          </a:p>
          <a:p>
            <a:pPr marL="365760" lvl="1" indent="0">
              <a:spcBef>
                <a:spcPts val="600"/>
              </a:spcBef>
              <a:buNone/>
            </a:pPr>
            <a:r>
              <a:rPr lang="es-ES_tradnl" dirty="0" smtClean="0"/>
              <a:t>- (2016) </a:t>
            </a:r>
            <a:r>
              <a:rPr lang="es-ES" dirty="0" smtClean="0"/>
              <a:t>Permitir y fomentar el acceso a las telecomunicaciones/TIC y aumentar su utilización</a:t>
            </a:r>
            <a:endParaRPr lang="es-ES_tradnl" sz="3200" dirty="0" smtClean="0"/>
          </a:p>
          <a:p>
            <a:pPr>
              <a:spcBef>
                <a:spcPts val="1200"/>
              </a:spcBef>
            </a:pPr>
            <a:r>
              <a:rPr lang="es-ES_tradnl" b="1" dirty="0" smtClean="0"/>
              <a:t>Integración</a:t>
            </a:r>
            <a:r>
              <a:rPr lang="es-ES_tradnl" dirty="0" smtClean="0"/>
              <a:t>: </a:t>
            </a:r>
            <a:r>
              <a:rPr lang="es-ES" dirty="0" smtClean="0"/>
              <a:t>Subsanar las disparidades a fin de crear </a:t>
            </a:r>
            <a:r>
              <a:rPr lang="es-ES" dirty="0"/>
              <a:t>una sociedad digital inclusiva y proporcionar acceso de banda ancha </a:t>
            </a:r>
            <a:r>
              <a:rPr lang="es-ES" dirty="0" smtClean="0"/>
              <a:t>"sin </a:t>
            </a:r>
            <a:r>
              <a:rPr lang="es-ES" dirty="0"/>
              <a:t>dejar </a:t>
            </a:r>
            <a:r>
              <a:rPr lang="es-ES" dirty="0" smtClean="0"/>
              <a:t>a nadie atrás"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s-ES_tradnl" dirty="0" smtClean="0">
                <a:sym typeface="Wingdings" panose="05000000000000000000" pitchFamily="2" charset="2"/>
              </a:rPr>
              <a:t>- (2016) </a:t>
            </a:r>
            <a:r>
              <a:rPr lang="es-ES" dirty="0"/>
              <a:t>Reducir la brecha digital y lograr el acceso universal a la banda ancha</a:t>
            </a:r>
            <a:endParaRPr lang="es-ES_tradnl" dirty="0" smtClean="0"/>
          </a:p>
          <a:p>
            <a:pPr>
              <a:spcBef>
                <a:spcPts val="1200"/>
              </a:spcBef>
            </a:pPr>
            <a:r>
              <a:rPr lang="es-ES_tradnl" b="1" dirty="0" smtClean="0"/>
              <a:t>Sostenibilidad</a:t>
            </a:r>
            <a:r>
              <a:rPr lang="es-ES_tradnl" dirty="0" smtClean="0"/>
              <a:t>: </a:t>
            </a:r>
            <a:r>
              <a:rPr lang="es-ES" dirty="0"/>
              <a:t>Gestionar </a:t>
            </a:r>
            <a:r>
              <a:rPr lang="es-ES" dirty="0" smtClean="0"/>
              <a:t>los nuevos </a:t>
            </a:r>
            <a:r>
              <a:rPr lang="es-ES" dirty="0"/>
              <a:t>riesgos </a:t>
            </a:r>
            <a:r>
              <a:rPr lang="es-ES" dirty="0" smtClean="0"/>
              <a:t>y desafíos dimanantes del aumento en la utilización de las telecomunicaciones/TIC</a:t>
            </a:r>
            <a:endParaRPr lang="es-ES_tradnl" sz="2300" dirty="0" smtClean="0"/>
          </a:p>
          <a:p>
            <a:pPr marL="365760" lvl="1" indent="0">
              <a:spcBef>
                <a:spcPts val="600"/>
              </a:spcBef>
              <a:buNone/>
            </a:pPr>
            <a:r>
              <a:rPr lang="es-ES_tradnl" dirty="0" smtClean="0"/>
              <a:t>- (2016) </a:t>
            </a:r>
            <a:r>
              <a:rPr lang="es-ES" dirty="0"/>
              <a:t>Resolver las dificultades que plantee el desarrollo de </a:t>
            </a:r>
            <a:r>
              <a:rPr lang="es-ES" dirty="0" smtClean="0"/>
              <a:t>las telecomunicaciones/TIC</a:t>
            </a:r>
            <a:endParaRPr lang="es-ES_tradnl" dirty="0" smtClean="0"/>
          </a:p>
          <a:p>
            <a:pPr>
              <a:spcBef>
                <a:spcPts val="1200"/>
              </a:spcBef>
            </a:pPr>
            <a:r>
              <a:rPr lang="es-ES_tradnl" b="1" dirty="0" smtClean="0"/>
              <a:t>Innovación</a:t>
            </a:r>
            <a:r>
              <a:rPr lang="es-ES_tradnl" dirty="0" smtClean="0"/>
              <a:t>: </a:t>
            </a:r>
            <a:r>
              <a:rPr lang="es-ES" dirty="0" smtClean="0"/>
              <a:t>Propiciar la </a:t>
            </a:r>
            <a:r>
              <a:rPr lang="es-ES" dirty="0"/>
              <a:t>transformación digital de la sociedad y la economía facilitando la innovación </a:t>
            </a:r>
            <a:r>
              <a:rPr lang="es-ES" dirty="0" smtClean="0"/>
              <a:t>en materia de telecomunicaciones/TIC</a:t>
            </a:r>
            <a:endParaRPr lang="es-ES_tradnl" dirty="0" smtClean="0"/>
          </a:p>
          <a:p>
            <a:pPr marL="365760" lvl="1" indent="0">
              <a:spcBef>
                <a:spcPts val="600"/>
              </a:spcBef>
              <a:buNone/>
            </a:pPr>
            <a:r>
              <a:rPr lang="es-ES_tradnl" dirty="0" smtClean="0"/>
              <a:t>- (2016) </a:t>
            </a:r>
            <a:r>
              <a:rPr lang="es-ES" dirty="0"/>
              <a:t>Dirigir, mejorar y adaptarse a los cambios del entorno de las telecomunicaciones/TIC </a:t>
            </a:r>
            <a:endParaRPr lang="es-ES_tradnl" dirty="0" smtClean="0"/>
          </a:p>
          <a:p>
            <a:pPr marL="320040" lvl="1" indent="-320040">
              <a:spcBef>
                <a:spcPts val="12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s-ES_tradnl" sz="2900" b="1" dirty="0" smtClean="0"/>
              <a:t>Asociación</a:t>
            </a:r>
            <a:r>
              <a:rPr lang="es-ES_tradnl" sz="2900" dirty="0" smtClean="0"/>
              <a:t>: </a:t>
            </a:r>
            <a:r>
              <a:rPr lang="es-ES" sz="2900" dirty="0" smtClean="0"/>
              <a:t>Reforzar la </a:t>
            </a:r>
            <a:r>
              <a:rPr lang="es-ES" sz="2900" dirty="0"/>
              <a:t>cooperación entre los Estados Miembros, el sector privado, especialmente las </a:t>
            </a:r>
            <a:r>
              <a:rPr lang="es-ES" sz="2900" dirty="0" smtClean="0"/>
              <a:t>pymes, las instituciones académicas</a:t>
            </a:r>
            <a:r>
              <a:rPr lang="es-ES" sz="2900" dirty="0"/>
              <a:t>, las organizaciones intergubernamentales y todas las demás partes </a:t>
            </a:r>
            <a:r>
              <a:rPr lang="es-ES" sz="2900" dirty="0" smtClean="0"/>
              <a:t>interesadas </a:t>
            </a:r>
            <a:r>
              <a:rPr lang="es-ES" sz="2900" dirty="0"/>
              <a:t>en el papel </a:t>
            </a:r>
            <a:r>
              <a:rPr lang="es-ES" sz="2900" dirty="0" smtClean="0"/>
              <a:t>que desempeñan las telecomunicaciones/TIC </a:t>
            </a:r>
            <a:r>
              <a:rPr lang="es-ES_tradnl" sz="2900" dirty="0" smtClean="0"/>
              <a:t>en la consecución de los ODS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s-ES_tradnl" dirty="0" smtClean="0"/>
              <a:t>- (2016) </a:t>
            </a:r>
            <a:r>
              <a:rPr lang="es-ES" dirty="0" smtClean="0"/>
              <a:t>Dirigir, mejorar y adaptarse a los cambios del entorno de las telecomunicaciones/TIC</a:t>
            </a:r>
            <a:endParaRPr lang="es-ES_tradnl" dirty="0"/>
          </a:p>
        </p:txBody>
      </p:sp>
      <p:pic>
        <p:nvPicPr>
          <p:cNvPr id="8" name="Picture 2" descr="rt5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8" y="1129349"/>
            <a:ext cx="1762125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t5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9469"/>
            <a:ext cx="1764000" cy="10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t5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0" y="3288054"/>
            <a:ext cx="1762125" cy="100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9552" y="5440405"/>
            <a:ext cx="1764000" cy="1012878"/>
            <a:chOff x="608278" y="5440405"/>
            <a:chExt cx="1764000" cy="1012878"/>
          </a:xfrm>
        </p:grpSpPr>
        <p:pic>
          <p:nvPicPr>
            <p:cNvPr id="15" name="Picture 8" descr="rt5-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78" y="5440405"/>
              <a:ext cx="1764000" cy="101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15616" y="5476307"/>
              <a:ext cx="792088" cy="785370"/>
            </a:xfrm>
            <a:prstGeom prst="rect">
              <a:avLst/>
            </a:prstGeom>
            <a:solidFill>
              <a:srgbClr val="4D7CB0"/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584" y="6258495"/>
              <a:ext cx="324000" cy="147197"/>
            </a:xfrm>
            <a:prstGeom prst="rect">
              <a:avLst/>
            </a:prstGeom>
            <a:solidFill>
              <a:srgbClr val="4D7CB0"/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1026" name="Picture 2" descr="Image result for partnership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121" y="5476307"/>
              <a:ext cx="690829" cy="690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39552" y="4359100"/>
            <a:ext cx="1764000" cy="1011600"/>
            <a:chOff x="608278" y="4359100"/>
            <a:chExt cx="1764000" cy="1011600"/>
          </a:xfrm>
        </p:grpSpPr>
        <p:sp>
          <p:nvSpPr>
            <p:cNvPr id="5" name="Rectangle 4"/>
            <p:cNvSpPr/>
            <p:nvPr/>
          </p:nvSpPr>
          <p:spPr>
            <a:xfrm>
              <a:off x="608278" y="4359100"/>
              <a:ext cx="1764000" cy="1011600"/>
            </a:xfrm>
            <a:prstGeom prst="rect">
              <a:avLst/>
            </a:prstGeom>
            <a:solidFill>
              <a:srgbClr val="4D7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8" descr="rt5-2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01"/>
            <a:stretch/>
          </p:blipFill>
          <p:spPr bwMode="auto">
            <a:xfrm>
              <a:off x="608278" y="4431158"/>
              <a:ext cx="1764000" cy="87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007660" y="5258594"/>
              <a:ext cx="1008000" cy="72000"/>
            </a:xfrm>
            <a:prstGeom prst="rect">
              <a:avLst/>
            </a:prstGeom>
            <a:solidFill>
              <a:srgbClr val="4D7CB0"/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61804" y="1848463"/>
            <a:ext cx="1119496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CRECIMIENTO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260" y="5060111"/>
            <a:ext cx="1049348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INNOVACIÓN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668" y="4010305"/>
            <a:ext cx="1212907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SOSTENIBILIDAD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8934" y="6146391"/>
            <a:ext cx="1070648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ASOCIACIÓN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148" y="2941350"/>
            <a:ext cx="1093513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</a:rPr>
              <a:t>INTEGRACIÓN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urved Connector 27"/>
          <p:cNvCxnSpPr>
            <a:endCxn id="5" idx="2"/>
          </p:cNvCxnSpPr>
          <p:nvPr/>
        </p:nvCxnSpPr>
        <p:spPr>
          <a:xfrm rot="10800000">
            <a:off x="1059926" y="2755697"/>
            <a:ext cx="3008018" cy="926749"/>
          </a:xfrm>
          <a:prstGeom prst="curvedConnector2">
            <a:avLst/>
          </a:prstGeom>
          <a:ln w="12700">
            <a:solidFill>
              <a:srgbClr val="BF8D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37" y="239947"/>
            <a:ext cx="8097221" cy="573886"/>
          </a:xfrm>
        </p:spPr>
        <p:txBody>
          <a:bodyPr>
            <a:noAutofit/>
          </a:bodyPr>
          <a:lstStyle/>
          <a:p>
            <a:r>
              <a:rPr lang="es-ES_tradnl" sz="3600" dirty="0" smtClean="0"/>
              <a:t>Finalidades estratégicas objeto de examen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22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92" y="1026771"/>
            <a:ext cx="6329381" cy="3914397"/>
          </a:xfrm>
          <a:prstGeom prst="rect">
            <a:avLst/>
          </a:prstGeom>
        </p:spPr>
      </p:pic>
      <p:sp>
        <p:nvSpPr>
          <p:cNvPr id="34" name="Content Placeholder 3"/>
          <p:cNvSpPr txBox="1">
            <a:spLocks/>
          </p:cNvSpPr>
          <p:nvPr/>
        </p:nvSpPr>
        <p:spPr>
          <a:xfrm>
            <a:off x="1168845" y="5051649"/>
            <a:ext cx="7975155" cy="175163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ym typeface="Wingdings" panose="05000000000000000000" pitchFamily="2" charset="2"/>
              </a:rPr>
              <a:t> </a:t>
            </a:r>
            <a:r>
              <a:rPr lang="es-ES_tradnl" sz="1400" b="1" dirty="0" smtClean="0"/>
              <a:t>Metas de los ODS relacionadas con las TIC</a:t>
            </a:r>
            <a:r>
              <a:rPr lang="en-US" sz="1400" dirty="0" smtClean="0"/>
              <a:t>: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4.4</a:t>
            </a:r>
            <a:r>
              <a:rPr lang="en-US" sz="1400" dirty="0"/>
              <a:t>: </a:t>
            </a:r>
            <a:r>
              <a:rPr lang="es-ES" sz="1400" dirty="0" smtClean="0"/>
              <a:t>Porcentaje de </a:t>
            </a:r>
            <a:r>
              <a:rPr lang="es-ES" sz="1400" dirty="0"/>
              <a:t>jóvenes y adultos </a:t>
            </a:r>
            <a:r>
              <a:rPr lang="es-ES" sz="1400" dirty="0" smtClean="0"/>
              <a:t>con conocimientos </a:t>
            </a:r>
            <a:r>
              <a:rPr lang="es-ES" sz="1400" dirty="0"/>
              <a:t>de </a:t>
            </a:r>
            <a:r>
              <a:rPr lang="es-ES" sz="1400" dirty="0" smtClean="0"/>
              <a:t>TIC</a:t>
            </a:r>
            <a:r>
              <a:rPr lang="en-US" sz="1400" dirty="0" smtClean="0"/>
              <a:t>, </a:t>
            </a:r>
            <a:r>
              <a:rPr lang="es-ES_tradnl" sz="1400" dirty="0" smtClean="0"/>
              <a:t>desglosado por tipos de conocimiento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5.b</a:t>
            </a:r>
            <a:r>
              <a:rPr lang="en-US" sz="1400" dirty="0"/>
              <a:t>: </a:t>
            </a:r>
            <a:r>
              <a:rPr lang="es-ES" sz="1400" dirty="0"/>
              <a:t>Porcentaje de personas que poseen un teléfono móvil, </a:t>
            </a:r>
            <a:r>
              <a:rPr lang="es-ES" sz="1400" dirty="0" smtClean="0"/>
              <a:t>desglosado </a:t>
            </a:r>
            <a:r>
              <a:rPr lang="es-ES" sz="1400" dirty="0"/>
              <a:t>por sexo</a:t>
            </a:r>
            <a:endParaRPr lang="en-US" sz="1400" dirty="0"/>
          </a:p>
          <a:p>
            <a:pPr marL="180000" indent="-18000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9.c</a:t>
            </a:r>
            <a:r>
              <a:rPr lang="en-US" sz="1400" dirty="0"/>
              <a:t>: </a:t>
            </a:r>
            <a:r>
              <a:rPr lang="es-ES" sz="1400" dirty="0"/>
              <a:t>Porcentaje de </a:t>
            </a:r>
            <a:r>
              <a:rPr lang="es-ES" sz="1400" dirty="0" smtClean="0"/>
              <a:t>población </a:t>
            </a:r>
            <a:r>
              <a:rPr lang="es-ES" sz="1400" dirty="0"/>
              <a:t>abarcada por una red móvil, </a:t>
            </a:r>
            <a:r>
              <a:rPr lang="es-ES" sz="1400" dirty="0" smtClean="0"/>
              <a:t>desglosado </a:t>
            </a:r>
            <a:r>
              <a:rPr lang="es-ES" sz="1400" dirty="0"/>
              <a:t>por tecnología</a:t>
            </a:r>
            <a:endParaRPr lang="en-US" sz="1400" dirty="0"/>
          </a:p>
          <a:p>
            <a:pPr marL="180000" indent="-18000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17.6</a:t>
            </a:r>
            <a:r>
              <a:rPr lang="en-US" sz="1400" dirty="0"/>
              <a:t>: </a:t>
            </a:r>
            <a:r>
              <a:rPr lang="es-ES" sz="1400" dirty="0"/>
              <a:t>Suscripciones a Internet de banda </a:t>
            </a:r>
            <a:r>
              <a:rPr lang="es-ES" sz="1400" dirty="0" smtClean="0"/>
              <a:t>ancha fija, </a:t>
            </a:r>
            <a:r>
              <a:rPr lang="es-ES" sz="1400" dirty="0"/>
              <a:t>desglosadas por velocidad </a:t>
            </a:r>
            <a:endParaRPr lang="es-ES_tradnl" sz="1400" dirty="0" smtClean="0"/>
          </a:p>
          <a:p>
            <a:pPr marL="180000" indent="-18000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 smtClean="0"/>
              <a:t>17.8</a:t>
            </a:r>
            <a:r>
              <a:rPr lang="en-US" sz="1400" dirty="0"/>
              <a:t>: </a:t>
            </a:r>
            <a:r>
              <a:rPr lang="es-ES" sz="1400" dirty="0"/>
              <a:t>Porcentaje de personas que usan Internet</a:t>
            </a:r>
            <a:endParaRPr lang="en-US" sz="1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03548" y="501317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>
            <a:off x="2267744" y="973266"/>
            <a:ext cx="378415" cy="2306635"/>
          </a:xfrm>
          <a:prstGeom prst="leftBrace">
            <a:avLst>
              <a:gd name="adj1" fmla="val 39656"/>
              <a:gd name="adj2" fmla="val 44100"/>
            </a:avLst>
          </a:prstGeom>
          <a:solidFill>
            <a:srgbClr val="F36A2D"/>
          </a:solidFill>
          <a:ln w="38100">
            <a:solidFill>
              <a:srgbClr val="124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14" descr="https://sustainabledevelopment.un.org/content/images/E_SDG_Icons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40" y="1242776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https://sustainabledevelopment.un.org/content/images/E_SDG_Icons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40" y="1988840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s://sustainabledevelopment.un.org/content/images/E_SDG_Icons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66" y="4381938"/>
            <a:ext cx="568800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35696" y="404805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7212F"/>
                </a:solidFill>
                <a:sym typeface="Wingdings" panose="05000000000000000000" pitchFamily="2" charset="2"/>
              </a:rPr>
              <a:t></a:t>
            </a:r>
            <a:endParaRPr lang="en-US" b="1" dirty="0">
              <a:solidFill>
                <a:srgbClr val="C7212F"/>
              </a:solidFill>
            </a:endParaRPr>
          </a:p>
        </p:txBody>
      </p:sp>
      <p:cxnSp>
        <p:nvCxnSpPr>
          <p:cNvPr id="43" name="Curved Connector 42"/>
          <p:cNvCxnSpPr>
            <a:endCxn id="37" idx="3"/>
          </p:cNvCxnSpPr>
          <p:nvPr/>
        </p:nvCxnSpPr>
        <p:spPr>
          <a:xfrm rot="10800000" flipV="1">
            <a:off x="1943640" y="2881150"/>
            <a:ext cx="2916392" cy="709833"/>
          </a:xfrm>
          <a:prstGeom prst="curvedConnector3">
            <a:avLst>
              <a:gd name="adj1" fmla="val 72536"/>
            </a:avLst>
          </a:prstGeom>
          <a:ln w="12700">
            <a:solidFill>
              <a:srgbClr val="EF40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5" y="4383619"/>
            <a:ext cx="568590" cy="5685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24506"/>
            <a:ext cx="568590" cy="5685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7" y="2870609"/>
            <a:ext cx="568800" cy="5688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1214"/>
            <a:ext cx="568590" cy="5685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9" y="948653"/>
            <a:ext cx="568590" cy="568590"/>
          </a:xfrm>
          <a:prstGeom prst="rect">
            <a:avLst/>
          </a:prstGeom>
        </p:spPr>
      </p:pic>
      <p:cxnSp>
        <p:nvCxnSpPr>
          <p:cNvPr id="62" name="Curved Connector 61"/>
          <p:cNvCxnSpPr>
            <a:endCxn id="49" idx="2"/>
          </p:cNvCxnSpPr>
          <p:nvPr/>
        </p:nvCxnSpPr>
        <p:spPr>
          <a:xfrm rot="10800000">
            <a:off x="391800" y="2179805"/>
            <a:ext cx="4900281" cy="1889433"/>
          </a:xfrm>
          <a:prstGeom prst="curvedConnector2">
            <a:avLst/>
          </a:prstGeom>
          <a:ln w="12700">
            <a:solidFill>
              <a:srgbClr val="407F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endCxn id="47" idx="3"/>
          </p:cNvCxnSpPr>
          <p:nvPr/>
        </p:nvCxnSpPr>
        <p:spPr>
          <a:xfrm rot="10800000" flipV="1">
            <a:off x="820110" y="3160239"/>
            <a:ext cx="5768114" cy="848561"/>
          </a:xfrm>
          <a:prstGeom prst="curvedConnector3">
            <a:avLst>
              <a:gd name="adj1" fmla="val 66678"/>
            </a:avLst>
          </a:prstGeom>
          <a:ln w="12700">
            <a:solidFill>
              <a:srgbClr val="DE17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4876" y="29608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89D2A"/>
                </a:solidFill>
                <a:sym typeface="Wingdings" panose="05000000000000000000" pitchFamily="2" charset="2"/>
              </a:rPr>
              <a:t></a:t>
            </a:r>
            <a:endParaRPr lang="en-US" b="1" dirty="0">
              <a:solidFill>
                <a:srgbClr val="F89D2A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34125" y="14765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36A9F"/>
                </a:solidFill>
                <a:sym typeface="Wingdings" panose="05000000000000000000" pitchFamily="2" charset="2"/>
              </a:rPr>
              <a:t></a:t>
            </a:r>
            <a:endParaRPr lang="en-US" b="1" dirty="0">
              <a:solidFill>
                <a:srgbClr val="136A9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13798" y="405748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41C44"/>
                </a:solidFill>
                <a:sym typeface="Wingdings" panose="05000000000000000000" pitchFamily="2" charset="2"/>
              </a:rPr>
              <a:t></a:t>
            </a:r>
            <a:endParaRPr lang="en-US" b="1" dirty="0">
              <a:solidFill>
                <a:srgbClr val="A41C44"/>
              </a:solidFill>
            </a:endParaRPr>
          </a:p>
        </p:txBody>
      </p:sp>
      <p:pic>
        <p:nvPicPr>
          <p:cNvPr id="37" name="Picture 12" descr="https://sustainabledevelopment.un.org/content/images/E_SDG_Icons-0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tent Placeholder 3"/>
          <p:cNvSpPr txBox="1">
            <a:spLocks/>
          </p:cNvSpPr>
          <p:nvPr/>
        </p:nvSpPr>
        <p:spPr>
          <a:xfrm>
            <a:off x="35495" y="5361299"/>
            <a:ext cx="1127665" cy="1312505"/>
          </a:xfrm>
          <a:prstGeom prst="rect">
            <a:avLst/>
          </a:prstGeom>
        </p:spPr>
        <p:txBody>
          <a:bodyPr vert="horz" lIns="0" tIns="36000" rIns="0" bIns="3600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900"/>
              </a:spcBef>
              <a:buNone/>
            </a:pPr>
            <a:r>
              <a:rPr lang="es-ES_tradnl" sz="1100" b="1" dirty="0" smtClean="0">
                <a:solidFill>
                  <a:srgbClr val="4D7CB0"/>
                </a:solidFill>
                <a:sym typeface="Wingdings" panose="05000000000000000000" pitchFamily="2" charset="2"/>
              </a:rPr>
              <a:t> </a:t>
            </a:r>
            <a:r>
              <a:rPr lang="es-ES_tradnl" sz="1100" b="1" dirty="0" smtClean="0">
                <a:solidFill>
                  <a:srgbClr val="4D7CB0"/>
                </a:solidFill>
              </a:rPr>
              <a:t>INTEGRACIÓN</a:t>
            </a:r>
          </a:p>
          <a:p>
            <a:pPr marL="0" indent="0" algn="r">
              <a:spcBef>
                <a:spcPts val="900"/>
              </a:spcBef>
              <a:buNone/>
            </a:pPr>
            <a:r>
              <a:rPr lang="es-ES_tradnl" sz="1100" b="1" dirty="0" smtClean="0">
                <a:solidFill>
                  <a:srgbClr val="4D7CB0"/>
                </a:solidFill>
                <a:sym typeface="Wingdings" panose="05000000000000000000" pitchFamily="2" charset="2"/>
              </a:rPr>
              <a:t> </a:t>
            </a:r>
            <a:r>
              <a:rPr lang="es-ES_tradnl" sz="1100" b="1" dirty="0" smtClean="0">
                <a:solidFill>
                  <a:srgbClr val="4D7CB0"/>
                </a:solidFill>
              </a:rPr>
              <a:t>INTEGRACIÓN</a:t>
            </a:r>
          </a:p>
          <a:p>
            <a:pPr marL="0" indent="0" algn="r">
              <a:spcBef>
                <a:spcPts val="900"/>
              </a:spcBef>
              <a:buNone/>
            </a:pPr>
            <a:r>
              <a:rPr lang="es-ES_tradnl" sz="1100" b="1" dirty="0" smtClean="0">
                <a:solidFill>
                  <a:srgbClr val="4D7CB0"/>
                </a:solidFill>
                <a:sym typeface="Wingdings" panose="05000000000000000000" pitchFamily="2" charset="2"/>
              </a:rPr>
              <a:t> </a:t>
            </a:r>
            <a:r>
              <a:rPr lang="es-ES_tradnl" sz="1100" b="1" dirty="0" smtClean="0">
                <a:solidFill>
                  <a:srgbClr val="4D7CB0"/>
                </a:solidFill>
              </a:rPr>
              <a:t>INTEGRACIÓN</a:t>
            </a:r>
          </a:p>
          <a:p>
            <a:pPr marL="0" indent="0" algn="r">
              <a:spcBef>
                <a:spcPts val="900"/>
              </a:spcBef>
              <a:buNone/>
            </a:pPr>
            <a:r>
              <a:rPr lang="es-ES_tradnl" sz="1100" b="1" dirty="0" smtClean="0">
                <a:solidFill>
                  <a:srgbClr val="4D7CB0"/>
                </a:solidFill>
                <a:sym typeface="Wingdings" panose="05000000000000000000" pitchFamily="2" charset="2"/>
              </a:rPr>
              <a:t> CRECIMIENTO</a:t>
            </a:r>
            <a:endParaRPr lang="es-ES_tradnl" sz="1100" b="1" dirty="0" smtClean="0">
              <a:solidFill>
                <a:srgbClr val="4D7CB0"/>
              </a:solidFill>
            </a:endParaRPr>
          </a:p>
          <a:p>
            <a:pPr marL="0" indent="0" algn="r">
              <a:spcBef>
                <a:spcPts val="900"/>
              </a:spcBef>
              <a:buNone/>
            </a:pPr>
            <a:r>
              <a:rPr lang="es-ES_tradnl" sz="1100" b="1" dirty="0">
                <a:solidFill>
                  <a:srgbClr val="4D7CB0"/>
                </a:solidFill>
                <a:sym typeface="Wingdings" panose="05000000000000000000" pitchFamily="2" charset="2"/>
              </a:rPr>
              <a:t> CRECIMIENTO</a:t>
            </a:r>
            <a:endParaRPr lang="es-ES_tradnl" sz="1100" b="1" dirty="0">
              <a:solidFill>
                <a:srgbClr val="4D7CB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6" y="2186896"/>
            <a:ext cx="568800" cy="568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09443" y="270039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4496B"/>
                </a:solidFill>
                <a:sym typeface="Wingdings" panose="05000000000000000000" pitchFamily="2" charset="2"/>
              </a:rPr>
              <a:t></a:t>
            </a:r>
            <a:endParaRPr lang="en-US" b="1" dirty="0">
              <a:solidFill>
                <a:srgbClr val="14496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9119" y="1517243"/>
            <a:ext cx="1119496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CRECIMIENTO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9119" y="4561673"/>
            <a:ext cx="108442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INNOVACIÓN</a:t>
            </a:r>
          </a:p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Y</a:t>
            </a:r>
            <a:r>
              <a:rPr lang="en-US" sz="800" dirty="0" smtClean="0">
                <a:solidFill>
                  <a:schemeClr val="bg1"/>
                </a:solidFill>
              </a:rPr>
              <a:t> ASOCIACIÓN</a:t>
            </a:r>
            <a:endParaRPr lang="es-ES_tradnl" sz="800" dirty="0" smtClean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02413" y="3771060"/>
            <a:ext cx="1212907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SOSTENIBILIDAD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9119" y="2486280"/>
            <a:ext cx="1119495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INTEGRACIÓN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Meta 1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2834" y="980117"/>
            <a:ext cx="5683063" cy="5811038"/>
          </a:xfrm>
        </p:spPr>
        <p:txBody>
          <a:bodyPr lIns="0" rIns="0">
            <a:normAutofit fontScale="92500" lnSpcReduction="20000"/>
          </a:bodyPr>
          <a:lstStyle/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812" b="1" dirty="0" smtClean="0">
                <a:ea typeface="Calibri"/>
                <a:cs typeface="Calibri"/>
                <a:sym typeface="Calibri"/>
              </a:rPr>
              <a:t>1.1</a:t>
            </a:r>
            <a:r>
              <a:rPr lang="es-ES_tradnl" sz="1812" dirty="0" smtClean="0">
                <a:ea typeface="Calibri"/>
                <a:cs typeface="Calibri"/>
                <a:sym typeface="Calibri"/>
              </a:rPr>
              <a:t>: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A escala mundial</a:t>
            </a:r>
            <a:r>
              <a:rPr lang="es-ES" sz="1812" dirty="0">
                <a:ea typeface="Calibri"/>
                <a:cs typeface="Calibri"/>
                <a:sym typeface="Calibri"/>
              </a:rPr>
              <a:t>, que el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55% de </a:t>
            </a:r>
            <a:r>
              <a:rPr lang="es-ES" sz="1812" dirty="0">
                <a:ea typeface="Calibri"/>
                <a:cs typeface="Calibri"/>
                <a:sym typeface="Calibri"/>
              </a:rPr>
              <a:t>los hogares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tenga </a:t>
            </a:r>
            <a:r>
              <a:rPr lang="es-ES" sz="1812" dirty="0">
                <a:ea typeface="Calibri"/>
                <a:cs typeface="Calibri"/>
                <a:sym typeface="Calibri"/>
              </a:rPr>
              <a:t>acceso a Internet</a:t>
            </a:r>
            <a:r>
              <a:rPr lang="es-ES_tradnl" sz="1812" dirty="0" smtClean="0">
                <a:ea typeface="Calibri"/>
                <a:cs typeface="Calibri"/>
                <a:sym typeface="Calibri"/>
              </a:rPr>
              <a:t> 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812" dirty="0" smtClean="0">
                <a:ea typeface="Calibri"/>
                <a:cs typeface="Calibri"/>
                <a:sym typeface="Calibri"/>
              </a:rPr>
              <a:t>Logro previsto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○"/>
            </a:pPr>
            <a:r>
              <a:rPr lang="es-ES_tradnl" sz="1812" dirty="0" smtClean="0">
                <a:ea typeface="Calibri"/>
                <a:cs typeface="Calibri"/>
                <a:sym typeface="Calibri"/>
              </a:rPr>
              <a:t>PROPUESTA: en 2023: 65% / en 2025: 70%</a:t>
            </a: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812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812" b="1" dirty="0" smtClean="0">
                <a:ea typeface="Calibri"/>
                <a:cs typeface="Calibri"/>
                <a:sym typeface="Calibri"/>
              </a:rPr>
              <a:t>1.2</a:t>
            </a:r>
            <a:r>
              <a:rPr lang="es-ES_tradnl" sz="1812" dirty="0" smtClean="0">
                <a:ea typeface="Calibri"/>
                <a:cs typeface="Calibri"/>
                <a:sym typeface="Calibri"/>
              </a:rPr>
              <a:t>: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A escala mundial</a:t>
            </a:r>
            <a:r>
              <a:rPr lang="es-ES" sz="1812" dirty="0">
                <a:ea typeface="Calibri"/>
                <a:cs typeface="Calibri"/>
                <a:sym typeface="Calibri"/>
              </a:rPr>
              <a:t>, que el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60% de </a:t>
            </a:r>
            <a:r>
              <a:rPr lang="es-ES" sz="1812" dirty="0">
                <a:ea typeface="Calibri"/>
                <a:cs typeface="Calibri"/>
                <a:sym typeface="Calibri"/>
              </a:rPr>
              <a:t>las personas físicas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pueda </a:t>
            </a:r>
            <a:r>
              <a:rPr lang="es-ES" sz="1812" dirty="0">
                <a:ea typeface="Calibri"/>
                <a:cs typeface="Calibri"/>
                <a:sym typeface="Calibri"/>
              </a:rPr>
              <a:t>utilizar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Internet en </a:t>
            </a:r>
            <a:r>
              <a:rPr lang="es-ES" sz="1812" dirty="0">
                <a:ea typeface="Calibri"/>
                <a:cs typeface="Calibri"/>
                <a:sym typeface="Calibri"/>
              </a:rPr>
              <a:t>2020</a:t>
            </a:r>
            <a:r>
              <a:rPr lang="es-ES_tradnl" sz="1812" dirty="0" smtClean="0">
                <a:ea typeface="Calibri"/>
                <a:cs typeface="Calibri"/>
                <a:sym typeface="Calibri"/>
              </a:rPr>
              <a:t> </a:t>
            </a:r>
            <a:r>
              <a:rPr lang="es-ES_tradnl" sz="1812" dirty="0" smtClean="0"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s-ES_tradnl" sz="1812" dirty="0" smtClean="0">
                <a:ea typeface="Calibri"/>
                <a:cs typeface="Calibri"/>
                <a:sym typeface="Calibri"/>
              </a:rPr>
              <a:t> </a:t>
            </a:r>
            <a:r>
              <a:rPr lang="es-ES_tradnl" sz="1812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17.8.1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812" dirty="0">
                <a:ea typeface="Calibri"/>
                <a:cs typeface="Calibri"/>
                <a:sym typeface="Calibri"/>
              </a:rPr>
              <a:t>Logro previsto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812" dirty="0" smtClean="0">
                <a:ea typeface="Calibri"/>
                <a:cs typeface="Calibri"/>
                <a:sym typeface="Calibri"/>
              </a:rPr>
              <a:t>PROPUESTA: en 2023: 65% / en 2025: 70%</a:t>
            </a: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812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812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1.3</a:t>
            </a: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ES" sz="1800" dirty="0" smtClean="0">
                <a:sym typeface="Calibri"/>
              </a:rPr>
              <a:t>A escala m</a:t>
            </a:r>
            <a:r>
              <a:rPr lang="es-ES" sz="1800" dirty="0" smtClean="0"/>
              <a:t>undial</a:t>
            </a:r>
            <a:r>
              <a:rPr lang="es-ES" sz="1800" dirty="0"/>
              <a:t>, que las </a:t>
            </a:r>
            <a:r>
              <a:rPr lang="es-ES" sz="1800" dirty="0" smtClean="0"/>
              <a:t>TIC </a:t>
            </a:r>
            <a:r>
              <a:rPr lang="es-ES" sz="1800" dirty="0"/>
              <a:t>sean un </a:t>
            </a:r>
            <a:r>
              <a:rPr lang="es-ES" sz="1800" dirty="0" smtClean="0"/>
              <a:t>40% más </a:t>
            </a:r>
            <a:r>
              <a:rPr lang="es-ES" sz="1800" dirty="0"/>
              <a:t>asequibles en 2020</a:t>
            </a:r>
            <a:endParaRPr lang="es-ES_tradnl" sz="1812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Previsión para los países desarrollados: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–</a:t>
            </a: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32,5%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812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Previsión para los países </a:t>
            </a: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 desarrollo: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–</a:t>
            </a: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33,0%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○"/>
            </a:pPr>
            <a:r>
              <a:rPr lang="es-ES_tradnl" sz="1812" dirty="0" smtClean="0">
                <a:ea typeface="Calibri"/>
                <a:cs typeface="Calibri"/>
                <a:sym typeface="Calibri"/>
              </a:rPr>
              <a:t>PROPUESTA: en 2023: un 25% más asequibles / en 2025: un 30% más asequibles que en 2016</a:t>
            </a: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endParaRPr lang="es-ES_tradnl" sz="1812" b="1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r>
              <a:rPr lang="es-ES_tradnl" sz="1812" b="1" dirty="0" smtClean="0">
                <a:ea typeface="Calibri"/>
                <a:cs typeface="Calibri"/>
                <a:sym typeface="Calibri"/>
              </a:rPr>
              <a:t>Nueva 1.4 </a:t>
            </a:r>
            <a:r>
              <a:rPr lang="es-ES_tradnl" sz="1812" dirty="0" smtClean="0">
                <a:ea typeface="Calibri"/>
                <a:cs typeface="Calibri"/>
                <a:sym typeface="Calibri"/>
              </a:rPr>
              <a:t>PROPUESTA: que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todos </a:t>
            </a:r>
            <a:r>
              <a:rPr lang="es-ES" sz="1812" dirty="0">
                <a:ea typeface="Calibri"/>
                <a:cs typeface="Calibri"/>
                <a:sym typeface="Calibri"/>
              </a:rPr>
              <a:t>los países </a:t>
            </a:r>
            <a:r>
              <a:rPr lang="es-ES" sz="1812" dirty="0" smtClean="0">
                <a:ea typeface="Calibri"/>
                <a:cs typeface="Calibri"/>
                <a:sym typeface="Calibri"/>
              </a:rPr>
              <a:t>hayan adoptado una agenda/estrategia digital </a:t>
            </a:r>
            <a:r>
              <a:rPr lang="es-ES_tradnl" sz="1812" dirty="0" smtClean="0">
                <a:ea typeface="Calibri"/>
                <a:cs typeface="Calibri"/>
                <a:sym typeface="Calibri"/>
              </a:rPr>
              <a:t>en </a:t>
            </a:r>
            <a:r>
              <a:rPr lang="es-ES_tradnl" sz="1812" dirty="0">
                <a:ea typeface="Calibri"/>
                <a:cs typeface="Calibri"/>
                <a:sym typeface="Calibri"/>
              </a:rPr>
              <a:t>2023/2025</a:t>
            </a:r>
            <a:endParaRPr lang="es-ES_tradnl" sz="1812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endParaRPr lang="es-ES_tradnl" sz="1812" b="1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r>
              <a:rPr lang="es-ES_tradnl" sz="1812" b="1" dirty="0" smtClean="0">
                <a:ea typeface="Calibri"/>
                <a:cs typeface="Calibri"/>
                <a:sym typeface="Calibri"/>
              </a:rPr>
              <a:t>Nueva </a:t>
            </a:r>
            <a:r>
              <a:rPr lang="es-ES_tradnl" sz="1812" b="1" dirty="0">
                <a:ea typeface="Calibri"/>
                <a:cs typeface="Calibri"/>
                <a:sym typeface="Calibri"/>
              </a:rPr>
              <a:t>1.5</a:t>
            </a:r>
            <a:r>
              <a:rPr lang="es-ES_tradnl" sz="1812" dirty="0">
                <a:ea typeface="Calibri"/>
                <a:cs typeface="Calibri"/>
                <a:sym typeface="Calibri"/>
              </a:rPr>
              <a:t> </a:t>
            </a:r>
            <a:r>
              <a:rPr lang="es-ES_tradnl" sz="1812" dirty="0" smtClean="0">
                <a:ea typeface="Calibri"/>
                <a:cs typeface="Calibri"/>
                <a:sym typeface="Calibri"/>
              </a:rPr>
              <a:t>PROPUESTA: que el x% de las pymes preste servicios de venta en línea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None/>
            </a:pPr>
            <a:endParaRPr lang="es-ES_tradnl" sz="1812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812" b="1" dirty="0" smtClean="0">
                <a:ea typeface="Calibri"/>
                <a:cs typeface="Calibri"/>
                <a:sym typeface="Calibri"/>
              </a:rPr>
              <a:t>Nueva </a:t>
            </a:r>
            <a:r>
              <a:rPr lang="es-ES_tradnl" sz="1812" b="1" dirty="0">
                <a:ea typeface="Calibri"/>
                <a:cs typeface="Calibri"/>
                <a:sym typeface="Calibri"/>
              </a:rPr>
              <a:t>1.6 </a:t>
            </a:r>
            <a:r>
              <a:rPr lang="es-ES_tradnl" sz="1812" b="1" dirty="0" smtClean="0"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s-ES_tradnl" sz="1812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17.6.2 (banda ancha fija, por velocidad)</a:t>
            </a:r>
          </a:p>
          <a:p>
            <a:pPr marL="914400" lvl="1" indent="-343693">
              <a:lnSpc>
                <a:spcPct val="90000"/>
              </a:lnSpc>
              <a:spcBef>
                <a:spcPts val="0"/>
              </a:spcBef>
              <a:buSzPct val="100694"/>
              <a:buFont typeface="Noto Sans Symbols"/>
              <a:buChar char="○"/>
            </a:pPr>
            <a:r>
              <a:rPr lang="es-ES_tradnl" sz="1812" dirty="0" smtClean="0">
                <a:ea typeface="Calibri"/>
                <a:cs typeface="Calibri"/>
                <a:sym typeface="Calibri"/>
              </a:rPr>
              <a:t>PROPUESTA</a:t>
            </a: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que los abonos a la banda ancha fija aumenten un </a:t>
            </a:r>
            <a:r>
              <a:rPr lang="es-ES_tradnl" sz="1812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x% </a:t>
            </a:r>
            <a:endParaRPr lang="es-ES_tradnl" sz="1812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914400" lvl="1" indent="-343693">
              <a:lnSpc>
                <a:spcPct val="90000"/>
              </a:lnSpc>
              <a:spcBef>
                <a:spcPts val="0"/>
              </a:spcBef>
              <a:buSzPct val="100694"/>
              <a:buFont typeface="Noto Sans Symbols"/>
              <a:buChar char="○"/>
            </a:pPr>
            <a:r>
              <a:rPr lang="es-ES_tradnl" sz="1812" dirty="0" smtClean="0">
                <a:ea typeface="Calibri"/>
                <a:cs typeface="Calibri"/>
                <a:sym typeface="Calibri"/>
              </a:rPr>
              <a:t>PROPUESTA</a:t>
            </a: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que el 50</a:t>
            </a:r>
            <a:r>
              <a:rPr lang="es-ES_tradnl" sz="1812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% </a:t>
            </a: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</a:t>
            </a:r>
            <a:r>
              <a:rPr lang="es-ES_tradnl" sz="1812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los abonos a la banda ancha </a:t>
            </a:r>
            <a:r>
              <a:rPr lang="es-ES_tradnl" sz="1812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fija del x% de los países supere los 10 Mbit</a:t>
            </a:r>
          </a:p>
          <a:p>
            <a:pPr marL="914400" lvl="1" indent="-343693">
              <a:lnSpc>
                <a:spcPct val="90000"/>
              </a:lnSpc>
              <a:spcBef>
                <a:spcPts val="0"/>
              </a:spcBef>
              <a:buSzPct val="100694"/>
              <a:buFont typeface="Noto Sans Symbols"/>
              <a:buChar char="○"/>
            </a:pPr>
            <a:endParaRPr lang="es-ES_tradnl" sz="1812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45720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r>
              <a:rPr lang="es-ES_tradnl" sz="1800" b="1" dirty="0" smtClean="0">
                <a:ea typeface="Calibri"/>
                <a:cs typeface="Calibri"/>
                <a:sym typeface="Calibri"/>
              </a:rPr>
              <a:t>Nueva </a:t>
            </a:r>
            <a:r>
              <a:rPr lang="es-ES_tradnl" sz="1800" b="1" dirty="0">
                <a:ea typeface="Calibri"/>
                <a:cs typeface="Calibri"/>
                <a:sym typeface="Calibri"/>
              </a:rPr>
              <a:t>1.7</a:t>
            </a:r>
            <a:r>
              <a:rPr lang="es-ES_tradnl" sz="1800" dirty="0" smtClean="0">
                <a:ea typeface="Calibri"/>
                <a:cs typeface="Calibri"/>
                <a:sym typeface="Calibri"/>
              </a:rPr>
              <a:t> </a:t>
            </a:r>
            <a:r>
              <a:rPr lang="es-ES_tradnl" sz="1800" b="1" dirty="0" smtClean="0"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s-ES_tradnl" sz="18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16.10.2 (acceso público a la información)</a:t>
            </a:r>
            <a:endParaRPr lang="es-ES_tradnl" sz="1800" dirty="0" smtClean="0">
              <a:ea typeface="Calibri"/>
              <a:cs typeface="Calibri"/>
              <a:sym typeface="Calibri"/>
            </a:endParaRPr>
          </a:p>
          <a:p>
            <a:pPr marL="914400" lvl="1" indent="-343693">
              <a:lnSpc>
                <a:spcPct val="90000"/>
              </a:lnSpc>
              <a:spcBef>
                <a:spcPts val="0"/>
              </a:spcBef>
              <a:buSzPct val="100694"/>
              <a:buFont typeface="Noto Sans Symbols"/>
              <a:buChar char="○"/>
            </a:pPr>
            <a:r>
              <a:rPr lang="es-ES_tradnl" sz="1800" dirty="0" smtClean="0">
                <a:ea typeface="Calibri"/>
                <a:cs typeface="Calibri"/>
                <a:sym typeface="Calibri"/>
              </a:rPr>
              <a:t>PROPUESTA</a:t>
            </a:r>
            <a:r>
              <a:rPr lang="es-ES_tradnl" sz="18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que el x% de la población utilice servicios gubernamentales en línea</a:t>
            </a:r>
            <a:endParaRPr lang="es-ES_tradnl" sz="1800" dirty="0" smtClean="0">
              <a:ea typeface="Calibri"/>
              <a:cs typeface="Calibri"/>
              <a:sym typeface="Calibri"/>
            </a:endParaRPr>
          </a:p>
        </p:txBody>
      </p:sp>
      <p:pic>
        <p:nvPicPr>
          <p:cNvPr id="5" name="Shape 91" title="Target 1.1 &amp; 2.1.A: Househol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429" y="908720"/>
            <a:ext cx="2877075" cy="258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2" title="Target 1.2, 2.2.A, 2.2.B: Individual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329" y="3645024"/>
            <a:ext cx="2820175" cy="22356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323540" y="5880662"/>
            <a:ext cx="278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Fuente: Datos de la UIT (B</a:t>
            </a:r>
            <a:r>
              <a:rPr lang="es-ES" sz="1200" dirty="0" smtClean="0"/>
              <a:t>ase </a:t>
            </a:r>
            <a:r>
              <a:rPr lang="es-ES" sz="1200" dirty="0"/>
              <a:t>de datos de indicadores mundiales de telecomunicaciones/TIC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96642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b="1" dirty="0" smtClean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472" y="31796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368608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8072" y="560574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b="1" dirty="0" smtClean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Meta 2</a:t>
            </a:r>
            <a:endParaRPr lang="es-ES_tradn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80728"/>
            <a:ext cx="4644008" cy="6111620"/>
          </a:xfrm>
        </p:spPr>
        <p:txBody>
          <a:bodyPr>
            <a:normAutofit lnSpcReduction="10000"/>
          </a:bodyPr>
          <a:lstStyle/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ea typeface="Calibri"/>
                <a:cs typeface="Calibri"/>
                <a:sym typeface="Calibri"/>
              </a:rPr>
              <a:t>2.1.A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: </a:t>
            </a:r>
            <a:r>
              <a:rPr lang="es-ES" sz="1600" dirty="0">
                <a:ea typeface="Calibri"/>
                <a:cs typeface="Calibri"/>
                <a:sym typeface="Calibri"/>
              </a:rPr>
              <a:t>En los países en desarrollo, que el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50%</a:t>
            </a:r>
            <a:br>
              <a:rPr lang="es-ES" sz="1600" dirty="0" smtClean="0">
                <a:ea typeface="Calibri"/>
                <a:cs typeface="Calibri"/>
                <a:sym typeface="Calibri"/>
              </a:rPr>
            </a:br>
            <a:r>
              <a:rPr lang="es-ES" sz="1600" dirty="0" smtClean="0">
                <a:ea typeface="Calibri"/>
                <a:cs typeface="Calibri"/>
                <a:sym typeface="Calibri"/>
              </a:rPr>
              <a:t>de </a:t>
            </a:r>
            <a:r>
              <a:rPr lang="es-ES" sz="1600" dirty="0">
                <a:ea typeface="Calibri"/>
                <a:cs typeface="Calibri"/>
                <a:sym typeface="Calibri"/>
              </a:rPr>
              <a:t>los hogares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tenga acceso </a:t>
            </a:r>
            <a:r>
              <a:rPr lang="es-ES" sz="1600" dirty="0">
                <a:ea typeface="Calibri"/>
                <a:cs typeface="Calibri"/>
                <a:sym typeface="Calibri"/>
              </a:rPr>
              <a:t>a Internet</a:t>
            </a:r>
            <a:endParaRPr lang="es-ES_tradnl" sz="1600" dirty="0" smtClean="0"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Logro previsto</a:t>
            </a:r>
          </a:p>
          <a:p>
            <a:pPr marL="914400" lvl="1" indent="-18000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PROPUESTA: en 2023: 55% / en 2025: 60%</a:t>
            </a:r>
          </a:p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600" b="1" dirty="0" smtClean="0">
              <a:ea typeface="Calibri"/>
              <a:cs typeface="Calibri"/>
              <a:sym typeface="Calibri"/>
            </a:endParaRPr>
          </a:p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ea typeface="Calibri"/>
                <a:cs typeface="Calibri"/>
                <a:sym typeface="Calibri"/>
              </a:rPr>
              <a:t>2.1.B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: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 los países menos adelantados (PMA), que el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15% de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los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hogares tenga Internet</a:t>
            </a:r>
            <a:endParaRPr lang="es-ES_tradnl" sz="1600" dirty="0" smtClean="0"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>
                <a:ea typeface="Calibri"/>
                <a:cs typeface="Calibri"/>
                <a:sym typeface="Calibri"/>
              </a:rPr>
              <a:t>Logro previsto</a:t>
            </a: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PROPUESTA: en 2023: 25% / en 2025: 30%</a:t>
            </a:r>
          </a:p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600" b="1" dirty="0" smtClean="0">
              <a:ea typeface="Calibri"/>
              <a:cs typeface="Calibri"/>
              <a:sym typeface="Calibri"/>
            </a:endParaRPr>
          </a:p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ea typeface="Calibri"/>
                <a:cs typeface="Calibri"/>
                <a:sym typeface="Calibri"/>
              </a:rPr>
              <a:t>2.2.A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: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En </a:t>
            </a:r>
            <a:r>
              <a:rPr lang="es-ES" sz="1600" dirty="0">
                <a:ea typeface="Calibri"/>
                <a:cs typeface="Calibri"/>
                <a:sym typeface="Calibri"/>
              </a:rPr>
              <a:t>los países en desarrollo, que el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50% </a:t>
            </a:r>
            <a:r>
              <a:rPr lang="es-ES" sz="1600" dirty="0">
                <a:ea typeface="Calibri"/>
                <a:cs typeface="Calibri"/>
                <a:sym typeface="Calibri"/>
              </a:rPr>
              <a:t>de las personas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físicas utilice </a:t>
            </a:r>
            <a:r>
              <a:rPr lang="es-ES" sz="1600" dirty="0">
                <a:ea typeface="Calibri"/>
                <a:cs typeface="Calibri"/>
                <a:sym typeface="Calibri"/>
              </a:rPr>
              <a:t>Internet</a:t>
            </a:r>
            <a:endParaRPr lang="es-ES_tradnl" sz="1600" dirty="0" smtClean="0"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es-ES_tradnl" sz="1600" dirty="0">
                <a:ea typeface="Calibri"/>
                <a:cs typeface="Calibri"/>
                <a:sym typeface="Calibri"/>
              </a:rPr>
              <a:t>Logro previsto</a:t>
            </a:r>
            <a:endParaRPr lang="es-ES_tradnl" sz="1600" dirty="0" smtClean="0"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PROPUESTA: en 2023: 55% / en 2025: 60%</a:t>
            </a:r>
          </a:p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2.2.B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En los PMA, que el 20%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las personas</a:t>
            </a:r>
          </a:p>
          <a:p>
            <a:pPr marL="277200" lvl="0" indent="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None/>
            </a:pP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físicas utilice Internet en 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2020</a:t>
            </a:r>
          </a:p>
          <a:p>
            <a:pPr marL="914400" lvl="1" indent="-18000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>
                <a:ea typeface="Calibri"/>
                <a:cs typeface="Calibri"/>
                <a:sym typeface="Calibri"/>
              </a:rPr>
              <a:t>Logro previsto</a:t>
            </a: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PROPUESTA: en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2023: 30% / en 2025: 35%</a:t>
            </a:r>
          </a:p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endParaRPr lang="es-ES_tradnl" sz="1600" dirty="0" smtClean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457200" lvl="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Calibri"/>
              <a:buChar char="●"/>
            </a:pPr>
            <a:r>
              <a:rPr lang="es-ES_tradnl" sz="1600" b="1" dirty="0" smtClean="0">
                <a:ea typeface="Calibri"/>
                <a:cs typeface="Calibri"/>
                <a:sym typeface="Calibri"/>
              </a:rPr>
              <a:t>Nueva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 </a:t>
            </a:r>
            <a:r>
              <a:rPr lang="es-ES_tradnl" sz="1600" b="1" dirty="0" smtClean="0"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8.10.2: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Porcentaje de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adultos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con una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cuenta en un banco u otra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institución financiera o con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un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proveedor móvil de servicios monetarios</a:t>
            </a:r>
            <a:endParaRPr lang="es-ES_tradnl" sz="1600" b="1" dirty="0" smtClean="0">
              <a:solidFill>
                <a:schemeClr val="accent6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PROPUESTA: que el x% de la población utilice servicios bancarios electrónicos o móviles en </a:t>
            </a:r>
            <a:r>
              <a:rPr lang="es-ES_tradnl" sz="1600" dirty="0">
                <a:ea typeface="Calibri"/>
                <a:cs typeface="Calibri"/>
                <a:sym typeface="Calibri"/>
              </a:rPr>
              <a:t>2023/2025</a:t>
            </a:r>
            <a:endParaRPr lang="es-ES_tradnl" sz="1600" dirty="0" smtClean="0"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endParaRPr lang="es-ES_tradnl" sz="1600" dirty="0" smtClean="0">
              <a:ea typeface="Calibri"/>
              <a:cs typeface="Calibri"/>
              <a:sym typeface="Calibri"/>
            </a:endParaRPr>
          </a:p>
          <a:p>
            <a:pPr marL="457200" indent="-180000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2.3.A: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Que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la brecha de la asequibilidad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entre países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desarrollados y en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desarrollo se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haya reducido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un 40%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 2020</a:t>
            </a: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914400" lvl="1" indent="-180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PROPUESTA: que en 2025 se haya reducido un 30% más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11960" y="959286"/>
            <a:ext cx="4932040" cy="603961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3693">
              <a:lnSpc>
                <a:spcPct val="9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2.3.B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Que los servicios de banda ancha no cuesten más del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5% de la renta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mensual media en los países en desarrollo en 2020</a:t>
            </a: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Logrado en 120 países</a:t>
            </a: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PROPUESTA: en 2023 &lt;3% o en 2025 &lt;2,5% de la RNB per cápita</a:t>
            </a: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9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2.4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 escala mundial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, que en 2020 el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90%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la población rural tenga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cobertura de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servicios de banda ancha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9.c.1: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Porcentaje de población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abarcada por una red móvil,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desglosado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por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tecnología</a:t>
            </a:r>
            <a:endParaRPr lang="es-ES_tradnl" sz="1600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En 2016, las redes abarcaban al 67% de la población rural</a:t>
            </a: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PROPUESTA: Total de población abarcada por una red en 2023 – 95% / en 2025 – 98%</a:t>
            </a:r>
          </a:p>
          <a:p>
            <a:pPr marL="457200" lvl="0" indent="-343693">
              <a:lnSpc>
                <a:spcPct val="9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050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9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2.5.A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Que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2020 se haya alcanzado la igualdad de género entre los usuarios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Internet</a:t>
            </a:r>
            <a:endParaRPr lang="es-ES_tradnl" sz="1600" dirty="0" smtClean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 general, la brecha de género se ha acentuado ligeramente (aunque a un ritmo decreciente)</a:t>
            </a:r>
          </a:p>
          <a:p>
            <a:pPr marL="468000" lvl="1" indent="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None/>
            </a:pP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PROPUESTA:</a:t>
            </a: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Igualdad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género entre los usuarios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las TIC</a:t>
            </a: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Igualdad de género entre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los propietarios de teléfonos móviles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(ODS 5.b.1: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Porcentaje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de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personas que poseen un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teléfono móvil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,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desglosado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por 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sexo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343693">
              <a:lnSpc>
                <a:spcPct val="9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000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9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ea typeface="Calibri"/>
                <a:cs typeface="Calibri"/>
                <a:sym typeface="Calibri"/>
              </a:rPr>
              <a:t>2.5.B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: Estrategia de accesibilidad (48/64 países, datos de 2016)</a:t>
            </a: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PROPUESTA: Mantener los objetivos fijados para todos los países</a:t>
            </a:r>
          </a:p>
          <a:p>
            <a:pPr marL="457200" lvl="0" indent="-343693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694"/>
              <a:buFont typeface="Calibri"/>
              <a:buChar char="●"/>
            </a:pPr>
            <a:endParaRPr lang="es-ES_tradnl" sz="1000" dirty="0" smtClean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457200" indent="-343693">
              <a:lnSpc>
                <a:spcPct val="9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ea typeface="Calibri"/>
                <a:cs typeface="Calibri"/>
                <a:sym typeface="Calibri"/>
              </a:rPr>
              <a:t>Nueva 2.5.C </a:t>
            </a:r>
            <a:r>
              <a:rPr lang="es-ES_tradnl" sz="1600" b="1" dirty="0" smtClean="0"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 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4.4.1 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ES_tradnl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Jóvenes/adultos 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con conocimientos de </a:t>
            </a:r>
            <a:r>
              <a:rPr lang="es-ES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TIC</a:t>
            </a:r>
            <a:r>
              <a:rPr lang="es-ES_tradnl" sz="16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, por tipo de conocimiento)</a:t>
            </a:r>
          </a:p>
          <a:p>
            <a:pPr marL="720000" lvl="1" indent="-252000">
              <a:lnSpc>
                <a:spcPct val="9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PROPUESTA: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Mejorar la proporción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personas con conocimientos de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TIC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(desglosada por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países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desarrollados/en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desarrollo)</a:t>
            </a:r>
            <a:endParaRPr lang="es-ES_tradnl" sz="16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8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Metas 3 (sostenibilidad), 4 (innovación) </a:t>
            </a:r>
            <a:br>
              <a:rPr lang="es-ES_tradnl" sz="2800" dirty="0" smtClean="0"/>
            </a:br>
            <a:r>
              <a:rPr lang="es-ES_tradnl" sz="2800" dirty="0" smtClean="0"/>
              <a:t>y 5 (asociación)</a:t>
            </a:r>
            <a:endParaRPr lang="es-ES_tradnl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08520" y="1046962"/>
            <a:ext cx="4705950" cy="5832648"/>
          </a:xfrm>
        </p:spPr>
        <p:txBody>
          <a:bodyPr>
            <a:noAutofit/>
          </a:bodyPr>
          <a:lstStyle/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ea typeface="Calibri"/>
                <a:cs typeface="Calibri"/>
                <a:sym typeface="Calibri"/>
              </a:rPr>
              <a:t>3.1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: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Que </a:t>
            </a:r>
            <a:r>
              <a:rPr lang="es-ES" sz="1600" dirty="0">
                <a:ea typeface="Calibri"/>
                <a:cs typeface="Calibri"/>
                <a:sym typeface="Calibri"/>
              </a:rPr>
              <a:t>en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2020 </a:t>
            </a:r>
            <a:r>
              <a:rPr lang="es-ES" sz="1600" dirty="0">
                <a:ea typeface="Calibri"/>
                <a:cs typeface="Calibri"/>
                <a:sym typeface="Calibri"/>
              </a:rPr>
              <a:t>la preparación para la ciberseguridad se haya mejorado en un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40%</a:t>
            </a:r>
            <a:endParaRPr lang="es-ES_tradnl" sz="1600" dirty="0" smtClean="0">
              <a:ea typeface="Calibri"/>
              <a:cs typeface="Calibri"/>
              <a:sym typeface="Calibri"/>
            </a:endParaRP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PROPUESTA: Mejorar </a:t>
            </a:r>
            <a:r>
              <a:rPr lang="es-ES" sz="1600" dirty="0">
                <a:ea typeface="Calibri"/>
                <a:cs typeface="Calibri"/>
                <a:sym typeface="Calibri"/>
              </a:rPr>
              <a:t>la preparación para la </a:t>
            </a:r>
            <a:r>
              <a:rPr lang="es-ES" sz="1600" dirty="0" smtClean="0">
                <a:ea typeface="Calibri"/>
                <a:cs typeface="Calibri"/>
                <a:sym typeface="Calibri"/>
              </a:rPr>
              <a:t>ciberseguridad de los países 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(con competencias clave: </a:t>
            </a:r>
            <a:r>
              <a:rPr lang="es-ES_tradnl" sz="1600" dirty="0">
                <a:ea typeface="Calibri"/>
                <a:cs typeface="Calibri"/>
                <a:sym typeface="Calibri"/>
              </a:rPr>
              <a:t>creación de 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estrategias, </a:t>
            </a:r>
            <a:r>
              <a:rPr lang="es-ES" sz="1600" dirty="0" smtClean="0">
                <a:ea typeface="Calibri"/>
                <a:cs typeface="Calibri"/>
              </a:rPr>
              <a:t>equipos </a:t>
            </a:r>
            <a:r>
              <a:rPr lang="es-ES" sz="1600" dirty="0">
                <a:ea typeface="Calibri"/>
                <a:cs typeface="Calibri"/>
              </a:rPr>
              <a:t>de intervención en caso de 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emergencia/</a:t>
            </a:r>
            <a:r>
              <a:rPr lang="es-ES" sz="1600" dirty="0" smtClean="0">
                <a:ea typeface="Calibri"/>
                <a:cs typeface="Calibri"/>
              </a:rPr>
              <a:t>incidente</a:t>
            </a:r>
            <a:r>
              <a:rPr lang="es-ES_tradnl" sz="1600" dirty="0" smtClean="0">
                <a:ea typeface="Calibri"/>
                <a:cs typeface="Calibri"/>
                <a:sym typeface="Calibri"/>
              </a:rPr>
              <a:t> informático y legislación conexa)</a:t>
            </a: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3.2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Que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</a:rPr>
              <a:t>en 2020 el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</a:rPr>
              <a:t>volumen de residuos electrónicos redundantes se haya reducido un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</a:rPr>
              <a:t>50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%</a:t>
            </a:r>
          </a:p>
          <a:p>
            <a:pPr marL="570707" lvl="1" indent="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None/>
            </a:pPr>
            <a:r>
              <a:rPr lang="es-ES_tradnl" sz="1600" dirty="0" smtClean="0">
                <a:ea typeface="Calibri"/>
                <a:cs typeface="Calibri"/>
                <a:sym typeface="Calibri"/>
              </a:rPr>
              <a:t>PROPUESTA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Aumentar la tasa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mundial de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reciclaje de residuos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electrónicos al 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x%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Aumentar el número de países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dotados de una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legislación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 materia de residuos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electrónicos 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al x%</a:t>
            </a: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45720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6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3.3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Q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</a:rPr>
              <a:t>ue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</a:rPr>
              <a:t>en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</a:rPr>
              <a:t>2020 las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</a:rPr>
              <a:t>emisiones de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</a:rPr>
              <a:t>GEI se hayan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</a:rPr>
              <a:t>reducido un 30</a:t>
            </a: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% </a:t>
            </a:r>
            <a:r>
              <a:rPr lang="es-ES_tradnl" sz="1600" dirty="0" smtClean="0"/>
              <a:t>por dispositivo </a:t>
            </a: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570707" lvl="1" indent="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None/>
            </a:pPr>
            <a:r>
              <a:rPr lang="es-ES_tradnl" sz="1600" dirty="0" smtClean="0">
                <a:ea typeface="Calibri"/>
                <a:cs typeface="Calibri"/>
                <a:sym typeface="Wingdings" panose="05000000000000000000" pitchFamily="2" charset="2"/>
              </a:rPr>
              <a:t>OPCIONES:</a:t>
            </a: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600" dirty="0" smtClean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</a:rPr>
              <a:t>Vincular el Acuerdo de París y el sector de las TIC en aras de una participación proporcional en las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</a:rPr>
              <a:t>contribuciones previstas determinadas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</a:rPr>
              <a:t>a nivel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</a:rPr>
              <a:t>nacional</a:t>
            </a:r>
            <a:endParaRPr lang="es-ES_tradnl" sz="16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Que la infraestructura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</a:t>
            </a:r>
            <a:r>
              <a:rPr lang="es-ES" sz="16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telecomunicaciones/TIC utilice </a:t>
            </a: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energía "más limpia"</a:t>
            </a:r>
            <a:endParaRPr lang="es-ES_tradnl" sz="16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55977" y="909063"/>
            <a:ext cx="4788023" cy="59046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700" b="1" dirty="0" smtClean="0">
                <a:ea typeface="Calibri"/>
                <a:cs typeface="Calibri"/>
                <a:sym typeface="Calibri"/>
              </a:rPr>
              <a:t>Nueva 3.4 </a:t>
            </a:r>
            <a:r>
              <a:rPr lang="es-ES_tradnl" sz="1700" dirty="0" smtClean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s-ES_tradnl" sz="17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11.B.2: </a:t>
            </a:r>
            <a:r>
              <a:rPr lang="es-ES" sz="17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Número de países que cuentan con </a:t>
            </a:r>
            <a:r>
              <a:rPr lang="es-ES" sz="17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estrategias de </a:t>
            </a:r>
            <a:r>
              <a:rPr lang="es-ES" sz="17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reducción del riesgo de desastres a nivel nacional </a:t>
            </a:r>
            <a:r>
              <a:rPr lang="es-ES" sz="17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y local</a:t>
            </a:r>
            <a:endParaRPr lang="es-ES_tradnl" sz="1700" dirty="0" smtClean="0">
              <a:solidFill>
                <a:schemeClr val="accent6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marL="570707" lvl="1" indent="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None/>
            </a:pPr>
            <a:r>
              <a:rPr lang="es-ES_tradnl" sz="1700" dirty="0" smtClean="0">
                <a:ea typeface="Calibri"/>
                <a:cs typeface="Calibri"/>
                <a:sym typeface="Calibri"/>
              </a:rPr>
              <a:t>PROPUESTA:</a:t>
            </a:r>
          </a:p>
          <a:p>
            <a:pPr marL="1188720" lvl="2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es-ES" sz="1400" dirty="0" smtClean="0">
                <a:ea typeface="Calibri"/>
                <a:cs typeface="Calibri"/>
                <a:sym typeface="Calibri"/>
              </a:rPr>
              <a:t>Aumentar el número de países dotados de un plan nacional de telecomunicaciones de emergencia </a:t>
            </a:r>
          </a:p>
          <a:p>
            <a:pPr marL="1188720" lvl="2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es-ES" sz="1400" dirty="0" smtClean="0">
                <a:ea typeface="Calibri"/>
                <a:cs typeface="Calibri"/>
                <a:sym typeface="Calibri"/>
              </a:rPr>
              <a:t>Aumentar el número de países dotados de sistemas </a:t>
            </a:r>
            <a:r>
              <a:rPr lang="en-US" sz="1400" dirty="0" smtClean="0"/>
              <a:t>de </a:t>
            </a:r>
            <a:r>
              <a:rPr lang="es-ES_tradnl" sz="1400" dirty="0" smtClean="0"/>
              <a:t>alerta temprana de riesgos múltiples </a:t>
            </a:r>
            <a:r>
              <a:rPr lang="es-ES_tradnl" sz="1400" dirty="0" smtClean="0">
                <a:ea typeface="Calibri"/>
                <a:cs typeface="Calibri"/>
                <a:sym typeface="Calibri"/>
              </a:rPr>
              <a:t>(indicador G1 </a:t>
            </a:r>
            <a:r>
              <a:rPr lang="es-ES_tradnl" sz="1400" dirty="0">
                <a:ea typeface="Calibri"/>
                <a:cs typeface="Calibri"/>
                <a:sym typeface="Calibri"/>
              </a:rPr>
              <a:t>del marco de </a:t>
            </a:r>
            <a:r>
              <a:rPr lang="es-ES_tradnl" sz="1400" dirty="0" smtClean="0">
                <a:ea typeface="Calibri"/>
                <a:cs typeface="Calibri"/>
                <a:sym typeface="Calibri"/>
              </a:rPr>
              <a:t>Sendai)</a:t>
            </a:r>
          </a:p>
          <a:p>
            <a:pPr marL="1188720" lvl="2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es-ES" sz="1400" dirty="0">
                <a:ea typeface="Calibri"/>
                <a:cs typeface="Calibri"/>
                <a:sym typeface="Calibri"/>
              </a:rPr>
              <a:t>Aumentar el número de países dotados de </a:t>
            </a:r>
            <a:r>
              <a:rPr lang="es-ES" sz="1400" dirty="0" smtClean="0">
                <a:ea typeface="Calibri"/>
                <a:cs typeface="Calibri"/>
                <a:sym typeface="Calibri"/>
              </a:rPr>
              <a:t>un </a:t>
            </a:r>
            <a:r>
              <a:rPr lang="es-ES_tradnl" sz="1400" dirty="0" smtClean="0">
                <a:ea typeface="Calibri"/>
                <a:cs typeface="Calibri"/>
                <a:sym typeface="Calibri"/>
              </a:rPr>
              <a:t>protocolo </a:t>
            </a:r>
            <a:r>
              <a:rPr lang="es-ES_tradnl" sz="1400" dirty="0">
                <a:ea typeface="Calibri"/>
                <a:cs typeface="Calibri"/>
                <a:sym typeface="Calibri"/>
              </a:rPr>
              <a:t>de alerta común</a:t>
            </a:r>
            <a:endParaRPr lang="es-ES_tradnl" sz="1400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7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4.1</a:t>
            </a:r>
            <a:r>
              <a:rPr lang="es-ES_tradnl" sz="17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ES" sz="17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Entorno </a:t>
            </a:r>
            <a:r>
              <a:rPr lang="es-ES" sz="17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 las </a:t>
            </a:r>
            <a:r>
              <a:rPr lang="es-ES" sz="17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TIC </a:t>
            </a:r>
            <a:r>
              <a:rPr lang="es-ES" sz="17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propicio a la innovación</a:t>
            </a:r>
            <a:endParaRPr lang="es-ES_tradnl" sz="17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570707" lvl="1" indent="0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None/>
            </a:pPr>
            <a:r>
              <a:rPr lang="es-ES_tradnl" sz="1700" dirty="0" smtClean="0">
                <a:ea typeface="Calibri"/>
                <a:cs typeface="Calibri"/>
                <a:sym typeface="Calibri"/>
              </a:rPr>
              <a:t>OPCIONES:</a:t>
            </a:r>
          </a:p>
          <a:p>
            <a:pPr marL="1188720" lvl="2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es-ES" sz="1400" dirty="0" smtClean="0">
                <a:ea typeface="Calibri"/>
                <a:cs typeface="Calibri"/>
                <a:sym typeface="Calibri"/>
              </a:rPr>
              <a:t>Que todos </a:t>
            </a:r>
            <a:r>
              <a:rPr lang="es-ES" sz="1400" dirty="0">
                <a:ea typeface="Calibri"/>
                <a:cs typeface="Calibri"/>
                <a:sym typeface="Calibri"/>
              </a:rPr>
              <a:t>los países </a:t>
            </a:r>
            <a:r>
              <a:rPr lang="es-ES" sz="1400" dirty="0" smtClean="0">
                <a:ea typeface="Calibri"/>
                <a:cs typeface="Calibri"/>
                <a:sym typeface="Calibri"/>
              </a:rPr>
              <a:t>cuenten con una política/estrategia </a:t>
            </a:r>
            <a:r>
              <a:rPr lang="es-ES" sz="1400" dirty="0">
                <a:ea typeface="Calibri"/>
                <a:cs typeface="Calibri"/>
                <a:sym typeface="Calibri"/>
              </a:rPr>
              <a:t>de innovación centrada en las </a:t>
            </a:r>
            <a:r>
              <a:rPr lang="es-ES" sz="1400" dirty="0" smtClean="0">
                <a:ea typeface="Calibri"/>
                <a:cs typeface="Calibri"/>
                <a:sym typeface="Calibri"/>
              </a:rPr>
              <a:t>pymes tecnológicas </a:t>
            </a:r>
          </a:p>
          <a:p>
            <a:pPr marL="1188720" lvl="2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es-ES" sz="1400" dirty="0" smtClean="0">
                <a:ea typeface="Calibri"/>
                <a:cs typeface="Calibri"/>
                <a:sym typeface="Calibri"/>
              </a:rPr>
              <a:t>Que </a:t>
            </a:r>
            <a:r>
              <a:rPr lang="es-ES" sz="1400" dirty="0">
                <a:ea typeface="Calibri"/>
                <a:cs typeface="Calibri"/>
                <a:sym typeface="Calibri"/>
              </a:rPr>
              <a:t>t</a:t>
            </a:r>
            <a:r>
              <a:rPr lang="es-ES" sz="1400" dirty="0" smtClean="0">
                <a:ea typeface="Calibri"/>
                <a:cs typeface="Calibri"/>
                <a:sym typeface="Calibri"/>
              </a:rPr>
              <a:t>odos </a:t>
            </a:r>
            <a:r>
              <a:rPr lang="es-ES" sz="1400" dirty="0">
                <a:ea typeface="Calibri"/>
                <a:cs typeface="Calibri"/>
                <a:sym typeface="Calibri"/>
              </a:rPr>
              <a:t>los </a:t>
            </a:r>
            <a:r>
              <a:rPr lang="es-ES" sz="1400" dirty="0" smtClean="0">
                <a:ea typeface="Calibri"/>
                <a:cs typeface="Calibri"/>
                <a:sym typeface="Calibri"/>
              </a:rPr>
              <a:t>países promuevan centros </a:t>
            </a:r>
            <a:r>
              <a:rPr lang="es-ES" sz="1400" dirty="0">
                <a:ea typeface="Calibri"/>
                <a:cs typeface="Calibri"/>
                <a:sym typeface="Calibri"/>
              </a:rPr>
              <a:t>de innovación</a:t>
            </a:r>
            <a:endParaRPr lang="es-ES_tradnl" sz="1400" dirty="0" smtClean="0">
              <a:ea typeface="Calibri"/>
              <a:cs typeface="Calibri"/>
              <a:sym typeface="Calibri"/>
            </a:endParaRP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700" b="1" dirty="0" smtClean="0">
                <a:ea typeface="Calibri"/>
                <a:cs typeface="Calibri"/>
                <a:sym typeface="Calibri"/>
              </a:rPr>
              <a:t>Nueva </a:t>
            </a:r>
            <a:r>
              <a:rPr lang="es-ES_tradnl" sz="17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4.2</a:t>
            </a:r>
            <a:r>
              <a:rPr lang="es-ES_tradnl" sz="17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_tradnl" sz="1700" dirty="0" smtClean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s-ES_tradnl" sz="17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_tradnl" sz="17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9.B.1: </a:t>
            </a:r>
            <a:r>
              <a:rPr lang="es-ES" sz="17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Porcentaje del valor agregado por la industria de tecnología mediana y alta del valor añadido total</a:t>
            </a:r>
            <a:endParaRPr lang="es-ES_tradnl" sz="1700" dirty="0" smtClean="0">
              <a:solidFill>
                <a:schemeClr val="accent6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Calibri"/>
              <a:buChar char="○"/>
            </a:pPr>
            <a:r>
              <a:rPr lang="es-ES_tradnl" sz="1700" dirty="0" smtClean="0">
                <a:ea typeface="Calibri"/>
                <a:cs typeface="Calibri"/>
                <a:sym typeface="Calibri"/>
              </a:rPr>
              <a:t>PROPUESTA: </a:t>
            </a:r>
            <a:r>
              <a:rPr lang="es-ES_tradnl" sz="1400" dirty="0" smtClean="0">
                <a:ea typeface="Calibri"/>
                <a:cs typeface="Calibri"/>
                <a:sym typeface="Calibri"/>
              </a:rPr>
              <a:t>El x% de los empleos en el sector de las TIC (mujer/hombre)</a:t>
            </a:r>
          </a:p>
          <a:p>
            <a:pPr marL="457200" lvl="0" indent="-343693">
              <a:lnSpc>
                <a:spcPct val="80000"/>
              </a:lnSpc>
              <a:spcBef>
                <a:spcPts val="0"/>
              </a:spcBef>
              <a:buClr>
                <a:srgbClr val="498BC9"/>
              </a:buClr>
              <a:buSzPct val="100694"/>
              <a:buFont typeface="Noto Sans Symbols"/>
              <a:buChar char="●"/>
            </a:pPr>
            <a:r>
              <a:rPr lang="es-ES_tradnl" sz="1700" b="1" dirty="0" smtClean="0">
                <a:ea typeface="Calibri"/>
                <a:cs typeface="Calibri"/>
                <a:sym typeface="Calibri"/>
              </a:rPr>
              <a:t>Nueva </a:t>
            </a:r>
            <a:r>
              <a:rPr lang="es-ES_tradnl" sz="17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5.1</a:t>
            </a:r>
            <a:r>
              <a:rPr lang="es-ES_tradnl" sz="17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ES" sz="1800" dirty="0"/>
              <a:t>Asociaciones efectivas de interesados en el entorno de </a:t>
            </a:r>
            <a:r>
              <a:rPr lang="es-ES" sz="1800" dirty="0" smtClean="0"/>
              <a:t>las TIC</a:t>
            </a:r>
            <a:r>
              <a:rPr lang="es-ES_tradnl" sz="17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_tradnl" sz="1700" dirty="0" smtClean="0">
                <a:solidFill>
                  <a:srgbClr val="000000"/>
                </a:solidFill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s-ES_tradnl" sz="17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ODS 17.6.1</a:t>
            </a:r>
            <a:r>
              <a:rPr lang="es-ES_tradnl" sz="17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: Número de acuerdos </a:t>
            </a:r>
            <a:r>
              <a:rPr lang="es-ES_tradnl" sz="17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de </a:t>
            </a:r>
            <a:r>
              <a:rPr lang="es-ES" sz="17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cooperación en materia de ciencia </a:t>
            </a:r>
            <a:r>
              <a:rPr lang="es-ES" sz="17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y/o tecnología</a:t>
            </a:r>
            <a:endParaRPr lang="es-ES_tradnl" sz="1700" dirty="0" smtClean="0">
              <a:solidFill>
                <a:schemeClr val="accent6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marL="914400" lvl="1" indent="-343693">
              <a:lnSpc>
                <a:spcPct val="80000"/>
              </a:lnSpc>
              <a:spcBef>
                <a:spcPts val="0"/>
              </a:spcBef>
              <a:buClr>
                <a:srgbClr val="5B9BD5"/>
              </a:buClr>
              <a:buSzPct val="100694"/>
              <a:buFont typeface="Noto Sans Symbols"/>
              <a:buChar char="○"/>
            </a:pPr>
            <a:r>
              <a:rPr lang="es-ES_tradnl" sz="1700" dirty="0" smtClean="0">
                <a:ea typeface="Calibri"/>
                <a:cs typeface="Calibri"/>
                <a:sym typeface="Calibri"/>
              </a:rPr>
              <a:t>PROPUESTA: </a:t>
            </a:r>
            <a:r>
              <a:rPr lang="es-ES" sz="1400" dirty="0">
                <a:ea typeface="Calibri"/>
                <a:cs typeface="Calibri"/>
                <a:sym typeface="Calibri"/>
              </a:rPr>
              <a:t>Aumentar el número de </a:t>
            </a:r>
            <a:r>
              <a:rPr lang="es-ES" sz="1400" dirty="0" smtClean="0">
                <a:ea typeface="Calibri"/>
                <a:cs typeface="Calibri"/>
                <a:sym typeface="Calibri"/>
              </a:rPr>
              <a:t>programas </a:t>
            </a:r>
            <a:r>
              <a:rPr lang="es-ES" sz="1400" dirty="0">
                <a:ea typeface="Calibri"/>
                <a:cs typeface="Calibri"/>
                <a:sym typeface="Calibri"/>
              </a:rPr>
              <a:t>de </a:t>
            </a:r>
            <a:r>
              <a:rPr lang="es-ES" sz="1400" dirty="0" smtClean="0">
                <a:ea typeface="Calibri"/>
                <a:cs typeface="Calibri"/>
                <a:sym typeface="Calibri"/>
              </a:rPr>
              <a:t>financiación/desarrollo relacionados </a:t>
            </a:r>
            <a:r>
              <a:rPr lang="es-ES" sz="1400" dirty="0">
                <a:ea typeface="Calibri"/>
                <a:cs typeface="Calibri"/>
                <a:sym typeface="Calibri"/>
              </a:rPr>
              <a:t>con las TIC</a:t>
            </a:r>
            <a:endParaRPr lang="es-ES_tradnl" sz="14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2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Riesgos estratégicos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200" dirty="0" smtClean="0"/>
              <a:t>Resumen de los riesgos estratégicos</a:t>
            </a:r>
            <a:endParaRPr lang="es-ES_tradnl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134" y="1550665"/>
            <a:ext cx="4096866" cy="1734697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400" b="0" cap="small" dirty="0" smtClean="0">
                <a:solidFill>
                  <a:srgbClr val="C00000"/>
                </a:solidFill>
              </a:rPr>
              <a:t>Riesgo 1</a:t>
            </a: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/>
              <a:t>Disminución de </a:t>
            </a:r>
            <a:r>
              <a:rPr lang="es-ES" sz="2400" dirty="0" smtClean="0"/>
              <a:t>la pertinencia </a:t>
            </a:r>
            <a:r>
              <a:rPr lang="es-ES" sz="2400" dirty="0"/>
              <a:t>y </a:t>
            </a:r>
            <a:r>
              <a:rPr lang="es-ES" sz="2400" dirty="0" smtClean="0"/>
              <a:t>la capacidad para demostrar </a:t>
            </a:r>
            <a:r>
              <a:rPr lang="es-ES" sz="2400" dirty="0"/>
              <a:t>un </a:t>
            </a:r>
            <a:r>
              <a:rPr lang="es-ES" sz="2400" dirty="0" smtClean="0"/>
              <a:t>claro valor añadido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5584" y="3515908"/>
            <a:ext cx="4106416" cy="1069899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s-ES_tradnl" sz="2400" b="0" cap="small" dirty="0" smtClean="0">
                <a:solidFill>
                  <a:srgbClr val="C00000"/>
                </a:solidFill>
              </a:rPr>
              <a:t>Riesgo 2</a:t>
            </a: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s-ES_tradnl" sz="2400" dirty="0" smtClean="0"/>
              <a:t> Dispersión excesiva de esfuerzos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134" y="4816355"/>
            <a:ext cx="4106416" cy="1402298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s-ES_tradnl" sz="2400" b="0" cap="small" dirty="0" smtClean="0">
                <a:solidFill>
                  <a:srgbClr val="C00000"/>
                </a:solidFill>
              </a:rPr>
              <a:t>Riesgo 3</a:t>
            </a: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s-ES_tradnl" sz="2400" dirty="0" smtClean="0"/>
              <a:t> Incapacidad para responder a las necesidades emergentes y a la innovación con rapidez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5815" y="4483956"/>
            <a:ext cx="3888432" cy="14022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400" b="0" cap="small" dirty="0" smtClean="0">
                <a:solidFill>
                  <a:srgbClr val="C00000"/>
                </a:solidFill>
              </a:rPr>
              <a:t>Riesgo </a:t>
            </a:r>
            <a:r>
              <a:rPr lang="en-US" sz="2400" b="0" cap="small" dirty="0">
                <a:solidFill>
                  <a:srgbClr val="C00000"/>
                </a:solidFill>
              </a:rPr>
              <a:t>6</a:t>
            </a: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s-ES_tradnl" sz="2400" dirty="0" smtClean="0"/>
              <a:t> Inadecuación de la financiación (apoyo financiero insuficiente)</a:t>
            </a:r>
            <a:endParaRPr lang="es-ES_tradn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5815" y="2817551"/>
            <a:ext cx="3888432" cy="1475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400" b="0" cap="small" dirty="0" smtClean="0">
                <a:solidFill>
                  <a:srgbClr val="C00000"/>
                </a:solidFill>
              </a:rPr>
              <a:t>Riesgo </a:t>
            </a:r>
            <a:r>
              <a:rPr lang="en-US" sz="2400" b="0" cap="small" dirty="0">
                <a:solidFill>
                  <a:srgbClr val="C00000"/>
                </a:solidFill>
              </a:rPr>
              <a:t>5</a:t>
            </a:r>
            <a:endParaRPr lang="en-US" sz="2400" b="0" cap="small" dirty="0" smtClean="0">
              <a:solidFill>
                <a:srgbClr val="C00000"/>
              </a:solidFill>
            </a:endParaRP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 smtClean="0"/>
              <a:t>Estructuras, instrumentos</a:t>
            </a:r>
            <a:r>
              <a:rPr lang="es-ES" sz="2400" dirty="0"/>
              <a:t>, </a:t>
            </a:r>
            <a:r>
              <a:rPr lang="es-ES" sz="2400" dirty="0" smtClean="0"/>
              <a:t>metodologías </a:t>
            </a:r>
            <a:r>
              <a:rPr lang="es-ES" sz="2400" dirty="0"/>
              <a:t>y </a:t>
            </a:r>
            <a:r>
              <a:rPr lang="es-ES" sz="2400" dirty="0" smtClean="0"/>
              <a:t>procesos internos inadecuados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1556792"/>
            <a:ext cx="3888432" cy="1069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s-ES_tradnl" sz="2400" b="0" cap="small" dirty="0" smtClean="0">
                <a:solidFill>
                  <a:srgbClr val="C00000"/>
                </a:solidFill>
              </a:rPr>
              <a:t>Riesgo 4</a:t>
            </a: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s-ES_tradnl" sz="2400" dirty="0" smtClean="0"/>
              <a:t> Problemas relacionados con la confianza</a:t>
            </a:r>
          </a:p>
        </p:txBody>
      </p:sp>
    </p:spTree>
    <p:extLst>
      <p:ext uri="{BB962C8B-B14F-4D97-AF65-F5344CB8AC3E}">
        <p14:creationId xmlns:p14="http://schemas.microsoft.com/office/powerpoint/2010/main" val="13601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Riesgo estratégico 1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046962"/>
            <a:ext cx="8282880" cy="55572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200" b="0" cap="small" dirty="0" smtClean="0">
                <a:solidFill>
                  <a:srgbClr val="C00000"/>
                </a:solidFill>
              </a:rPr>
              <a:t>Riesgo</a:t>
            </a: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200" dirty="0" smtClean="0"/>
              <a:t> </a:t>
            </a:r>
            <a:r>
              <a:rPr lang="es-ES" sz="2200" dirty="0"/>
              <a:t>Disminución de la pertinencia y la capacidad para demostrar un claro valor </a:t>
            </a:r>
            <a:r>
              <a:rPr lang="es-ES" sz="2200" dirty="0" smtClean="0"/>
              <a:t>añadido</a:t>
            </a:r>
            <a:endParaRPr lang="en-US" sz="2200" dirty="0"/>
          </a:p>
          <a:p>
            <a:pPr marL="360000" lvl="1" indent="-180000">
              <a:lnSpc>
                <a:spcPct val="9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200" dirty="0" smtClean="0"/>
              <a:t> </a:t>
            </a:r>
            <a:r>
              <a:rPr lang="es-ES" sz="2200" dirty="0"/>
              <a:t>Riesgo de </a:t>
            </a:r>
            <a:r>
              <a:rPr lang="es-ES" sz="2200" dirty="0" smtClean="0"/>
              <a:t>incoherencia y duplicación </a:t>
            </a:r>
            <a:r>
              <a:rPr lang="es-ES" sz="2200" dirty="0"/>
              <a:t>de </a:t>
            </a:r>
            <a:r>
              <a:rPr lang="es-ES" sz="2200" dirty="0" smtClean="0"/>
              <a:t>actividades </a:t>
            </a:r>
            <a:r>
              <a:rPr lang="es-ES" sz="2200" b="1" dirty="0" smtClean="0"/>
              <a:t>en el seno de la organización</a:t>
            </a:r>
            <a:r>
              <a:rPr lang="es-ES" sz="2200" dirty="0" smtClean="0"/>
              <a:t>, lo </a:t>
            </a:r>
            <a:r>
              <a:rPr lang="es-ES" sz="2200" dirty="0"/>
              <a:t>que </a:t>
            </a:r>
            <a:r>
              <a:rPr lang="es-ES" sz="2200" dirty="0" smtClean="0"/>
              <a:t>repercute en su </a:t>
            </a:r>
            <a:r>
              <a:rPr lang="es-ES" sz="2200" dirty="0"/>
              <a:t>capacidad </a:t>
            </a:r>
            <a:r>
              <a:rPr lang="es-ES" sz="2200" dirty="0" smtClean="0"/>
              <a:t>para </a:t>
            </a:r>
            <a:r>
              <a:rPr lang="es-ES" sz="2200" dirty="0"/>
              <a:t>demostrar </a:t>
            </a:r>
            <a:r>
              <a:rPr lang="es-ES" sz="2200" dirty="0" smtClean="0"/>
              <a:t>el valor </a:t>
            </a:r>
            <a:r>
              <a:rPr lang="es-ES_tradnl" sz="2200" dirty="0" smtClean="0"/>
              <a:t>añadido</a:t>
            </a:r>
            <a:endParaRPr lang="en-US" sz="2200" dirty="0" smtClean="0"/>
          </a:p>
          <a:p>
            <a:pPr marL="360000" lvl="1" indent="-180000">
              <a:lnSpc>
                <a:spcPct val="9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200" dirty="0" smtClean="0"/>
              <a:t> </a:t>
            </a:r>
            <a:r>
              <a:rPr lang="es-ES" sz="2200" dirty="0"/>
              <a:t>Riesgo de conflictos de </a:t>
            </a:r>
            <a:r>
              <a:rPr lang="es-ES" sz="2200" dirty="0" smtClean="0"/>
              <a:t>actividades, </a:t>
            </a:r>
            <a:r>
              <a:rPr lang="es-ES" sz="2200" dirty="0"/>
              <a:t>incoherencias y competencia </a:t>
            </a:r>
            <a:r>
              <a:rPr lang="es-ES" sz="2200" b="1" dirty="0"/>
              <a:t>con otras organizaciones y </a:t>
            </a:r>
            <a:r>
              <a:rPr lang="es-ES" sz="2200" b="1" dirty="0" smtClean="0"/>
              <a:t>entidades pertinentes</a:t>
            </a:r>
            <a:r>
              <a:rPr lang="es-ES" sz="2200" dirty="0" smtClean="0"/>
              <a:t>, lo </a:t>
            </a:r>
            <a:r>
              <a:rPr lang="es-ES" sz="2200" dirty="0"/>
              <a:t>que </a:t>
            </a:r>
            <a:r>
              <a:rPr lang="es-ES" sz="2200" dirty="0" smtClean="0"/>
              <a:t>desvirtúa la </a:t>
            </a:r>
            <a:r>
              <a:rPr lang="es-ES" sz="2200" dirty="0"/>
              <a:t>percepción </a:t>
            </a:r>
            <a:r>
              <a:rPr lang="es-ES" sz="2200" dirty="0" smtClean="0"/>
              <a:t>del </a:t>
            </a:r>
            <a:r>
              <a:rPr lang="es-ES" sz="2200" dirty="0"/>
              <a:t>mandato, la misión y el papel de la </a:t>
            </a:r>
            <a:r>
              <a:rPr lang="es-ES" sz="2200" dirty="0" smtClean="0"/>
              <a:t>UIT</a:t>
            </a:r>
            <a:endParaRPr lang="en-US" sz="2200" b="0" cap="small" dirty="0" smtClean="0">
              <a:solidFill>
                <a:schemeClr val="accent6"/>
              </a:solidFill>
            </a:endParaRPr>
          </a:p>
          <a:p>
            <a:r>
              <a:rPr lang="es-ES_tradnl" sz="2200" b="0" cap="small" dirty="0" smtClean="0">
                <a:solidFill>
                  <a:schemeClr val="accent6"/>
                </a:solidFill>
              </a:rPr>
              <a:t>Estrategia</a:t>
            </a:r>
            <a:r>
              <a:rPr lang="en-US" sz="2200" b="0" cap="small" dirty="0" smtClean="0">
                <a:solidFill>
                  <a:schemeClr val="accent6"/>
                </a:solidFill>
              </a:rPr>
              <a:t> de mitigación</a:t>
            </a:r>
          </a:p>
          <a:p>
            <a:r>
              <a:rPr lang="en-US" sz="2200" b="0" dirty="0" smtClean="0"/>
              <a:t>- </a:t>
            </a:r>
            <a:r>
              <a:rPr lang="es-ES_tradnl" sz="2200" b="0" dirty="0" smtClean="0"/>
              <a:t>Evitar el riesgo: otorgando a cada estructura un </a:t>
            </a:r>
            <a:r>
              <a:rPr lang="es-ES_tradnl" sz="2200" dirty="0" smtClean="0"/>
              <a:t>mandato</a:t>
            </a:r>
            <a:r>
              <a:rPr lang="es-ES_tradnl" sz="2200" b="0" dirty="0" smtClean="0"/>
              <a:t> claro y una </a:t>
            </a:r>
            <a:r>
              <a:rPr lang="es-ES_tradnl" sz="2200" dirty="0" smtClean="0"/>
              <a:t>función en el marco de la Unión</a:t>
            </a:r>
          </a:p>
          <a:p>
            <a:r>
              <a:rPr lang="es-ES_tradnl" sz="2200" b="0" dirty="0" smtClean="0"/>
              <a:t>- Limitar el riesgo: </a:t>
            </a:r>
            <a:r>
              <a:rPr lang="es-ES_tradnl" sz="2200" dirty="0" smtClean="0"/>
              <a:t>mejorando el marco de cooperación</a:t>
            </a:r>
          </a:p>
          <a:p>
            <a:r>
              <a:rPr lang="es-ES_tradnl" sz="2200" b="0" dirty="0"/>
              <a:t>- Evitar el </a:t>
            </a:r>
            <a:r>
              <a:rPr lang="es-ES_tradnl" sz="2200" b="0" dirty="0" smtClean="0"/>
              <a:t>riesgo: identificando los </a:t>
            </a:r>
            <a:r>
              <a:rPr lang="es-ES_tradnl" sz="2200" dirty="0" smtClean="0"/>
              <a:t>ámbitos que comportan un claro valor añadido </a:t>
            </a:r>
            <a:r>
              <a:rPr lang="es-ES_tradnl" sz="2200" b="0" dirty="0" smtClean="0"/>
              <a:t>y concediéndoles </a:t>
            </a:r>
            <a:r>
              <a:rPr lang="es-ES_tradnl" sz="2200" dirty="0" smtClean="0"/>
              <a:t>prioridad</a:t>
            </a:r>
          </a:p>
          <a:p>
            <a:r>
              <a:rPr lang="es-ES_tradnl" sz="2200" b="0" dirty="0" smtClean="0"/>
              <a:t>- Transferir el riesgo: forjando </a:t>
            </a:r>
            <a:r>
              <a:rPr lang="es-ES_tradnl" sz="2200" dirty="0" smtClean="0"/>
              <a:t>asociaciones a largo plazo</a:t>
            </a:r>
          </a:p>
          <a:p>
            <a:r>
              <a:rPr lang="es-ES_tradnl" sz="2200" b="0" dirty="0" smtClean="0"/>
              <a:t>- Limitar el riesgo: elaborando una </a:t>
            </a:r>
            <a:r>
              <a:rPr lang="es-ES_tradnl" sz="2200" dirty="0" smtClean="0"/>
              <a:t>estrategia de comunicación</a:t>
            </a:r>
            <a:r>
              <a:rPr lang="es-ES_tradnl" sz="2200" b="0" dirty="0" smtClean="0"/>
              <a:t> adecuada y coherente</a:t>
            </a:r>
            <a:r>
              <a:rPr lang="es-ES_tradnl" sz="2200" dirty="0" smtClean="0"/>
              <a:t> </a:t>
            </a:r>
            <a:r>
              <a:rPr lang="es-ES_tradnl" sz="2200" b="0" dirty="0" smtClean="0"/>
              <a:t>(</a:t>
            </a:r>
            <a:r>
              <a:rPr lang="es-ES_tradnl" sz="2200" dirty="0" smtClean="0"/>
              <a:t>interna</a:t>
            </a:r>
            <a:r>
              <a:rPr lang="es-ES_tradnl" sz="2200" b="0" dirty="0" smtClean="0"/>
              <a:t> y </a:t>
            </a:r>
            <a:r>
              <a:rPr lang="es-ES_tradnl" sz="2200" dirty="0" smtClean="0"/>
              <a:t>externa</a:t>
            </a:r>
            <a:r>
              <a:rPr lang="es-ES_tradnl" sz="2200" b="0" dirty="0" smtClean="0"/>
              <a:t>)</a:t>
            </a:r>
            <a:endParaRPr lang="es-ES_tradnl" sz="2200" b="0" dirty="0"/>
          </a:p>
        </p:txBody>
      </p:sp>
    </p:spTree>
    <p:extLst>
      <p:ext uri="{BB962C8B-B14F-4D97-AF65-F5344CB8AC3E}">
        <p14:creationId xmlns:p14="http://schemas.microsoft.com/office/powerpoint/2010/main" val="26273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Riesgo estratégico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537" y="1340768"/>
            <a:ext cx="8066856" cy="40614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400" b="0" cap="small" dirty="0" smtClean="0">
                <a:solidFill>
                  <a:srgbClr val="C00000"/>
                </a:solidFill>
              </a:rPr>
              <a:t>Riesgo</a:t>
            </a:r>
          </a:p>
          <a:p>
            <a:endParaRPr lang="en-US" sz="2400" b="0" cap="small" dirty="0">
              <a:solidFill>
                <a:srgbClr val="C00000"/>
              </a:solidFill>
            </a:endParaRP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_tradnl" sz="2400" dirty="0"/>
              <a:t>Dispersión excesiva de </a:t>
            </a:r>
            <a:r>
              <a:rPr lang="es-ES_tradnl" sz="2400" dirty="0" smtClean="0"/>
              <a:t>esfuerzos</a:t>
            </a:r>
            <a:endParaRPr lang="en-US" sz="2400" dirty="0" smtClean="0"/>
          </a:p>
          <a:p>
            <a:pPr marL="360000" lvl="1" indent="-180000">
              <a:lnSpc>
                <a:spcPct val="9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/>
              <a:t>Riesgo de dilución de la misión y </a:t>
            </a:r>
            <a:r>
              <a:rPr lang="es-ES" sz="2400" dirty="0" smtClean="0"/>
              <a:t>negligencia del </a:t>
            </a:r>
            <a:r>
              <a:rPr lang="es-ES" sz="2400" dirty="0"/>
              <a:t>mandato central de la </a:t>
            </a:r>
            <a:r>
              <a:rPr lang="es-ES" sz="2400" dirty="0" smtClean="0"/>
              <a:t>organización</a:t>
            </a:r>
            <a:endParaRPr lang="en-US" sz="2400" dirty="0" smtClean="0"/>
          </a:p>
          <a:p>
            <a:endParaRPr lang="en-US" sz="2400" b="0" cap="small" dirty="0" smtClean="0">
              <a:solidFill>
                <a:schemeClr val="accent6"/>
              </a:solidFill>
            </a:endParaRPr>
          </a:p>
          <a:p>
            <a:r>
              <a:rPr lang="en-US" sz="2400" b="0" cap="small" dirty="0" smtClean="0">
                <a:solidFill>
                  <a:schemeClr val="accent6"/>
                </a:solidFill>
              </a:rPr>
              <a:t>Estrategia de mitigación</a:t>
            </a:r>
            <a:endParaRPr lang="en-US" sz="2400" dirty="0" smtClean="0">
              <a:solidFill>
                <a:schemeClr val="accent6"/>
              </a:solidFill>
            </a:endParaRPr>
          </a:p>
          <a:p>
            <a:endParaRPr lang="en-US" sz="2400" b="0" dirty="0" smtClean="0"/>
          </a:p>
          <a:p>
            <a:r>
              <a:rPr lang="en-US" sz="2400" b="0" dirty="0" smtClean="0"/>
              <a:t>- </a:t>
            </a:r>
            <a:r>
              <a:rPr lang="es-ES_tradnl" sz="2400" b="0" dirty="0" smtClean="0"/>
              <a:t>Evitar el riesgo: </a:t>
            </a:r>
            <a:r>
              <a:rPr lang="es-ES_tradnl" sz="2400" dirty="0" smtClean="0"/>
              <a:t>partiendo de los puntos fuertes </a:t>
            </a:r>
            <a:r>
              <a:rPr lang="es-ES_tradnl" sz="2400" b="0" dirty="0" smtClean="0"/>
              <a:t>de la Unión y </a:t>
            </a:r>
            <a:r>
              <a:rPr lang="es-ES_tradnl" sz="2400" dirty="0"/>
              <a:t>concediéndoles</a:t>
            </a:r>
            <a:r>
              <a:rPr lang="es-ES_tradnl" sz="2400" b="0" dirty="0"/>
              <a:t> </a:t>
            </a:r>
            <a:r>
              <a:rPr lang="es-ES_tradnl" sz="2400" dirty="0"/>
              <a:t>prioridad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s-ES_tradnl" sz="2400" b="0" dirty="0" smtClean="0"/>
              <a:t>- Limitar el riesgo: garantizando la </a:t>
            </a:r>
            <a:r>
              <a:rPr lang="es-ES_tradnl" sz="2400" dirty="0" smtClean="0"/>
              <a:t>coherencia </a:t>
            </a:r>
            <a:r>
              <a:rPr lang="es-ES_tradnl" sz="2400" b="0" dirty="0" smtClean="0"/>
              <a:t>de las actividades de la UIT y/o </a:t>
            </a:r>
            <a:r>
              <a:rPr lang="es-ES_tradnl" sz="2400" dirty="0" smtClean="0"/>
              <a:t>evitando el trabajo en compartimentos estancos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8971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Plan de actividades del</a:t>
            </a:r>
            <a:r>
              <a:rPr lang="en-US" dirty="0"/>
              <a:t> </a:t>
            </a:r>
            <a:r>
              <a:rPr lang="en-US" dirty="0" smtClean="0"/>
              <a:t>GT-PE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42689" y="1968796"/>
            <a:ext cx="1386934" cy="2392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Informe sobre la consulta pública final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2"/>
                </a:solidFill>
              </a:rPr>
              <a:t>Contribuciones de </a:t>
            </a:r>
            <a:r>
              <a:rPr lang="es-ES" sz="1200" dirty="0">
                <a:solidFill>
                  <a:schemeClr val="tx2"/>
                </a:solidFill>
              </a:rPr>
              <a:t>los grupos </a:t>
            </a:r>
            <a:r>
              <a:rPr lang="es-ES" sz="1200" dirty="0" smtClean="0">
                <a:solidFill>
                  <a:schemeClr val="tx2"/>
                </a:solidFill>
              </a:rPr>
              <a:t>asesores del Sector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2"/>
                </a:solidFill>
              </a:rPr>
              <a:t>Consolidación y finalización de los </a:t>
            </a:r>
            <a:r>
              <a:rPr lang="es-ES" sz="1200" dirty="0">
                <a:solidFill>
                  <a:schemeClr val="tx2"/>
                </a:solidFill>
              </a:rPr>
              <a:t>proyectos de</a:t>
            </a:r>
            <a:r>
              <a:rPr lang="en-US" sz="1200" dirty="0" smtClean="0">
                <a:solidFill>
                  <a:schemeClr val="tx2"/>
                </a:solidFill>
              </a:rPr>
              <a:t>:</a:t>
            </a:r>
          </a:p>
          <a:p>
            <a:pPr marL="180000" lvl="1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Plan estratégico</a:t>
            </a:r>
          </a:p>
          <a:p>
            <a:pPr marL="180000" lvl="1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Resoluciones</a:t>
            </a:r>
            <a:endParaRPr lang="es-ES_tradnl" sz="1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773" y="4623084"/>
            <a:ext cx="1620000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b="1" dirty="0" smtClean="0">
                <a:solidFill>
                  <a:schemeClr val="tx2"/>
                </a:solidFill>
              </a:rPr>
              <a:t>Proyectos de documento sometidos a la 4ª reunión del GTC-PEPF y a la reunión de 2018 del Consejo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8660" y="1973659"/>
            <a:ext cx="1347636" cy="2392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2"/>
                </a:solidFill>
              </a:rPr>
              <a:t>Apoyo </a:t>
            </a:r>
            <a:r>
              <a:rPr lang="es-ES" sz="1200" dirty="0">
                <a:solidFill>
                  <a:schemeClr val="tx2"/>
                </a:solidFill>
              </a:rPr>
              <a:t>al </a:t>
            </a:r>
            <a:r>
              <a:rPr lang="es-ES" sz="1200" dirty="0" smtClean="0">
                <a:solidFill>
                  <a:schemeClr val="tx2"/>
                </a:solidFill>
              </a:rPr>
              <a:t>GTC-PEPF en la preparación de </a:t>
            </a:r>
            <a:r>
              <a:rPr lang="es-ES" sz="1200" dirty="0">
                <a:solidFill>
                  <a:schemeClr val="tx2"/>
                </a:solidFill>
              </a:rPr>
              <a:t>una consulta abierta sobre el proyecto de texto del </a:t>
            </a:r>
            <a:r>
              <a:rPr lang="es-ES" sz="1200" dirty="0" smtClean="0">
                <a:solidFill>
                  <a:schemeClr val="tx2"/>
                </a:solidFill>
              </a:rPr>
              <a:t>PE </a:t>
            </a:r>
            <a:r>
              <a:rPr lang="es-ES" sz="1200" dirty="0">
                <a:solidFill>
                  <a:schemeClr val="tx2"/>
                </a:solidFill>
              </a:rPr>
              <a:t>(incluido </a:t>
            </a:r>
            <a:r>
              <a:rPr lang="es-ES" sz="1200" dirty="0" smtClean="0">
                <a:solidFill>
                  <a:schemeClr val="tx2"/>
                </a:solidFill>
              </a:rPr>
              <a:t>un </a:t>
            </a:r>
            <a:r>
              <a:rPr lang="es-ES" sz="1200" dirty="0">
                <a:solidFill>
                  <a:schemeClr val="tx2"/>
                </a:solidFill>
              </a:rPr>
              <a:t>análisis </a:t>
            </a:r>
            <a:r>
              <a:rPr lang="es-ES" sz="1200" dirty="0" smtClean="0">
                <a:solidFill>
                  <a:schemeClr val="tx2"/>
                </a:solidFill>
              </a:rPr>
              <a:t>situacional)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2"/>
                </a:solidFill>
              </a:rPr>
              <a:t>Presentación de progresos y solicitud de opinión a los </a:t>
            </a:r>
            <a:r>
              <a:rPr lang="es-ES" sz="1200" dirty="0">
                <a:solidFill>
                  <a:schemeClr val="tx2"/>
                </a:solidFill>
              </a:rPr>
              <a:t>grupos asesores del </a:t>
            </a:r>
            <a:r>
              <a:rPr lang="es-ES" sz="1200" dirty="0" smtClean="0">
                <a:solidFill>
                  <a:schemeClr val="tx2"/>
                </a:solidFill>
              </a:rPr>
              <a:t>Sector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2947" y="4623085"/>
            <a:ext cx="1346827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b="1" dirty="0" smtClean="0">
                <a:solidFill>
                  <a:schemeClr val="tx2"/>
                </a:solidFill>
              </a:rPr>
              <a:t>Consulta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del </a:t>
            </a:r>
            <a:r>
              <a:rPr lang="en-US" sz="1200" b="1" dirty="0" smtClean="0">
                <a:solidFill>
                  <a:schemeClr val="tx2"/>
                </a:solidFill>
              </a:rPr>
              <a:t/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GTC-PEPF </a:t>
            </a:r>
            <a:r>
              <a:rPr lang="es-ES" sz="1200" b="1" dirty="0">
                <a:solidFill>
                  <a:schemeClr val="tx2"/>
                </a:solidFill>
              </a:rPr>
              <a:t>sobre </a:t>
            </a:r>
            <a:r>
              <a:rPr lang="es-ES" sz="1200" b="1" dirty="0" smtClean="0">
                <a:solidFill>
                  <a:schemeClr val="tx2"/>
                </a:solidFill>
              </a:rPr>
              <a:t>el proyecto de Pan Estratégico de </a:t>
            </a:r>
            <a:br>
              <a:rPr lang="es-ES" sz="1200" b="1" dirty="0" smtClean="0">
                <a:solidFill>
                  <a:schemeClr val="tx2"/>
                </a:solidFill>
              </a:rPr>
            </a:br>
            <a:r>
              <a:rPr lang="es-ES" sz="1200" b="1" dirty="0" smtClean="0">
                <a:solidFill>
                  <a:schemeClr val="tx2"/>
                </a:solidFill>
              </a:rPr>
              <a:t>la UIT para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2020-2023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3" y="4623085"/>
            <a:ext cx="1958430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>
            <a:noAutofit/>
          </a:bodyPr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b="1" dirty="0" smtClean="0">
                <a:solidFill>
                  <a:schemeClr val="tx2"/>
                </a:solidFill>
              </a:rPr>
              <a:t>Marco estratégico de la UIT (incluidos visión, misión, valores y metas)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b="1" dirty="0" smtClean="0">
                <a:solidFill>
                  <a:schemeClr val="tx2"/>
                </a:solidFill>
              </a:rPr>
              <a:t>Informes sobre las consultas y encuestas al personal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b="1" dirty="0" smtClean="0">
                <a:solidFill>
                  <a:schemeClr val="tx2"/>
                </a:solidFill>
              </a:rPr>
              <a:t>Documentos para la </a:t>
            </a:r>
            <a:br>
              <a:rPr lang="es-ES_tradnl" sz="1200" b="1" dirty="0" smtClean="0">
                <a:solidFill>
                  <a:schemeClr val="tx2"/>
                </a:solidFill>
              </a:rPr>
            </a:br>
            <a:r>
              <a:rPr lang="es-ES_tradnl" sz="1200" b="1" dirty="0" smtClean="0">
                <a:solidFill>
                  <a:schemeClr val="tx2"/>
                </a:solidFill>
              </a:rPr>
              <a:t>2ª reunión del GTC-PEPF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059" y="1987237"/>
            <a:ext cx="2288129" cy="2397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>
            <a:noAutofit/>
          </a:bodyPr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2"/>
                </a:solidFill>
              </a:rPr>
              <a:t>Intercambio de ideas sobre </a:t>
            </a:r>
            <a:r>
              <a:rPr lang="es-ES" sz="1200" dirty="0">
                <a:solidFill>
                  <a:schemeClr val="tx2"/>
                </a:solidFill>
              </a:rPr>
              <a:t>el marco </a:t>
            </a:r>
            <a:r>
              <a:rPr lang="es-ES" sz="1200" dirty="0" smtClean="0">
                <a:solidFill>
                  <a:schemeClr val="tx2"/>
                </a:solidFill>
              </a:rPr>
              <a:t>estratégico de </a:t>
            </a:r>
            <a:r>
              <a:rPr lang="es-ES" sz="1200" dirty="0">
                <a:solidFill>
                  <a:schemeClr val="tx2"/>
                </a:solidFill>
              </a:rPr>
              <a:t>la UIT </a:t>
            </a:r>
            <a:r>
              <a:rPr lang="es-ES" sz="1200" dirty="0" smtClean="0">
                <a:solidFill>
                  <a:schemeClr val="tx2"/>
                </a:solidFill>
              </a:rPr>
              <a:t>y su vinculación con los ODS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dirty="0">
                <a:solidFill>
                  <a:schemeClr val="tx2"/>
                </a:solidFill>
              </a:rPr>
              <a:t>Análisis estratégico </a:t>
            </a:r>
            <a:r>
              <a:rPr lang="es-ES" sz="1200" dirty="0" smtClean="0">
                <a:solidFill>
                  <a:schemeClr val="tx2"/>
                </a:solidFill>
              </a:rPr>
              <a:t>y/o </a:t>
            </a:r>
            <a:r>
              <a:rPr lang="es-ES" sz="1200" dirty="0">
                <a:solidFill>
                  <a:schemeClr val="tx2"/>
                </a:solidFill>
              </a:rPr>
              <a:t>situacional y talleres estratégicos internos </a:t>
            </a:r>
            <a:endParaRPr lang="es-E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dirty="0">
                <a:solidFill>
                  <a:schemeClr val="tx2"/>
                </a:solidFill>
              </a:rPr>
              <a:t>Informe sobre </a:t>
            </a:r>
            <a:r>
              <a:rPr lang="es-ES" sz="1200" dirty="0" smtClean="0">
                <a:solidFill>
                  <a:schemeClr val="tx2"/>
                </a:solidFill>
              </a:rPr>
              <a:t>la 1ª consulta pública </a:t>
            </a:r>
            <a:r>
              <a:rPr lang="es-ES" sz="1200" dirty="0">
                <a:solidFill>
                  <a:schemeClr val="tx2"/>
                </a:solidFill>
              </a:rPr>
              <a:t>y de </a:t>
            </a:r>
            <a:r>
              <a:rPr lang="es-ES" sz="1200" dirty="0" smtClean="0">
                <a:solidFill>
                  <a:schemeClr val="tx2"/>
                </a:solidFill>
              </a:rPr>
              <a:t>personal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Revisión de las finalidades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Revisión de </a:t>
            </a:r>
            <a:r>
              <a:rPr lang="es-ES_tradnl" sz="1200" dirty="0">
                <a:solidFill>
                  <a:schemeClr val="tx2"/>
                </a:solidFill>
              </a:rPr>
              <a:t>los </a:t>
            </a:r>
            <a:r>
              <a:rPr lang="es-ES_tradnl" sz="1200" dirty="0" smtClean="0">
                <a:solidFill>
                  <a:schemeClr val="tx2"/>
                </a:solidFill>
              </a:rPr>
              <a:t>riesgos estratégicos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Objetivos, resultados y productos preliminares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0943" y="1987237"/>
            <a:ext cx="1337578" cy="2397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dirty="0" smtClean="0">
                <a:solidFill>
                  <a:schemeClr val="tx2"/>
                </a:solidFill>
              </a:rPr>
              <a:t>Apoyo </a:t>
            </a:r>
            <a:r>
              <a:rPr lang="es-ES" sz="1200" dirty="0">
                <a:solidFill>
                  <a:schemeClr val="tx2"/>
                </a:solidFill>
              </a:rPr>
              <a:t>al </a:t>
            </a:r>
            <a:r>
              <a:rPr lang="es-ES" sz="1200" dirty="0" smtClean="0">
                <a:solidFill>
                  <a:schemeClr val="tx2"/>
                </a:solidFill>
              </a:rPr>
              <a:t>GTC-PEPF en la preparación y celebración de </a:t>
            </a:r>
            <a:r>
              <a:rPr lang="es-ES" sz="1200" dirty="0">
                <a:solidFill>
                  <a:schemeClr val="tx2"/>
                </a:solidFill>
              </a:rPr>
              <a:t>la </a:t>
            </a:r>
            <a:r>
              <a:rPr lang="es-ES" sz="1200" dirty="0" smtClean="0">
                <a:solidFill>
                  <a:schemeClr val="tx2"/>
                </a:solidFill>
              </a:rPr>
              <a:t>2ª consulta pública sobre la propuesta de marco estratégico de </a:t>
            </a:r>
            <a:br>
              <a:rPr lang="es-ES" sz="1200" dirty="0" smtClean="0">
                <a:solidFill>
                  <a:schemeClr val="tx2"/>
                </a:solidFill>
              </a:rPr>
            </a:br>
            <a:r>
              <a:rPr lang="es-ES" sz="1200" dirty="0" smtClean="0">
                <a:solidFill>
                  <a:schemeClr val="tx2"/>
                </a:solidFill>
              </a:rPr>
              <a:t>la </a:t>
            </a:r>
            <a:r>
              <a:rPr lang="es-ES" sz="1200" dirty="0">
                <a:solidFill>
                  <a:schemeClr val="tx2"/>
                </a:solidFill>
              </a:rPr>
              <a:t>UIT </a:t>
            </a:r>
            <a:endParaRPr lang="en-US" sz="12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Proseguimiento de los preparativos internos</a:t>
            </a:r>
            <a:endParaRPr lang="es-ES_tradnl" sz="1200" dirty="0">
              <a:solidFill>
                <a:schemeClr val="tx2"/>
              </a:solidFill>
            </a:endParaRPr>
          </a:p>
        </p:txBody>
      </p:sp>
      <p:sp>
        <p:nvSpPr>
          <p:cNvPr id="14" name="Text Box 9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4563" y="984950"/>
            <a:ext cx="71177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5663" eaLnBrk="0" hangingPunct="0"/>
            <a:r>
              <a:rPr lang="es-ES" sz="1200" b="1" dirty="0" smtClean="0">
                <a:solidFill>
                  <a:schemeClr val="tx2"/>
                </a:solidFill>
                <a:latin typeface="Calibri" pitchFamily="34" charset="0"/>
              </a:rPr>
              <a:t>PLAN DE ACTIVIDADES DEL GRUPO DE TRABAJO DE LA SECRETARÍA SOBRE PLANIFICACIÓN ESTRATÉGICA </a:t>
            </a: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(GT-PE)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Text Box 9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056" y="1769763"/>
            <a:ext cx="856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5663" eaLnBrk="0" hangingPunct="0"/>
            <a:r>
              <a:rPr lang="es-ES_tradnl" sz="1200" b="1" dirty="0" smtClean="0">
                <a:solidFill>
                  <a:schemeClr val="tx2"/>
                </a:solidFill>
                <a:latin typeface="Calibri" pitchFamily="34" charset="0"/>
              </a:rPr>
              <a:t>ACTIVIDADES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5423" y="4602174"/>
            <a:ext cx="1338347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b="1" dirty="0" smtClean="0">
                <a:solidFill>
                  <a:schemeClr val="tx2"/>
                </a:solidFill>
              </a:rPr>
              <a:t>Consulta del </a:t>
            </a:r>
            <a:br>
              <a:rPr lang="es-ES_tradnl" sz="1200" b="1" dirty="0" smtClean="0">
                <a:solidFill>
                  <a:schemeClr val="tx2"/>
                </a:solidFill>
              </a:rPr>
            </a:br>
            <a:r>
              <a:rPr lang="es-ES_tradnl" sz="1200" b="1" dirty="0" smtClean="0">
                <a:solidFill>
                  <a:schemeClr val="tx2"/>
                </a:solidFill>
              </a:rPr>
              <a:t>GTC-PEPF </a:t>
            </a:r>
            <a:r>
              <a:rPr lang="es-ES" sz="1200" b="1" dirty="0" smtClean="0">
                <a:solidFill>
                  <a:schemeClr val="tx2"/>
                </a:solidFill>
              </a:rPr>
              <a:t>sobre </a:t>
            </a:r>
            <a:r>
              <a:rPr lang="es-ES" sz="1200" b="1" dirty="0">
                <a:solidFill>
                  <a:schemeClr val="tx2"/>
                </a:solidFill>
              </a:rPr>
              <a:t>la propuesta </a:t>
            </a:r>
            <a:r>
              <a:rPr lang="es-ES" sz="1200" b="1" dirty="0" smtClean="0">
                <a:solidFill>
                  <a:schemeClr val="tx2"/>
                </a:solidFill>
              </a:rPr>
              <a:t>de marco estratégico de </a:t>
            </a:r>
            <a:r>
              <a:rPr lang="es-ES" sz="1200" b="1" dirty="0">
                <a:solidFill>
                  <a:schemeClr val="tx2"/>
                </a:solidFill>
              </a:rPr>
              <a:t>la UIT 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7" name="Text Box 9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777" y="4417508"/>
            <a:ext cx="17892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5663" eaLnBrk="0" hangingPunct="0"/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PRODUCTOS FINALES CLAVE</a:t>
            </a:r>
            <a:endParaRPr 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5576" y="1160800"/>
            <a:ext cx="1908272" cy="540000"/>
            <a:chOff x="-152077" y="0"/>
            <a:chExt cx="2500018" cy="792086"/>
          </a:xfrm>
        </p:grpSpPr>
        <p:sp>
          <p:nvSpPr>
            <p:cNvPr id="19" name="Chevron 18"/>
            <p:cNvSpPr/>
            <p:nvPr/>
          </p:nvSpPr>
          <p:spPr>
            <a:xfrm>
              <a:off x="-152077" y="0"/>
              <a:ext cx="2500018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130934" y="0"/>
              <a:ext cx="1885899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dirty="0" smtClean="0"/>
                <a:t>PREPARACIÓN DE LA 2ª REUNIÓN </a:t>
              </a:r>
              <a:r>
                <a:rPr lang="en-US" sz="1000" b="1" dirty="0"/>
                <a:t>DEL </a:t>
              </a:r>
              <a:r>
                <a:rPr lang="en-US" sz="1000" b="1" dirty="0" smtClean="0"/>
                <a:t>GTC-PEPF </a:t>
              </a:r>
              <a:endParaRPr lang="en-US" sz="1000" b="1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20723" y="1160800"/>
            <a:ext cx="1882507" cy="540000"/>
            <a:chOff x="3793775" y="-12"/>
            <a:chExt cx="2216566" cy="792086"/>
          </a:xfrm>
        </p:grpSpPr>
        <p:sp>
          <p:nvSpPr>
            <p:cNvPr id="22" name="Chevron 21"/>
            <p:cNvSpPr/>
            <p:nvPr/>
          </p:nvSpPr>
          <p:spPr>
            <a:xfrm>
              <a:off x="3793775" y="-12"/>
              <a:ext cx="2216566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8"/>
            <p:cNvSpPr/>
            <p:nvPr/>
          </p:nvSpPr>
          <p:spPr>
            <a:xfrm>
              <a:off x="4026866" y="-12"/>
              <a:ext cx="1773588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/>
                <a:t>APOYO A </a:t>
              </a:r>
              <a:r>
                <a:rPr lang="en-US" sz="1000" b="1" dirty="0" smtClean="0"/>
                <a:t>LA </a:t>
              </a:r>
              <a:r>
                <a:rPr lang="en-US" sz="1000" b="1" dirty="0"/>
                <a:t>CONSULTA </a:t>
              </a:r>
              <a:r>
                <a:rPr lang="en-US" sz="1000" b="1" dirty="0" smtClean="0"/>
                <a:t>DEL GTC-PEPF SOBRE EL PROYECTO DE PE</a:t>
              </a:r>
              <a:endParaRPr lang="en-US" sz="1000" b="1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70562" y="1160800"/>
            <a:ext cx="1717861" cy="550885"/>
            <a:chOff x="5611786" y="0"/>
            <a:chExt cx="2403884" cy="808052"/>
          </a:xfrm>
        </p:grpSpPr>
        <p:sp>
          <p:nvSpPr>
            <p:cNvPr id="25" name="Chevron 24"/>
            <p:cNvSpPr/>
            <p:nvPr/>
          </p:nvSpPr>
          <p:spPr>
            <a:xfrm>
              <a:off x="5611786" y="0"/>
              <a:ext cx="2403884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10"/>
            <p:cNvSpPr/>
            <p:nvPr/>
          </p:nvSpPr>
          <p:spPr>
            <a:xfrm>
              <a:off x="5647297" y="15966"/>
              <a:ext cx="2270840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en-US" sz="1000" b="1" dirty="0"/>
                <a:t>PREPARACIÓN DE </a:t>
              </a:r>
              <a:r>
                <a:rPr lang="en-US" sz="1000" b="1" dirty="0" smtClean="0"/>
                <a:t>LA 4ª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en-US" sz="1000" b="1" dirty="0" smtClean="0"/>
                <a:t>      REUNIÓN DEL GTC-PEPF  Y EL CONSEJO DE 2018</a:t>
              </a:r>
              <a:endParaRPr lang="en-US" sz="1000" kern="1200" dirty="0"/>
            </a:p>
          </p:txBody>
        </p:sp>
      </p:grpSp>
      <p:sp>
        <p:nvSpPr>
          <p:cNvPr id="31" name="AutoShape 3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78172" y="6157459"/>
            <a:ext cx="209550" cy="1825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35" name="Text Box 9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0777" y="6063925"/>
            <a:ext cx="9811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55663" eaLnBrk="0" hangingPunct="0"/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CRONOGRAMA</a:t>
            </a:r>
            <a:endParaRPr lang="en-US" sz="10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6" name="Elbow Connector 71"/>
          <p:cNvCxnSpPr/>
          <p:nvPr/>
        </p:nvCxnSpPr>
        <p:spPr>
          <a:xfrm flipH="1">
            <a:off x="910563" y="6342342"/>
            <a:ext cx="7272000" cy="1"/>
          </a:xfrm>
          <a:prstGeom prst="straightConnector1">
            <a:avLst/>
          </a:prstGeom>
          <a:ln w="28575"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9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4247" y="6395121"/>
            <a:ext cx="1875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5663" eaLnBrk="0" hangingPunct="0"/>
            <a:r>
              <a:rPr lang="es-ES_tradnl" sz="1200" b="1" dirty="0" smtClean="0">
                <a:solidFill>
                  <a:schemeClr val="tx2"/>
                </a:solidFill>
                <a:latin typeface="Calibri" pitchFamily="34" charset="0"/>
              </a:rPr>
              <a:t>11-12 de septiembre de 2017 (2ª reunión del GTC-PEPF)</a:t>
            </a:r>
            <a:endParaRPr lang="es-ES_tradnl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82563" y="1160808"/>
            <a:ext cx="1753533" cy="540000"/>
            <a:chOff x="3807" y="0"/>
            <a:chExt cx="2159346" cy="792086"/>
          </a:xfrm>
        </p:grpSpPr>
        <p:sp>
          <p:nvSpPr>
            <p:cNvPr id="47" name="Chevron 46"/>
            <p:cNvSpPr/>
            <p:nvPr/>
          </p:nvSpPr>
          <p:spPr>
            <a:xfrm>
              <a:off x="3807" y="0"/>
              <a:ext cx="2159346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4"/>
            <p:cNvSpPr/>
            <p:nvPr/>
          </p:nvSpPr>
          <p:spPr>
            <a:xfrm>
              <a:off x="225355" y="0"/>
              <a:ext cx="1749204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en-US" sz="1000" b="1" dirty="0"/>
                <a:t>PREPARACIÓN DE </a:t>
              </a:r>
              <a:endParaRPr lang="en-US" sz="1000" b="1" dirty="0" smtClean="0"/>
            </a:p>
            <a:p>
              <a:pPr lvl="0" algn="ctr" defTabSz="711200">
                <a:spcBef>
                  <a:spcPct val="0"/>
                </a:spcBef>
              </a:pPr>
              <a:r>
                <a:rPr lang="en-US" sz="1000" b="1" dirty="0" smtClean="0"/>
                <a:t>LA 3ª REUNIÓN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en-US" sz="1000" b="1" dirty="0" smtClean="0"/>
                <a:t> DEL </a:t>
              </a:r>
              <a:r>
                <a:rPr lang="en-US" sz="1000" b="1" dirty="0"/>
                <a:t>GTC-PEPF 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844072" y="1977556"/>
            <a:ext cx="2038195" cy="2397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Informe relativo a la </a:t>
            </a:r>
            <a:br>
              <a:rPr lang="es-ES_tradnl" sz="1200" dirty="0" smtClean="0">
                <a:solidFill>
                  <a:schemeClr val="tx2"/>
                </a:solidFill>
              </a:rPr>
            </a:br>
            <a:r>
              <a:rPr lang="es-ES_tradnl" sz="1200" dirty="0" smtClean="0">
                <a:solidFill>
                  <a:schemeClr val="tx2"/>
                </a:solidFill>
              </a:rPr>
              <a:t>2ª consulta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Presentación de los objetivos, resultados y productos (inter)sectoriales revisados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Contribución a la CMDT-17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Proyecto de PE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Proyecto de análisis situacional estratégico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Propuestas de finalidades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dirty="0" smtClean="0">
                <a:solidFill>
                  <a:schemeClr val="tx2"/>
                </a:solidFill>
              </a:rPr>
              <a:t>Proyectos de Res. revisadas</a:t>
            </a:r>
            <a:endParaRPr lang="es-ES_tradnl" sz="12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73771" y="4623084"/>
            <a:ext cx="1809176" cy="13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" sz="1200" b="1" dirty="0" smtClean="0">
                <a:solidFill>
                  <a:schemeClr val="tx2"/>
                </a:solidFill>
              </a:rPr>
              <a:t>Proyecto </a:t>
            </a:r>
            <a:r>
              <a:rPr lang="es-ES" sz="1200" b="1" dirty="0">
                <a:solidFill>
                  <a:schemeClr val="tx2"/>
                </a:solidFill>
              </a:rPr>
              <a:t>de texto del PE (incluido un análisis </a:t>
            </a:r>
            <a:r>
              <a:rPr lang="es-ES" sz="1200" b="1" dirty="0" smtClean="0">
                <a:solidFill>
                  <a:schemeClr val="tx2"/>
                </a:solidFill>
              </a:rPr>
              <a:t>situaciona</a:t>
            </a:r>
            <a:r>
              <a:rPr lang="es-ES" sz="1200" b="1" dirty="0">
                <a:solidFill>
                  <a:schemeClr val="tx2"/>
                </a:solidFill>
              </a:rPr>
              <a:t>l</a:t>
            </a:r>
            <a:r>
              <a:rPr lang="es-ES" sz="1200" b="1" dirty="0" smtClean="0">
                <a:solidFill>
                  <a:schemeClr val="tx2"/>
                </a:solidFill>
              </a:rPr>
              <a:t>)</a:t>
            </a:r>
            <a:endParaRPr lang="en-US" sz="1200" b="1" dirty="0">
              <a:solidFill>
                <a:schemeClr val="tx2"/>
              </a:solidFill>
            </a:endParaRP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b="1" dirty="0" smtClean="0">
                <a:solidFill>
                  <a:schemeClr val="tx2"/>
                </a:solidFill>
              </a:rPr>
              <a:t>Proyecto de Resoluciones revisadas</a:t>
            </a:r>
          </a:p>
          <a:p>
            <a:pPr marL="72000" indent="-720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s-ES_tradnl" sz="1200" b="1" dirty="0">
                <a:solidFill>
                  <a:schemeClr val="tx2"/>
                </a:solidFill>
              </a:rPr>
              <a:t>Documentos </a:t>
            </a:r>
            <a:r>
              <a:rPr lang="en-US" sz="1200" b="1" dirty="0" smtClean="0">
                <a:solidFill>
                  <a:schemeClr val="tx2"/>
                </a:solidFill>
              </a:rPr>
              <a:t>para </a:t>
            </a:r>
            <a:r>
              <a:rPr lang="en-US" sz="1200" b="1" dirty="0">
                <a:solidFill>
                  <a:schemeClr val="tx2"/>
                </a:solidFill>
              </a:rPr>
              <a:t>la </a:t>
            </a:r>
            <a:r>
              <a:rPr lang="en-US" sz="1200" b="1" dirty="0" smtClean="0">
                <a:solidFill>
                  <a:schemeClr val="tx2"/>
                </a:solidFill>
              </a:rPr>
              <a:t>3ª </a:t>
            </a:r>
            <a:r>
              <a:rPr lang="en-US" sz="1200" b="1" dirty="0">
                <a:solidFill>
                  <a:schemeClr val="tx2"/>
                </a:solidFill>
              </a:rPr>
              <a:t>reunion del GTC-PEPF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382947" y="1160800"/>
            <a:ext cx="1601192" cy="540008"/>
            <a:chOff x="2132128" y="-12"/>
            <a:chExt cx="1971748" cy="792098"/>
          </a:xfrm>
        </p:grpSpPr>
        <p:sp>
          <p:nvSpPr>
            <p:cNvPr id="52" name="Chevron 51"/>
            <p:cNvSpPr/>
            <p:nvPr/>
          </p:nvSpPr>
          <p:spPr>
            <a:xfrm>
              <a:off x="2132128" y="0"/>
              <a:ext cx="1955031" cy="79208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Chevron 6"/>
            <p:cNvSpPr/>
            <p:nvPr/>
          </p:nvSpPr>
          <p:spPr>
            <a:xfrm>
              <a:off x="2283890" y="-12"/>
              <a:ext cx="1819986" cy="792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algn="ctr" defTabSz="711200">
                <a:spcBef>
                  <a:spcPct val="0"/>
                </a:spcBef>
              </a:pPr>
              <a:r>
                <a:rPr lang="en-US" sz="1000" b="1" dirty="0" smtClean="0"/>
                <a:t>APOYO A LA 2ª CONSULTA PÚBLICA </a:t>
              </a:r>
            </a:p>
            <a:p>
              <a:pPr algn="ctr" defTabSz="711200">
                <a:spcBef>
                  <a:spcPct val="0"/>
                </a:spcBef>
              </a:pPr>
              <a:r>
                <a:rPr lang="en-US" sz="1000" b="1" dirty="0" smtClean="0"/>
                <a:t>DEL GTC-PEPF</a:t>
              </a:r>
              <a:endParaRPr lang="en-US" sz="1000" dirty="0"/>
            </a:p>
          </p:txBody>
        </p:sp>
      </p:grpSp>
      <p:sp>
        <p:nvSpPr>
          <p:cNvPr id="54" name="Text Box 9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27984" y="6363254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5663" eaLnBrk="0" hangingPunct="0"/>
            <a:r>
              <a:rPr lang="es-ES_tradnl" sz="1200" b="1" dirty="0" smtClean="0">
                <a:solidFill>
                  <a:schemeClr val="tx2"/>
                </a:solidFill>
                <a:latin typeface="Calibri" pitchFamily="34" charset="0"/>
              </a:rPr>
              <a:t>Finales de enero de 2018 (3</a:t>
            </a:r>
            <a:r>
              <a:rPr lang="es-ES_tradnl" sz="1200" b="1" baseline="30000" dirty="0" smtClean="0">
                <a:solidFill>
                  <a:schemeClr val="tx2"/>
                </a:solidFill>
                <a:latin typeface="Calibri" pitchFamily="34" charset="0"/>
              </a:rPr>
              <a:t>ª</a:t>
            </a:r>
            <a:r>
              <a:rPr lang="es-ES_tradnl" sz="1200" b="1" dirty="0" smtClean="0">
                <a:solidFill>
                  <a:schemeClr val="tx2"/>
                </a:solidFill>
                <a:latin typeface="Calibri" pitchFamily="34" charset="0"/>
              </a:rPr>
              <a:t> reunión del GTC-PEPF)</a:t>
            </a:r>
            <a:endParaRPr lang="es-ES_tradnl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5" name="AutoShape 3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26546" y="6148677"/>
            <a:ext cx="209550" cy="1825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56" name="Text Box 9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76256" y="6372036"/>
            <a:ext cx="1626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5663" eaLnBrk="0" hangingPunct="0"/>
            <a:r>
              <a:rPr lang="es-ES_tradnl" sz="1200" b="1" dirty="0" smtClean="0">
                <a:solidFill>
                  <a:schemeClr val="tx2"/>
                </a:solidFill>
                <a:latin typeface="Calibri" pitchFamily="34" charset="0"/>
              </a:rPr>
              <a:t>Abril/Consejo de 2018</a:t>
            </a:r>
          </a:p>
          <a:p>
            <a:pPr algn="ctr" defTabSz="855663" eaLnBrk="0" hangingPunct="0"/>
            <a:r>
              <a:rPr lang="es-ES_tradnl" sz="1200" b="1" dirty="0" smtClean="0">
                <a:solidFill>
                  <a:schemeClr val="tx2"/>
                </a:solidFill>
                <a:latin typeface="Calibri" pitchFamily="34" charset="0"/>
              </a:rPr>
              <a:t>(4</a:t>
            </a:r>
            <a:r>
              <a:rPr lang="es-ES_tradnl" sz="1200" b="1" baseline="30000" dirty="0" smtClean="0">
                <a:solidFill>
                  <a:schemeClr val="tx2"/>
                </a:solidFill>
                <a:latin typeface="Calibri" pitchFamily="34" charset="0"/>
              </a:rPr>
              <a:t>ª</a:t>
            </a:r>
            <a:r>
              <a:rPr lang="es-ES_tradnl" sz="1200" b="1" dirty="0" smtClean="0">
                <a:solidFill>
                  <a:schemeClr val="tx2"/>
                </a:solidFill>
                <a:latin typeface="Calibri" pitchFamily="34" charset="0"/>
              </a:rPr>
              <a:t> reunión del GTC-PEPF)</a:t>
            </a:r>
            <a:endParaRPr lang="es-ES_tradnl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7" name="AutoShape 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40352" y="6157459"/>
            <a:ext cx="209550" cy="1825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 eaLnBrk="0" hangingPunct="0"/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Riesgo estratégico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46962"/>
            <a:ext cx="7850832" cy="5501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400" b="0" cap="small" dirty="0" smtClean="0">
                <a:solidFill>
                  <a:srgbClr val="C00000"/>
                </a:solidFill>
              </a:rPr>
              <a:t>Riesgo</a:t>
            </a:r>
          </a:p>
          <a:p>
            <a:endParaRPr lang="en-US" sz="2400" b="0" cap="small" dirty="0" smtClean="0">
              <a:solidFill>
                <a:srgbClr val="C00000"/>
              </a:solidFill>
            </a:endParaRP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_tradnl" sz="2400" dirty="0"/>
              <a:t>Incapacidad para responder a las necesidades emergentes y </a:t>
            </a:r>
            <a:r>
              <a:rPr lang="es-ES_tradnl" sz="2400" dirty="0" smtClean="0"/>
              <a:t>a la innovación </a:t>
            </a:r>
            <a:r>
              <a:rPr lang="es-ES_tradnl" sz="2400" dirty="0"/>
              <a:t>con </a:t>
            </a:r>
            <a:r>
              <a:rPr lang="es-ES_tradnl" sz="2400" dirty="0" smtClean="0"/>
              <a:t>rapidez</a:t>
            </a:r>
            <a:endParaRPr lang="en-US" sz="2400" dirty="0" smtClean="0"/>
          </a:p>
          <a:p>
            <a:pPr marL="360000" lvl="1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/>
              <a:t>Riesgo de </a:t>
            </a:r>
            <a:r>
              <a:rPr lang="es-ES" sz="2400" dirty="0" smtClean="0"/>
              <a:t>falta de reacción, lo que desalienta la participación de los </a:t>
            </a:r>
            <a:r>
              <a:rPr lang="es-ES" sz="2400" dirty="0"/>
              <a:t>miembros y </a:t>
            </a:r>
            <a:r>
              <a:rPr lang="es-ES" sz="2400" dirty="0" smtClean="0"/>
              <a:t>otras partes interesadas</a:t>
            </a:r>
            <a:endParaRPr lang="en-US" sz="2400" dirty="0" smtClean="0"/>
          </a:p>
          <a:p>
            <a:pPr marL="360000" lvl="1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_tradnl" sz="2400" dirty="0" smtClean="0"/>
              <a:t>Riesgo de quedarse a la zaga</a:t>
            </a:r>
          </a:p>
          <a:p>
            <a:endParaRPr lang="es-ES_tradnl" sz="2400" b="0" cap="small" dirty="0" smtClean="0">
              <a:solidFill>
                <a:schemeClr val="accent6"/>
              </a:solidFill>
            </a:endParaRPr>
          </a:p>
          <a:p>
            <a:r>
              <a:rPr lang="es-ES_tradnl" sz="2400" b="0" cap="small" dirty="0" smtClean="0">
                <a:solidFill>
                  <a:schemeClr val="accent6"/>
                </a:solidFill>
              </a:rPr>
              <a:t>Estrategia de mitigación</a:t>
            </a:r>
            <a:endParaRPr lang="es-ES_tradnl" sz="2400" dirty="0" smtClean="0">
              <a:solidFill>
                <a:schemeClr val="accent6"/>
              </a:solidFill>
            </a:endParaRPr>
          </a:p>
          <a:p>
            <a:endParaRPr lang="es-ES_tradnl" sz="2400" b="0" dirty="0" smtClean="0"/>
          </a:p>
          <a:p>
            <a:r>
              <a:rPr lang="es-ES_tradnl" sz="2400" b="0" dirty="0" smtClean="0"/>
              <a:t>- Evitar el riesgo: elaborando un </a:t>
            </a:r>
            <a:r>
              <a:rPr lang="es-ES_tradnl" sz="2400" dirty="0" smtClean="0"/>
              <a:t>plan de futuro</a:t>
            </a:r>
            <a:r>
              <a:rPr lang="es-ES_tradnl" sz="2400" b="0" dirty="0" smtClean="0"/>
              <a:t> y conservando una actitud </a:t>
            </a:r>
            <a:r>
              <a:rPr lang="es-ES_tradnl" sz="2400" dirty="0" smtClean="0"/>
              <a:t>ágil</a:t>
            </a:r>
            <a:r>
              <a:rPr lang="es-ES_tradnl" sz="2400" b="0" dirty="0" smtClean="0"/>
              <a:t>, </a:t>
            </a:r>
            <a:r>
              <a:rPr lang="es-ES_tradnl" sz="2400" dirty="0" smtClean="0"/>
              <a:t>reactiva </a:t>
            </a:r>
            <a:r>
              <a:rPr lang="es-ES_tradnl" sz="2400" b="0" dirty="0" smtClean="0"/>
              <a:t>e </a:t>
            </a:r>
            <a:r>
              <a:rPr lang="es-ES_tradnl" sz="2400" dirty="0" smtClean="0"/>
              <a:t>innovadora</a:t>
            </a:r>
          </a:p>
          <a:p>
            <a:r>
              <a:rPr lang="es-ES_tradnl" sz="2400" b="0" dirty="0" smtClean="0"/>
              <a:t>- Limitar el riesgo: definiendo, promoviendo y llevando a la práctica una </a:t>
            </a:r>
            <a:r>
              <a:rPr lang="es-ES_tradnl" sz="2400" dirty="0" smtClean="0"/>
              <a:t>cultura institucional adaptada</a:t>
            </a:r>
          </a:p>
          <a:p>
            <a:r>
              <a:rPr lang="es-ES_tradnl" sz="2400" b="0" dirty="0" smtClean="0"/>
              <a:t>- Transferir el riesgo: </a:t>
            </a:r>
            <a:r>
              <a:rPr lang="es-ES_tradnl" sz="2400" dirty="0" smtClean="0"/>
              <a:t>colaborando</a:t>
            </a:r>
            <a:r>
              <a:rPr lang="es-ES_tradnl" sz="2400" b="0" dirty="0" smtClean="0"/>
              <a:t> activamente con los </a:t>
            </a:r>
            <a:r>
              <a:rPr lang="es-ES_tradnl" sz="2400" dirty="0" smtClean="0"/>
              <a:t>interesados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1702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Riesgo estratégico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46962"/>
            <a:ext cx="8354888" cy="524334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400" b="0" cap="small" dirty="0" smtClean="0">
                <a:solidFill>
                  <a:srgbClr val="C00000"/>
                </a:solidFill>
              </a:rPr>
              <a:t>Riesgo</a:t>
            </a:r>
          </a:p>
          <a:p>
            <a:endParaRPr lang="en-US" sz="2400" b="0" cap="small" dirty="0">
              <a:solidFill>
                <a:srgbClr val="C00000"/>
              </a:solidFill>
            </a:endParaRP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s-ES_tradnl" sz="2400" dirty="0" smtClean="0"/>
              <a:t> </a:t>
            </a:r>
            <a:r>
              <a:rPr lang="es-ES" sz="2400" dirty="0"/>
              <a:t>Problemas relacionados con la </a:t>
            </a:r>
            <a:r>
              <a:rPr lang="es-ES" sz="2400" dirty="0" smtClean="0"/>
              <a:t>confianza</a:t>
            </a:r>
            <a:endParaRPr lang="es-ES_tradnl" sz="2400" dirty="0" smtClean="0"/>
          </a:p>
          <a:p>
            <a:pPr marL="360000" lvl="1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/>
              <a:t>Riesgo de </a:t>
            </a:r>
            <a:r>
              <a:rPr lang="es-ES" sz="2400" dirty="0" smtClean="0"/>
              <a:t>aumento de los problemas relacionados con </a:t>
            </a:r>
            <a:r>
              <a:rPr lang="es-ES" sz="2400" dirty="0"/>
              <a:t>la confianza de los miembros y las partes </a:t>
            </a:r>
            <a:r>
              <a:rPr lang="es-ES" sz="2400" dirty="0" smtClean="0"/>
              <a:t>interesadas</a:t>
            </a:r>
            <a:endParaRPr lang="en-US" sz="2400" dirty="0" smtClean="0"/>
          </a:p>
          <a:p>
            <a:pPr marL="360000" lvl="1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/>
              <a:t>Riesgo de aumento de los problemas relacionados con la confianza </a:t>
            </a:r>
            <a:r>
              <a:rPr lang="es-ES" sz="2400" dirty="0" smtClean="0"/>
              <a:t>entre los miembros</a:t>
            </a:r>
          </a:p>
          <a:p>
            <a:pPr marL="180000" lvl="1">
              <a:buClr>
                <a:schemeClr val="accent2"/>
              </a:buClr>
              <a:buSzPct val="70000"/>
            </a:pPr>
            <a:endParaRPr lang="en-US" sz="2400" b="0" cap="small" dirty="0" smtClean="0">
              <a:solidFill>
                <a:schemeClr val="accent6"/>
              </a:solidFill>
            </a:endParaRPr>
          </a:p>
          <a:p>
            <a:r>
              <a:rPr lang="en-US" sz="2400" b="0" cap="small" dirty="0" smtClean="0">
                <a:solidFill>
                  <a:schemeClr val="accent6"/>
                </a:solidFill>
              </a:rPr>
              <a:t>Estrategia de mitigación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- </a:t>
            </a:r>
            <a:r>
              <a:rPr lang="es-ES" sz="2400" b="0" dirty="0"/>
              <a:t>Evitar el riesgo: </a:t>
            </a:r>
            <a:r>
              <a:rPr lang="es-ES" sz="2400" dirty="0" smtClean="0"/>
              <a:t>adoptando </a:t>
            </a:r>
            <a:r>
              <a:rPr lang="es-ES" sz="2400" dirty="0"/>
              <a:t>y </a:t>
            </a:r>
            <a:r>
              <a:rPr lang="es-ES" sz="2400" dirty="0" smtClean="0"/>
              <a:t>aplicando </a:t>
            </a:r>
            <a:r>
              <a:rPr lang="es-ES" sz="2400" dirty="0"/>
              <a:t>valores comunes</a:t>
            </a:r>
            <a:r>
              <a:rPr lang="es-ES" sz="2400" b="0" dirty="0"/>
              <a:t> </a:t>
            </a:r>
            <a:r>
              <a:rPr lang="es-ES" sz="2400" b="0" dirty="0" smtClean="0"/>
              <a:t>– ajustando todas las iniciativas a los </a:t>
            </a:r>
            <a:r>
              <a:rPr lang="es-ES" sz="2400" b="0" dirty="0"/>
              <a:t>valores </a:t>
            </a:r>
            <a:r>
              <a:rPr lang="es-ES" sz="2400" b="0" dirty="0" smtClean="0"/>
              <a:t>adoptados</a:t>
            </a:r>
            <a:endParaRPr lang="en-US" sz="2400" b="0" dirty="0" smtClean="0"/>
          </a:p>
          <a:p>
            <a:r>
              <a:rPr lang="en-US" sz="2400" b="0" dirty="0" smtClean="0"/>
              <a:t>- </a:t>
            </a:r>
            <a:r>
              <a:rPr lang="es-ES" sz="2400" b="0" dirty="0" smtClean="0"/>
              <a:t>Limitar el riesgo: </a:t>
            </a:r>
            <a:r>
              <a:rPr lang="es-ES" sz="2400" dirty="0" smtClean="0"/>
              <a:t>colaborando con </a:t>
            </a:r>
            <a:r>
              <a:rPr lang="es-ES" sz="2400" dirty="0"/>
              <a:t>los miembros </a:t>
            </a:r>
            <a:r>
              <a:rPr lang="es-ES" sz="2400" b="0" dirty="0"/>
              <a:t>y otras partes interesadas, </a:t>
            </a:r>
            <a:r>
              <a:rPr lang="es-ES" sz="2400" dirty="0" smtClean="0"/>
              <a:t>mejorando </a:t>
            </a:r>
            <a:r>
              <a:rPr lang="es-ES" sz="2400" dirty="0"/>
              <a:t>la comunicación, </a:t>
            </a:r>
            <a:r>
              <a:rPr lang="es-ES" sz="2400" dirty="0" smtClean="0"/>
              <a:t>observando </a:t>
            </a:r>
            <a:r>
              <a:rPr lang="es-ES" sz="2400" dirty="0"/>
              <a:t>los </a:t>
            </a:r>
            <a:r>
              <a:rPr lang="es-ES" sz="2400" dirty="0" smtClean="0"/>
              <a:t>valores y promoviendo la implicación en </a:t>
            </a:r>
            <a:r>
              <a:rPr lang="es-ES" sz="2400" dirty="0"/>
              <a:t>las iniciativas estratégicas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4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Riesgo estratégico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59444"/>
            <a:ext cx="8066856" cy="482453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36000" bIns="36000" rtlCol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400" b="0" cap="small" dirty="0" smtClean="0">
                <a:solidFill>
                  <a:srgbClr val="C00000"/>
                </a:solidFill>
              </a:rPr>
              <a:t>Riesgo</a:t>
            </a:r>
          </a:p>
          <a:p>
            <a:endParaRPr lang="en-US" sz="2400" b="0" cap="small" dirty="0" smtClean="0">
              <a:solidFill>
                <a:srgbClr val="C00000"/>
              </a:solidFill>
            </a:endParaRP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/>
              <a:t>Estructuras, instrumentos, metodologías y procesos internos </a:t>
            </a:r>
            <a:r>
              <a:rPr lang="es-ES" sz="2400" dirty="0" smtClean="0"/>
              <a:t>inadecuados</a:t>
            </a:r>
            <a:endParaRPr lang="en-US" sz="2400" dirty="0" smtClean="0"/>
          </a:p>
          <a:p>
            <a:pPr marL="360000" lvl="1" indent="-180000">
              <a:lnSpc>
                <a:spcPct val="90000"/>
              </a:lnSpc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/>
              <a:t>Riesgo de </a:t>
            </a:r>
            <a:r>
              <a:rPr lang="es-ES" sz="2400" dirty="0" smtClean="0"/>
              <a:t>menoscabo </a:t>
            </a:r>
            <a:r>
              <a:rPr lang="es-ES" sz="2400" dirty="0"/>
              <a:t>de </a:t>
            </a:r>
            <a:r>
              <a:rPr lang="es-ES" sz="2400" dirty="0" smtClean="0"/>
              <a:t>la idoneidad y la eficacia</a:t>
            </a:r>
            <a:r>
              <a:rPr lang="es-ES_tradnl" sz="2400" dirty="0" smtClean="0"/>
              <a:t> de</a:t>
            </a:r>
            <a:r>
              <a:rPr lang="es-ES" sz="2400" dirty="0" smtClean="0"/>
              <a:t> los métodos, estructuras e instrumentos</a:t>
            </a:r>
          </a:p>
          <a:p>
            <a:pPr marL="180000" lvl="1">
              <a:lnSpc>
                <a:spcPct val="90000"/>
              </a:lnSpc>
              <a:buClr>
                <a:schemeClr val="accent2"/>
              </a:buClr>
              <a:buSzPct val="70000"/>
            </a:pPr>
            <a:endParaRPr lang="en-US" sz="2400" b="0" cap="small" dirty="0" smtClean="0">
              <a:solidFill>
                <a:schemeClr val="accent6"/>
              </a:solidFill>
            </a:endParaRPr>
          </a:p>
          <a:p>
            <a:r>
              <a:rPr lang="en-US" sz="2400" b="0" cap="small" dirty="0" smtClean="0">
                <a:solidFill>
                  <a:schemeClr val="accent6"/>
                </a:solidFill>
              </a:rPr>
              <a:t>Estrategia de mitigación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- </a:t>
            </a:r>
            <a:r>
              <a:rPr lang="es-ES" sz="2400" b="0" dirty="0" smtClean="0"/>
              <a:t>Limitar el </a:t>
            </a:r>
            <a:r>
              <a:rPr lang="es-ES" sz="2400" b="0" dirty="0"/>
              <a:t>riesgo: </a:t>
            </a:r>
            <a:r>
              <a:rPr lang="es-ES" sz="2400" b="0" dirty="0" smtClean="0"/>
              <a:t>optimizando </a:t>
            </a:r>
            <a:r>
              <a:rPr lang="es-ES" sz="2400" b="0" dirty="0"/>
              <a:t>estructuras </a:t>
            </a:r>
            <a:r>
              <a:rPr lang="es-ES" sz="2400" b="0" dirty="0" smtClean="0"/>
              <a:t>internas y </a:t>
            </a:r>
            <a:r>
              <a:rPr lang="es-ES" sz="2400" dirty="0" smtClean="0"/>
              <a:t>mejorando los procesos, instrumentos </a:t>
            </a:r>
            <a:r>
              <a:rPr lang="es-ES" sz="2400" b="0" dirty="0" smtClean="0"/>
              <a:t>y </a:t>
            </a:r>
            <a:r>
              <a:rPr lang="es-ES" sz="2400" dirty="0" smtClean="0"/>
              <a:t>metodologías</a:t>
            </a:r>
            <a:endParaRPr lang="en-US" sz="2400" dirty="0"/>
          </a:p>
          <a:p>
            <a:r>
              <a:rPr lang="en-US" sz="2400" b="0" dirty="0" smtClean="0"/>
              <a:t>- </a:t>
            </a:r>
            <a:r>
              <a:rPr lang="es-ES" sz="2400" b="0" dirty="0" smtClean="0"/>
              <a:t>Transferir el riesgo: emprendiendo procesos </a:t>
            </a:r>
            <a:r>
              <a:rPr lang="es-ES" sz="2400" b="0" dirty="0"/>
              <a:t>de </a:t>
            </a:r>
            <a:r>
              <a:rPr lang="es-ES" sz="2400" dirty="0"/>
              <a:t>certificación de </a:t>
            </a:r>
            <a:r>
              <a:rPr lang="es-ES" sz="2400" dirty="0" smtClean="0"/>
              <a:t>la calidad</a:t>
            </a:r>
            <a:endParaRPr lang="en-US" sz="2400" dirty="0" smtClean="0"/>
          </a:p>
          <a:p>
            <a:r>
              <a:rPr lang="en-US" sz="2400" b="0" dirty="0" smtClean="0"/>
              <a:t>- </a:t>
            </a:r>
            <a:r>
              <a:rPr lang="es-ES" sz="2400" b="0" dirty="0" smtClean="0"/>
              <a:t>Limitar el </a:t>
            </a:r>
            <a:r>
              <a:rPr lang="es-ES" sz="2400" b="0" dirty="0"/>
              <a:t>riesgo: </a:t>
            </a:r>
            <a:r>
              <a:rPr lang="es-ES" sz="2400" b="0" dirty="0" smtClean="0"/>
              <a:t>mejorando la </a:t>
            </a:r>
            <a:r>
              <a:rPr lang="es-ES" sz="2400" dirty="0"/>
              <a:t>comunicación interna </a:t>
            </a:r>
            <a:r>
              <a:rPr lang="es-ES" sz="2400" b="0" dirty="0"/>
              <a:t>y </a:t>
            </a:r>
            <a:r>
              <a:rPr lang="es-ES" sz="2400" dirty="0" smtClean="0"/>
              <a:t>externa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0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Riesgo estratégico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45550"/>
            <a:ext cx="8138864" cy="546494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/>
            </a:lvl1pPr>
          </a:lstStyle>
          <a:p>
            <a:r>
              <a:rPr lang="en-US" sz="2400" b="0" cap="small" dirty="0" smtClean="0">
                <a:solidFill>
                  <a:srgbClr val="C00000"/>
                </a:solidFill>
              </a:rPr>
              <a:t>Riesgo</a:t>
            </a:r>
          </a:p>
          <a:p>
            <a:endParaRPr lang="en-US" sz="2400" b="0" cap="small" dirty="0">
              <a:solidFill>
                <a:srgbClr val="C00000"/>
              </a:solidFill>
            </a:endParaRPr>
          </a:p>
          <a:p>
            <a:pPr marL="180000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_tradnl" sz="2400" dirty="0" smtClean="0"/>
              <a:t>Inadecuación </a:t>
            </a:r>
            <a:r>
              <a:rPr lang="es-ES_tradnl" sz="2400" dirty="0"/>
              <a:t>de la financiación (apoyo financiero insuficiente</a:t>
            </a:r>
            <a:r>
              <a:rPr lang="es-ES_tradnl" sz="2400" dirty="0" smtClean="0"/>
              <a:t>)</a:t>
            </a:r>
            <a:endParaRPr lang="en-US" sz="2400" dirty="0" smtClean="0"/>
          </a:p>
          <a:p>
            <a:pPr marL="360000" lvl="1" indent="-180000">
              <a:buClr>
                <a:schemeClr val="accent2"/>
              </a:buClr>
              <a:buSzPct val="70000"/>
              <a:buFont typeface="Wingdings" panose="05000000000000000000" pitchFamily="2" charset="2"/>
              <a:buChar char=""/>
            </a:pPr>
            <a:r>
              <a:rPr lang="en-US" sz="2400" dirty="0" smtClean="0"/>
              <a:t> </a:t>
            </a:r>
            <a:r>
              <a:rPr lang="es-ES" sz="2400" dirty="0"/>
              <a:t>Riesgo de reducción de las contribuciones </a:t>
            </a:r>
            <a:r>
              <a:rPr lang="es-ES" sz="2400" dirty="0" smtClean="0"/>
              <a:t>financieras</a:t>
            </a:r>
          </a:p>
          <a:p>
            <a:pPr marL="180000" lvl="1">
              <a:buClr>
                <a:schemeClr val="accent2"/>
              </a:buClr>
              <a:buSzPct val="70000"/>
            </a:pPr>
            <a:endParaRPr lang="en-US" sz="2400" b="0" cap="small" dirty="0" smtClean="0">
              <a:solidFill>
                <a:schemeClr val="accent6"/>
              </a:solidFill>
            </a:endParaRPr>
          </a:p>
          <a:p>
            <a:r>
              <a:rPr lang="en-US" sz="2400" b="0" cap="small" dirty="0" smtClean="0">
                <a:solidFill>
                  <a:schemeClr val="accent6"/>
                </a:solidFill>
              </a:rPr>
              <a:t>Estrategia de mitigación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- </a:t>
            </a:r>
            <a:r>
              <a:rPr lang="es-ES" sz="2400" b="0" dirty="0"/>
              <a:t>Limitar el </a:t>
            </a:r>
            <a:r>
              <a:rPr lang="es-ES" sz="2400" b="0" dirty="0" smtClean="0"/>
              <a:t>riesgo</a:t>
            </a:r>
            <a:r>
              <a:rPr lang="en-US" sz="2400" b="0" dirty="0" smtClean="0"/>
              <a:t>: </a:t>
            </a:r>
            <a:r>
              <a:rPr lang="es-ES_tradnl" sz="2400" b="0" dirty="0" smtClean="0"/>
              <a:t>concediendo prioridad a </a:t>
            </a:r>
            <a:r>
              <a:rPr lang="es-ES_tradnl" sz="2400" dirty="0" smtClean="0"/>
              <a:t>nuevos mercados y actores</a:t>
            </a:r>
          </a:p>
          <a:p>
            <a:r>
              <a:rPr lang="en-US" sz="2400" b="0" dirty="0" smtClean="0"/>
              <a:t>- </a:t>
            </a:r>
            <a:r>
              <a:rPr lang="es-ES" sz="2400" b="0" dirty="0"/>
              <a:t>Limitar el </a:t>
            </a:r>
            <a:r>
              <a:rPr lang="es-ES" sz="2400" b="0" dirty="0" smtClean="0"/>
              <a:t>riesgo</a:t>
            </a:r>
            <a:r>
              <a:rPr lang="en-US" sz="2400" b="0" dirty="0" smtClean="0"/>
              <a:t>: </a:t>
            </a:r>
            <a:r>
              <a:rPr lang="es-ES" sz="2400" b="0" dirty="0" smtClean="0"/>
              <a:t>garantizando </a:t>
            </a:r>
            <a:r>
              <a:rPr lang="es-ES" sz="2400" b="0" dirty="0"/>
              <a:t>una </a:t>
            </a:r>
            <a:r>
              <a:rPr lang="es-ES" sz="2400" dirty="0"/>
              <a:t>planificación financiera eficaz</a:t>
            </a:r>
            <a:endParaRPr lang="en-US" sz="2400" dirty="0" smtClean="0"/>
          </a:p>
          <a:p>
            <a:r>
              <a:rPr lang="en-US" sz="2400" b="0" dirty="0" smtClean="0"/>
              <a:t>- </a:t>
            </a:r>
            <a:r>
              <a:rPr lang="es-ES" sz="2400" b="0" dirty="0"/>
              <a:t>Limitar el </a:t>
            </a:r>
            <a:r>
              <a:rPr lang="es-ES" sz="2400" b="0" dirty="0" smtClean="0"/>
              <a:t>riesgo</a:t>
            </a:r>
            <a:r>
              <a:rPr lang="en-US" sz="2400" b="0" dirty="0" smtClean="0"/>
              <a:t>: </a:t>
            </a:r>
            <a:r>
              <a:rPr lang="es-ES_tradnl" sz="2400" b="0" dirty="0" smtClean="0"/>
              <a:t>elaborando</a:t>
            </a:r>
            <a:r>
              <a:rPr lang="en-US" sz="2400" b="0" dirty="0" smtClean="0"/>
              <a:t> </a:t>
            </a:r>
            <a:r>
              <a:rPr lang="es-ES" sz="2400" dirty="0" smtClean="0"/>
              <a:t>estrategias encaminadas a fomentar la participación </a:t>
            </a:r>
            <a:r>
              <a:rPr lang="es-ES" sz="2400" b="0" dirty="0" smtClean="0"/>
              <a:t>de los </a:t>
            </a:r>
            <a:r>
              <a:rPr lang="es-ES" sz="2400" b="0" dirty="0"/>
              <a:t>miembros</a:t>
            </a:r>
            <a:endParaRPr lang="en-US" sz="2400" dirty="0" smtClean="0"/>
          </a:p>
          <a:p>
            <a:r>
              <a:rPr lang="en-US" sz="2400" b="0" dirty="0" smtClean="0"/>
              <a:t>- </a:t>
            </a:r>
            <a:r>
              <a:rPr lang="es-ES" sz="2400" b="0" dirty="0" smtClean="0"/>
              <a:t>Transferir el riesgo</a:t>
            </a:r>
            <a:r>
              <a:rPr lang="en-US" sz="2400" b="0" dirty="0" smtClean="0"/>
              <a:t>: </a:t>
            </a:r>
            <a:r>
              <a:rPr lang="es-ES_tradnl" sz="2400" b="0" dirty="0" smtClean="0"/>
              <a:t>dotando a las </a:t>
            </a:r>
            <a:r>
              <a:rPr lang="es-ES_tradnl" sz="2400" dirty="0" smtClean="0"/>
              <a:t>actividades de la UIT de una mayor relevancia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6650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- Ejemplos de otros organismos</a:t>
            </a:r>
          </a:p>
          <a:p>
            <a:r>
              <a:rPr lang="es-ES_tradnl" dirty="0" smtClean="0"/>
              <a:t>- Enfoque propuesto para la UIT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Vinculación con los ODS</a:t>
            </a:r>
            <a:endParaRPr lang="es-ES_tradnl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 de la UPU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28" y="1988840"/>
            <a:ext cx="6631744" cy="40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wip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0" y="2204864"/>
            <a:ext cx="1222047" cy="8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 de la OMPI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7866456" cy="4925144"/>
          </a:xfrm>
        </p:spPr>
        <p:txBody>
          <a:bodyPr lIns="72000" rIns="72000">
            <a:normAutofit fontScale="92500" lnSpcReduction="20000"/>
          </a:bodyPr>
          <a:lstStyle/>
          <a:p>
            <a:r>
              <a:rPr lang="es-ES_tradnl" dirty="0" smtClean="0"/>
              <a:t>Prioridad al ODS 9 (innovación)</a:t>
            </a:r>
          </a:p>
          <a:p>
            <a:pPr lvl="1"/>
            <a:r>
              <a:rPr lang="es-ES" sz="2400" dirty="0" smtClean="0"/>
              <a:t>"</a:t>
            </a:r>
            <a:r>
              <a:rPr lang="es-ES" sz="2400" i="1" dirty="0" smtClean="0"/>
              <a:t>Durante </a:t>
            </a:r>
            <a:r>
              <a:rPr lang="es-ES" sz="2400" i="1" dirty="0"/>
              <a:t>el </a:t>
            </a:r>
            <a:r>
              <a:rPr lang="es-ES" sz="2400" i="1" dirty="0" smtClean="0"/>
              <a:t>periodo </a:t>
            </a:r>
            <a:r>
              <a:rPr lang="es-ES" sz="2400" i="1" dirty="0"/>
              <a:t>de ejecución del nuevo PEMP tendrá lugar la primera puesta en práctica de los Objetivos de Desarrollo Sostenible (ODS) y la Agenda 2030 de las Naciones Unidas</a:t>
            </a:r>
            <a:r>
              <a:rPr lang="es-ES" sz="2400" i="1" dirty="0" smtClean="0"/>
              <a:t>. </a:t>
            </a:r>
            <a:r>
              <a:rPr lang="es-ES" sz="2400" i="1" dirty="0"/>
              <a:t>El PEMP se ejecutará con el fin de velar por la contribución eficaz de la Organización, dentro de su mandato, a la puesta en práctica de los ODS, prestando atención especialmente a la innovación en el ODS </a:t>
            </a:r>
            <a:r>
              <a:rPr lang="es-ES" sz="2400" i="1" dirty="0" smtClean="0"/>
              <a:t>9</a:t>
            </a:r>
            <a:r>
              <a:rPr lang="es-ES" sz="2400" dirty="0" smtClean="0"/>
              <a:t>"</a:t>
            </a:r>
            <a:endParaRPr lang="es-ES_tradnl" dirty="0" smtClean="0"/>
          </a:p>
          <a:p>
            <a:r>
              <a:rPr lang="es-ES_tradnl" dirty="0" smtClean="0"/>
              <a:t>Estrategias de la OMPI</a:t>
            </a:r>
          </a:p>
          <a:p>
            <a:pPr lvl="1"/>
            <a:r>
              <a:rPr lang="es-ES" sz="2400" dirty="0" smtClean="0"/>
              <a:t>"</a:t>
            </a:r>
            <a:r>
              <a:rPr lang="es-ES" sz="2400" i="1" dirty="0" smtClean="0"/>
              <a:t>Apoyo </a:t>
            </a:r>
            <a:r>
              <a:rPr lang="es-ES" sz="2400" i="1" dirty="0"/>
              <a:t>a la puesta en práctica de los Objetivos de Desarrollo Sostenible y la Agenda 2030 dentro del mandato de la Organización y, concretamente, en relación con la innovación en el ODS </a:t>
            </a:r>
            <a:r>
              <a:rPr lang="es-ES" sz="2400" i="1" dirty="0" smtClean="0"/>
              <a:t>9</a:t>
            </a:r>
            <a:r>
              <a:rPr lang="es-ES" sz="2400" dirty="0" smtClean="0"/>
              <a:t>"</a:t>
            </a:r>
            <a:endParaRPr lang="es-ES_tradnl" sz="2400" i="1" dirty="0" smtClean="0"/>
          </a:p>
          <a:p>
            <a:pPr lvl="1"/>
            <a:r>
              <a:rPr lang="es-ES" sz="2400" dirty="0" smtClean="0"/>
              <a:t>"</a:t>
            </a:r>
            <a:r>
              <a:rPr lang="es-ES" sz="2400" i="1" dirty="0" smtClean="0"/>
              <a:t>La </a:t>
            </a:r>
            <a:r>
              <a:rPr lang="es-ES" sz="2400" i="1" dirty="0"/>
              <a:t>Organización procura desempeñar un papel de apoyo y participar activamente en la consecución de los </a:t>
            </a:r>
            <a:r>
              <a:rPr lang="es-ES_tradnl" sz="2400" i="1" dirty="0" smtClean="0"/>
              <a:t>ODS</a:t>
            </a:r>
            <a:r>
              <a:rPr lang="es-ES" sz="2400" dirty="0" smtClean="0"/>
              <a:t>"</a:t>
            </a:r>
            <a:endParaRPr lang="es-ES_tradnl" sz="2400" i="1" dirty="0"/>
          </a:p>
          <a:p>
            <a:pPr lvl="1"/>
            <a:endParaRPr lang="es-ES_tradnl" dirty="0" smtClean="0"/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4900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 del PMA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266"/>
          <a:stretch/>
        </p:blipFill>
        <p:spPr>
          <a:xfrm>
            <a:off x="209839" y="1678293"/>
            <a:ext cx="8724322" cy="48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795" y="2136010"/>
            <a:ext cx="4948411" cy="43173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7290" y="228600"/>
            <a:ext cx="8221658" cy="573886"/>
          </a:xfrm>
        </p:spPr>
        <p:txBody>
          <a:bodyPr>
            <a:noAutofit/>
          </a:bodyPr>
          <a:lstStyle/>
          <a:p>
            <a:r>
              <a:rPr lang="es-ES_tradnl" sz="3000" dirty="0" smtClean="0"/>
              <a:t>Enfoque propuesto: Establecer vínculos con los ODS</a:t>
            </a:r>
            <a:endParaRPr lang="es-ES_tradnl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26163" y="955311"/>
            <a:ext cx="5091673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ES" b="1" dirty="0" smtClean="0"/>
              <a:t>Establecer vínculos entre los productos y </a:t>
            </a:r>
            <a:r>
              <a:rPr lang="es-ES" b="1" dirty="0"/>
              <a:t>actividades </a:t>
            </a:r>
            <a:r>
              <a:rPr lang="es-ES" b="1" dirty="0" smtClean="0"/>
              <a:t>principales de </a:t>
            </a:r>
            <a:r>
              <a:rPr lang="es-ES" b="1" dirty="0"/>
              <a:t>la UIT </a:t>
            </a:r>
            <a:r>
              <a:rPr lang="es-ES" b="1" dirty="0" smtClean="0"/>
              <a:t>y </a:t>
            </a:r>
            <a:r>
              <a:rPr lang="es-ES" b="1" dirty="0"/>
              <a:t>los </a:t>
            </a:r>
            <a:r>
              <a:rPr lang="es-ES" b="1" dirty="0" smtClean="0"/>
              <a:t>ODS</a:t>
            </a:r>
          </a:p>
          <a:p>
            <a:r>
              <a:rPr lang="es-ES" dirty="0" smtClean="0"/>
              <a:t>La envergadura de los ODS está relacionada con el </a:t>
            </a:r>
            <a:r>
              <a:rPr lang="es-ES" dirty="0"/>
              <a:t>número </a:t>
            </a:r>
            <a:r>
              <a:rPr lang="es-ES" dirty="0" smtClean="0"/>
              <a:t>de productos y/o </a:t>
            </a:r>
            <a:r>
              <a:rPr lang="es-ES" dirty="0"/>
              <a:t>actividades principales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09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Relación con los ODS: Establecer vínculos a nivel de los Objetivos</a:t>
            </a:r>
            <a:endParaRPr lang="es-ES_tradn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39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50697"/>
          <a:stretch/>
        </p:blipFill>
        <p:spPr>
          <a:xfrm>
            <a:off x="179512" y="1268760"/>
            <a:ext cx="6175057" cy="2664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8602" y="1196752"/>
            <a:ext cx="2609919" cy="476629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ES_tradnl" sz="2000" b="1" dirty="0" smtClean="0"/>
              <a:t>Establecer vínculos entre los objetivos de la UIT y los ODS</a:t>
            </a:r>
          </a:p>
          <a:p>
            <a:r>
              <a:rPr lang="es-ES_tradnl" sz="1700" dirty="0" smtClean="0"/>
              <a:t>Se establecen vínculos </a:t>
            </a:r>
            <a:r>
              <a:rPr lang="es-ES" sz="1700" dirty="0"/>
              <a:t>"</a:t>
            </a:r>
            <a:r>
              <a:rPr lang="es-ES_tradnl" sz="1700" dirty="0" smtClean="0"/>
              <a:t>primarios</a:t>
            </a:r>
            <a:r>
              <a:rPr lang="es-ES" sz="1700" dirty="0"/>
              <a:t>"</a:t>
            </a:r>
            <a:r>
              <a:rPr lang="es-ES_tradnl" sz="1700" dirty="0" smtClean="0"/>
              <a:t> o </a:t>
            </a:r>
            <a:r>
              <a:rPr lang="es-ES" sz="1700" dirty="0"/>
              <a:t>"</a:t>
            </a:r>
            <a:r>
              <a:rPr lang="es-ES_tradnl" sz="1700" dirty="0" smtClean="0"/>
              <a:t>secundarios</a:t>
            </a:r>
            <a:r>
              <a:rPr lang="es-ES" sz="1700" dirty="0"/>
              <a:t>"</a:t>
            </a:r>
            <a:r>
              <a:rPr lang="es-ES_tradnl" sz="1700" dirty="0" smtClean="0"/>
              <a:t> con los </a:t>
            </a:r>
            <a:r>
              <a:rPr lang="es-ES" sz="1700" dirty="0"/>
              <a:t>objetivos que contribuyen al logro </a:t>
            </a:r>
            <a:r>
              <a:rPr lang="es-ES" sz="1700" dirty="0" smtClean="0"/>
              <a:t>de los ODS</a:t>
            </a:r>
            <a:endParaRPr lang="es-ES_tradnl" sz="1700" dirty="0" smtClean="0"/>
          </a:p>
          <a:p>
            <a:pPr marL="180000" indent="-180000">
              <a:buFontTx/>
              <a:buChar char="-"/>
            </a:pPr>
            <a:r>
              <a:rPr lang="es-ES_tradnl" sz="1700" b="1" dirty="0" smtClean="0"/>
              <a:t>Primarios </a:t>
            </a:r>
            <a:r>
              <a:rPr lang="es-ES_tradnl" sz="1700" dirty="0" smtClean="0"/>
              <a:t>( </a:t>
            </a:r>
            <a:r>
              <a:rPr lang="es-ES_tradnl" sz="17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r>
              <a:rPr lang="es-ES_tradnl" sz="1700" dirty="0" smtClean="0"/>
              <a:t> ) si el ODS integra una esfera prioritaria para la UIT (véase el I.1)</a:t>
            </a:r>
          </a:p>
          <a:p>
            <a:pPr marL="180000" indent="-180000">
              <a:buFontTx/>
              <a:buChar char="-"/>
            </a:pPr>
            <a:r>
              <a:rPr lang="es-ES_tradnl" sz="1700" b="1" dirty="0" smtClean="0"/>
              <a:t>Secundarios </a:t>
            </a:r>
            <a:r>
              <a:rPr lang="es-ES_tradnl" sz="1700" dirty="0" smtClean="0"/>
              <a:t>(</a:t>
            </a:r>
            <a:r>
              <a:rPr lang="es-ES_tradnl" sz="17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r>
              <a:rPr lang="es-ES_tradnl" sz="1700" dirty="0" smtClean="0"/>
              <a:t>)</a:t>
            </a:r>
            <a:r>
              <a:rPr lang="es-ES" sz="1700" dirty="0"/>
              <a:t> si la labor de la UIT </a:t>
            </a:r>
            <a:r>
              <a:rPr lang="es-ES" sz="1700" dirty="0" smtClean="0"/>
              <a:t>ejerce una función facilitadora </a:t>
            </a:r>
            <a:r>
              <a:rPr lang="es-ES_tradnl" sz="1700" dirty="0" smtClean="0"/>
              <a:t>(de acuerdo con la contribución actual)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8815" y="1592669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4499992" y="2048094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94594" y="1895218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94594" y="2179591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70013" y="1579915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5792" y="1882464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5792" y="2166837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8085" y="1579915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13864" y="1882464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13864" y="2166837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6261" y="1579915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1882464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32040" y="2166837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428" y="2162435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4000" y="1891559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14000" y="2162435"/>
            <a:ext cx="169939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3267040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3256474" y="2757008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3270380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5906356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2966120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1276527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02975" y="2491383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78415" y="2491383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3912776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4253924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4586946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95497" y="2491383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5572075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41308" y="2750314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50886" y="3043868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78589" y="3043868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94223" y="3043868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36460" y="3043868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68308" y="3025922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81469" y="3040452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18863" y="3025921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56862" y="3047259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54911" y="3048055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25982" y="3038472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73153" y="3047259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5906356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flipH="1">
            <a:off x="5534269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4582242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4256887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flipH="1">
            <a:off x="3920898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2952000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582550" y="3338811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flipH="1">
            <a:off x="1266234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3265610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 flipH="1">
            <a:off x="5906356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flipH="1">
            <a:off x="5550823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 flipH="1">
            <a:off x="4595725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4271040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flipH="1">
            <a:off x="3924000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2952033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81757" y="3576497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flipH="1">
            <a:off x="1266234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flipH="1">
            <a:off x="3589908" y="2466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flipH="1">
            <a:off x="3588637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flipH="1">
            <a:off x="3588637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flipH="1">
            <a:off x="1904793" y="2768382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flipH="1">
            <a:off x="1890387" y="3582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flipH="1">
            <a:off x="1890074" y="33012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flipH="1">
            <a:off x="2952000" y="2766637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60461" y="2730072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48375" y="3047259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 flipH="1">
            <a:off x="3263484" y="3030287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 flipH="1">
            <a:off x="1274139" y="2754000"/>
            <a:ext cx="22786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95304" y="3035121"/>
            <a:ext cx="2880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/>
          <a:srcRect t="73489"/>
          <a:stretch/>
        </p:blipFill>
        <p:spPr>
          <a:xfrm>
            <a:off x="182850" y="4986000"/>
            <a:ext cx="6175057" cy="143260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/>
          <a:srcRect t="48002" b="30943"/>
          <a:stretch/>
        </p:blipFill>
        <p:spPr>
          <a:xfrm>
            <a:off x="182851" y="3875360"/>
            <a:ext cx="6175057" cy="113781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3"/>
          <a:srcRect l="6977" t="89054" r="3511" b="7046"/>
          <a:stretch/>
        </p:blipFill>
        <p:spPr>
          <a:xfrm>
            <a:off x="628724" y="5256000"/>
            <a:ext cx="5527451" cy="210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585" y="5856835"/>
            <a:ext cx="5588590" cy="209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8828" y="5230825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582372" y="5536671"/>
            <a:ext cx="220038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3153" y="5281117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5836852"/>
            <a:ext cx="2789432" cy="78483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s-ES_tradnl" sz="1200" dirty="0" smtClean="0"/>
              <a:t>Véanse las contribuciones actuales y/o preliminares disponibles en la </a:t>
            </a:r>
            <a:r>
              <a:rPr lang="es-ES" sz="1200" u="sng" dirty="0">
                <a:solidFill>
                  <a:schemeClr val="accent1">
                    <a:lumMod val="75000"/>
                  </a:schemeClr>
                </a:solidFill>
              </a:rPr>
              <a:t>Herramienta de correspondencia de los </a:t>
            </a:r>
            <a:r>
              <a:rPr lang="es-ES" sz="1200" u="sng" dirty="0" smtClean="0">
                <a:solidFill>
                  <a:schemeClr val="accent1">
                    <a:lumMod val="75000"/>
                  </a:schemeClr>
                </a:solidFill>
              </a:rPr>
              <a:t>ODS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200" dirty="0" smtClean="0"/>
              <a:t>en</a:t>
            </a:r>
            <a:r>
              <a:rPr lang="es-ES_tradnl" sz="1200" dirty="0" smtClean="0"/>
              <a:t>:</a:t>
            </a:r>
            <a:endParaRPr lang="es-ES_tradnl" sz="1200" b="1" dirty="0" smtClean="0">
              <a:hlinkClick r:id="rId4"/>
            </a:endParaRPr>
          </a:p>
          <a:p>
            <a:r>
              <a:rPr lang="es-ES_tradnl" sz="900" b="1" dirty="0" smtClean="0">
                <a:hlinkClick r:id="rId4"/>
              </a:rPr>
              <a:t>https://www.itu.int/net4/CRM/SDG/#/home/objectives</a:t>
            </a:r>
            <a:endParaRPr lang="es-ES_tradnl" sz="9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3220082" y="4962575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884802" y="4966885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0052" y="3881079"/>
            <a:ext cx="6089084" cy="11122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/>
                </a:solidFill>
              </a:rPr>
              <a:t>La contribución del </a:t>
            </a:r>
            <a:r>
              <a:rPr lang="es-ES" dirty="0">
                <a:solidFill>
                  <a:schemeClr val="tx2"/>
                </a:solidFill>
              </a:rPr>
              <a:t>UIT-D </a:t>
            </a:r>
            <a:r>
              <a:rPr lang="es-ES" dirty="0" smtClean="0">
                <a:solidFill>
                  <a:schemeClr val="tx2"/>
                </a:solidFill>
              </a:rPr>
              <a:t>se incluirá después </a:t>
            </a:r>
            <a:r>
              <a:rPr lang="es-ES" dirty="0">
                <a:solidFill>
                  <a:schemeClr val="tx2"/>
                </a:solidFill>
              </a:rPr>
              <a:t>de la CMDT-17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876272" y="5846650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45630" y="6132396"/>
            <a:ext cx="5588590" cy="209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890016" y="5831677"/>
            <a:ext cx="220038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67646" y="5854861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39768" y="5846651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571896" y="6115661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894879" y="6112877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576627" y="5843230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920236" y="5851919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920898" y="6108618"/>
            <a:ext cx="220038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33528" y="6108618"/>
            <a:ext cx="220038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70038" y="6104717"/>
            <a:ext cx="220038" cy="24129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Wingdings 2" panose="05020102010507070707" pitchFamily="18" charset="2"/>
              </a:rPr>
              <a:t>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884802" y="6141603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252364" y="6120929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99021" y="6120929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242229" y="6112876"/>
            <a:ext cx="2880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1979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- </a:t>
            </a:r>
            <a:r>
              <a:rPr lang="es-ES_tradnl" dirty="0" smtClean="0"/>
              <a:t>Enseñanzas extraídas (Plan Estratégico </a:t>
            </a:r>
            <a:br>
              <a:rPr lang="es-ES_tradnl" dirty="0" smtClean="0"/>
            </a:br>
            <a:r>
              <a:rPr lang="es-ES_tradnl" dirty="0" smtClean="0"/>
              <a:t>para 2016-2019)</a:t>
            </a:r>
          </a:p>
          <a:p>
            <a:r>
              <a:rPr lang="es-ES_tradnl" dirty="0"/>
              <a:t>- Análisis estratégico y/o situacional </a:t>
            </a:r>
            <a:r>
              <a:rPr lang="es-ES_tradnl" dirty="0" smtClean="0"/>
              <a:t>(la UIT y el contexto </a:t>
            </a:r>
            <a:r>
              <a:rPr lang="mr-IN" dirty="0" smtClean="0"/>
              <a:t>–</a:t>
            </a:r>
            <a:r>
              <a:rPr lang="es-ES_tradnl" dirty="0" smtClean="0"/>
              <a:t> </a:t>
            </a:r>
            <a:r>
              <a:rPr lang="es-ES" dirty="0"/>
              <a:t>puntos fuertes, puntos débiles, </a:t>
            </a:r>
            <a:r>
              <a:rPr lang="es-ES" dirty="0" smtClean="0"/>
              <a:t>oportunidades y amenazas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Análisis estratégico y/o situacional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40</a:t>
            </a:fld>
            <a:endParaRPr lang="en-US" dirty="0"/>
          </a:p>
        </p:txBody>
      </p:sp>
      <p:sp>
        <p:nvSpPr>
          <p:cNvPr id="34" name="Content Placeholder 3"/>
          <p:cNvSpPr>
            <a:spLocks noGrp="1"/>
          </p:cNvSpPr>
          <p:nvPr>
            <p:ph sz="quarter" idx="1"/>
          </p:nvPr>
        </p:nvSpPr>
        <p:spPr>
          <a:xfrm>
            <a:off x="6535985" y="2435606"/>
            <a:ext cx="2435759" cy="4017730"/>
          </a:xfrm>
        </p:spPr>
        <p:txBody>
          <a:bodyPr>
            <a:noAutofit/>
          </a:bodyPr>
          <a:lstStyle/>
          <a:p>
            <a:pPr marL="0" indent="0">
              <a:buSzPct val="95000"/>
              <a:buNone/>
            </a:pPr>
            <a:r>
              <a:rPr lang="es-ES_tradnl" sz="1600" b="1" dirty="0" smtClean="0"/>
              <a:t>Función de la UIT:</a:t>
            </a:r>
          </a:p>
          <a:p>
            <a:pPr marL="162000" indent="-162000">
              <a:buSzPct val="95000"/>
              <a:buFont typeface="+mj-lt"/>
              <a:buAutoNum type="arabicParenR"/>
            </a:pPr>
            <a:r>
              <a:rPr lang="es-ES_tradnl" sz="1600" dirty="0"/>
              <a:t>Contribuir a las </a:t>
            </a:r>
            <a:r>
              <a:rPr lang="es-ES_tradnl" sz="1600" dirty="0" smtClean="0"/>
              <a:t>esferas prioritarias de los ODS</a:t>
            </a:r>
          </a:p>
          <a:p>
            <a:pPr marL="162900" indent="-162900">
              <a:buSzPct val="95000"/>
              <a:buFont typeface="+mj-lt"/>
              <a:buAutoNum type="arabicParenR"/>
            </a:pPr>
            <a:r>
              <a:rPr lang="es-ES" sz="1600" dirty="0"/>
              <a:t>Promover el papel facilitador de las TIC en todos los sectores para todos los </a:t>
            </a:r>
            <a:r>
              <a:rPr lang="es-ES" sz="1600" dirty="0" smtClean="0"/>
              <a:t>ODS (a </a:t>
            </a:r>
            <a:r>
              <a:rPr lang="es-ES" sz="1600" dirty="0"/>
              <a:t>través de diversas asociaciones</a:t>
            </a:r>
            <a:r>
              <a:rPr lang="es-ES" sz="1600" dirty="0" smtClean="0"/>
              <a:t>)</a:t>
            </a:r>
          </a:p>
          <a:p>
            <a:pPr marL="162900" indent="-162900">
              <a:buSzPct val="95000"/>
              <a:buFont typeface="+mj-lt"/>
              <a:buAutoNum type="arabicParenR"/>
            </a:pPr>
            <a:r>
              <a:rPr lang="es-ES" sz="1600" dirty="0"/>
              <a:t>Promover las tendencias tecnológicas </a:t>
            </a:r>
            <a:r>
              <a:rPr lang="es-ES" sz="1600" dirty="0" smtClean="0"/>
              <a:t>con miras al logro de los ODS</a:t>
            </a:r>
            <a:endParaRPr lang="es-ES" sz="1600" dirty="0"/>
          </a:p>
          <a:p>
            <a:pPr marL="162900" indent="-162900">
              <a:buSzPct val="95000"/>
              <a:buFont typeface="+mj-lt"/>
              <a:buAutoNum type="arabicParenR"/>
            </a:pPr>
            <a:r>
              <a:rPr lang="es-ES" sz="1600" dirty="0" smtClean="0"/>
              <a:t>Realizar un seguimiento de los progresos </a:t>
            </a:r>
            <a:r>
              <a:rPr lang="es-ES" sz="1600" dirty="0"/>
              <a:t>y </a:t>
            </a:r>
            <a:r>
              <a:rPr lang="es-ES" sz="1600" dirty="0" smtClean="0"/>
              <a:t>evaluar </a:t>
            </a:r>
            <a:r>
              <a:rPr lang="es-ES" sz="1600" dirty="0"/>
              <a:t>los </a:t>
            </a:r>
            <a:r>
              <a:rPr lang="es-ES" sz="1600" dirty="0" smtClean="0"/>
              <a:t>ODS impulsados por </a:t>
            </a:r>
            <a:r>
              <a:rPr lang="es-ES" sz="1600" dirty="0"/>
              <a:t>las TIC</a:t>
            </a:r>
            <a:endParaRPr lang="es-ES_tradnl" sz="1600" dirty="0"/>
          </a:p>
        </p:txBody>
      </p:sp>
      <p:sp>
        <p:nvSpPr>
          <p:cNvPr id="36" name="Content Placeholder 3"/>
          <p:cNvSpPr txBox="1">
            <a:spLocks/>
          </p:cNvSpPr>
          <p:nvPr/>
        </p:nvSpPr>
        <p:spPr>
          <a:xfrm>
            <a:off x="7017505" y="1196680"/>
            <a:ext cx="2018991" cy="12884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62900" indent="-162900">
              <a:spcBef>
                <a:spcPts val="700"/>
              </a:spcBef>
              <a:buClr>
                <a:schemeClr val="accent2"/>
              </a:buClr>
              <a:buSzPct val="95000"/>
              <a:buFont typeface="+mj-lt"/>
              <a:buAutoNum type="arabicPeriod"/>
              <a:defRPr kumimoji="0" sz="1600"/>
            </a:lvl1pPr>
            <a:lvl2pPr marL="640080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/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/>
            </a:lvl3pPr>
            <a:lvl4pPr indent="-22860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/>
            </a:lvl4pPr>
            <a:lvl5pPr indent="-22860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/>
            </a:lvl5pPr>
            <a:lvl6pPr marL="2103120" indent="-22860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baseline="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baseline="0"/>
            </a:lvl7pPr>
            <a:lvl8pPr marL="2651760" indent="-22860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baseline="0"/>
            </a:lvl8pPr>
            <a:lvl9pPr marL="2926080" indent="-22860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baseline="0"/>
            </a:lvl9pPr>
          </a:lstStyle>
          <a:p>
            <a:pPr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5526207" y="1091786"/>
            <a:ext cx="3334002" cy="9364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95000"/>
              <a:buNone/>
            </a:pPr>
            <a:r>
              <a:rPr lang="es-ES_tradnl" sz="1800" b="1" dirty="0" smtClean="0"/>
              <a:t>* </a:t>
            </a:r>
            <a:r>
              <a:rPr lang="es-ES" sz="1800" b="1" dirty="0"/>
              <a:t>La figura se actualizará </a:t>
            </a:r>
            <a:r>
              <a:rPr lang="es-ES" sz="1800" b="1" dirty="0" smtClean="0"/>
              <a:t>una vez completada la labor </a:t>
            </a:r>
            <a:r>
              <a:rPr lang="es-ES" sz="1800" b="1" dirty="0"/>
              <a:t>de </a:t>
            </a:r>
            <a:r>
              <a:rPr lang="es-ES" sz="1800" b="1" dirty="0" smtClean="0"/>
              <a:t>establecimiento de vínculos</a:t>
            </a:r>
            <a:endParaRPr lang="es-ES_tradnl" sz="1800" dirty="0"/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247290" y="228600"/>
            <a:ext cx="8221658" cy="57388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dirty="0" smtClean="0"/>
              <a:t>Enfoque propuesto: Establecer vínculos con los ODS</a:t>
            </a:r>
            <a:endParaRPr lang="es-ES_tradnl" sz="3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648208" y="962728"/>
            <a:ext cx="5796000" cy="5796000"/>
            <a:chOff x="720216" y="962728"/>
            <a:chExt cx="5796000" cy="5796000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20216" y="962728"/>
              <a:ext cx="5796000" cy="5796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638215" y="1880728"/>
              <a:ext cx="3960000" cy="39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>
                <a:lnSpc>
                  <a:spcPct val="80000"/>
                </a:lnSpc>
              </a:pPr>
              <a:endParaRPr lang="en-US" sz="2000" dirty="0" smtClean="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718216" y="2946270"/>
              <a:ext cx="1800000" cy="180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bIns="180000" rtlCol="0" anchor="ctr"/>
            <a:lstStyle/>
            <a:p>
              <a:pPr algn="ctr"/>
              <a:endParaRPr lang="en-US" sz="2000" b="1" dirty="0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384" y="1916832"/>
              <a:ext cx="568800" cy="568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846" y="3384351"/>
              <a:ext cx="710738" cy="710738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431368" y="4139210"/>
              <a:ext cx="2483887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chemeClr val="bg1"/>
                  </a:solidFill>
                </a:rPr>
                <a:t>Universal</a:t>
              </a:r>
              <a:r>
                <a:rPr lang="en-US" dirty="0" smtClean="0">
                  <a:solidFill>
                    <a:schemeClr val="bg1"/>
                  </a:solidFill>
                </a:rPr>
                <a:t> &amp; </a:t>
              </a:r>
              <a:r>
                <a:rPr lang="en-US" b="1" dirty="0" smtClean="0">
                  <a:solidFill>
                    <a:schemeClr val="bg1"/>
                  </a:solidFill>
                </a:rPr>
                <a:t>affordable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access</a:t>
              </a:r>
              <a:r>
                <a:rPr lang="en-US" dirty="0" smtClean="0">
                  <a:solidFill>
                    <a:schemeClr val="bg1"/>
                  </a:solidFill>
                </a:rPr>
                <a:t> for all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22272" y="3391887"/>
              <a:ext cx="1607396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Higher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education</a:t>
              </a:r>
              <a:r>
                <a:rPr lang="en-US" sz="1600" dirty="0" smtClean="0">
                  <a:solidFill>
                    <a:schemeClr val="bg1"/>
                  </a:solidFill>
                </a:rPr>
                <a:t> in ICTs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424" y="2932418"/>
              <a:ext cx="568590" cy="56859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105" y="2708920"/>
              <a:ext cx="639664" cy="63966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083" y="2683620"/>
              <a:ext cx="639664" cy="63966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456" y="3933056"/>
              <a:ext cx="568590" cy="56859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810" y="4437112"/>
              <a:ext cx="568590" cy="56859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642" y="5291272"/>
              <a:ext cx="568590" cy="568590"/>
            </a:xfrm>
            <a:prstGeom prst="rect">
              <a:avLst/>
            </a:prstGeom>
          </p:spPr>
        </p:pic>
        <p:pic>
          <p:nvPicPr>
            <p:cNvPr id="71" name="Picture 2" descr="End poverty ico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544" y="1276024"/>
              <a:ext cx="568800" cy="56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2238546" y="4779764"/>
              <a:ext cx="1607396" cy="6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Enhanced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use of ICTs </a:t>
              </a:r>
              <a:r>
                <a:rPr lang="en-US" sz="1600" dirty="0" smtClean="0">
                  <a:solidFill>
                    <a:schemeClr val="bg1"/>
                  </a:solidFill>
                </a:rPr>
                <a:t>for global partnership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73728" y="2999053"/>
              <a:ext cx="248388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Key focus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448" y="4797152"/>
              <a:ext cx="639664" cy="63966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145" y="5668722"/>
              <a:ext cx="568590" cy="56859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160" y="1844824"/>
              <a:ext cx="639664" cy="63966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151" y="5371673"/>
              <a:ext cx="568590" cy="56859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458" y="4228562"/>
              <a:ext cx="568590" cy="56859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38" y="3257429"/>
              <a:ext cx="568590" cy="56859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77" y="1997881"/>
              <a:ext cx="568590" cy="56859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080" y="1276234"/>
              <a:ext cx="568590" cy="56859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529984" y="3334132"/>
              <a:ext cx="1607396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</a:rPr>
                <a:t>Empowering women </a:t>
              </a:r>
              <a:r>
                <a:rPr lang="en-US" sz="1600" dirty="0" smtClean="0">
                  <a:solidFill>
                    <a:schemeClr val="bg1"/>
                  </a:solidFill>
                </a:rPr>
                <a:t>through ICTs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482092" y="1913707"/>
              <a:ext cx="1164564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 smtClean="0">
                  <a:solidFill>
                    <a:schemeClr val="bg1"/>
                  </a:solidFill>
                </a:rPr>
                <a:t>Smart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</a:rPr>
                <a:t>cities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8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s-ES" dirty="0" smtClean="0"/>
              <a:t>Objetivos</a:t>
            </a:r>
            <a:r>
              <a:rPr lang="es-ES" dirty="0"/>
              <a:t>, resultados y </a:t>
            </a:r>
            <a:r>
              <a:rPr lang="es-ES" dirty="0" smtClean="0"/>
              <a:t>productos </a:t>
            </a:r>
            <a:r>
              <a:rPr lang="es-ES" dirty="0"/>
              <a:t>sectoriales e </a:t>
            </a:r>
            <a:r>
              <a:rPr lang="es-ES" dirty="0" smtClean="0"/>
              <a:t>intersectoriales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s-ES_tradnl" dirty="0" smtClean="0"/>
              <a:t>Facilitadores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Marco de resultados de la UIT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R.1 (Reglamentación del espectro)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12798"/>
              </p:ext>
            </p:extLst>
          </p:nvPr>
        </p:nvGraphicFramePr>
        <p:xfrm>
          <a:off x="609600" y="1046163"/>
          <a:ext cx="8035014" cy="51640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2160"/>
                <a:gridCol w="3960440"/>
                <a:gridCol w="2272414"/>
              </a:tblGrid>
              <a:tr h="26695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3865389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R.1 </a:t>
                      </a:r>
                      <a:r>
                        <a:rPr lang="es-ES" sz="1400" dirty="0" smtClean="0">
                          <a:effectLst/>
                        </a:rPr>
                        <a:t>Atender de manera racional, equitativa, eficiente, económica y oportuna a las necesidades de los miembros de la UIT en materia de recursos de espectro de radiofrecuencias y órbitas de satélites, evitando interferencias perjudiciales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R.1-1: </a:t>
                      </a:r>
                      <a:r>
                        <a:rPr lang="es-ES" sz="1400" dirty="0" smtClean="0">
                          <a:effectLst/>
                        </a:rPr>
                        <a:t>Aumento del número de países que tienen redes de satélite y estaciones terrenas inscritas en el Registro Internacional de Frecuencias (MIFR)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R.1-2: </a:t>
                      </a:r>
                      <a:r>
                        <a:rPr lang="es-ES" sz="1400" dirty="0" smtClean="0">
                          <a:effectLst/>
                        </a:rPr>
                        <a:t>Mayor número de países que tienen asignaciones de frecuencias terrenales inscritas en el MIFR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R.1-3: </a:t>
                      </a:r>
                      <a:r>
                        <a:rPr lang="es-ES" sz="1400" dirty="0" smtClean="0">
                          <a:effectLst/>
                        </a:rPr>
                        <a:t>Mayor porcentaje de asignaciones inscritas en el MIFR con conclusión favorable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R.1-4: </a:t>
                      </a:r>
                      <a:r>
                        <a:rPr lang="es-ES" sz="1400" dirty="0" smtClean="0">
                          <a:effectLst/>
                        </a:rPr>
                        <a:t>Mayor porcentaje de países que han completado la transición a la radiodifusión de televisión terrenal digital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R.1-5: </a:t>
                      </a:r>
                      <a:r>
                        <a:rPr lang="es-ES_tradnl" sz="1400" noProof="0" dirty="0" smtClean="0">
                          <a:effectLst/>
                        </a:rPr>
                        <a:t>Mayor porcentaje de espectro exento de interferencia perjudicial asignado a redes de satélite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R.1-6: </a:t>
                      </a:r>
                      <a:r>
                        <a:rPr lang="es-ES" sz="1400" dirty="0" smtClean="0">
                          <a:effectLst/>
                        </a:rPr>
                        <a:t>Mayor porcentaje de asignaciones exentas de interferencias perjudiciales a servicios terrenales inscritas en el MIFR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marL="183515" indent="-183515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Actas Finales de Conferencias Mundiales de Radiocomunicaciones, Reglamento de Radiocomunicaciones actualizado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Actas Finales de Conferencias Regionales de Radiocomunicaciones, Acuerdos Regionales</a:t>
                      </a:r>
                    </a:p>
                    <a:p>
                      <a:pPr marL="183515" indent="-183515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–</a:t>
                      </a:r>
                      <a:r>
                        <a:rPr lang="en-GB" sz="1400" dirty="0">
                          <a:effectLst/>
                        </a:rPr>
                        <a:t>	</a:t>
                      </a:r>
                      <a:r>
                        <a:rPr lang="es-ES" sz="1400" dirty="0" smtClean="0">
                          <a:effectLst/>
                        </a:rPr>
                        <a:t>Reglas de Procedimiento y otras decisiones adoptadas por la Junta del Reglamento de Radiocomunicaciones (RRB)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Publicación de notificaciones espaciales y otras actividades conexas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Publicación de notificaciones terrenales y otras actividades conexas</a:t>
                      </a:r>
                      <a:endParaRPr lang="en-US" sz="1400" dirty="0">
                        <a:effectLst/>
                      </a:endParaRPr>
                    </a:p>
                  </a:txBody>
                  <a:tcPr marL="56441" marR="56441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71513" y="1046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R.2 (Normas de radiocomunicaciones)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59225"/>
              </p:ext>
            </p:extLst>
          </p:nvPr>
        </p:nvGraphicFramePr>
        <p:xfrm>
          <a:off x="609600" y="935048"/>
          <a:ext cx="8273201" cy="57035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42186"/>
                <a:gridCol w="3558924"/>
                <a:gridCol w="2572091"/>
              </a:tblGrid>
              <a:tr h="278129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2411685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R.2 </a:t>
                      </a:r>
                      <a:r>
                        <a:rPr lang="es-ES" sz="1400" dirty="0" smtClean="0">
                          <a:effectLst/>
                        </a:rPr>
                        <a:t>Asegurar una conectividad e interoperatividad mundiales, mejora de la calidad de funcionamiento, calidad, asequibilidad y puntualidad de la economía de los servicios y global del sistema en las radiocomunicaciones, incluso mediante la elaboración de normas internacionales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R.2-1: </a:t>
                      </a:r>
                      <a:r>
                        <a:rPr lang="es-ES" sz="1400" dirty="0" smtClean="0">
                          <a:effectLst/>
                        </a:rPr>
                        <a:t>Mayor acceso de banda ancha móvil, incluso en bandas de frecuencias identificadas para las telecomunicaciones móviles internacionales (IMT)</a:t>
                      </a:r>
                      <a:endParaRPr lang="en-US" sz="1400" dirty="0" smtClean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R.2-2: </a:t>
                      </a:r>
                      <a:r>
                        <a:rPr lang="es-ES" sz="1400" dirty="0" smtClean="0">
                          <a:effectLst/>
                        </a:rPr>
                        <a:t>Disminución de la cesta de precios de la banda ancha móvil en porcentaje de la Renta Nacional Bruta (RNB) por habitante</a:t>
                      </a:r>
                      <a:endParaRPr lang="en-US" sz="1400" dirty="0" smtClean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R.2-3</a:t>
                      </a:r>
                      <a:r>
                        <a:rPr lang="en-GB" sz="1400" dirty="0">
                          <a:effectLst/>
                        </a:rPr>
                        <a:t>: </a:t>
                      </a:r>
                      <a:r>
                        <a:rPr lang="es-ES" sz="1400" dirty="0" smtClean="0">
                          <a:effectLst/>
                        </a:rPr>
                        <a:t>Mayor número de enlaces fijos y aumento del tráfico cursado por el servicio fijo (Tbit/s)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R.2-4: </a:t>
                      </a:r>
                      <a:r>
                        <a:rPr lang="es-ES" sz="1400" dirty="0" smtClean="0">
                          <a:effectLst/>
                        </a:rPr>
                        <a:t>Número de hogares con recepción de televisión digital terrenal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R.2-5: </a:t>
                      </a:r>
                      <a:r>
                        <a:rPr lang="es-ES" sz="1400" dirty="0" smtClean="0">
                          <a:effectLst/>
                        </a:rPr>
                        <a:t>Número de transpondedores de satélite (equivalente a 36 MHz) en funcionamiento y capacidad correspondiente (Tbit/s). Número de terminales VSAR, número de hogares con recepción de televisión por satélite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R.2-6: </a:t>
                      </a:r>
                      <a:r>
                        <a:rPr lang="es-ES" sz="1400" dirty="0" smtClean="0">
                          <a:effectLst/>
                        </a:rPr>
                        <a:t>Mayor número de dispositivos con recepción de radionavegación por satélite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R.2-7: </a:t>
                      </a:r>
                      <a:r>
                        <a:rPr lang="es-ES" sz="1400" dirty="0" smtClean="0">
                          <a:effectLst/>
                        </a:rPr>
                        <a:t>Número de satélites de exploración de la Tierra en funcionamiento, cantidad y resolución correspondientes de las imágenes transmitidas y los volúmenes de datos descargados (Tbytes)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marL="183515" indent="-183515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Decisiones de la Asamblea de Radiocomunicaciones, Resoluciones del UIT-R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Recomendaciones, Informes (incluido el informe de la RPC) y Manuales del UIT-R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Asesoramiento del Grupo Asesor de Radiocomunicaciones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R.3 (Divulgación de información)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12815"/>
              </p:ext>
            </p:extLst>
          </p:nvPr>
        </p:nvGraphicFramePr>
        <p:xfrm>
          <a:off x="609600" y="1628800"/>
          <a:ext cx="8035014" cy="24724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8040"/>
                <a:gridCol w="3038934"/>
                <a:gridCol w="2498040"/>
              </a:tblGrid>
              <a:tr h="288032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017919"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R.3 </a:t>
                      </a:r>
                      <a:r>
                        <a:rPr lang="es-ES" sz="1400" dirty="0" smtClean="0">
                          <a:effectLst/>
                        </a:rPr>
                        <a:t>Fomentar la adquisición y divulgación de conocimientos teóricos y prácticos sobre radiocomunicaciones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R.3-1</a:t>
                      </a:r>
                      <a:r>
                        <a:rPr lang="en-GB" sz="1400" dirty="0">
                          <a:effectLst/>
                        </a:rPr>
                        <a:t>: </a:t>
                      </a:r>
                      <a:r>
                        <a:rPr lang="es-ES" sz="1400" dirty="0" smtClean="0">
                          <a:effectLst/>
                        </a:rPr>
                        <a:t>Mayores conocimientos teóricos y prácticos del Reglamento de Radiocomunicaciones, las Reglas de Procedimiento, los Acuerdos regionales, las Recomendaciones y las prácticas idóneas sobre la utilización del espectro</a:t>
                      </a:r>
                      <a:endParaRPr lang="en-US" sz="1400" dirty="0">
                        <a:effectLst/>
                      </a:endParaRPr>
                    </a:p>
                    <a:p>
                      <a:pPr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</a:rPr>
                        <a:t>R.3-2: </a:t>
                      </a:r>
                      <a:r>
                        <a:rPr lang="es-ES" sz="1400" dirty="0" smtClean="0">
                          <a:effectLst/>
                        </a:rPr>
                        <a:t>Mayor participación, en particular de países en desarrollo, en actividades del UIT-R (incluso a través de la participación a distancia)</a:t>
                      </a:r>
                      <a:endParaRPr lang="en-US" sz="1400" dirty="0">
                        <a:effectLst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marL="183515" indent="-183515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–	</a:t>
                      </a:r>
                      <a:r>
                        <a:rPr lang="es-ES_tradnl" sz="1400" noProof="0" dirty="0" smtClean="0">
                          <a:effectLst/>
                        </a:rPr>
                        <a:t>Publicaciones</a:t>
                      </a:r>
                      <a:r>
                        <a:rPr lang="en-GB" sz="1400" dirty="0" smtClean="0">
                          <a:effectLst/>
                        </a:rPr>
                        <a:t> del UIT-R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Asistencia a los miembros, en particular países en desarrollo y PMA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Coordinación/apoyo a actividades de desarrollo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Seminarios, talleres y otros eventos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T.1 (Elaboración de normas)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59063"/>
              </p:ext>
            </p:extLst>
          </p:nvPr>
        </p:nvGraphicFramePr>
        <p:xfrm>
          <a:off x="683568" y="1484784"/>
          <a:ext cx="7776864" cy="4587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480"/>
                <a:gridCol w="2952064"/>
                <a:gridCol w="2880320"/>
              </a:tblGrid>
              <a:tr h="9780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534729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T.1 </a:t>
                      </a:r>
                      <a:r>
                        <a:rPr lang="es-ES" sz="1400" dirty="0" smtClean="0">
                          <a:effectLst/>
                        </a:rPr>
                        <a:t>Desarrollar normas internacionales no discriminatorias (Recomendaciones UIT-T) de manera oportuna y fomentar la interoperatividad y una mejor calidad de funcionamiento de equipos, redes, servicios y aplicaciones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T.1-1: </a:t>
                      </a:r>
                      <a:r>
                        <a:rPr lang="es-ES" sz="1400" dirty="0" smtClean="0">
                          <a:effectLst/>
                        </a:rPr>
                        <a:t>Mayor utilización de Recomendaciones UIT-T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T.1-2: </a:t>
                      </a:r>
                      <a:r>
                        <a:rPr lang="es-ES" sz="1400" dirty="0" smtClean="0">
                          <a:effectLst/>
                        </a:rPr>
                        <a:t>Mejor conformidad con las Recomendaciones UIT-T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T.1-3: </a:t>
                      </a:r>
                      <a:r>
                        <a:rPr lang="es-ES" sz="1400" dirty="0" smtClean="0">
                          <a:effectLst/>
                        </a:rPr>
                        <a:t>Mejores normas sobre nuevos servicios y tecnologías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  <a:r>
                        <a:rPr lang="es-ES" sz="1400" dirty="0" smtClean="0">
                          <a:effectLst/>
                        </a:rPr>
                        <a:t>Resoluciones, Recomendaciones y Opiniones de la Asamblea Mundial de Normalización de las Telecomunicaciones (AMNT)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Reuniones de consulta regionales de la AMNT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Asesoramiento y decisiones del Grupo Asesor de Normalización de las Telecomunicaciones (GANT)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Recomendaciones UIT-T y resultados conexos de las Comisiones de Estudio del UIT-T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  <a:r>
                        <a:rPr lang="es-ES" sz="1400" dirty="0" smtClean="0">
                          <a:effectLst/>
                        </a:rPr>
                        <a:t>Asistencia y cooperación generales del UIT-T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Base de datos de conformidad</a:t>
                      </a:r>
                      <a:endParaRPr lang="en-US" sz="1400" dirty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Centros de prueba y eventos de interoperatividad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Desarrollo de series de prueba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T.2 (Reducción de la brecha normativa)</a:t>
            </a:r>
            <a:endParaRPr lang="es-ES_tradnl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10631"/>
              </p:ext>
            </p:extLst>
          </p:nvPr>
        </p:nvGraphicFramePr>
        <p:xfrm>
          <a:off x="648172" y="1772816"/>
          <a:ext cx="7847657" cy="33604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62180"/>
                <a:gridCol w="3244571"/>
                <a:gridCol w="2640906"/>
              </a:tblGrid>
              <a:tr h="22101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978013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T.2 </a:t>
                      </a:r>
                      <a:r>
                        <a:rPr lang="es-ES" sz="1400" dirty="0" smtClean="0">
                          <a:effectLst/>
                        </a:rPr>
                        <a:t>Promover la participación activa de los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miembros y, en particular, países en desarrollo en la definición y adopción de normas internacionales no discriminatorias (Recomendaciones UIT-T) con miras a reducir la disparidad en materia de normalización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T.2-1: </a:t>
                      </a:r>
                      <a:r>
                        <a:rPr lang="es-ES" sz="1400" dirty="0" smtClean="0">
                          <a:effectLst/>
                        </a:rPr>
                        <a:t>Mayor participación en el proceso de normalización del UIT-T, incluida la asistencia a reuniones, la presentación de contribuciones, la adopción de posiciones de liderazgo y la acogida de reuniones/talleres, especialmente por parte de los países en desarrollo</a:t>
                      </a:r>
                      <a:endParaRPr lang="en-US" sz="1400" dirty="0">
                        <a:effectLst/>
                      </a:endParaRP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T.2-2: Aumento del número de miembros del UIT-T, incluidos Miembros de Sector, Asociados e Instituciones Académicas</a:t>
                      </a: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Reducción de la brecha de la normalización (por ejemplo, participación a distancia, becas, establecimiento de Comisiones de Estudio regionales)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Talleres y seminarios, incluidas actividades de capacitación en línea o fuera de línea, que complementen la labor de capacitación relativa a la reducción de la disparidad en materia de normalización que ha emprendido el UIT-D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_tradnl" sz="1400" noProof="0" dirty="0" smtClean="0">
                          <a:effectLst/>
                        </a:rPr>
                        <a:t>Divulgación y promoción</a:t>
                      </a:r>
                      <a:endParaRPr lang="es-ES_tradnl" sz="14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800" dirty="0" smtClean="0"/>
              <a:t>T.3 (Recursos de telecomunicaciones)</a:t>
            </a:r>
            <a:endParaRPr lang="es-ES_tradnl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35613"/>
              </p:ext>
            </p:extLst>
          </p:nvPr>
        </p:nvGraphicFramePr>
        <p:xfrm>
          <a:off x="684176" y="2060848"/>
          <a:ext cx="7775649" cy="28533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176"/>
                <a:gridCol w="3214800"/>
                <a:gridCol w="2616673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880212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T.3 </a:t>
                      </a:r>
                      <a:r>
                        <a:rPr lang="es-ES" sz="1400" dirty="0" smtClean="0">
                          <a:effectLst/>
                        </a:rPr>
                        <a:t>Garantizar una atribución y una gestión efectivas de recursos de numeración, denominación,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direccionamiento e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identificación de telecomunicaciones internacionales, de conformidad con las Recomendaciones y los procedimientos del UIT-T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T.3-1: </a:t>
                      </a:r>
                      <a:r>
                        <a:rPr lang="es-ES" sz="1400" dirty="0" smtClean="0">
                          <a:effectLst/>
                        </a:rPr>
                        <a:t>Atribución oportuna y precisa de recursos de numeración, denominación, direccionamiento e identificación de telecomunicaciones internacionales, conforme a lo estipulado en las recomendaciones pertinentes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_tradnl" sz="1400" noProof="0" dirty="0" smtClean="0">
                          <a:effectLst/>
                        </a:rPr>
                        <a:t>Bases de datos pertinentes de </a:t>
                      </a:r>
                      <a:br>
                        <a:rPr lang="es-ES_tradnl" sz="1400" noProof="0" dirty="0" smtClean="0">
                          <a:effectLst/>
                        </a:rPr>
                      </a:br>
                      <a:r>
                        <a:rPr lang="es-ES_tradnl" sz="1400" noProof="0" dirty="0" smtClean="0">
                          <a:effectLst/>
                        </a:rPr>
                        <a:t>la TSB</a:t>
                      </a: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–	</a:t>
                      </a:r>
                      <a:r>
                        <a:rPr lang="es-ES" sz="1400" dirty="0" smtClean="0">
                          <a:effectLst/>
                        </a:rPr>
                        <a:t>Atribución y gestión de recursos internacionales de numeración, denominación, direccionamiento e identificación de telecomunicaciones de conformidad con Recomendaciones y procedimientos del UIT-T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3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T.4 (Intercambio de conocimientos)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63102"/>
              </p:ext>
            </p:extLst>
          </p:nvPr>
        </p:nvGraphicFramePr>
        <p:xfrm>
          <a:off x="684176" y="1988840"/>
          <a:ext cx="7775649" cy="23254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4176"/>
                <a:gridCol w="3214800"/>
                <a:gridCol w="2616673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2112109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T.4 </a:t>
                      </a:r>
                      <a:r>
                        <a:rPr lang="es-ES" sz="1400" dirty="0" smtClean="0">
                          <a:effectLst/>
                        </a:rPr>
                        <a:t>Fomentar la adquisición y divulgación de conocimientos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teóricos y prácticos sobre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las actividades de normalización del UIT-T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T.4-1: </a:t>
                      </a:r>
                      <a:r>
                        <a:rPr lang="es-ES" sz="1400" dirty="0" smtClean="0">
                          <a:effectLst/>
                        </a:rPr>
                        <a:t>Mayor conocimiento de normas del UIT-T y de prácticas idóneas en la aplicación de normas del UIT-T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T.4-2: </a:t>
                      </a:r>
                      <a:r>
                        <a:rPr lang="es-ES" sz="1400" dirty="0" smtClean="0">
                          <a:effectLst/>
                        </a:rPr>
                        <a:t>Mayor participación en actividades de normalización del UIT-T y mayor sensibilización sobre la pertinencia de las normas del UIT-T</a:t>
                      </a:r>
                      <a:endParaRPr lang="en-US" sz="1400" dirty="0">
                        <a:effectLst/>
                      </a:endParaRP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T.4-3: Mayor </a:t>
                      </a:r>
                      <a:r>
                        <a:rPr lang="es-ES_tradnl" sz="1400" noProof="0" dirty="0" smtClean="0">
                          <a:effectLst/>
                        </a:rPr>
                        <a:t>visibilidad</a:t>
                      </a:r>
                      <a:r>
                        <a:rPr lang="en-GB" sz="1400" dirty="0" smtClean="0">
                          <a:effectLst/>
                        </a:rPr>
                        <a:t> del Sector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–  Publicaciones del UIT-T</a:t>
                      </a: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–  Publicaciones de bases de datos</a:t>
                      </a: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–  Divulgación y promoción</a:t>
                      </a: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–  Boletín de Explotación de la UIT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7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700" dirty="0" smtClean="0"/>
              <a:t>T.5 (Colaboración con organismos de normalización)</a:t>
            </a:r>
            <a:endParaRPr lang="es-ES_tradnl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00789"/>
              </p:ext>
            </p:extLst>
          </p:nvPr>
        </p:nvGraphicFramePr>
        <p:xfrm>
          <a:off x="648172" y="1988840"/>
          <a:ext cx="7847657" cy="29447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2208"/>
                <a:gridCol w="3334543"/>
                <a:gridCol w="2640906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T.5 </a:t>
                      </a:r>
                      <a:r>
                        <a:rPr lang="es-ES" sz="1400" dirty="0" smtClean="0">
                          <a:effectLst/>
                        </a:rPr>
                        <a:t>Extender y facilitar la cooperación con organismos de normalización internacionales, regionales y nacionales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T.5-1: Aumento de las comunicaciones con otras organizaciones de normalización</a:t>
                      </a: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T.5-2: Menor número de normas contradictorias</a:t>
                      </a: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T.5-3: Mayor número de Memoranda de Entendimiento/acuerdos de colaboración con otras organizaciones</a:t>
                      </a: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T.5-4: Mayor número de organizaciones calificadas UIT-T A.4, A.5 y A.6</a:t>
                      </a: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T.5-5: Mayor número de talleres/eventos organizados junto con otras organizaciones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–  Memoranda de Entendimiento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(MoU) y acuerdos de colaboración</a:t>
                      </a: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–  Calificaciones UIT-T A.4/A.5/A.6</a:t>
                      </a:r>
                    </a:p>
                    <a:p>
                      <a:pPr marL="183515" indent="-183515"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–  Talleres/eventos organizados conjuntamente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Up Arrow 38"/>
          <p:cNvSpPr/>
          <p:nvPr/>
        </p:nvSpPr>
        <p:spPr>
          <a:xfrm>
            <a:off x="3059832" y="4784872"/>
            <a:ext cx="3096344" cy="301087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tx1"/>
                </a:solidFill>
              </a:rPr>
              <a:t>Marco estratégico de la UIT para 2016-2019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565" y="5079151"/>
            <a:ext cx="7848872" cy="1139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80000"/>
              </a:lnSpc>
            </a:pPr>
            <a:r>
              <a:rPr lang="es-ES_tradnl" sz="1600" b="1" dirty="0" smtClean="0">
                <a:solidFill>
                  <a:schemeClr val="tx2"/>
                </a:solidFill>
              </a:rPr>
              <a:t>Secretaría </a:t>
            </a:r>
          </a:p>
          <a:p>
            <a:pPr algn="r">
              <a:lnSpc>
                <a:spcPct val="80000"/>
              </a:lnSpc>
            </a:pPr>
            <a:r>
              <a:rPr lang="es-ES_tradnl" sz="1600" b="1" dirty="0" smtClean="0">
                <a:solidFill>
                  <a:schemeClr val="tx2"/>
                </a:solidFill>
              </a:rPr>
              <a:t>de la UIT</a:t>
            </a:r>
            <a:endParaRPr lang="es-ES_tradnl" sz="16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565" y="4194647"/>
            <a:ext cx="7848872" cy="50544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563" y="2468692"/>
            <a:ext cx="7848873" cy="731821"/>
          </a:xfrm>
          <a:prstGeom prst="rect">
            <a:avLst/>
          </a:prstGeom>
          <a:noFill/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sz="1600" b="1" dirty="0" smtClean="0">
                <a:solidFill>
                  <a:schemeClr val="tx2"/>
                </a:solidFill>
              </a:rPr>
              <a:t>Metas y</a:t>
            </a:r>
          </a:p>
          <a:p>
            <a:r>
              <a:rPr lang="es-ES_tradnl" sz="1600" b="1" dirty="0" smtClean="0">
                <a:solidFill>
                  <a:schemeClr val="tx2"/>
                </a:solidFill>
              </a:rPr>
              <a:t>finalidades</a:t>
            </a:r>
          </a:p>
          <a:p>
            <a:r>
              <a:rPr lang="es-ES_tradnl" sz="1600" b="1" dirty="0" smtClean="0">
                <a:solidFill>
                  <a:schemeClr val="tx2"/>
                </a:solidFill>
              </a:rPr>
              <a:t>estratégicas</a:t>
            </a:r>
            <a:endParaRPr lang="es-ES_tradnl" sz="16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64" y="3317496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500" b="1" dirty="0" smtClean="0">
                <a:solidFill>
                  <a:schemeClr val="bg1"/>
                </a:solidFill>
              </a:rPr>
              <a:t>Objetivos y</a:t>
            </a:r>
          </a:p>
          <a:p>
            <a:pPr algn="ctr"/>
            <a:r>
              <a:rPr lang="es-ES_tradnl" sz="1500" b="1" dirty="0" smtClean="0">
                <a:solidFill>
                  <a:schemeClr val="bg1"/>
                </a:solidFill>
              </a:rPr>
              <a:t>resultados del UIT-R</a:t>
            </a:r>
            <a:endParaRPr lang="es-ES_tradnl" sz="15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996" y="3317496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500" b="1" dirty="0" smtClean="0">
                <a:solidFill>
                  <a:schemeClr val="bg1"/>
                </a:solidFill>
              </a:rPr>
              <a:t>Objetivos y</a:t>
            </a:r>
          </a:p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r</a:t>
            </a:r>
            <a:r>
              <a:rPr lang="es-ES_tradnl" sz="1500" b="1" dirty="0" smtClean="0">
                <a:solidFill>
                  <a:schemeClr val="bg1"/>
                </a:solidFill>
              </a:rPr>
              <a:t>esultados del UIT-T</a:t>
            </a:r>
            <a:endParaRPr lang="es-ES_tradnl" sz="15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8004" y="3317496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500" b="1" dirty="0" smtClean="0">
                <a:solidFill>
                  <a:schemeClr val="bg1"/>
                </a:solidFill>
              </a:rPr>
              <a:t>Objetivos y</a:t>
            </a:r>
          </a:p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r</a:t>
            </a:r>
            <a:r>
              <a:rPr lang="es-ES_tradnl" sz="1500" b="1" dirty="0" smtClean="0">
                <a:solidFill>
                  <a:schemeClr val="bg1"/>
                </a:solidFill>
              </a:rPr>
              <a:t>esultados del UIT-D</a:t>
            </a:r>
            <a:endParaRPr lang="es-ES_tradnl" sz="15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8436" y="3317496"/>
            <a:ext cx="2232036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500" b="1" dirty="0" smtClean="0">
                <a:solidFill>
                  <a:schemeClr val="bg1"/>
                </a:solidFill>
              </a:rPr>
              <a:t>Objetivos y</a:t>
            </a:r>
          </a:p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r</a:t>
            </a:r>
            <a:r>
              <a:rPr lang="es-ES_tradnl" sz="1500" b="1" dirty="0" smtClean="0">
                <a:solidFill>
                  <a:schemeClr val="bg1"/>
                </a:solidFill>
              </a:rPr>
              <a:t>esultados intersectoriales</a:t>
            </a:r>
            <a:endParaRPr lang="es-ES_tradnl" sz="1500" b="1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647564" y="1616520"/>
            <a:ext cx="7848872" cy="79208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Visión y misión de la UIT</a:t>
            </a:r>
          </a:p>
          <a:p>
            <a:pPr algn="ctr"/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0800000">
            <a:off x="1446896" y="4994088"/>
            <a:ext cx="5789400" cy="1121538"/>
          </a:xfrm>
          <a:prstGeom prst="arc">
            <a:avLst>
              <a:gd name="adj1" fmla="val 11627524"/>
              <a:gd name="adj2" fmla="val 21527746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10800000">
            <a:off x="3296818" y="5066101"/>
            <a:ext cx="3687449" cy="1008112"/>
          </a:xfrm>
          <a:prstGeom prst="arc">
            <a:avLst>
              <a:gd name="adj1" fmla="val 10933070"/>
              <a:gd name="adj2" fmla="val 21513184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10800000">
            <a:off x="5166557" y="5055199"/>
            <a:ext cx="1817709" cy="915421"/>
          </a:xfrm>
          <a:prstGeom prst="arc">
            <a:avLst>
              <a:gd name="adj1" fmla="val 14794445"/>
              <a:gd name="adj2" fmla="val 21298785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5996" y="4294940"/>
            <a:ext cx="8064476" cy="307777"/>
            <a:chOff x="827984" y="4392000"/>
            <a:chExt cx="8064476" cy="307777"/>
          </a:xfrm>
        </p:grpSpPr>
        <p:sp>
          <p:nvSpPr>
            <p:cNvPr id="17" name="TextBox 16"/>
            <p:cNvSpPr txBox="1"/>
            <p:nvPr/>
          </p:nvSpPr>
          <p:spPr>
            <a:xfrm>
              <a:off x="6660432" y="4392000"/>
              <a:ext cx="2232028" cy="307777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rIns="36000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_tradnl" sz="1400" b="1" dirty="0">
                  <a:solidFill>
                    <a:schemeClr val="bg1"/>
                  </a:solidFill>
                </a:rPr>
                <a:t>Productos </a:t>
              </a:r>
              <a:r>
                <a:rPr lang="es-ES_tradnl" sz="1400" b="1" dirty="0" smtClean="0">
                  <a:solidFill>
                    <a:schemeClr val="bg1"/>
                  </a:solidFill>
                </a:rPr>
                <a:t>intersectoriales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6216" y="4392000"/>
              <a:ext cx="1800000" cy="307777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_tradnl" sz="1400" b="1" dirty="0">
                  <a:solidFill>
                    <a:schemeClr val="bg1"/>
                  </a:solidFill>
                </a:rPr>
                <a:t>Productos del </a:t>
              </a:r>
              <a:r>
                <a:rPr lang="es-ES_tradnl" sz="1400" b="1" dirty="0" smtClean="0">
                  <a:solidFill>
                    <a:schemeClr val="bg1"/>
                  </a:solidFill>
                </a:rPr>
                <a:t>UIT-D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2000" y="4392000"/>
              <a:ext cx="1800000" cy="307777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_tradnl" sz="1400" b="1" dirty="0">
                  <a:solidFill>
                    <a:schemeClr val="bg1"/>
                  </a:solidFill>
                </a:rPr>
                <a:t>Productos del </a:t>
              </a:r>
              <a:r>
                <a:rPr lang="es-ES_tradnl" sz="1400" b="1" dirty="0" smtClean="0">
                  <a:solidFill>
                    <a:schemeClr val="bg1"/>
                  </a:solidFill>
                </a:rPr>
                <a:t>UIT-T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984" y="4392000"/>
              <a:ext cx="1800000" cy="307777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_tradnl" sz="1400" b="1" dirty="0" smtClean="0">
                  <a:solidFill>
                    <a:schemeClr val="bg1"/>
                  </a:solidFill>
                </a:rPr>
                <a:t>Productos del UIT-R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Arc 20"/>
          <p:cNvSpPr/>
          <p:nvPr/>
        </p:nvSpPr>
        <p:spPr>
          <a:xfrm rot="10800000">
            <a:off x="6408204" y="5210118"/>
            <a:ext cx="652071" cy="550640"/>
          </a:xfrm>
          <a:prstGeom prst="arc">
            <a:avLst>
              <a:gd name="adj1" fmla="val 13997088"/>
              <a:gd name="adj2" fmla="val 2024302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3023828" y="3893560"/>
            <a:ext cx="3096344" cy="301087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8244" y="5752099"/>
            <a:ext cx="1620200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1400" b="1" cap="small" dirty="0" smtClean="0">
                <a:solidFill>
                  <a:schemeClr val="accent1"/>
                </a:solidFill>
              </a:rPr>
              <a:t>Facilitadores</a:t>
            </a:r>
          </a:p>
          <a:p>
            <a:pPr>
              <a:lnSpc>
                <a:spcPct val="80000"/>
              </a:lnSpc>
            </a:pPr>
            <a:r>
              <a:rPr lang="es-ES_tradnl" sz="1400" b="1" cap="small" dirty="0" smtClean="0">
                <a:solidFill>
                  <a:schemeClr val="accent1"/>
                </a:solidFill>
              </a:rPr>
              <a:t>Servicios de apoyo</a:t>
            </a:r>
            <a:endParaRPr lang="es-ES_tradnl" sz="1400" b="1" cap="small" dirty="0">
              <a:solidFill>
                <a:schemeClr val="accent1"/>
              </a:solidFill>
            </a:endParaRPr>
          </a:p>
        </p:txBody>
      </p:sp>
      <p:pic>
        <p:nvPicPr>
          <p:cNvPr id="24" name="Picture 23" descr="rt5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89" y="2480400"/>
            <a:ext cx="1250094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rt5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41" y="2480400"/>
            <a:ext cx="125210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rt5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06" y="2480400"/>
            <a:ext cx="125210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rt5-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92" y="2480400"/>
            <a:ext cx="1252107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791580" y="5235536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BR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3768" y="5235536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sz="1400" dirty="0"/>
              <a:t>TSB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11960" y="5236910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sz="1400" dirty="0"/>
              <a:t>BDT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68144" y="5236910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sz="1400" dirty="0" smtClean="0"/>
              <a:t>SG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480516" y="2958529"/>
            <a:ext cx="1119496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CRECIMIENTO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4619" y="2947466"/>
            <a:ext cx="1049348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INNOVACIÓN</a:t>
            </a:r>
          </a:p>
          <a:p>
            <a:pPr algn="ctr"/>
            <a:r>
              <a:rPr lang="es-ES_tradnl" sz="800" smtClean="0">
                <a:solidFill>
                  <a:schemeClr val="bg1"/>
                </a:solidFill>
              </a:rPr>
              <a:t>Y ASOCIACIÓN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40506" y="2965021"/>
            <a:ext cx="1212907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SOSTENIBILIDAD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1762" y="2948424"/>
            <a:ext cx="1093513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INTEGRACIÓN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D.1 (Coordinación)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72899"/>
              </p:ext>
            </p:extLst>
          </p:nvPr>
        </p:nvGraphicFramePr>
        <p:xfrm>
          <a:off x="609600" y="1196752"/>
          <a:ext cx="8138864" cy="49869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1681"/>
                <a:gridCol w="3100839"/>
                <a:gridCol w="3096344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 </a:t>
                      </a:r>
                      <a:r>
                        <a:rPr lang="es-ES" sz="1400" strike="noStrike" noProof="0" dirty="0" smtClean="0">
                          <a:solidFill>
                            <a:schemeClr val="tx1"/>
                          </a:solidFill>
                        </a:rPr>
                        <a:t>Coordinación: Fomentar la </a:t>
                      </a:r>
                      <a:r>
                        <a:rPr lang="es-ES" sz="1400" b="1" strike="noStrike" noProof="0" dirty="0" smtClean="0">
                          <a:solidFill>
                            <a:schemeClr val="tx1"/>
                          </a:solidFill>
                        </a:rPr>
                        <a:t>cooperación internacional </a:t>
                      </a:r>
                      <a:r>
                        <a:rPr lang="es-ES" sz="1400" strike="noStrike" noProof="0" dirty="0" smtClean="0">
                          <a:solidFill>
                            <a:schemeClr val="tx1"/>
                          </a:solidFill>
                        </a:rPr>
                        <a:t>y el </a:t>
                      </a:r>
                      <a:r>
                        <a:rPr lang="es-ES" sz="1400" b="1" strike="noStrike" noProof="0" dirty="0" smtClean="0">
                          <a:solidFill>
                            <a:schemeClr val="tx1"/>
                          </a:solidFill>
                        </a:rPr>
                        <a:t>acuerdo</a:t>
                      </a:r>
                      <a:r>
                        <a:rPr lang="es-ES" sz="1400" strike="noStrike" noProof="0" dirty="0" smtClean="0">
                          <a:solidFill>
                            <a:schemeClr val="tx1"/>
                          </a:solidFill>
                        </a:rPr>
                        <a:t> para las cuestiones de desarrollo de las telecomunicaciones/TIC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D.1-1: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Proceso de examen mejorado y mayor nivel de acuerdo sobre el proyecto de contribución del UIT-D al proyecto de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Plan Estratégico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de la UIT,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Declaración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 de la Conferencia Mundial de Desarrollo de las Telecomunicaciones (CMDT) y el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Plan de Acción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de la CMDT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D.1-2: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Evaluación de la implementación del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Plan de Acción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y del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Plan de Acción de la CMSI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D.1-3: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Mejora del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intercambio de conocimientos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, del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diálogo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 y las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asociaciones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 entre Estados Miembros, Miembros de Sector, Asociados, Instituciones Académicas y otras partes interesadas sobre las cuestiones de telecomunicaciones/TIC</a:t>
                      </a: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D.1-1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Conferencia Mundial de Desarrollo de las Telecomunicaciones (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CMDT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) e Informe final de la CMDT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D.1-2 </a:t>
                      </a:r>
                      <a:r>
                        <a:rPr lang="es-ES_tradnl" sz="1400" strike="noStrike" noProof="0" dirty="0" smtClean="0">
                          <a:solidFill>
                            <a:schemeClr val="tx1"/>
                          </a:solidFill>
                        </a:rPr>
                        <a:t>Reuniones Preparatorias Regionales (</a:t>
                      </a:r>
                      <a:r>
                        <a:rPr lang="es-ES_tradnl" sz="1400" b="1" strike="noStrike" noProof="0" dirty="0" smtClean="0">
                          <a:solidFill>
                            <a:schemeClr val="tx1"/>
                          </a:solidFill>
                        </a:rPr>
                        <a:t>RPR</a:t>
                      </a:r>
                      <a:r>
                        <a:rPr lang="es-ES_tradnl" sz="1400" strike="noStrike" noProof="0" dirty="0" smtClean="0">
                          <a:solidFill>
                            <a:schemeClr val="tx1"/>
                          </a:solidFill>
                        </a:rPr>
                        <a:t>) e Informes finales de las RPR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D.1-3 G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rupo Asesor de Desarrollo de las Telecomunicaciones (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GADT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) e Informe del GADT para el Director de la BDT y la CMDT</a:t>
                      </a:r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D.1-4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Comisiones de Estudio </a:t>
                      </a:r>
                      <a:r>
                        <a:rPr lang="es-ES" sz="1400" b="0" strike="noStrike" dirty="0" smtClean="0">
                          <a:solidFill>
                            <a:schemeClr val="tx1"/>
                          </a:solidFill>
                        </a:rPr>
                        <a:t>y Directrices, Recomendaciones e Informes de las Comisiones de Estudio</a:t>
                      </a:r>
                      <a:endParaRPr lang="en-GB" sz="1400" b="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D.1-5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Plataformas para la coordinación regional, incluidos los Foros Regionales de Desarrollo (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FRD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[Nuevo]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D.1-6: </a:t>
                      </a:r>
                      <a:r>
                        <a:rPr lang="es-ES" sz="1400" b="0" strike="noStrike" dirty="0" smtClean="0">
                          <a:solidFill>
                            <a:schemeClr val="tx1"/>
                          </a:solidFill>
                        </a:rPr>
                        <a:t>Plataformas, productos y servicios de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asociación</a:t>
                      </a:r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8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576" y="189838"/>
            <a:ext cx="7803453" cy="818362"/>
          </a:xfrm>
        </p:spPr>
        <p:txBody>
          <a:bodyPr>
            <a:noAutofit/>
          </a:bodyPr>
          <a:lstStyle/>
          <a:p>
            <a:r>
              <a:rPr lang="en-US" sz="2200" dirty="0" smtClean="0"/>
              <a:t>D.2 (</a:t>
            </a:r>
            <a:r>
              <a:rPr lang="es-ES" sz="22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Infraestructura </a:t>
            </a:r>
            <a:r>
              <a:rPr lang="es-ES" sz="22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2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telecomunicaciones/TIC </a:t>
            </a:r>
            <a:r>
              <a:rPr lang="es-ES" sz="22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moderna </a:t>
            </a:r>
            <a:r>
              <a:rPr lang="es-ES" sz="22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22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segura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-US"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23103"/>
              </p:ext>
            </p:extLst>
          </p:nvPr>
        </p:nvGraphicFramePr>
        <p:xfrm>
          <a:off x="574576" y="1556792"/>
          <a:ext cx="7994848" cy="47735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3383"/>
                <a:gridCol w="3361026"/>
                <a:gridCol w="2690439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D.2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 </a:t>
                      </a:r>
                      <a:r>
                        <a:rPr lang="es-ES" sz="1400" b="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telecomunicaciones/TIC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moderna y segura</a:t>
                      </a:r>
                      <a:r>
                        <a:rPr lang="es-ES" sz="1400" b="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Fomentar el desarrollo de la infraestructura y los servicios, incluida la instauración de la confianza y la seguridad en el uso de las telecomunicaciones/TIC</a:t>
                      </a:r>
                      <a:endParaRPr lang="en-US" sz="1400" b="0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D.2-1: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Mejora de la capacidad de los miembros de la UIT para poner a disposición infraestructuras y servicios de telecomunicaciones/TIC resistentes, incluidas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la banda ancha y la radiodifusión, la reducción de la disparidad en materia de normalización, la conformidad e interoperabilidad y la gestión del espectro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D.2-2: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Mejora de la capacidad de los miembros de la UIT para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responder de manera efectiva a las ciberamenazas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y desarrollar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estrategias y capacidades nacionales en materia de ciberseguridad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incluidas actividades de capacitación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D.2-3: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Capacidad reforzada de los Estados Miembros para aprovechar las telecomunicaciones/TIC para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reducción del riesgo de catástrofe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y las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telecomunicaciones de emergencia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D.2-1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Productos y servicios relativos a la infraestructura y los servicios de telecomunicaciones/TIC, incluidas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banda ancha y la radiodifusión, la reducción de la disparidad en materia de normalización, la conformidad e interoperabilidad y la gestión del espectro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D.2-2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Productos y servicios relativos al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desarrollo de la confianza y la seguridad en el uso de las telecomunicaciones/TIC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D.2-3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Productos y servicios relativos a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reducción del riesgo de catástrofe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y las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telecomunicaciones de emergencia</a:t>
                      </a:r>
                      <a:endParaRPr lang="en-GB" sz="1400" b="1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D.3 (Entorno habilitador)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-US"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58099"/>
              </p:ext>
            </p:extLst>
          </p:nvPr>
        </p:nvGraphicFramePr>
        <p:xfrm>
          <a:off x="610580" y="1556792"/>
          <a:ext cx="7922840" cy="47735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0144"/>
                <a:gridCol w="3366489"/>
                <a:gridCol w="2666207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D.3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Entorno habilitador: Fomentar un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entorno político y reglamentario habilitador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 propicie el desarrollo sostenible de las telecomunicaciones/TIC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D.3-1: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Capacidad reforzada de los Estados Miembros para desarrollar marcos políticos, jurídicos y reglamentarios habilitadores que sean propicios para el desarrollo de las telecomunicaciones/TIC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D.3-2: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Capacidad reforzada de los Estados Miembros para producir estadísticas de TIC de alta calidad y comparables a escala internacional sobre la base de normas y métodos concertados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D.3-3: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Mejora de la capacidad humana e institucional de los miembros de la UIT para aprovechar plenamente el potencial de las telecomunicaciones/TIC</a:t>
                      </a:r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D.3-4: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Capacidad reforzada de los miembros de la UIT para integrar la innovación de las telecomunicaciones/TIC en los programas nacionales de desarrollo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D.3-1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Productos y servicios relativos 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política y reglamentación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de las telecomunicaciones/TIC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D.3-2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Productos y servicios relativos a las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estadísticas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telecomunicaciones/TIC</a:t>
                      </a:r>
                      <a:endParaRPr lang="en-GB" sz="1400" b="1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D.3-3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Productos y servicios relativos a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capacitación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humana e institucional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D.3-4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Productos y servicios relativos a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innovación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las telecomunicaciones/TIC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4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D.4 (Sociedad digital inclusiva)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-US" sz="1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064207"/>
              </p:ext>
            </p:extLst>
          </p:nvPr>
        </p:nvGraphicFramePr>
        <p:xfrm>
          <a:off x="604797" y="1196752"/>
          <a:ext cx="7847657" cy="52002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7604"/>
                <a:gridCol w="3456384"/>
                <a:gridCol w="2483669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D.4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Sociedad digital inclusiva: Fomentar el desarrollo y la utilización de las telecomunicaciones/TIC y aplicaciones para empoderar a la gente y a las sociedades a efectos del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desarrollo socioeconómico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y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protección del medio ambiente</a:t>
                      </a:r>
                      <a:endParaRPr lang="en-US" sz="1400" b="1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D-4-1: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Mejora del acceso y la utilización de las telecomunicaciones/TIC en los países menos adelantados (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), los pequeños estados insulares en desarrollo (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PEID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), los países en desarrollo sin litoral (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PDSL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) y los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países con economías en transición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D.4-2: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Capacidad mejorada de los miembros de la UIT para aprovechar las aplicaciones de TIC, incluidas las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móviles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, en áreas de alta prioridad (por ejemplo,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salud, agricultura, comercio, gobernanza, educación, finanzas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D.4-3: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Capacidad reforzada de los miembros de la UIT para elaborar estrategias, políticas y prácticas en pro de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inclusión digital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, especialmente para las personas con necesidades específicas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D.4-4: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Capacidad mejorada de los miembros de la UIT para elaborar estrategias y soluciones de TIC en materia de adaptación al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cambio climático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y mitigación del mismo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D.4-1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Productos y servicios relativos a la ayuda concentrada a los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, los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PEID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, los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PDSL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 y los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países con economías en transición</a:t>
                      </a: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D.4-2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Productos y servicios relativos 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aplicaciones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 de TIC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D.4-3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Productos y servicios relativos a la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inclusión digital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de las personas con necesidades especiales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strike="noStrike" dirty="0" smtClean="0">
                          <a:solidFill>
                            <a:schemeClr val="tx1"/>
                          </a:solidFill>
                        </a:rPr>
                        <a:t>D.4-4 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Productos y servicios relativos a las TIC para la adaptación al </a:t>
                      </a:r>
                      <a:r>
                        <a:rPr lang="es-ES" sz="1400" b="1" strike="noStrike" dirty="0" smtClean="0">
                          <a:solidFill>
                            <a:schemeClr val="tx1"/>
                          </a:solidFill>
                        </a:rPr>
                        <a:t>cambio climático</a:t>
                      </a:r>
                      <a:r>
                        <a:rPr lang="es-ES" sz="1400" strike="noStrike" dirty="0" smtClean="0">
                          <a:solidFill>
                            <a:schemeClr val="tx1"/>
                          </a:solidFill>
                        </a:rPr>
                        <a:t> y la mitigación del mismo</a:t>
                      </a:r>
                      <a:endParaRPr lang="en-GB" sz="1400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9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20" y="2533273"/>
            <a:ext cx="2258916" cy="1183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404" y="1957209"/>
            <a:ext cx="1690508" cy="175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800" dirty="0" smtClean="0"/>
              <a:t>Objetivos intersectoriales (nuevo I.1)</a:t>
            </a:r>
            <a:endParaRPr lang="es-ES_tradnl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974954"/>
            <a:ext cx="8153400" cy="54783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I.1 (2016-2019) </a:t>
            </a:r>
            <a:r>
              <a:rPr lang="es-ES" sz="2400" dirty="0"/>
              <a:t>Mejorar el </a:t>
            </a:r>
            <a:r>
              <a:rPr lang="es-ES" sz="2400" dirty="0" smtClean="0"/>
              <a:t>diálogo internacional entre los </a:t>
            </a:r>
            <a:r>
              <a:rPr lang="es-ES" sz="2400" dirty="0"/>
              <a:t>interesados</a:t>
            </a:r>
            <a:endParaRPr lang="en-US" sz="2400" dirty="0" smtClean="0"/>
          </a:p>
          <a:p>
            <a:r>
              <a:rPr lang="en-US" sz="2400" dirty="0" smtClean="0"/>
              <a:t>I.2 (2016-2019) </a:t>
            </a:r>
            <a:r>
              <a:rPr lang="es-ES" sz="2400" dirty="0"/>
              <a:t>Mejorar las asociaciones </a:t>
            </a:r>
            <a:r>
              <a:rPr lang="es-ES" sz="2400" dirty="0" smtClean="0"/>
              <a:t>y 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 smtClean="0"/>
              <a:t>    cooperación </a:t>
            </a:r>
            <a:r>
              <a:rPr lang="es-ES" sz="2400" dirty="0"/>
              <a:t>en el entorno </a:t>
            </a:r>
            <a:r>
              <a:rPr lang="es-ES" sz="2400" dirty="0" smtClean="0"/>
              <a:t>de las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dirty="0" smtClean="0"/>
              <a:t>    telecomunicaciones/TIC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 </a:t>
            </a:r>
            <a:r>
              <a:rPr lang="es-ES_tradnl" sz="2000" dirty="0" smtClean="0">
                <a:sym typeface="Wingdings" panose="05000000000000000000" pitchFamily="2" charset="2"/>
              </a:rPr>
              <a:t>Propuesta de revisión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sz="2800" i="1" dirty="0" smtClean="0"/>
              <a:t>Nuevo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I.1: </a:t>
            </a:r>
            <a:r>
              <a:rPr lang="es-ES" sz="2800" dirty="0">
                <a:solidFill>
                  <a:schemeClr val="accent2"/>
                </a:solidFill>
              </a:rPr>
              <a:t>Fomentar una </a:t>
            </a:r>
            <a:r>
              <a:rPr lang="es-ES" sz="2800" b="1" dirty="0">
                <a:solidFill>
                  <a:schemeClr val="accent2"/>
                </a:solidFill>
              </a:rPr>
              <a:t>colaboración</a:t>
            </a:r>
            <a:r>
              <a:rPr lang="es-ES" sz="2800" dirty="0">
                <a:solidFill>
                  <a:schemeClr val="accent2"/>
                </a:solidFill>
              </a:rPr>
              <a:t> más estrecha entre </a:t>
            </a:r>
            <a:r>
              <a:rPr lang="es-ES" sz="2800" dirty="0" smtClean="0">
                <a:solidFill>
                  <a:schemeClr val="accent2"/>
                </a:solidFill>
              </a:rPr>
              <a:t>todos los interesados </a:t>
            </a:r>
            <a:r>
              <a:rPr lang="es-ES" sz="2800" dirty="0">
                <a:solidFill>
                  <a:schemeClr val="accent2"/>
                </a:solidFill>
              </a:rPr>
              <a:t>en el ecosistema </a:t>
            </a:r>
            <a:r>
              <a:rPr lang="es-ES" sz="2800" dirty="0" smtClean="0">
                <a:solidFill>
                  <a:schemeClr val="accent2"/>
                </a:solidFill>
              </a:rPr>
              <a:t>de las TIC con miras a la consecución de </a:t>
            </a:r>
            <a:r>
              <a:rPr lang="es-ES" sz="2800" dirty="0">
                <a:solidFill>
                  <a:schemeClr val="accent2"/>
                </a:solidFill>
              </a:rPr>
              <a:t>los </a:t>
            </a:r>
            <a:r>
              <a:rPr lang="es-ES" sz="2800" dirty="0" smtClean="0">
                <a:solidFill>
                  <a:schemeClr val="accent2"/>
                </a:solidFill>
              </a:rPr>
              <a:t>ODS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453"/>
          <a:stretch/>
        </p:blipFill>
        <p:spPr>
          <a:xfrm>
            <a:off x="6948264" y="2420888"/>
            <a:ext cx="1708845" cy="1675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800" dirty="0"/>
              <a:t>Objetivos intersectoriales (</a:t>
            </a:r>
            <a:r>
              <a:rPr lang="es-ES_tradnl" sz="3800" dirty="0" smtClean="0"/>
              <a:t>nuevo </a:t>
            </a:r>
            <a:r>
              <a:rPr lang="en-US" sz="3800" dirty="0" smtClean="0"/>
              <a:t>I.2)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340768"/>
            <a:ext cx="8153400" cy="51125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I.3 (2016-2019) </a:t>
            </a:r>
            <a:r>
              <a:rPr lang="es-ES" sz="2800" dirty="0"/>
              <a:t>Mejorar la </a:t>
            </a:r>
            <a:r>
              <a:rPr lang="es-ES" sz="2800" dirty="0" smtClean="0"/>
              <a:t>identificación y </a:t>
            </a:r>
            <a:r>
              <a:rPr lang="es-ES" sz="2800" dirty="0"/>
              <a:t>el análisis de las </a:t>
            </a:r>
            <a:r>
              <a:rPr lang="es-ES" sz="2800" dirty="0" smtClean="0"/>
              <a:t>tendencias emergentes </a:t>
            </a:r>
            <a:r>
              <a:rPr lang="es-ES" sz="2800" dirty="0"/>
              <a:t>en el entorno </a:t>
            </a:r>
            <a:r>
              <a:rPr lang="es-ES" sz="2800" dirty="0" smtClean="0"/>
              <a:t>de las </a:t>
            </a:r>
            <a:r>
              <a:rPr lang="es-ES" sz="2800" dirty="0"/>
              <a:t>telecomunicaciones/TIC</a:t>
            </a:r>
            <a:endParaRPr lang="en-US" sz="2800" dirty="0"/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 </a:t>
            </a:r>
            <a:r>
              <a:rPr lang="es-ES_tradnl" sz="2000" dirty="0">
                <a:sym typeface="Wingdings" panose="05000000000000000000" pitchFamily="2" charset="2"/>
              </a:rPr>
              <a:t>Propuesta de revisión</a:t>
            </a:r>
            <a:r>
              <a:rPr lang="en-US" sz="2000" dirty="0"/>
              <a:t>:</a:t>
            </a:r>
          </a:p>
          <a:p>
            <a:r>
              <a:rPr lang="en-US" sz="3500" i="1" dirty="0" smtClean="0"/>
              <a:t>Nuevo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chemeClr val="accent2"/>
                </a:solidFill>
              </a:rPr>
              <a:t>I.2</a:t>
            </a:r>
            <a:r>
              <a:rPr lang="en-US" sz="3500" dirty="0">
                <a:solidFill>
                  <a:schemeClr val="accent2"/>
                </a:solidFill>
              </a:rPr>
              <a:t>: </a:t>
            </a:r>
            <a:r>
              <a:rPr lang="es-ES" sz="3500" dirty="0" smtClean="0">
                <a:solidFill>
                  <a:schemeClr val="accent2"/>
                </a:solidFill>
              </a:rPr>
              <a:t>Respaldar y </a:t>
            </a:r>
            <a:r>
              <a:rPr lang="es-ES" sz="3500" dirty="0">
                <a:solidFill>
                  <a:schemeClr val="accent2"/>
                </a:solidFill>
              </a:rPr>
              <a:t>promover las </a:t>
            </a:r>
            <a:r>
              <a:rPr lang="es-ES" sz="3500" b="1" dirty="0">
                <a:solidFill>
                  <a:schemeClr val="accent2"/>
                </a:solidFill>
              </a:rPr>
              <a:t>tendencias emergentes </a:t>
            </a:r>
            <a:r>
              <a:rPr lang="es-ES" sz="3500" b="1" dirty="0" smtClean="0">
                <a:solidFill>
                  <a:schemeClr val="accent2"/>
                </a:solidFill>
              </a:rPr>
              <a:t>en materia de TIC </a:t>
            </a:r>
            <a:r>
              <a:rPr lang="es-ES" sz="3500" dirty="0" smtClean="0">
                <a:solidFill>
                  <a:schemeClr val="accent2"/>
                </a:solidFill>
              </a:rPr>
              <a:t>con objeto de acelerar el logro de los ODS</a:t>
            </a:r>
            <a:endParaRPr lang="en-US" sz="3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Objetivos </a:t>
            </a:r>
            <a:r>
              <a:rPr lang="es-ES_tradnl" dirty="0" smtClean="0"/>
              <a:t>intersectoriales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340768"/>
            <a:ext cx="8153400" cy="51125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I.4 (2016-2019) </a:t>
            </a:r>
            <a:r>
              <a:rPr lang="es-ES" sz="2800" dirty="0"/>
              <a:t>Mejorar/promover </a:t>
            </a:r>
            <a:r>
              <a:rPr lang="es-ES" sz="2800" dirty="0" smtClean="0"/>
              <a:t>el reconocimiento </a:t>
            </a:r>
            <a:r>
              <a:rPr lang="es-ES" sz="2800" dirty="0"/>
              <a:t>de (la </a:t>
            </a:r>
            <a:r>
              <a:rPr lang="es-ES" sz="2800" dirty="0" smtClean="0"/>
              <a:t>importancia de</a:t>
            </a:r>
            <a:r>
              <a:rPr lang="es-ES" sz="2800" dirty="0"/>
              <a:t>) las </a:t>
            </a:r>
            <a:r>
              <a:rPr lang="es-ES" sz="2800" dirty="0" smtClean="0"/>
              <a:t>telecomunicaciones/TIC </a:t>
            </a:r>
            <a:r>
              <a:rPr lang="es-ES" sz="2800" dirty="0"/>
              <a:t>como factor esencial </a:t>
            </a:r>
            <a:r>
              <a:rPr lang="es-ES" sz="2800" dirty="0" smtClean="0"/>
              <a:t>para lograr </a:t>
            </a:r>
            <a:r>
              <a:rPr lang="es-ES" sz="2800" dirty="0"/>
              <a:t>el desarrollo </a:t>
            </a:r>
            <a:r>
              <a:rPr lang="es-ES" sz="2800" dirty="0" smtClean="0"/>
              <a:t>social, económico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800" dirty="0"/>
              <a:t> </a:t>
            </a:r>
            <a:r>
              <a:rPr lang="es-ES" sz="2800" dirty="0" smtClean="0"/>
              <a:t>   y </a:t>
            </a:r>
            <a:r>
              <a:rPr lang="es-ES" sz="2800" dirty="0"/>
              <a:t>sostenible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endParaRPr lang="es-ES_tradnl" sz="2000" dirty="0"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endParaRPr lang="es-ES_tradnl" sz="2000" dirty="0"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 </a:t>
            </a:r>
            <a:r>
              <a:rPr lang="es-ES_tradnl" sz="2000" dirty="0">
                <a:sym typeface="Wingdings" panose="05000000000000000000" pitchFamily="2" charset="2"/>
              </a:rPr>
              <a:t>Propuesta de revisión</a:t>
            </a:r>
            <a:r>
              <a:rPr lang="en-US" sz="2000" dirty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es-ES_tradnl" sz="2700" dirty="0" smtClean="0">
                <a:solidFill>
                  <a:schemeClr val="accent2"/>
                </a:solidFill>
              </a:rPr>
              <a:t>Incorporado en las propuestas de nuevos I.1 e I.2</a:t>
            </a:r>
            <a:endParaRPr lang="es-ES_tradnl" sz="1700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972"/>
          <a:stretch/>
        </p:blipFill>
        <p:spPr>
          <a:xfrm>
            <a:off x="6579946" y="2790848"/>
            <a:ext cx="2186102" cy="22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800" dirty="0"/>
              <a:t>Objetivos intersectoriales (nuevo </a:t>
            </a:r>
            <a:r>
              <a:rPr lang="en-US" sz="3800" dirty="0" smtClean="0"/>
              <a:t>I.3)</a:t>
            </a:r>
            <a:endParaRPr lang="en-US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340768"/>
            <a:ext cx="8153400" cy="5112568"/>
          </a:xfrm>
        </p:spPr>
        <p:txBody>
          <a:bodyPr>
            <a:normAutofit/>
          </a:bodyPr>
          <a:lstStyle/>
          <a:p>
            <a:r>
              <a:rPr lang="es-ES" sz="2800" dirty="0"/>
              <a:t>Mejorar el acceso </a:t>
            </a:r>
            <a:r>
              <a:rPr lang="es-ES" sz="2800" dirty="0" smtClean="0"/>
              <a:t>a las telecomunicaciones/TIC </a:t>
            </a:r>
            <a:r>
              <a:rPr lang="es-ES" sz="2800" dirty="0"/>
              <a:t>para las </a:t>
            </a:r>
            <a:r>
              <a:rPr lang="es-ES" sz="2800" dirty="0" smtClean="0"/>
              <a:t>personas con </a:t>
            </a:r>
            <a:r>
              <a:rPr lang="es-ES" sz="2800" dirty="0"/>
              <a:t>discapacidad y </a:t>
            </a:r>
            <a:r>
              <a:rPr lang="es-ES" sz="2800" dirty="0" smtClean="0"/>
              <a:t>con necesidades </a:t>
            </a:r>
            <a:r>
              <a:rPr lang="es-ES" sz="2800" dirty="0"/>
              <a:t>especiales</a:t>
            </a:r>
            <a:endParaRPr lang="en-US" sz="2800" dirty="0"/>
          </a:p>
          <a:p>
            <a:pPr marL="0" indent="0">
              <a:buNone/>
            </a:pP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 </a:t>
            </a:r>
            <a:r>
              <a:rPr lang="es-ES_tradnl" sz="2000" dirty="0">
                <a:sym typeface="Wingdings" panose="05000000000000000000" pitchFamily="2" charset="2"/>
              </a:rPr>
              <a:t>Propuesta de revisión</a:t>
            </a:r>
            <a:r>
              <a:rPr lang="en-US" sz="2000" dirty="0"/>
              <a:t>:</a:t>
            </a:r>
          </a:p>
          <a:p>
            <a:r>
              <a:rPr lang="en-US" sz="3000" i="1" dirty="0" smtClean="0"/>
              <a:t>Nuevo </a:t>
            </a:r>
            <a:r>
              <a:rPr lang="en-US" sz="3000" dirty="0" smtClean="0">
                <a:solidFill>
                  <a:schemeClr val="accent2"/>
                </a:solidFill>
              </a:rPr>
              <a:t>I.3</a:t>
            </a:r>
            <a:r>
              <a:rPr lang="en-US" sz="3000" dirty="0">
                <a:solidFill>
                  <a:schemeClr val="accent2"/>
                </a:solidFill>
              </a:rPr>
              <a:t>: </a:t>
            </a:r>
            <a:r>
              <a:rPr lang="es-ES" sz="3000" dirty="0">
                <a:solidFill>
                  <a:schemeClr val="accent2"/>
                </a:solidFill>
              </a:rPr>
              <a:t>Mejorar el acceso </a:t>
            </a:r>
            <a:r>
              <a:rPr lang="es-ES" sz="3000" dirty="0" smtClean="0">
                <a:solidFill>
                  <a:schemeClr val="accent2"/>
                </a:solidFill>
              </a:rPr>
              <a:t>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000" dirty="0" smtClean="0">
                <a:solidFill>
                  <a:schemeClr val="accent2"/>
                </a:solidFill>
              </a:rPr>
              <a:t>    las telecomunicaciones/TIC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3000" dirty="0" smtClean="0">
                <a:solidFill>
                  <a:schemeClr val="accent2"/>
                </a:solidFill>
              </a:rPr>
              <a:t>    para </a:t>
            </a:r>
            <a:r>
              <a:rPr lang="es-ES" sz="3000" dirty="0">
                <a:solidFill>
                  <a:schemeClr val="accent2"/>
                </a:solidFill>
              </a:rPr>
              <a:t>las personas con </a:t>
            </a:r>
            <a:endParaRPr lang="es-ES" sz="3000" dirty="0" smtClean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3000" dirty="0" smtClean="0">
                <a:solidFill>
                  <a:schemeClr val="accent2"/>
                </a:solidFill>
              </a:rPr>
              <a:t>    discapacidad 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398"/>
          <a:stretch/>
        </p:blipFill>
        <p:spPr>
          <a:xfrm>
            <a:off x="5693411" y="2224981"/>
            <a:ext cx="3072637" cy="33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200" dirty="0"/>
              <a:t>Objetivos intersectoriales (</a:t>
            </a:r>
            <a:r>
              <a:rPr lang="es-ES_tradnl" sz="3200" dirty="0" smtClean="0"/>
              <a:t>nuevos </a:t>
            </a:r>
            <a:r>
              <a:rPr lang="en-US" sz="3200" dirty="0" smtClean="0"/>
              <a:t>I.4 e I.5)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340768"/>
            <a:ext cx="8153400" cy="5112568"/>
          </a:xfrm>
        </p:spPr>
        <p:txBody>
          <a:bodyPr>
            <a:normAutofit lnSpcReduction="10000"/>
          </a:bodyPr>
          <a:lstStyle/>
          <a:p>
            <a:r>
              <a:rPr lang="es-ES_tradnl" sz="2800" dirty="0" smtClean="0"/>
              <a:t>Temas propuestos:</a:t>
            </a:r>
          </a:p>
          <a:p>
            <a:pPr lvl="1"/>
            <a:r>
              <a:rPr lang="es-ES" sz="2500" dirty="0"/>
              <a:t>Objetivo intersectorial </a:t>
            </a:r>
            <a:r>
              <a:rPr lang="es-ES" sz="2500" dirty="0" smtClean="0"/>
              <a:t>relativo a la </a:t>
            </a:r>
            <a:r>
              <a:rPr lang="es-ES" sz="2500" b="1" dirty="0"/>
              <a:t>igualdad de género </a:t>
            </a:r>
            <a:r>
              <a:rPr lang="es-ES" sz="2500" dirty="0"/>
              <a:t>y el </a:t>
            </a:r>
            <a:r>
              <a:rPr lang="es-ES" sz="2500" b="1" dirty="0"/>
              <a:t>empoderamiento de la mujer</a:t>
            </a:r>
            <a:r>
              <a:rPr lang="es-ES" sz="2500" dirty="0"/>
              <a:t> a través de las </a:t>
            </a:r>
            <a:r>
              <a:rPr lang="es-ES" sz="2500" dirty="0" smtClean="0"/>
              <a:t>TIC</a:t>
            </a:r>
            <a:endParaRPr lang="es-ES_tradnl" sz="2500" dirty="0" smtClean="0"/>
          </a:p>
          <a:p>
            <a:pPr lvl="1"/>
            <a:r>
              <a:rPr lang="es-ES" sz="2500" dirty="0"/>
              <a:t>Objetivo intersectorial </a:t>
            </a:r>
            <a:r>
              <a:rPr lang="es-ES" sz="2500" dirty="0" smtClean="0"/>
              <a:t>relativo a la </a:t>
            </a:r>
            <a:r>
              <a:rPr lang="es-ES" sz="2500" b="1" dirty="0" smtClean="0"/>
              <a:t>sostenibilidad </a:t>
            </a:r>
            <a:r>
              <a:rPr lang="es-ES" sz="2500" b="1" dirty="0"/>
              <a:t>ambiental </a:t>
            </a:r>
            <a:r>
              <a:rPr lang="es-ES" sz="2500" b="1" dirty="0" smtClean="0"/>
              <a:t>y/o las TIC </a:t>
            </a:r>
            <a:r>
              <a:rPr lang="es-ES" sz="2500" b="1" dirty="0"/>
              <a:t>y </a:t>
            </a:r>
            <a:r>
              <a:rPr lang="es-ES" sz="2500" b="1" dirty="0" smtClean="0"/>
              <a:t>el cambio climático</a:t>
            </a:r>
            <a:endParaRPr lang="es-ES_tradnl" sz="25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 </a:t>
            </a:r>
            <a:r>
              <a:rPr lang="es-ES_tradnl" sz="2000" dirty="0">
                <a:sym typeface="Wingdings" panose="05000000000000000000" pitchFamily="2" charset="2"/>
              </a:rPr>
              <a:t>Propuesta de revisión</a:t>
            </a:r>
            <a:r>
              <a:rPr lang="en-US" sz="2000" dirty="0"/>
              <a:t>:</a:t>
            </a:r>
          </a:p>
          <a:p>
            <a:r>
              <a:rPr lang="en-US" sz="3000" i="1" dirty="0" smtClean="0"/>
              <a:t>Nuevo </a:t>
            </a:r>
            <a:r>
              <a:rPr lang="en-US" sz="3000" dirty="0" smtClean="0">
                <a:solidFill>
                  <a:schemeClr val="accent2"/>
                </a:solidFill>
              </a:rPr>
              <a:t>I.4</a:t>
            </a:r>
            <a:r>
              <a:rPr lang="en-US" sz="3000" dirty="0">
                <a:solidFill>
                  <a:schemeClr val="accent2"/>
                </a:solidFill>
              </a:rPr>
              <a:t>: </a:t>
            </a:r>
            <a:r>
              <a:rPr lang="es-ES" sz="3000" dirty="0" smtClean="0">
                <a:solidFill>
                  <a:schemeClr val="accent2"/>
                </a:solidFill>
              </a:rPr>
              <a:t>"</a:t>
            </a:r>
            <a:r>
              <a:rPr lang="es-ES_tradnl" sz="3000" dirty="0" smtClean="0">
                <a:solidFill>
                  <a:schemeClr val="accent2"/>
                </a:solidFill>
              </a:rPr>
              <a:t>Promover</a:t>
            </a:r>
            <a:r>
              <a:rPr lang="en-US" sz="3000" dirty="0" smtClean="0">
                <a:solidFill>
                  <a:schemeClr val="accent2"/>
                </a:solidFill>
              </a:rPr>
              <a:t> </a:t>
            </a:r>
            <a:r>
              <a:rPr lang="es-ES" sz="3000" dirty="0" smtClean="0">
                <a:solidFill>
                  <a:schemeClr val="accent2"/>
                </a:solidFill>
              </a:rPr>
              <a:t>la utilización de </a:t>
            </a:r>
            <a:r>
              <a:rPr lang="es-ES" sz="3000" dirty="0">
                <a:solidFill>
                  <a:schemeClr val="accent2"/>
                </a:solidFill>
              </a:rPr>
              <a:t>las TIC </a:t>
            </a:r>
            <a:r>
              <a:rPr lang="es-ES" sz="3000" dirty="0" smtClean="0">
                <a:solidFill>
                  <a:schemeClr val="accent2"/>
                </a:solidFill>
              </a:rPr>
              <a:t>a efectos de la </a:t>
            </a:r>
            <a:r>
              <a:rPr lang="es-ES" sz="3000" dirty="0">
                <a:solidFill>
                  <a:schemeClr val="accent2"/>
                </a:solidFill>
              </a:rPr>
              <a:t>igualdad de género y el empoderamiento de la </a:t>
            </a:r>
            <a:r>
              <a:rPr lang="es-ES" sz="3000" dirty="0" smtClean="0">
                <a:solidFill>
                  <a:schemeClr val="accent2"/>
                </a:solidFill>
              </a:rPr>
              <a:t>mujer"</a:t>
            </a:r>
            <a:r>
              <a:rPr lang="en-US" sz="3000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s-ES_tradnl" sz="2000" i="1" dirty="0" smtClean="0">
                <a:solidFill>
                  <a:schemeClr val="accent3">
                    <a:lumMod val="75000"/>
                  </a:schemeClr>
                </a:solidFill>
              </a:rPr>
              <a:t>propuesta de trabajo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4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000" i="1" dirty="0" smtClean="0"/>
              <a:t>Nuevo </a:t>
            </a:r>
            <a:r>
              <a:rPr lang="en-US" sz="3000" dirty="0" smtClean="0">
                <a:solidFill>
                  <a:schemeClr val="accent2"/>
                </a:solidFill>
              </a:rPr>
              <a:t>I.5: </a:t>
            </a:r>
            <a:r>
              <a:rPr lang="es-ES" sz="3000" dirty="0" smtClean="0">
                <a:solidFill>
                  <a:schemeClr val="accent2"/>
                </a:solidFill>
              </a:rPr>
              <a:t>"Reducir </a:t>
            </a:r>
            <a:r>
              <a:rPr lang="es-ES" sz="3000" dirty="0">
                <a:solidFill>
                  <a:schemeClr val="accent2"/>
                </a:solidFill>
              </a:rPr>
              <a:t>la huella ambiental del sector de las </a:t>
            </a:r>
            <a:r>
              <a:rPr lang="es-ES" sz="3000" dirty="0" smtClean="0">
                <a:solidFill>
                  <a:schemeClr val="accent2"/>
                </a:solidFill>
              </a:rPr>
              <a:t>telecomunicaciones/TIC"</a:t>
            </a:r>
            <a:r>
              <a:rPr lang="en-US" sz="3000" dirty="0" smtClean="0"/>
              <a:t>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s-ES_tradnl" sz="2000" i="1" dirty="0" smtClean="0">
                <a:solidFill>
                  <a:schemeClr val="accent3">
                    <a:lumMod val="75000"/>
                  </a:schemeClr>
                </a:solidFill>
              </a:rPr>
              <a:t>propuesta de trabajo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4365004" y="2564904"/>
            <a:ext cx="495028" cy="2232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800" dirty="0" smtClean="0"/>
              <a:t>Objetivos intersectoriales propuestos</a:t>
            </a:r>
            <a:endParaRPr lang="es-ES_tradnl" sz="3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59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8287"/>
              </p:ext>
            </p:extLst>
          </p:nvPr>
        </p:nvGraphicFramePr>
        <p:xfrm>
          <a:off x="266700" y="1124744"/>
          <a:ext cx="4098304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2016-2019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I.1: </a:t>
                      </a:r>
                      <a:r>
                        <a:rPr lang="es-E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Mejorar el diálogo internacional entre los interesados</a:t>
                      </a:r>
                      <a:endPara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I.2: </a:t>
                      </a:r>
                      <a:r>
                        <a:rPr lang="es-E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Mejorar las asociaciones y la cooperación en el entorno de las telecomunicaciones/TIC</a:t>
                      </a:r>
                      <a:endParaRPr lang="en-US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I.3: </a:t>
                      </a:r>
                      <a:r>
                        <a:rPr lang="es-ES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Mejorar la identificación y el análisis de las tendencias emergentes en el entorno de</a:t>
                      </a:r>
                      <a:r>
                        <a:rPr lang="es-ES" sz="1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las telecomunicaciones/TIC</a:t>
                      </a:r>
                      <a:endParaRPr lang="en-US" sz="18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I.4: </a:t>
                      </a:r>
                      <a:r>
                        <a:rPr lang="es-E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Mejorar/promover el reconocimiento de (la importancia de) las telecomunicaciones/TIC como factor esencial para lograr el desarrollo social, económico y sostenible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I.5: </a:t>
                      </a:r>
                      <a:r>
                        <a:rPr lang="es-E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Mejorar el acceso a las telecomunicaciones/TIC para las personas con discapacidad y con necesidades especiales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10887"/>
              </p:ext>
            </p:extLst>
          </p:nvPr>
        </p:nvGraphicFramePr>
        <p:xfrm>
          <a:off x="4932040" y="990124"/>
          <a:ext cx="388843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490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2020-2023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I.1: </a:t>
                      </a:r>
                      <a:r>
                        <a:rPr lang="es-ES" sz="1800" dirty="0" smtClean="0"/>
                        <a:t>Fomentar una colaboración más estrecha entre todos los interesados en el ecosistema de las TIC con miras a la consecución de los ODS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I.2: </a:t>
                      </a:r>
                      <a:r>
                        <a:rPr lang="es-ES" dirty="0" smtClean="0"/>
                        <a:t>Respaldar y promover las tendencias emergentes en materia de TIC con objeto de acelerar el logro de los ODS</a:t>
                      </a:r>
                    </a:p>
                  </a:txBody>
                  <a:tcPr/>
                </a:tc>
              </a:tr>
              <a:tr h="546060">
                <a:tc>
                  <a:txBody>
                    <a:bodyPr/>
                    <a:lstStyle/>
                    <a:p>
                      <a:r>
                        <a:rPr lang="en-US" dirty="0" smtClean="0"/>
                        <a:t>I.3: </a:t>
                      </a:r>
                      <a:r>
                        <a:rPr lang="es-ES" dirty="0" smtClean="0"/>
                        <a:t>Mejorar el acceso a las telecomunicaciones/TIC para las personas con discapacidad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I.4: </a:t>
                      </a: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Promover la utilización de las TIC a efectos de la igualdad de género y el empoderamiento de la mujer</a:t>
                      </a: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s-ES_tradnl" i="1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propuesta de trabajo)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I.5: </a:t>
                      </a: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s-ES" dirty="0" smtClean="0"/>
                        <a:t>Reducir la huella ambiental del sector de las telecomunicaciones/TIC</a:t>
                      </a:r>
                      <a:r>
                        <a:rPr kumimoji="0" lang="es-E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dirty="0" smtClean="0"/>
                        <a:t> </a:t>
                      </a:r>
                      <a:r>
                        <a:rPr lang="en-US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s-ES_tradnl" i="1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propuesta de trabajo</a:t>
                      </a:r>
                      <a:r>
                        <a:rPr lang="en-US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Nuevos conceptos incluidos en el Plan Estratégico para 2016-2019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925144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Refuerzo del enfoque </a:t>
            </a:r>
            <a:r>
              <a:rPr lang="es-ES" b="1" dirty="0" smtClean="0"/>
              <a:t>basado </a:t>
            </a:r>
            <a:r>
              <a:rPr lang="es-ES" b="1" dirty="0"/>
              <a:t>en los </a:t>
            </a:r>
            <a:r>
              <a:rPr lang="es-ES" b="1" dirty="0" smtClean="0"/>
              <a:t>resultados</a:t>
            </a:r>
            <a:endParaRPr lang="es-ES_tradnl" dirty="0" smtClean="0"/>
          </a:p>
          <a:p>
            <a:pPr lvl="1"/>
            <a:r>
              <a:rPr lang="es-ES" b="1" dirty="0" smtClean="0"/>
              <a:t>Metas </a:t>
            </a:r>
            <a:r>
              <a:rPr lang="es-ES" dirty="0" smtClean="0"/>
              <a:t>generales y </a:t>
            </a:r>
            <a:r>
              <a:rPr lang="es-ES" b="1" dirty="0" smtClean="0"/>
              <a:t>finalidades</a:t>
            </a:r>
            <a:r>
              <a:rPr lang="es-ES" dirty="0" smtClean="0"/>
              <a:t> </a:t>
            </a:r>
            <a:r>
              <a:rPr lang="es-ES" b="1" dirty="0" smtClean="0"/>
              <a:t>específicas</a:t>
            </a:r>
            <a:r>
              <a:rPr lang="es-ES" dirty="0" smtClean="0"/>
              <a:t> </a:t>
            </a:r>
            <a:r>
              <a:rPr lang="es-ES" dirty="0"/>
              <a:t>a nivel de la </a:t>
            </a:r>
            <a:r>
              <a:rPr lang="es-ES" dirty="0" smtClean="0"/>
              <a:t>Unión</a:t>
            </a:r>
            <a:endParaRPr lang="es-ES_tradnl" dirty="0" smtClean="0"/>
          </a:p>
          <a:p>
            <a:pPr lvl="1"/>
            <a:r>
              <a:rPr lang="es-ES" b="1" dirty="0"/>
              <a:t>Resultados</a:t>
            </a:r>
            <a:r>
              <a:rPr lang="es-ES" dirty="0"/>
              <a:t> tangibles e </a:t>
            </a:r>
            <a:r>
              <a:rPr lang="es-ES" b="1" dirty="0"/>
              <a:t>indicadores</a:t>
            </a:r>
            <a:r>
              <a:rPr lang="es-ES" dirty="0"/>
              <a:t> para medir </a:t>
            </a:r>
            <a:r>
              <a:rPr lang="es-ES" dirty="0" smtClean="0"/>
              <a:t>la incidencia de la </a:t>
            </a:r>
            <a:r>
              <a:rPr lang="es-ES" dirty="0"/>
              <a:t>labor de la </a:t>
            </a:r>
            <a:r>
              <a:rPr lang="es-ES" dirty="0" smtClean="0"/>
              <a:t>UIT</a:t>
            </a:r>
            <a:endParaRPr lang="es-ES_tradnl" dirty="0" smtClean="0"/>
          </a:p>
          <a:p>
            <a:pPr lvl="1"/>
            <a:r>
              <a:rPr lang="es-ES" dirty="0"/>
              <a:t>La Secretaría General </a:t>
            </a:r>
            <a:r>
              <a:rPr lang="es-ES" dirty="0" smtClean="0"/>
              <a:t>facilita y apoya el </a:t>
            </a:r>
            <a:r>
              <a:rPr lang="es-ES" dirty="0"/>
              <a:t>trabajo de los </a:t>
            </a:r>
            <a:r>
              <a:rPr lang="es-ES" dirty="0" smtClean="0"/>
              <a:t>Sectores</a:t>
            </a:r>
            <a:endParaRPr lang="es-ES_tradnl" dirty="0" smtClean="0"/>
          </a:p>
          <a:p>
            <a:pPr lvl="2"/>
            <a:r>
              <a:rPr lang="es-ES_tradnl" dirty="0" smtClean="0"/>
              <a:t>Esta función facilitadora/de apoyo también se mide a través de </a:t>
            </a:r>
            <a:r>
              <a:rPr lang="es-ES_tradnl" b="1" dirty="0" smtClean="0"/>
              <a:t>indicadores</a:t>
            </a:r>
          </a:p>
          <a:p>
            <a:endParaRPr lang="es-ES_tradnl" dirty="0" smtClean="0"/>
          </a:p>
          <a:p>
            <a:r>
              <a:rPr lang="es-ES" dirty="0" smtClean="0"/>
              <a:t>Refuerzo </a:t>
            </a:r>
            <a:r>
              <a:rPr lang="es-ES" dirty="0"/>
              <a:t>del </a:t>
            </a:r>
            <a:r>
              <a:rPr lang="es-ES_tradnl" dirty="0" smtClean="0"/>
              <a:t>concepto de </a:t>
            </a:r>
            <a:r>
              <a:rPr lang="es-ES" dirty="0"/>
              <a:t>"</a:t>
            </a:r>
            <a:r>
              <a:rPr lang="es-ES" b="1" dirty="0" smtClean="0"/>
              <a:t>Funcionar </a:t>
            </a:r>
            <a:r>
              <a:rPr lang="es-ES" b="1" dirty="0"/>
              <a:t>como una sola </a:t>
            </a:r>
            <a:r>
              <a:rPr lang="es-ES" b="1" dirty="0" smtClean="0"/>
              <a:t>UIT</a:t>
            </a:r>
            <a:r>
              <a:rPr lang="es-ES" dirty="0"/>
              <a:t>"</a:t>
            </a:r>
            <a:endParaRPr lang="es-ES_tradnl" dirty="0"/>
          </a:p>
          <a:p>
            <a:pPr lvl="1"/>
            <a:r>
              <a:rPr lang="es-ES" dirty="0" smtClean="0"/>
              <a:t>Definición de una misión, una visión y un conjunto de valores </a:t>
            </a:r>
            <a:r>
              <a:rPr lang="es-ES" dirty="0"/>
              <a:t>y </a:t>
            </a:r>
            <a:r>
              <a:rPr lang="es-ES" dirty="0" smtClean="0"/>
              <a:t>objetivos </a:t>
            </a:r>
            <a:r>
              <a:rPr lang="es-ES" dirty="0"/>
              <a:t>para toda la organización</a:t>
            </a:r>
            <a:r>
              <a:rPr lang="es-ES" dirty="0" smtClean="0"/>
              <a:t>, a los que cada Sector pueda contribuir en el marco de su </a:t>
            </a:r>
            <a:r>
              <a:rPr lang="es-ES" dirty="0"/>
              <a:t>mandato </a:t>
            </a:r>
            <a:endParaRPr lang="es-ES" dirty="0" smtClean="0"/>
          </a:p>
          <a:p>
            <a:endParaRPr lang="es-ES_tradnl" dirty="0" smtClean="0"/>
          </a:p>
          <a:p>
            <a:r>
              <a:rPr lang="es-ES_tradnl" dirty="0" smtClean="0"/>
              <a:t>Inclusión de la </a:t>
            </a:r>
            <a:r>
              <a:rPr lang="es-ES_tradnl" b="1" dirty="0" smtClean="0"/>
              <a:t>gestión de los riesgos estratégicos </a:t>
            </a:r>
            <a:r>
              <a:rPr lang="es-ES_tradnl" dirty="0" smtClean="0"/>
              <a:t>en el proceso</a:t>
            </a:r>
          </a:p>
          <a:p>
            <a:endParaRPr lang="es-ES_tradnl" dirty="0" smtClean="0"/>
          </a:p>
          <a:p>
            <a:r>
              <a:rPr lang="es-ES" dirty="0"/>
              <a:t>Asignación de recursos a objetivos y metas</a:t>
            </a:r>
            <a:endParaRPr lang="es-ES_tradnl" dirty="0" smtClean="0"/>
          </a:p>
          <a:p>
            <a:pPr lvl="1"/>
            <a:r>
              <a:rPr lang="es-ES" dirty="0"/>
              <a:t>Vinculación de los </a:t>
            </a:r>
            <a:r>
              <a:rPr lang="es-ES" b="1" dirty="0"/>
              <a:t>recursos asignados </a:t>
            </a:r>
            <a:r>
              <a:rPr lang="es-ES" dirty="0"/>
              <a:t>con los </a:t>
            </a:r>
            <a:r>
              <a:rPr lang="es-ES" b="1" dirty="0"/>
              <a:t>beneficios para </a:t>
            </a:r>
            <a:r>
              <a:rPr lang="es-ES" b="1" dirty="0" smtClean="0"/>
              <a:t>los miembros </a:t>
            </a:r>
            <a:r>
              <a:rPr lang="es-ES" dirty="0" smtClean="0"/>
              <a:t>(resultados/objetivos)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17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I.1 (Colaboración)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32537"/>
              </p:ext>
            </p:extLst>
          </p:nvPr>
        </p:nvGraphicFramePr>
        <p:xfrm>
          <a:off x="609600" y="1011911"/>
          <a:ext cx="7847657" cy="46516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7604"/>
                <a:gridCol w="3456384"/>
                <a:gridCol w="2483669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I.1 </a:t>
                      </a:r>
                      <a:r>
                        <a:rPr lang="es-E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Fomentar una </a:t>
                      </a:r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colaboración</a:t>
                      </a:r>
                      <a:r>
                        <a:rPr lang="es-E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más estrecha entre todos los interesados en el ecosistema de las TIC con miras a la consecución de los ODS</a:t>
                      </a:r>
                      <a:endParaRPr lang="en-US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I.1-1: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Aumento de la colaboración entre interesados competentes</a:t>
                      </a: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I.1-2: </a:t>
                      </a:r>
                      <a:r>
                        <a:rPr lang="es-ES_tradnl" sz="14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Mayores sinergias de asociaciones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lang="en-GB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Mayor reconocimiento </a:t>
                      </a:r>
                      <a:r>
                        <a:rPr lang="es-ES" sz="1400" strike="sng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multilateral e intergubernamental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las telecomunicaciones/TIC como facilitador global de </a:t>
                      </a:r>
                      <a:r>
                        <a:rPr lang="es-ES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Agenda 2030 y los ODS</a:t>
                      </a:r>
                      <a:r>
                        <a:rPr lang="es-ES" sz="1400" strike="sng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tres pilares del desarrollo sostenible (crecimiento económico, integración social y equilibrio medioambiental) definidos en el documento de resultados de la Conferencia de las Naciones Unidas sobre Desarrollo Sostenible Río+20, y en apoyo de la misión de las Naciones Unidas para la paz, la seguridad y los derechos humanos</a:t>
                      </a:r>
                      <a:endParaRPr lang="en-GB" sz="1400" strike="sngStrike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I.1-4: </a:t>
                      </a:r>
                      <a:r>
                        <a:rPr lang="es-E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Mayor apoyo a las pymes tecnológicas que crean y facilitan productos y servicios de TIC</a:t>
                      </a:r>
                      <a:endParaRPr lang="en-US" sz="14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I.1-1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Conferencias mundiales, foros, eventos y plataformas intersectoriales para debates de alto nivel (tales como la CMT, 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FMPT, la CMSI</a:t>
                      </a:r>
                      <a:r>
                        <a:rPr kumimoji="0"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ITU TELECOM)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I.1-2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Divulgación de conocimientos, tomas de contacto y asociaciones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I.1-3 Memoranda de </a:t>
                      </a:r>
                      <a:r>
                        <a:rPr lang="es-ES_tradnl" sz="14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Entendimiento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(MoU)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</a:t>
                      </a:r>
                      <a:r>
                        <a:rPr kumimoji="0" lang="en-US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1-4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Informes y otros insumos a los procesos interorganismos, multilaterales e intergubernamentales de las Naciones Unidas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I.1-5 </a:t>
                      </a:r>
                      <a:r>
                        <a:rPr lang="es-E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Creación de servicios de apoyo a las pymes tecnológicas en actividades y acontecimientos de la UIT</a:t>
                      </a:r>
                      <a:endParaRPr lang="en-US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940152" y="5733256"/>
            <a:ext cx="2900449" cy="738664"/>
            <a:chOff x="7706701" y="5877272"/>
            <a:chExt cx="2900449" cy="738664"/>
          </a:xfrm>
        </p:grpSpPr>
        <p:sp>
          <p:nvSpPr>
            <p:cNvPr id="17" name="TextBox 16"/>
            <p:cNvSpPr txBox="1"/>
            <p:nvPr/>
          </p:nvSpPr>
          <p:spPr>
            <a:xfrm>
              <a:off x="7796701" y="5877272"/>
              <a:ext cx="28104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Existente (en el PE para 2016-2019)</a:t>
              </a:r>
            </a:p>
            <a:p>
              <a:r>
                <a:rPr lang="es-ES_tradnl" sz="1400" dirty="0" smtClean="0">
                  <a:solidFill>
                    <a:srgbClr val="C00000"/>
                  </a:solidFill>
                </a:rPr>
                <a:t>Modificado</a:t>
              </a:r>
            </a:p>
            <a:p>
              <a:r>
                <a:rPr lang="es-ES_tradnl" sz="1400" dirty="0" smtClean="0">
                  <a:solidFill>
                    <a:schemeClr val="accent6">
                      <a:lumMod val="75000"/>
                    </a:schemeClr>
                  </a:solidFill>
                </a:rPr>
                <a:t>Nuevo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06701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06701" y="6192604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06701" y="6403170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7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14154" cy="573886"/>
          </a:xfrm>
        </p:spPr>
        <p:txBody>
          <a:bodyPr>
            <a:noAutofit/>
          </a:bodyPr>
          <a:lstStyle/>
          <a:p>
            <a:r>
              <a:rPr lang="en-US" sz="3200" dirty="0" smtClean="0"/>
              <a:t>I.2 (</a:t>
            </a:r>
            <a:r>
              <a:rPr lang="es-ES" sz="3200" dirty="0" smtClean="0"/>
              <a:t>Tendencias emergentes en materia de TIC)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16252"/>
              </p:ext>
            </p:extLst>
          </p:nvPr>
        </p:nvGraphicFramePr>
        <p:xfrm>
          <a:off x="648172" y="1783814"/>
          <a:ext cx="7847657" cy="15731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7604"/>
                <a:gridCol w="3456384"/>
                <a:gridCol w="2483669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I.2 </a:t>
                      </a:r>
                      <a:r>
                        <a:rPr lang="es-ES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Respaldar y promover las </a:t>
                      </a:r>
                      <a:r>
                        <a:rPr lang="es-E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tendencias emergentes en materia de TIC </a:t>
                      </a:r>
                      <a:r>
                        <a:rPr lang="es-ES" sz="14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objeto de acelerar el logro de los ODS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lang="en-GB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2-1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Identificación y análisis oportunos de tendencias emergentes en las telecomunicaciones/TIC</a:t>
                      </a:r>
                      <a:r>
                        <a:rPr lang="es-E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aporte de conocimientos y experiencias con objeto de acelerar el logro de los ODS </a:t>
                      </a:r>
                      <a:r>
                        <a:rPr lang="es-ES" sz="1400" strike="sng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establecimiento de nuevos ámbitos de actividad conexos</a:t>
                      </a:r>
                      <a:endParaRPr lang="en-GB" sz="1400" strike="noStrike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183515" algn="l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2-1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Iniciativas e informes intersectoriales sobre tendencias emergentes de las telecomunicaciones/TIC y otras</a:t>
                      </a:r>
                      <a:r>
                        <a:rPr kumimoji="0"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iniciativas</a:t>
                      </a:r>
                      <a:r>
                        <a:rPr kumimoji="0"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similares (incluido Actualidades de la UIT)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084168" y="5661248"/>
            <a:ext cx="2900449" cy="738664"/>
            <a:chOff x="7706701" y="5877272"/>
            <a:chExt cx="2900449" cy="738664"/>
          </a:xfrm>
        </p:grpSpPr>
        <p:sp>
          <p:nvSpPr>
            <p:cNvPr id="16" name="TextBox 15"/>
            <p:cNvSpPr txBox="1"/>
            <p:nvPr/>
          </p:nvSpPr>
          <p:spPr>
            <a:xfrm>
              <a:off x="7796701" y="5877272"/>
              <a:ext cx="28104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Existente (en el PE para 2016-2019)</a:t>
              </a:r>
            </a:p>
            <a:p>
              <a:r>
                <a:rPr lang="es-ES_tradnl" sz="1400" dirty="0" smtClean="0">
                  <a:solidFill>
                    <a:srgbClr val="C00000"/>
                  </a:solidFill>
                </a:rPr>
                <a:t>Modificado</a:t>
              </a:r>
            </a:p>
            <a:p>
              <a:r>
                <a:rPr lang="es-ES_tradnl" sz="1400" dirty="0" smtClean="0">
                  <a:solidFill>
                    <a:schemeClr val="accent6">
                      <a:lumMod val="75000"/>
                    </a:schemeClr>
                  </a:solidFill>
                </a:rPr>
                <a:t>Nuevo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06701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06701" y="6192604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06701" y="6403170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38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I.3 (Acceso a las TIC)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3697"/>
              </p:ext>
            </p:extLst>
          </p:nvPr>
        </p:nvGraphicFramePr>
        <p:xfrm>
          <a:off x="599216" y="961445"/>
          <a:ext cx="7847657" cy="50021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7604"/>
                <a:gridCol w="3456384"/>
                <a:gridCol w="2483669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I.3 </a:t>
                      </a:r>
                      <a:r>
                        <a:rPr lang="es-ES" sz="14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Mejorar el acceso a las telecomunicaciones/TIC para las personas con discapacidad</a:t>
                      </a:r>
                      <a:r>
                        <a:rPr lang="es-ES" sz="1400" b="0" strike="sng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con necesidades especiales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lang="en-GB" sz="14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3-1</a:t>
                      </a:r>
                      <a:r>
                        <a:rPr lang="en-GB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Aumento de la disponibilidad y conformidad de equipos, servicios y aplicaciones de telecomunicaciones/TIC con principios de diseño universales</a:t>
                      </a:r>
                      <a:endParaRPr kumimoji="0" lang="en-GB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lang="en-GB" sz="14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3-2</a:t>
                      </a:r>
                      <a:r>
                        <a:rPr lang="en-GB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Aumento de la participación de organizaciones de personas con discapacidad y con necesidades especiales en los trabajos de la Unión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I.</a:t>
                      </a:r>
                      <a:r>
                        <a:rPr lang="en-GB" sz="1400" b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3-3</a:t>
                      </a:r>
                      <a:r>
                        <a:rPr lang="en-GB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Aumento de la sensibilización, incluido el reconocimiento multilateral e intergubernamental de la necesidad de mejorar el acceso a las telecomunicaciones/TIC para las personas con discapacidad y con necesidades especiales</a:t>
                      </a:r>
                      <a:endParaRPr kumimoji="0"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183515" algn="l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kumimoji="0" lang="en-US" sz="14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3-1</a:t>
                      </a:r>
                      <a:r>
                        <a:rPr kumimoji="0"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Accesibilidad de los informes, directrices</a:t>
                      </a:r>
                      <a:r>
                        <a:rPr kumimoji="0" lang="es-ES" sz="1400" b="0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normas</a:t>
                      </a:r>
                      <a:r>
                        <a:rPr kumimoji="0" lang="es-E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y listas de comprobación atinentes a la accesibilidad de las telecomunicaciones/TIC</a:t>
                      </a:r>
                      <a:endParaRPr kumimoji="0"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-183515" algn="l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kumimoji="0" lang="en-US" sz="14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3-2</a:t>
                      </a: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s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Movilización de recursos y conocimientos técnicos especializados, por ejemplo mediante el fomento de la participación de personas con</a:t>
                      </a:r>
                      <a:r>
                        <a:rPr kumimoji="0" lang="es-E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discapacidad y necesidades especiales en reuniones regionales</a:t>
                      </a:r>
                      <a:r>
                        <a:rPr kumimoji="0" lang="es-E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internacionales</a:t>
                      </a: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-183515" algn="l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1400" b="0" strike="sng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I.5-3 </a:t>
                      </a:r>
                      <a:r>
                        <a:rPr kumimoji="0" lang="es-ES" sz="1400" b="0" strike="sng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Continuación del desarrollo y ejecución de los planes de política de accesibilidad de la UIT y planes conexos</a:t>
                      </a:r>
                    </a:p>
                    <a:p>
                      <a:pPr marL="0" indent="-183515" algn="l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</a:t>
                      </a:r>
                      <a:r>
                        <a:rPr kumimoji="0" lang="en-US" sz="14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3-3</a:t>
                      </a:r>
                      <a:r>
                        <a:rPr kumimoji="0"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Promoción, tanto en el plano de las Naciones Unidas como en los planos regional y nacional </a:t>
                      </a:r>
                      <a:endParaRPr kumimoji="0"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36000" marT="0" marB="0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796136" y="6119336"/>
            <a:ext cx="2900449" cy="738664"/>
            <a:chOff x="7706701" y="5877272"/>
            <a:chExt cx="2900449" cy="738664"/>
          </a:xfrm>
        </p:grpSpPr>
        <p:sp>
          <p:nvSpPr>
            <p:cNvPr id="12" name="TextBox 11"/>
            <p:cNvSpPr txBox="1"/>
            <p:nvPr/>
          </p:nvSpPr>
          <p:spPr>
            <a:xfrm>
              <a:off x="7796701" y="5877272"/>
              <a:ext cx="28104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Existente (en el PE para 2016-2019)</a:t>
              </a:r>
            </a:p>
            <a:p>
              <a:r>
                <a:rPr lang="es-ES_tradnl" sz="1400" dirty="0" smtClean="0">
                  <a:solidFill>
                    <a:srgbClr val="C00000"/>
                  </a:solidFill>
                </a:rPr>
                <a:t>Modificado</a:t>
              </a:r>
            </a:p>
            <a:p>
              <a:r>
                <a:rPr lang="es-ES_tradnl" sz="1400" dirty="0" smtClean="0">
                  <a:solidFill>
                    <a:schemeClr val="accent6">
                      <a:lumMod val="75000"/>
                    </a:schemeClr>
                  </a:solidFill>
                </a:rPr>
                <a:t>Nuevo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6701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06701" y="6192604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06701" y="6403170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9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7416"/>
            <a:ext cx="7612058" cy="573886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I.4 (Igualdad de género)</a:t>
            </a:r>
            <a:endParaRPr lang="es-ES_tradnl" sz="31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3650"/>
              </p:ext>
            </p:extLst>
          </p:nvPr>
        </p:nvGraphicFramePr>
        <p:xfrm>
          <a:off x="179512" y="1052736"/>
          <a:ext cx="8856985" cy="43924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52951"/>
                <a:gridCol w="3318444"/>
                <a:gridCol w="3385590"/>
              </a:tblGrid>
              <a:tr h="30030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4092183">
                <a:tc>
                  <a:txBody>
                    <a:bodyPr/>
                    <a:lstStyle/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I.4 </a:t>
                      </a:r>
                      <a:r>
                        <a:rPr kumimoji="0" lang="es-ES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s-E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Promover la utilización de las TIC a efectos de la igualdad de género y el empoderamiento de la mujer</a:t>
                      </a:r>
                      <a:r>
                        <a:rPr kumimoji="0" lang="es-ES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sz="1400" i="1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título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provisional)</a:t>
                      </a:r>
                      <a:endParaRPr lang="en-US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I.4</a:t>
                      </a:r>
                      <a:r>
                        <a:rPr lang="en-US" sz="1400" u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 </a:t>
                      </a:r>
                      <a:r>
                        <a:rPr lang="es-ES_tradnl" sz="1400" u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Mejor acceso a las TIC y utilización de las mismas para promover la habilitación de la mujer</a:t>
                      </a:r>
                      <a:endParaRPr lang="es-ES" sz="1400" u="non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H" sz="1400" u="non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I.4-2</a:t>
                      </a:r>
                      <a:r>
                        <a:rPr lang="fr-CH" sz="1400" u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kumimoji="0" lang="es-ES_tradnl" sz="1400" u="non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Mayor participación de mujeres en todos los niveles de toma de decisión en las labores de la Unión y en el sector de las TIC</a:t>
                      </a:r>
                      <a:endParaRPr kumimoji="0" lang="fr-CH" sz="1400" u="non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I.4</a:t>
                      </a:r>
                      <a:r>
                        <a:rPr lang="en-US" sz="1400" u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 </a:t>
                      </a:r>
                      <a:r>
                        <a:rPr kumimoji="0" lang="es-ES_tradnl" sz="1400" u="non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Mayor implicación en otras organizaciones de las Naciones Unidas y partes interesadas implicadas en la utilización de las TIC para promover la habilitación de la mujer</a:t>
                      </a:r>
                      <a:endParaRPr kumimoji="0" lang="es-ES" sz="1400" u="non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sngStrike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I.4</a:t>
                      </a:r>
                      <a:r>
                        <a:rPr lang="en-US" sz="140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-1 </a:t>
                      </a:r>
                      <a:r>
                        <a:rPr lang="es-ES_tradnl" sz="140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Colecciones de herramientas, herramientas de evaluación y directrices para la elaboración de políticas y el desarrollo de las aptitudes y otras prácticas para la implementación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I.4</a:t>
                      </a:r>
                      <a:r>
                        <a:rPr lang="en-US" sz="140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-2 </a:t>
                      </a:r>
                      <a:r>
                        <a:rPr lang="es-ES_tradnl" sz="140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Redes, colaboración, iniciativas y </a:t>
                      </a:r>
                      <a:r>
                        <a:rPr lang="es-ES_tradnl" sz="1400" u="none" strike="sng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_tradnl" sz="140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asociaciones</a:t>
                      </a:r>
                      <a:endParaRPr lang="en-US" sz="1400" u="none" strike="sngStrike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u="non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I.4</a:t>
                      </a:r>
                      <a:r>
                        <a:rPr lang="en-US" sz="140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-3</a:t>
                      </a:r>
                      <a:r>
                        <a:rPr lang="en-US" sz="1400" u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u="non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Promoción a escala de las Naciones Unidas y a nivel regional y nacional</a:t>
                      </a:r>
                      <a:endParaRPr lang="en-US" sz="1400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59544" y="5532342"/>
            <a:ext cx="1671761" cy="954107"/>
            <a:chOff x="1982077" y="5369797"/>
            <a:chExt cx="1671761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2090077" y="5369797"/>
              <a:ext cx="15637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Existente (en el PE </a:t>
              </a:r>
              <a:br>
                <a:rPr lang="es-ES_tradnl" sz="1400" dirty="0" smtClean="0"/>
              </a:br>
              <a:r>
                <a:rPr lang="es-ES_tradnl" sz="1400" dirty="0" smtClean="0"/>
                <a:t>para 2016-2019)</a:t>
              </a:r>
            </a:p>
            <a:p>
              <a:r>
                <a:rPr lang="es-ES_tradnl" sz="1400" dirty="0" smtClean="0">
                  <a:solidFill>
                    <a:srgbClr val="C00000"/>
                  </a:solidFill>
                </a:rPr>
                <a:t>Modificado</a:t>
              </a:r>
            </a:p>
            <a:p>
              <a:r>
                <a:rPr lang="es-ES_tradnl" sz="1400" dirty="0" smtClean="0">
                  <a:solidFill>
                    <a:schemeClr val="accent6">
                      <a:lumMod val="75000"/>
                    </a:schemeClr>
                  </a:solidFill>
                </a:rPr>
                <a:t>Nuevo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82077" y="5503061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2077" y="5900215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2077" y="6110781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39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dirty="0" smtClean="0"/>
              <a:t>I.5 (Sostenibilidad ambiental)</a:t>
            </a:r>
            <a:endParaRPr lang="es-ES_tradnl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2173"/>
              </p:ext>
            </p:extLst>
          </p:nvPr>
        </p:nvGraphicFramePr>
        <p:xfrm>
          <a:off x="648172" y="1412776"/>
          <a:ext cx="7847657" cy="35010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7604"/>
                <a:gridCol w="3456384"/>
                <a:gridCol w="2483669"/>
              </a:tblGrid>
              <a:tr h="293018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Objetivo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Resultados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_tradnl" sz="1400" noProof="0" dirty="0" smtClean="0">
                          <a:effectLst/>
                        </a:rPr>
                        <a:t>Productos</a:t>
                      </a:r>
                      <a:endParaRPr lang="es-ES_tradnl" sz="1400" b="1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41" marR="56441" marT="0" marB="0"/>
                </a:tc>
              </a:tr>
              <a:tr h="1128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_tradnl" sz="1400" i="1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título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provisional)</a:t>
                      </a:r>
                    </a:p>
                    <a:p>
                      <a:pPr algn="l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I.5 </a:t>
                      </a:r>
                      <a:r>
                        <a:rPr kumimoji="0" lang="es-ES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es-ES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Reducir la huella ambiental del sector de las telecomunicaciones/TIC</a:t>
                      </a:r>
                      <a:r>
                        <a:rPr kumimoji="0" lang="es-ES" sz="1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_tradnl" sz="1400" i="1" noProof="0" dirty="0" smtClean="0">
                          <a:solidFill>
                            <a:schemeClr val="tx1"/>
                          </a:solidFill>
                        </a:rPr>
                        <a:t>propuestas</a:t>
                      </a:r>
                      <a:r>
                        <a:rPr lang="es-ES_tradnl" sz="1400" i="1" baseline="0" noProof="0" dirty="0" smtClean="0">
                          <a:solidFill>
                            <a:schemeClr val="tx1"/>
                          </a:solidFill>
                        </a:rPr>
                        <a:t> de trabajo</a:t>
                      </a:r>
                      <a:r>
                        <a:rPr lang="en-GB" sz="140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4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I.5-1 Aumento del volumen de residuos electrónicos reciclados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I.5-2</a:t>
                      </a:r>
                      <a:r>
                        <a:rPr lang="en-GB" sz="1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Reducción del consumo energético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_tradnl" sz="1400" i="1" baseline="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1400" i="1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(alternativamente)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I.5-2 </a:t>
                      </a:r>
                      <a:r>
                        <a:rPr lang="es-ES" sz="1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Mejora de la eficacia de las políticas y normas ambientales</a:t>
                      </a:r>
                      <a:endParaRPr lang="en-GB" sz="1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I.5-3 </a:t>
                      </a:r>
                      <a:r>
                        <a:rPr lang="es-ES_tradnl" sz="1400" i="1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Mejora</a:t>
                      </a:r>
                      <a:r>
                        <a:rPr lang="en-GB" sz="1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de </a:t>
                      </a:r>
                      <a:r>
                        <a:rPr lang="es-ES_tradnl" sz="1400" i="1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los</a:t>
                      </a:r>
                      <a:r>
                        <a:rPr lang="en-GB" sz="1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i="1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Indicadores</a:t>
                      </a:r>
                      <a:r>
                        <a:rPr lang="es-ES" sz="1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fundamentales de rendimiento para las ciudades sostenibles e inteligentes</a:t>
                      </a:r>
                      <a:endParaRPr lang="en-GB" sz="1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3854" marR="3385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_tradnl" sz="1400" i="1" noProof="0" dirty="0" smtClean="0">
                          <a:solidFill>
                            <a:schemeClr val="tx1"/>
                          </a:solidFill>
                        </a:rPr>
                        <a:t>propuestas</a:t>
                      </a:r>
                      <a:r>
                        <a:rPr lang="es-ES_tradnl" sz="1400" i="1" baseline="0" noProof="0" dirty="0" smtClean="0">
                          <a:solidFill>
                            <a:schemeClr val="tx1"/>
                          </a:solidFill>
                        </a:rPr>
                        <a:t> de trabajo</a:t>
                      </a:r>
                      <a:r>
                        <a:rPr lang="en-GB" sz="140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kern="1200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I.5-1 </a:t>
                      </a:r>
                      <a:r>
                        <a:rPr kumimoji="0" lang="es-ES" sz="1400" kern="1200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Seguridad y desempeño medioambiental de los equipos e instalaciones de TIC (gestión de residuos electrónicos)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400" kern="120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I.5-2 </a:t>
                      </a:r>
                      <a:r>
                        <a:rPr kumimoji="0" lang="es-ES" sz="1400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Políticas y normas en materia de eficiencia energética</a:t>
                      </a:r>
                      <a:endParaRPr kumimoji="0" lang="es-ES_tradnl" sz="1400" kern="1200" baseline="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kumimoji="0" lang="es-ES_tradnl" sz="1400" kern="1200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I.5-3 Platafo</a:t>
                      </a:r>
                      <a:r>
                        <a:rPr kumimoji="0" lang="es-ES_tradnl" sz="1400" i="0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rma mundial</a:t>
                      </a:r>
                      <a:r>
                        <a:rPr kumimoji="0" lang="es-ES_tradnl" sz="1400" i="0" kern="1200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i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para las ciudades sostenibles e inteligentes</a:t>
                      </a:r>
                      <a:endParaRPr lang="en-GB" sz="1400" i="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3854" marR="33854" marT="0" marB="0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084168" y="5661248"/>
            <a:ext cx="2900449" cy="738664"/>
            <a:chOff x="7706701" y="5877272"/>
            <a:chExt cx="2900449" cy="738664"/>
          </a:xfrm>
        </p:grpSpPr>
        <p:sp>
          <p:nvSpPr>
            <p:cNvPr id="12" name="TextBox 11"/>
            <p:cNvSpPr txBox="1"/>
            <p:nvPr/>
          </p:nvSpPr>
          <p:spPr>
            <a:xfrm>
              <a:off x="7796701" y="5877272"/>
              <a:ext cx="281044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Existente (en el PE para 2016-2019)</a:t>
              </a:r>
            </a:p>
            <a:p>
              <a:r>
                <a:rPr lang="es-ES_tradnl" sz="1400" dirty="0" smtClean="0">
                  <a:solidFill>
                    <a:srgbClr val="C00000"/>
                  </a:solidFill>
                </a:rPr>
                <a:t>Modificado</a:t>
              </a:r>
            </a:p>
            <a:p>
              <a:r>
                <a:rPr lang="es-ES_tradnl" sz="1400" dirty="0" smtClean="0">
                  <a:solidFill>
                    <a:schemeClr val="accent6">
                      <a:lumMod val="75000"/>
                    </a:schemeClr>
                  </a:solidFill>
                </a:rPr>
                <a:t>Nuevo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6701" y="5980938"/>
              <a:ext cx="108000" cy="10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06701" y="6192604"/>
              <a:ext cx="108000" cy="1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06701" y="6403170"/>
              <a:ext cx="108000" cy="1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8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objetivos </a:t>
            </a:r>
            <a:r>
              <a:rPr lang="es-ES" dirty="0"/>
              <a:t>de los Sectores </a:t>
            </a:r>
            <a:r>
              <a:rPr lang="es-ES" dirty="0" smtClean="0"/>
              <a:t>frente a la labor </a:t>
            </a:r>
            <a:r>
              <a:rPr lang="es-ES" dirty="0"/>
              <a:t>de las Oficinas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Los participantes en la reunión del GTC-PEPF sopesaron una propuesta relativa a la diferenciación de los </a:t>
            </a:r>
            <a:r>
              <a:rPr lang="es-ES_tradnl" b="1" dirty="0" smtClean="0"/>
              <a:t>objetivos de los Sectores de los objetivos (facilitadores) de las Oficinas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sz="2000" dirty="0" smtClean="0">
                <a:sym typeface="Wingdings" panose="05000000000000000000" pitchFamily="2" charset="2"/>
              </a:rPr>
              <a:t> Propuesta conexa</a:t>
            </a:r>
            <a:r>
              <a:rPr lang="es-ES_tradnl" sz="2000" dirty="0" smtClean="0"/>
              <a:t>:</a:t>
            </a:r>
          </a:p>
          <a:p>
            <a:r>
              <a:rPr lang="es-ES" dirty="0" smtClean="0"/>
              <a:t>Aplicar el </a:t>
            </a:r>
            <a:r>
              <a:rPr lang="es-ES" dirty="0"/>
              <a:t>concepto de "</a:t>
            </a:r>
            <a:r>
              <a:rPr lang="es-ES" b="1" dirty="0" smtClean="0"/>
              <a:t>Facilitadores</a:t>
            </a:r>
            <a:r>
              <a:rPr lang="es-ES" dirty="0" smtClean="0"/>
              <a:t>" </a:t>
            </a:r>
            <a:r>
              <a:rPr lang="es-ES" b="1" dirty="0" smtClean="0"/>
              <a:t>también a </a:t>
            </a:r>
            <a:r>
              <a:rPr lang="es-ES" b="1" dirty="0"/>
              <a:t>las Oficinas</a:t>
            </a:r>
            <a:r>
              <a:rPr lang="es-ES" dirty="0"/>
              <a:t>, </a:t>
            </a:r>
            <a:r>
              <a:rPr lang="es-ES" dirty="0" smtClean="0"/>
              <a:t>análogamente a como se utilizó dentro de la </a:t>
            </a:r>
            <a:r>
              <a:rPr lang="es-ES" dirty="0"/>
              <a:t>Secretaría General en el </a:t>
            </a:r>
            <a:r>
              <a:rPr lang="es-ES" dirty="0" smtClean="0"/>
              <a:t>PE para </a:t>
            </a:r>
            <a:br>
              <a:rPr lang="es-ES" dirty="0" smtClean="0"/>
            </a:br>
            <a:r>
              <a:rPr lang="es-ES" dirty="0" smtClean="0"/>
              <a:t>2016-2019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50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Facilitadores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D2957A-38BF-4766-88FD-46AF2F4ED65D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50"/>
          <a:stretch/>
        </p:blipFill>
        <p:spPr>
          <a:xfrm>
            <a:off x="4241095" y="1340768"/>
            <a:ext cx="4867409" cy="5439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Ejemplo: </a:t>
            </a:r>
            <a:r>
              <a:rPr lang="es-ES" sz="3200" dirty="0" smtClean="0"/>
              <a:t>La labor de </a:t>
            </a:r>
            <a:r>
              <a:rPr lang="es-ES" sz="3200" dirty="0"/>
              <a:t>la Secretaría frente </a:t>
            </a:r>
            <a:r>
              <a:rPr lang="es-ES" sz="3200" dirty="0" smtClean="0"/>
              <a:t>al trabajo </a:t>
            </a:r>
            <a:r>
              <a:rPr lang="es-ES" sz="3200" dirty="0"/>
              <a:t>de la Unión en el marco </a:t>
            </a:r>
            <a:r>
              <a:rPr lang="es-ES" sz="3200" dirty="0" smtClean="0"/>
              <a:t>de los ODS</a:t>
            </a:r>
            <a:endParaRPr lang="es-ES_tradnl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2421" y="1615688"/>
            <a:ext cx="3815336" cy="4495800"/>
          </a:xfrm>
        </p:spPr>
        <p:txBody>
          <a:bodyPr>
            <a:normAutofit/>
          </a:bodyPr>
          <a:lstStyle/>
          <a:p>
            <a:r>
              <a:rPr lang="es-ES" sz="2300" dirty="0"/>
              <a:t>El enfoque de la ONUDI (en comparación con el marco estratégico de la UIT)</a:t>
            </a:r>
            <a:endParaRPr lang="en-US" sz="2300" dirty="0"/>
          </a:p>
        </p:txBody>
      </p:sp>
      <p:sp>
        <p:nvSpPr>
          <p:cNvPr id="6" name="Left Brace 5"/>
          <p:cNvSpPr/>
          <p:nvPr/>
        </p:nvSpPr>
        <p:spPr>
          <a:xfrm>
            <a:off x="4038809" y="4149080"/>
            <a:ext cx="317167" cy="2448272"/>
          </a:xfrm>
          <a:prstGeom prst="leftBrace">
            <a:avLst>
              <a:gd name="adj1" fmla="val 8333"/>
              <a:gd name="adj2" fmla="val 32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3822785" y="1504692"/>
            <a:ext cx="317167" cy="2644388"/>
          </a:xfrm>
          <a:prstGeom prst="leftBrace">
            <a:avLst>
              <a:gd name="adj1" fmla="val 8333"/>
              <a:gd name="adj2" fmla="val 8674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5585" y="4648149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Secretaría</a:t>
            </a:r>
            <a:r>
              <a:rPr lang="en-US" b="1" dirty="0" smtClean="0">
                <a:solidFill>
                  <a:schemeClr val="accent2"/>
                </a:solidFill>
              </a:rPr>
              <a:t>/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Oficinas de </a:t>
            </a:r>
            <a:r>
              <a:rPr lang="en-US" b="1" dirty="0">
                <a:solidFill>
                  <a:schemeClr val="accent2"/>
                </a:solidFill>
              </a:rPr>
              <a:t>la UIT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7555" y="3480409"/>
            <a:ext cx="1045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Sectores </a:t>
            </a:r>
            <a:endParaRPr lang="en-US" b="1" dirty="0" smtClean="0">
              <a:solidFill>
                <a:schemeClr val="accent6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de </a:t>
            </a:r>
            <a:r>
              <a:rPr lang="en-US" b="1" dirty="0">
                <a:solidFill>
                  <a:schemeClr val="accent6"/>
                </a:solidFill>
              </a:rPr>
              <a:t>la UIT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1" y="3068960"/>
            <a:ext cx="2273288" cy="2449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6675" y="3068960"/>
            <a:ext cx="1471069" cy="29560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 tIns="36000" rtlCol="0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</a:rPr>
              <a:t>Visión y misión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469" y="3489748"/>
            <a:ext cx="1481479" cy="3121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fr-CH" sz="1150" b="1" dirty="0">
                <a:solidFill>
                  <a:schemeClr val="bg1"/>
                </a:solidFill>
              </a:rPr>
              <a:t>Metas/finalidades estraté</a:t>
            </a:r>
            <a:r>
              <a:rPr lang="fr-CH" sz="1200" b="1" dirty="0">
                <a:solidFill>
                  <a:schemeClr val="bg1"/>
                </a:solidFill>
              </a:rPr>
              <a:t>gicas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28901" y="3793977"/>
            <a:ext cx="10894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accent1">
                    <a:lumMod val="50000"/>
                  </a:schemeClr>
                </a:solidFill>
              </a:rPr>
              <a:t>Eficacia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28901" y="4874097"/>
            <a:ext cx="10894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accent1">
                    <a:lumMod val="50000"/>
                  </a:schemeClr>
                </a:solidFill>
              </a:rPr>
              <a:t>Eficiencia</a:t>
            </a:r>
            <a:endParaRPr lang="es-ES_tradn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940" y="4462438"/>
            <a:ext cx="1423395" cy="2043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s-ES_tradnl" sz="1200" b="1" dirty="0" smtClean="0"/>
              <a:t>Productos</a:t>
            </a:r>
            <a:endParaRPr lang="es-ES_tradnl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6265" y="3952823"/>
            <a:ext cx="1458660" cy="204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_tradnl" sz="1200" b="1" dirty="0" smtClean="0"/>
              <a:t>Objetivos</a:t>
            </a:r>
            <a:r>
              <a:rPr lang="fr-CH" sz="1200" b="1" dirty="0" smtClean="0"/>
              <a:t>/resultados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3828" y="4869160"/>
            <a:ext cx="1371908" cy="204311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</a:rPr>
              <a:t>Actividades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445" y="5249852"/>
            <a:ext cx="1351528" cy="2043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H" sz="1200" b="1" dirty="0">
                <a:solidFill>
                  <a:schemeClr val="bg1"/>
                </a:solidFill>
              </a:rPr>
              <a:t>Insumos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29650" y="3843391"/>
            <a:ext cx="944354" cy="261675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3600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ES_tradnl" sz="1100" b="1" dirty="0" smtClean="0">
                <a:solidFill>
                  <a:schemeClr val="accent6"/>
                </a:solidFill>
              </a:rPr>
              <a:t>Escaso control</a:t>
            </a:r>
            <a:br>
              <a:rPr lang="es-ES_tradnl" sz="1100" b="1" dirty="0" smtClean="0">
                <a:solidFill>
                  <a:schemeClr val="accent6"/>
                </a:solidFill>
              </a:rPr>
            </a:br>
            <a:r>
              <a:rPr lang="es-ES_tradnl" sz="1100" b="1" dirty="0" smtClean="0">
                <a:solidFill>
                  <a:schemeClr val="accent6"/>
                </a:solidFill>
              </a:rPr>
              <a:t>externo</a:t>
            </a:r>
            <a:endParaRPr lang="es-ES_tradnl" sz="1100" b="1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2595" y="4816602"/>
            <a:ext cx="945232" cy="384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s-ES" sz="1100" b="1" dirty="0">
                <a:solidFill>
                  <a:schemeClr val="accent2"/>
                </a:solidFill>
              </a:rPr>
              <a:t>Elevado control </a:t>
            </a:r>
            <a:r>
              <a:rPr lang="es-ES" sz="1100" b="1" dirty="0" smtClean="0">
                <a:solidFill>
                  <a:schemeClr val="accent2"/>
                </a:solidFill>
              </a:rPr>
              <a:t/>
            </a:r>
            <a:br>
              <a:rPr lang="es-ES" sz="1100" b="1" dirty="0" smtClean="0">
                <a:solidFill>
                  <a:schemeClr val="accent2"/>
                </a:solidFill>
              </a:rPr>
            </a:br>
            <a:r>
              <a:rPr lang="es-ES" sz="1100" b="1" dirty="0" smtClean="0">
                <a:solidFill>
                  <a:schemeClr val="accent2"/>
                </a:solidFill>
              </a:rPr>
              <a:t>interno </a:t>
            </a:r>
            <a:r>
              <a:rPr lang="es-ES" sz="1100" b="1" dirty="0">
                <a:solidFill>
                  <a:schemeClr val="accent2"/>
                </a:solidFill>
              </a:rPr>
              <a:t>en la </a:t>
            </a:r>
            <a:r>
              <a:rPr lang="es-ES" sz="1100" b="1" dirty="0" smtClean="0">
                <a:solidFill>
                  <a:schemeClr val="accent2"/>
                </a:solidFill>
              </a:rPr>
              <a:t/>
            </a:r>
            <a:br>
              <a:rPr lang="es-ES" sz="1100" b="1" dirty="0" smtClean="0">
                <a:solidFill>
                  <a:schemeClr val="accent2"/>
                </a:solidFill>
              </a:rPr>
            </a:br>
            <a:r>
              <a:rPr lang="es-ES" sz="1100" b="1" dirty="0" smtClean="0">
                <a:solidFill>
                  <a:schemeClr val="accent2"/>
                </a:solidFill>
              </a:rPr>
              <a:t>Organización</a:t>
            </a:r>
            <a:endParaRPr lang="en-US" sz="11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Facilitadores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s-ES_tradnl" sz="2800" dirty="0" smtClean="0"/>
              <a:t>La función de la SG y las Oficinas</a:t>
            </a:r>
            <a:endParaRPr lang="es-ES_tradn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68</a:t>
            </a:fld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612648" y="5515546"/>
            <a:ext cx="8153400" cy="1225822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/>
              <a:t>Además de la SG, las Oficinas también proporcionan </a:t>
            </a:r>
            <a:r>
              <a:rPr lang="es-ES" dirty="0" smtClean="0"/>
              <a:t>facilitadores</a:t>
            </a:r>
            <a:endParaRPr lang="en-US" b="1" dirty="0" smtClean="0"/>
          </a:p>
          <a:p>
            <a:r>
              <a:rPr lang="es-ES" dirty="0"/>
              <a:t>El</a:t>
            </a:r>
            <a:r>
              <a:rPr lang="es-ES" b="1" dirty="0"/>
              <a:t> trabajo (y los objetivos) de las Oficinas </a:t>
            </a:r>
            <a:r>
              <a:rPr lang="es-ES" dirty="0"/>
              <a:t>se</a:t>
            </a:r>
            <a:r>
              <a:rPr lang="es-ES" b="1" dirty="0"/>
              <a:t> </a:t>
            </a:r>
            <a:r>
              <a:rPr lang="es-ES" dirty="0"/>
              <a:t>describirá de </a:t>
            </a:r>
            <a:r>
              <a:rPr lang="es-ES" dirty="0" smtClean="0"/>
              <a:t>forma similar al modo en que la SG describiría la contribución de </a:t>
            </a:r>
            <a:r>
              <a:rPr lang="es-ES" dirty="0"/>
              <a:t>los </a:t>
            </a:r>
            <a:r>
              <a:rPr lang="es-ES" b="1" dirty="0" smtClean="0"/>
              <a:t>facilitadores</a:t>
            </a:r>
            <a:r>
              <a:rPr lang="es-ES" dirty="0" smtClean="0"/>
              <a:t> al logro de los objetivos </a:t>
            </a:r>
            <a:r>
              <a:rPr lang="es-ES" dirty="0"/>
              <a:t>y </a:t>
            </a:r>
            <a:r>
              <a:rPr lang="es-ES" dirty="0" smtClean="0"/>
              <a:t>metas generales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059832" y="4016988"/>
            <a:ext cx="3096344" cy="301087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47565" y="4311267"/>
            <a:ext cx="7848872" cy="1139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80000"/>
              </a:lnSpc>
            </a:pPr>
            <a:r>
              <a:rPr lang="es-ES_tradnl" sz="1600" b="1" dirty="0" smtClean="0">
                <a:solidFill>
                  <a:schemeClr val="tx2"/>
                </a:solidFill>
              </a:rPr>
              <a:t>Secretaría </a:t>
            </a:r>
          </a:p>
          <a:p>
            <a:pPr algn="r">
              <a:lnSpc>
                <a:spcPct val="80000"/>
              </a:lnSpc>
            </a:pPr>
            <a:r>
              <a:rPr lang="es-ES_tradnl" sz="1600" b="1" dirty="0">
                <a:solidFill>
                  <a:schemeClr val="tx2"/>
                </a:solidFill>
              </a:rPr>
              <a:t>d</a:t>
            </a:r>
            <a:r>
              <a:rPr lang="es-ES_tradnl" sz="1600" b="1" dirty="0" smtClean="0">
                <a:solidFill>
                  <a:schemeClr val="tx2"/>
                </a:solidFill>
              </a:rPr>
              <a:t>e la UIT</a:t>
            </a:r>
            <a:endParaRPr lang="en-US" sz="1600" b="1" dirty="0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65" y="3426763"/>
            <a:ext cx="7848872" cy="50544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/>
          </a:p>
        </p:txBody>
      </p:sp>
      <p:sp>
        <p:nvSpPr>
          <p:cNvPr id="9" name="Rectangle 8"/>
          <p:cNvSpPr/>
          <p:nvPr/>
        </p:nvSpPr>
        <p:spPr>
          <a:xfrm>
            <a:off x="647563" y="1700808"/>
            <a:ext cx="7848873" cy="731821"/>
          </a:xfrm>
          <a:prstGeom prst="rect">
            <a:avLst/>
          </a:prstGeom>
          <a:noFill/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_tradnl" sz="1600" b="1" dirty="0" smtClean="0">
                <a:solidFill>
                  <a:schemeClr val="tx2"/>
                </a:solidFill>
              </a:rPr>
              <a:t>Metas y finalidades</a:t>
            </a:r>
          </a:p>
          <a:p>
            <a:r>
              <a:rPr lang="es-ES_tradnl" sz="1600" b="1" dirty="0" smtClean="0">
                <a:solidFill>
                  <a:schemeClr val="tx2"/>
                </a:solidFill>
              </a:rPr>
              <a:t>estratégicas</a:t>
            </a:r>
            <a:endParaRPr lang="es-ES_tradnl" sz="16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564" y="2549612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Objetivos y</a:t>
            </a:r>
          </a:p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r</a:t>
            </a:r>
            <a:r>
              <a:rPr lang="es-ES_tradnl" sz="1500" b="1" dirty="0" smtClean="0">
                <a:solidFill>
                  <a:schemeClr val="bg1"/>
                </a:solidFill>
              </a:rPr>
              <a:t>esultados del UIT-R</a:t>
            </a:r>
            <a:endParaRPr lang="en-US" sz="1500" b="1" dirty="0"/>
          </a:p>
        </p:txBody>
      </p:sp>
      <p:sp>
        <p:nvSpPr>
          <p:cNvPr id="11" name="Rectangle 10"/>
          <p:cNvSpPr/>
          <p:nvPr/>
        </p:nvSpPr>
        <p:spPr>
          <a:xfrm>
            <a:off x="2627996" y="2549612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Objetivos y</a:t>
            </a:r>
          </a:p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r</a:t>
            </a:r>
            <a:r>
              <a:rPr lang="es-ES_tradnl" sz="1500" b="1" dirty="0" smtClean="0">
                <a:solidFill>
                  <a:schemeClr val="bg1"/>
                </a:solidFill>
              </a:rPr>
              <a:t>esultados del UIT-T</a:t>
            </a:r>
            <a:endParaRPr lang="en-US" sz="1500" b="1" dirty="0"/>
          </a:p>
        </p:txBody>
      </p:sp>
      <p:sp>
        <p:nvSpPr>
          <p:cNvPr id="12" name="Rectangle 11"/>
          <p:cNvSpPr/>
          <p:nvPr/>
        </p:nvSpPr>
        <p:spPr>
          <a:xfrm>
            <a:off x="4608004" y="2549612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Objetivos y</a:t>
            </a:r>
          </a:p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r</a:t>
            </a:r>
            <a:r>
              <a:rPr lang="es-ES_tradnl" sz="1500" b="1" dirty="0" smtClean="0">
                <a:solidFill>
                  <a:schemeClr val="bg1"/>
                </a:solidFill>
              </a:rPr>
              <a:t>esultados del UIT-D</a:t>
            </a:r>
            <a:endParaRPr lang="en-US" sz="1500" b="1" dirty="0"/>
          </a:p>
        </p:txBody>
      </p:sp>
      <p:sp>
        <p:nvSpPr>
          <p:cNvPr id="13" name="Rectangle 12"/>
          <p:cNvSpPr/>
          <p:nvPr/>
        </p:nvSpPr>
        <p:spPr>
          <a:xfrm>
            <a:off x="6588436" y="2549612"/>
            <a:ext cx="1908000" cy="468000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4290" rIns="3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500" b="1" dirty="0">
                <a:solidFill>
                  <a:schemeClr val="bg1"/>
                </a:solidFill>
              </a:rPr>
              <a:t>Objetivos </a:t>
            </a:r>
            <a:r>
              <a:rPr lang="es-ES_tradnl" sz="1500" b="1" dirty="0" smtClean="0">
                <a:solidFill>
                  <a:schemeClr val="bg1"/>
                </a:solidFill>
              </a:rPr>
              <a:t>y resultados intersectoriales</a:t>
            </a:r>
            <a:endParaRPr lang="es-ES_tradnl" sz="1500" b="1" dirty="0">
              <a:solidFill>
                <a:schemeClr val="bg1"/>
              </a:solidFill>
            </a:endParaRPr>
          </a:p>
        </p:txBody>
      </p:sp>
      <p:sp>
        <p:nvSpPr>
          <p:cNvPr id="14" name="Isosceles Triangle 11"/>
          <p:cNvSpPr/>
          <p:nvPr/>
        </p:nvSpPr>
        <p:spPr>
          <a:xfrm>
            <a:off x="647564" y="987530"/>
            <a:ext cx="7848872" cy="65761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b="1" dirty="0" smtClean="0"/>
              <a:t>Visión y misión de la UIT</a:t>
            </a:r>
          </a:p>
          <a:p>
            <a:pPr algn="ctr"/>
            <a:endParaRPr lang="es-ES_tradnl" b="1" dirty="0"/>
          </a:p>
        </p:txBody>
      </p:sp>
      <p:sp>
        <p:nvSpPr>
          <p:cNvPr id="15" name="Arc 14"/>
          <p:cNvSpPr/>
          <p:nvPr/>
        </p:nvSpPr>
        <p:spPr>
          <a:xfrm rot="10800000">
            <a:off x="1446896" y="4226204"/>
            <a:ext cx="5789400" cy="1121538"/>
          </a:xfrm>
          <a:prstGeom prst="arc">
            <a:avLst>
              <a:gd name="adj1" fmla="val 11627524"/>
              <a:gd name="adj2" fmla="val 21527746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/>
          <p:cNvSpPr/>
          <p:nvPr/>
        </p:nvSpPr>
        <p:spPr>
          <a:xfrm rot="10800000">
            <a:off x="3296818" y="4298217"/>
            <a:ext cx="3687449" cy="1008112"/>
          </a:xfrm>
          <a:prstGeom prst="arc">
            <a:avLst>
              <a:gd name="adj1" fmla="val 10933070"/>
              <a:gd name="adj2" fmla="val 21513184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/>
          <p:cNvSpPr/>
          <p:nvPr/>
        </p:nvSpPr>
        <p:spPr>
          <a:xfrm rot="10800000">
            <a:off x="5166557" y="4287315"/>
            <a:ext cx="1817709" cy="915421"/>
          </a:xfrm>
          <a:prstGeom prst="arc">
            <a:avLst>
              <a:gd name="adj1" fmla="val 14794445"/>
              <a:gd name="adj2" fmla="val 21298785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55996" y="3527056"/>
            <a:ext cx="5688232" cy="323165"/>
            <a:chOff x="827984" y="4392000"/>
            <a:chExt cx="5688232" cy="323165"/>
          </a:xfrm>
        </p:grpSpPr>
        <p:sp>
          <p:nvSpPr>
            <p:cNvPr id="20" name="TextBox 19"/>
            <p:cNvSpPr txBox="1"/>
            <p:nvPr/>
          </p:nvSpPr>
          <p:spPr>
            <a:xfrm>
              <a:off x="4716216" y="4392000"/>
              <a:ext cx="1800000" cy="323165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_tradnl" sz="1500" b="1" dirty="0" smtClean="0"/>
                <a:t>Productos</a:t>
              </a:r>
              <a:r>
                <a:rPr lang="en-US" sz="1500" b="1" dirty="0" smtClean="0"/>
                <a:t> </a:t>
              </a:r>
              <a:r>
                <a:rPr lang="en-US" sz="1500" b="1" dirty="0"/>
                <a:t>del </a:t>
              </a:r>
              <a:r>
                <a:rPr lang="en-US" sz="1500" b="1" dirty="0" smtClean="0"/>
                <a:t>UIT-D</a:t>
              </a:r>
              <a:endParaRPr lang="en-US" sz="15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2000" y="4392000"/>
              <a:ext cx="1800000" cy="323165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_tradnl" sz="1500" b="1" dirty="0" smtClean="0"/>
                <a:t>Productos</a:t>
              </a:r>
              <a:r>
                <a:rPr lang="en-US" sz="1500" b="1" dirty="0" smtClean="0"/>
                <a:t> </a:t>
              </a:r>
              <a:r>
                <a:rPr lang="en-US" sz="1500" b="1" dirty="0"/>
                <a:t>del </a:t>
              </a:r>
              <a:r>
                <a:rPr lang="en-US" sz="1500" b="1" dirty="0" smtClean="0"/>
                <a:t>UIT-T</a:t>
              </a:r>
              <a:endParaRPr lang="en-US" sz="15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7984" y="4392000"/>
              <a:ext cx="1800000" cy="307777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s-ES_tradnl" sz="1400" b="1" dirty="0">
                  <a:solidFill>
                    <a:schemeClr val="bg1"/>
                  </a:solidFill>
                </a:rPr>
                <a:t>Productos del UIT-R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rc 22"/>
          <p:cNvSpPr/>
          <p:nvPr/>
        </p:nvSpPr>
        <p:spPr>
          <a:xfrm rot="10800000">
            <a:off x="6408204" y="4442234"/>
            <a:ext cx="652071" cy="550640"/>
          </a:xfrm>
          <a:prstGeom prst="arc">
            <a:avLst>
              <a:gd name="adj1" fmla="val 13997088"/>
              <a:gd name="adj2" fmla="val 20243020"/>
            </a:avLst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3023828" y="3125676"/>
            <a:ext cx="3096344" cy="301087"/>
          </a:xfrm>
          <a:prstGeom prst="upArrow">
            <a:avLst>
              <a:gd name="adj1" fmla="val 50000"/>
              <a:gd name="adj2" fmla="val 70247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/>
          </a:p>
        </p:txBody>
      </p:sp>
      <p:pic>
        <p:nvPicPr>
          <p:cNvPr id="26" name="Picture 25" descr="rt5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89" y="1716116"/>
            <a:ext cx="1250094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rt5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06" y="1716116"/>
            <a:ext cx="1252107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91580" y="4467652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BR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4467652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sz="1400" dirty="0"/>
              <a:t>TSB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11960" y="4469026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sz="1400" dirty="0"/>
              <a:t>BDT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8144" y="4469026"/>
            <a:ext cx="13106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 sz="1400" dirty="0"/>
              <a:t>GS</a:t>
            </a:r>
          </a:p>
        </p:txBody>
      </p:sp>
      <p:pic>
        <p:nvPicPr>
          <p:cNvPr id="32" name="Picture 4" descr="rt5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28" y="1716756"/>
            <a:ext cx="12539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rt5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89" y="1714693"/>
            <a:ext cx="12539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135241" y="3916213"/>
            <a:ext cx="2955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75000"/>
                    </a:prstClr>
                  </a:innerShdw>
                </a:effectLst>
              </a:rPr>
              <a:t>FACILITADORES</a:t>
            </a: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75000"/>
                  </a:prstClr>
                </a:innerShdw>
              </a:effectLst>
            </a:endParaRPr>
          </a:p>
          <a:p>
            <a:pPr algn="ctr"/>
            <a:r>
              <a:rPr lang="es-ES_tradnl" sz="2800" b="1" dirty="0" smtClean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75000"/>
                    </a:prstClr>
                  </a:innerShdw>
                </a:effectLst>
              </a:rPr>
              <a:t>Servicios de apoyo</a:t>
            </a:r>
            <a:endParaRPr lang="es-ES_tradnl" sz="28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75000"/>
                  </a:prstClr>
                </a:inn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4080" y="2199553"/>
            <a:ext cx="1119496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CRECIMIENTO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4349" y="2195040"/>
            <a:ext cx="1142028" cy="2462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INNOVACIÓN</a:t>
            </a:r>
            <a:br>
              <a:rPr lang="es-ES_tradnl" sz="800" dirty="0" smtClean="0">
                <a:solidFill>
                  <a:schemeClr val="bg1"/>
                </a:solidFill>
              </a:rPr>
            </a:br>
            <a:r>
              <a:rPr lang="es-ES_tradnl" sz="800" dirty="0" smtClean="0">
                <a:solidFill>
                  <a:schemeClr val="bg1"/>
                </a:solidFill>
              </a:rPr>
              <a:t> Y ASOCIACIÓN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24070" y="2206045"/>
            <a:ext cx="1212907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SOSTENIBILIDAD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79441" y="3542444"/>
            <a:ext cx="2232028" cy="307777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s-ES_tradnl" sz="1400" b="1" dirty="0">
                <a:solidFill>
                  <a:schemeClr val="bg1"/>
                </a:solidFill>
              </a:rPr>
              <a:t>Productos </a:t>
            </a:r>
            <a:r>
              <a:rPr lang="es-ES_tradnl" sz="1400" b="1" dirty="0" smtClean="0">
                <a:solidFill>
                  <a:schemeClr val="bg1"/>
                </a:solidFill>
              </a:rPr>
              <a:t>intersectoriales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6689" y="2195508"/>
            <a:ext cx="1093513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800" dirty="0" smtClean="0">
                <a:solidFill>
                  <a:schemeClr val="bg1"/>
                </a:solidFill>
              </a:rPr>
              <a:t>INTEGRACIÓN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Enseñanzas extraídas del </a:t>
            </a:r>
            <a:r>
              <a:rPr lang="es-ES" dirty="0"/>
              <a:t>Plan Estratégico </a:t>
            </a:r>
            <a:r>
              <a:rPr lang="es-ES" dirty="0" smtClean="0"/>
              <a:t>para 2016-2019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s-ES" sz="2800" dirty="0"/>
              <a:t>Conjunto </a:t>
            </a:r>
            <a:r>
              <a:rPr lang="es-ES" sz="2800" dirty="0" smtClean="0"/>
              <a:t>de </a:t>
            </a:r>
            <a:r>
              <a:rPr lang="es-ES" sz="2800" b="1" dirty="0" smtClean="0"/>
              <a:t>metas</a:t>
            </a:r>
            <a:r>
              <a:rPr lang="es-ES" sz="2800" dirty="0" smtClean="0"/>
              <a:t> y </a:t>
            </a:r>
            <a:r>
              <a:rPr lang="es-ES" sz="2800" b="1" dirty="0" smtClean="0"/>
              <a:t>finalidades</a:t>
            </a:r>
            <a:r>
              <a:rPr lang="es-ES" sz="2800" dirty="0" smtClean="0"/>
              <a:t> de </a:t>
            </a:r>
            <a:r>
              <a:rPr lang="es-ES" sz="2800" dirty="0"/>
              <a:t>la </a:t>
            </a:r>
            <a:r>
              <a:rPr lang="es-ES" sz="2800" dirty="0" smtClean="0"/>
              <a:t>UIT</a:t>
            </a:r>
            <a:endParaRPr lang="es-ES_tradnl" sz="2800" b="1" dirty="0" smtClean="0"/>
          </a:p>
          <a:p>
            <a:pPr lvl="1"/>
            <a:r>
              <a:rPr lang="es-ES" dirty="0"/>
              <a:t>Objetivos generales comunicados de la </a:t>
            </a:r>
            <a:r>
              <a:rPr lang="es-ES" dirty="0" smtClean="0"/>
              <a:t>Unión </a:t>
            </a:r>
            <a:r>
              <a:rPr lang="es-ES_tradnl" dirty="0" smtClean="0">
                <a:sym typeface="Wingdings" panose="05000000000000000000" pitchFamily="2" charset="2"/>
              </a:rPr>
              <a:t> </a:t>
            </a:r>
            <a:r>
              <a:rPr lang="es-ES_tradnl" dirty="0" smtClean="0"/>
              <a:t>Agenda Conectar 2020</a:t>
            </a:r>
          </a:p>
          <a:p>
            <a:pPr>
              <a:spcBef>
                <a:spcPts val="1800"/>
              </a:spcBef>
            </a:pPr>
            <a:r>
              <a:rPr lang="es-ES" b="1" dirty="0"/>
              <a:t>Seguimiento </a:t>
            </a:r>
            <a:r>
              <a:rPr lang="es-ES" dirty="0"/>
              <a:t>y</a:t>
            </a:r>
            <a:r>
              <a:rPr lang="es-ES" b="1" dirty="0"/>
              <a:t> </a:t>
            </a:r>
            <a:r>
              <a:rPr lang="es-ES" b="1" dirty="0" smtClean="0"/>
              <a:t>elaboración de </a:t>
            </a:r>
            <a:r>
              <a:rPr lang="es-ES" b="1" dirty="0"/>
              <a:t>informes</a:t>
            </a:r>
            <a:endParaRPr lang="es-ES_tradnl" b="1" dirty="0" smtClean="0"/>
          </a:p>
          <a:p>
            <a:pPr lvl="1"/>
            <a:r>
              <a:rPr lang="es-ES" dirty="0"/>
              <a:t>Apertura y transparencia en </a:t>
            </a:r>
            <a:r>
              <a:rPr lang="es-ES" dirty="0" smtClean="0"/>
              <a:t>el proceso de </a:t>
            </a:r>
            <a:r>
              <a:rPr lang="es-ES" dirty="0"/>
              <a:t>elaboración de informes</a:t>
            </a:r>
            <a:r>
              <a:rPr lang="es-ES" dirty="0" smtClean="0"/>
              <a:t> públicos sobre los avances logrados con respecto </a:t>
            </a:r>
            <a:r>
              <a:rPr lang="es-ES_tradnl" dirty="0" smtClean="0"/>
              <a:t>a los indicadores fundamentales de rendimiento</a:t>
            </a:r>
          </a:p>
          <a:p>
            <a:pPr lvl="1"/>
            <a:r>
              <a:rPr lang="es-ES_tradnl" dirty="0" smtClean="0"/>
              <a:t>Informe de situación anual de la UIT</a:t>
            </a:r>
            <a:r>
              <a:rPr lang="en-US" dirty="0"/>
              <a:t> </a:t>
            </a:r>
            <a:endParaRPr lang="es-ES_tradnl" dirty="0" smtClean="0"/>
          </a:p>
          <a:p>
            <a:pPr lvl="2"/>
            <a:r>
              <a:rPr lang="es-ES_tradnl" dirty="0" smtClean="0"/>
              <a:t>El formato de los informes puede ser objeto de revisión</a:t>
            </a:r>
          </a:p>
          <a:p>
            <a:pPr>
              <a:spcBef>
                <a:spcPts val="1800"/>
              </a:spcBef>
            </a:pPr>
            <a:r>
              <a:rPr lang="es-ES_tradnl" b="1" dirty="0" smtClean="0"/>
              <a:t>Indicadores</a:t>
            </a:r>
            <a:r>
              <a:rPr lang="es-ES_tradnl" dirty="0" smtClean="0"/>
              <a:t>: Necesidad de elaborar indicadores más precisos y/o adecuados y revisar los existentes</a:t>
            </a:r>
          </a:p>
          <a:p>
            <a:pPr>
              <a:spcBef>
                <a:spcPts val="1800"/>
              </a:spcBef>
            </a:pPr>
            <a:r>
              <a:rPr lang="es-ES_tradnl" b="1" dirty="0" smtClean="0"/>
              <a:t>Un examen pormenorizado de la situación de las metas de la Agenda Conectar 2020 </a:t>
            </a:r>
            <a:r>
              <a:rPr lang="es-ES_tradnl" dirty="0" smtClean="0"/>
              <a:t>promoverá el desarrollo de un nuevo conjunto de finalidades</a:t>
            </a:r>
          </a:p>
          <a:p>
            <a:pPr>
              <a:spcBef>
                <a:spcPts val="1800"/>
              </a:spcBef>
            </a:pPr>
            <a:r>
              <a:rPr lang="es-ES_tradnl" dirty="0" smtClean="0"/>
              <a:t>¿En qué esferas cabe introducir </a:t>
            </a:r>
            <a:r>
              <a:rPr lang="es-ES_tradnl" b="1" dirty="0" smtClean="0"/>
              <a:t>mejoras adicionales</a:t>
            </a:r>
            <a:r>
              <a:rPr lang="es-ES_tradnl" dirty="0" smtClean="0"/>
              <a:t>?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3722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Análisis estratégico y/o situacional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9800381"/>
              </p:ext>
            </p:extLst>
          </p:nvPr>
        </p:nvGraphicFramePr>
        <p:xfrm>
          <a:off x="3752841" y="1701003"/>
          <a:ext cx="5242909" cy="3532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3527304" cy="4608512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Factores internos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/>
              <a:t>Factores externos</a:t>
            </a:r>
            <a:endParaRPr lang="es-ES_tradnl" dirty="0" smtClean="0"/>
          </a:p>
          <a:p>
            <a:pPr lvl="1"/>
            <a:r>
              <a:rPr lang="es-ES_tradnl" dirty="0" smtClean="0"/>
              <a:t>Políticos</a:t>
            </a:r>
          </a:p>
          <a:p>
            <a:pPr lvl="1"/>
            <a:r>
              <a:rPr lang="es-ES_tradnl" dirty="0" smtClean="0"/>
              <a:t>Económicos</a:t>
            </a:r>
          </a:p>
          <a:p>
            <a:pPr lvl="1"/>
            <a:r>
              <a:rPr lang="es-ES_tradnl" dirty="0" smtClean="0"/>
              <a:t>Sociales</a:t>
            </a:r>
          </a:p>
          <a:p>
            <a:pPr lvl="1"/>
            <a:r>
              <a:rPr lang="es-ES_tradnl" dirty="0" smtClean="0"/>
              <a:t>Tecnológicos</a:t>
            </a:r>
          </a:p>
          <a:p>
            <a:pPr lvl="1"/>
            <a:r>
              <a:rPr lang="es-ES_tradnl" dirty="0" smtClean="0"/>
              <a:t>Jurídicos</a:t>
            </a:r>
          </a:p>
          <a:p>
            <a:pPr lvl="1"/>
            <a:r>
              <a:rPr lang="es-ES_tradnl" dirty="0" smtClean="0"/>
              <a:t>Ambientales</a:t>
            </a:r>
          </a:p>
          <a:p>
            <a:pPr lvl="1"/>
            <a:r>
              <a:rPr lang="es-ES_tradnl" dirty="0" smtClean="0"/>
              <a:t>Institucionales</a:t>
            </a:r>
          </a:p>
          <a:p>
            <a:endParaRPr lang="es-ES_tradnl" dirty="0"/>
          </a:p>
        </p:txBody>
      </p:sp>
      <p:sp>
        <p:nvSpPr>
          <p:cNvPr id="9" name="Up-Down Arrow 8"/>
          <p:cNvSpPr/>
          <p:nvPr/>
        </p:nvSpPr>
        <p:spPr>
          <a:xfrm>
            <a:off x="1651185" y="2132856"/>
            <a:ext cx="288032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006144" y="6024736"/>
            <a:ext cx="3238264" cy="64807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Asociados principales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6230279" y="5448672"/>
            <a:ext cx="288032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Puntos fuertes de la UIT</a:t>
            </a:r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DD2957A-38BF-4766-88FD-46AF2F4ED65D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431088" cy="4997152"/>
          </a:xfrm>
        </p:spPr>
        <p:txBody>
          <a:bodyPr>
            <a:normAutofit fontScale="55000" lnSpcReduction="20000"/>
          </a:bodyPr>
          <a:lstStyle/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" b="1" dirty="0" smtClean="0"/>
              <a:t>Organismo especializado </a:t>
            </a:r>
            <a:r>
              <a:rPr lang="es-ES" b="1" dirty="0"/>
              <a:t>de las Naciones Unidas para las TIC </a:t>
            </a:r>
            <a:r>
              <a:rPr lang="es-ES" dirty="0"/>
              <a:t>con 150 años de historia </a:t>
            </a:r>
            <a:r>
              <a:rPr lang="es-ES" dirty="0" smtClean="0"/>
              <a:t>y tradición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" b="1" dirty="0" smtClean="0"/>
              <a:t>Papel rector en la organización del uso </a:t>
            </a:r>
            <a:r>
              <a:rPr lang="es-ES" dirty="0" smtClean="0"/>
              <a:t>de los recursos de TIC a escala mundial, mediante </a:t>
            </a:r>
            <a:r>
              <a:rPr lang="es-ES" b="1" dirty="0" smtClean="0"/>
              <a:t>reglamentos y normas </a:t>
            </a:r>
            <a:r>
              <a:rPr lang="es-ES" dirty="0" smtClean="0"/>
              <a:t>aplicables a título universal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" b="1" dirty="0"/>
              <a:t>Composición </a:t>
            </a:r>
            <a:r>
              <a:rPr lang="es-ES" b="1" dirty="0" smtClean="0"/>
              <a:t>única</a:t>
            </a:r>
            <a:r>
              <a:rPr lang="es-ES" dirty="0" smtClean="0"/>
              <a:t>: Gobiernos</a:t>
            </a:r>
            <a:r>
              <a:rPr lang="es-ES" dirty="0"/>
              <a:t>, </a:t>
            </a:r>
            <a:r>
              <a:rPr lang="es-ES" dirty="0" smtClean="0"/>
              <a:t>entidades del </a:t>
            </a:r>
            <a:r>
              <a:rPr lang="es-ES" dirty="0"/>
              <a:t>sector privado </a:t>
            </a:r>
            <a:r>
              <a:rPr lang="es-ES" dirty="0" smtClean="0"/>
              <a:t>e instituciones académicas </a:t>
            </a:r>
            <a:r>
              <a:rPr lang="es-ES" dirty="0"/>
              <a:t>participan en las actividades de la </a:t>
            </a:r>
            <a:r>
              <a:rPr lang="es-ES" dirty="0" smtClean="0"/>
              <a:t>organización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" dirty="0"/>
              <a:t>Función dual </a:t>
            </a:r>
            <a:r>
              <a:rPr lang="es-ES" dirty="0" smtClean="0"/>
              <a:t>en su calidad de </a:t>
            </a:r>
            <a:r>
              <a:rPr lang="es-ES" b="1" dirty="0"/>
              <a:t>organización normativa </a:t>
            </a:r>
            <a:r>
              <a:rPr lang="es-ES" dirty="0" smtClean="0"/>
              <a:t>con </a:t>
            </a:r>
            <a:r>
              <a:rPr lang="es-ES" dirty="0"/>
              <a:t>experiencia en la </a:t>
            </a:r>
            <a:r>
              <a:rPr lang="es-ES" dirty="0" smtClean="0"/>
              <a:t>ejecución de </a:t>
            </a:r>
            <a:r>
              <a:rPr lang="es-ES" b="1" dirty="0"/>
              <a:t>iniciativas </a:t>
            </a:r>
            <a:r>
              <a:rPr lang="es-ES" b="1" dirty="0" smtClean="0"/>
              <a:t>para el desarrollo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" b="1" dirty="0"/>
              <a:t>Posición </a:t>
            </a:r>
            <a:r>
              <a:rPr lang="es-ES" b="1" dirty="0" smtClean="0"/>
              <a:t>privilegiada para </a:t>
            </a:r>
            <a:r>
              <a:rPr lang="es-ES" b="1" dirty="0"/>
              <a:t>fomentar el papel facilitador de las TIC</a:t>
            </a:r>
            <a:r>
              <a:rPr lang="es-ES" dirty="0"/>
              <a:t> </a:t>
            </a:r>
            <a:r>
              <a:rPr lang="es-ES" dirty="0" smtClean="0"/>
              <a:t>con miras a impulsar </a:t>
            </a:r>
            <a:r>
              <a:rPr lang="es-ES" dirty="0"/>
              <a:t>la </a:t>
            </a:r>
            <a:r>
              <a:rPr lang="es-ES" dirty="0" smtClean="0"/>
              <a:t>aplicación de </a:t>
            </a:r>
            <a:r>
              <a:rPr lang="es-ES" dirty="0"/>
              <a:t>los </a:t>
            </a:r>
            <a:r>
              <a:rPr lang="es-ES" b="1" dirty="0" smtClean="0"/>
              <a:t>ODS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" dirty="0" smtClean="0"/>
              <a:t>Una</a:t>
            </a:r>
            <a:r>
              <a:rPr lang="es-ES" b="1" dirty="0" smtClean="0"/>
              <a:t> plataforma mundial, neutral e inclusiva – </a:t>
            </a:r>
            <a:r>
              <a:rPr lang="es-ES" dirty="0" smtClean="0"/>
              <a:t>Una </a:t>
            </a:r>
            <a:r>
              <a:rPr lang="es-ES" b="1" dirty="0"/>
              <a:t>m</a:t>
            </a:r>
            <a:r>
              <a:rPr lang="es-ES" b="1" dirty="0" smtClean="0"/>
              <a:t>arca sólida</a:t>
            </a:r>
            <a:r>
              <a:rPr lang="es-ES" dirty="0" smtClean="0"/>
              <a:t> con </a:t>
            </a:r>
            <a:r>
              <a:rPr lang="es-ES" b="1" dirty="0" smtClean="0"/>
              <a:t>buena reputación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" b="1" dirty="0" smtClean="0"/>
              <a:t>Alianzas </a:t>
            </a:r>
            <a:r>
              <a:rPr lang="es-ES" dirty="0" smtClean="0"/>
              <a:t>con</a:t>
            </a:r>
            <a:r>
              <a:rPr lang="es-ES" b="1" dirty="0" smtClean="0"/>
              <a:t> </a:t>
            </a:r>
            <a:r>
              <a:rPr lang="es-ES" b="1" dirty="0"/>
              <a:t>actores clave</a:t>
            </a:r>
            <a:r>
              <a:rPr lang="es-ES" dirty="0"/>
              <a:t> y </a:t>
            </a:r>
            <a:r>
              <a:rPr lang="es-ES" b="1" dirty="0"/>
              <a:t>colaboraciones </a:t>
            </a:r>
            <a:r>
              <a:rPr lang="es-ES" b="1" dirty="0" smtClean="0"/>
              <a:t>arraigadas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_tradnl" dirty="0" smtClean="0"/>
              <a:t>Estructura federal, que permite</a:t>
            </a:r>
            <a:r>
              <a:rPr lang="es-ES_tradnl" b="1" dirty="0" smtClean="0"/>
              <a:t> otorgar mayor prioridad a esferas específicas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_tradnl" b="1" dirty="0" smtClean="0"/>
              <a:t>Legitimidad y capacidad para organizar</a:t>
            </a:r>
            <a:r>
              <a:rPr lang="es-ES_tradnl" dirty="0" smtClean="0"/>
              <a:t> eventos y conferencias internacionales de envergadura</a:t>
            </a:r>
          </a:p>
          <a:p>
            <a:pPr marL="252000" indent="-252000">
              <a:spcBef>
                <a:spcPts val="1200"/>
              </a:spcBef>
              <a:buSzPct val="65000"/>
              <a:buFont typeface="+mj-lt"/>
              <a:buAutoNum type="arabicParenR"/>
            </a:pPr>
            <a:r>
              <a:rPr lang="es-ES_tradnl" dirty="0" smtClean="0"/>
              <a:t>Miembros y funcionarios con conocimientos y competencias en materia </a:t>
            </a:r>
            <a:r>
              <a:rPr lang="es-ES_tradnl" b="1" dirty="0" smtClean="0"/>
              <a:t>técnica</a:t>
            </a:r>
            <a:r>
              <a:rPr lang="es-ES_tradnl" dirty="0" smtClean="0"/>
              <a:t> </a:t>
            </a:r>
            <a:r>
              <a:rPr lang="es-ES" dirty="0"/>
              <a:t>(por ejemplo, radiocomunicaciones, normalización), </a:t>
            </a:r>
            <a:r>
              <a:rPr lang="es-ES" b="1" dirty="0" smtClean="0"/>
              <a:t>política,</a:t>
            </a:r>
            <a:r>
              <a:rPr lang="es-ES" dirty="0" smtClean="0"/>
              <a:t> </a:t>
            </a:r>
            <a:r>
              <a:rPr lang="es-ES" b="1" dirty="0" smtClean="0"/>
              <a:t>normativa, estadística y de </a:t>
            </a:r>
            <a:r>
              <a:rPr lang="es-ES" b="1" dirty="0"/>
              <a:t>desarrollo</a:t>
            </a:r>
            <a:r>
              <a:rPr lang="es-ES" dirty="0"/>
              <a:t> </a:t>
            </a:r>
            <a:r>
              <a:rPr lang="es-ES" dirty="0" smtClean="0"/>
              <a:t>("externalización masiva" </a:t>
            </a:r>
            <a:r>
              <a:rPr lang="es-ES" dirty="0"/>
              <a:t>de competencias</a:t>
            </a:r>
            <a:r>
              <a:rPr lang="es-E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8PvkNZjUudGOm03jYt2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8PvkNZjUudGOm03jYt2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8PvkNZjUudGOm03jYt2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a0.WOxrkeXmgS4hYYkB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ITU-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98B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per-median">
  <a:themeElements>
    <a:clrScheme name="ITU-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98BC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AEECEB53478D4FA58D21D6251A617C" ma:contentTypeVersion="0" ma:contentTypeDescription="Create a new document." ma:contentTypeScope="" ma:versionID="3a61f5a699ba4690e4307edfa93c25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9A0B1-5F54-45EF-A28F-0B2FAC4CADC9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469251-26C4-4223-92C9-72D773D1A1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DDB074-D6F8-4121-8E6F-B4C7EA741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53226</TotalTime>
  <Words>7597</Words>
  <Application>Microsoft Office PowerPoint</Application>
  <PresentationFormat>On-screen Show (4:3)</PresentationFormat>
  <Paragraphs>1056</Paragraphs>
  <Slides>68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Noto Sans Symbols</vt:lpstr>
      <vt:lpstr>SimSun</vt:lpstr>
      <vt:lpstr>Arial</vt:lpstr>
      <vt:lpstr>Calibri</vt:lpstr>
      <vt:lpstr>Mangal</vt:lpstr>
      <vt:lpstr>Times New Roman</vt:lpstr>
      <vt:lpstr>Times New Roman Bold</vt:lpstr>
      <vt:lpstr>Wingdings</vt:lpstr>
      <vt:lpstr>Wingdings 2</vt:lpstr>
      <vt:lpstr>Median</vt:lpstr>
      <vt:lpstr>Upper-median</vt:lpstr>
      <vt:lpstr>PowerPoint Presentation</vt:lpstr>
      <vt:lpstr>Contribución de la Secretaría al GTC-PEPF</vt:lpstr>
      <vt:lpstr>Plan de actividades del GT-PE</vt:lpstr>
      <vt:lpstr>Análisis estratégico y/o situacional</vt:lpstr>
      <vt:lpstr>Marco estratégico de la UIT para 2016-2019</vt:lpstr>
      <vt:lpstr>Nuevos conceptos incluidos en el Plan Estratégico para 2016-2019</vt:lpstr>
      <vt:lpstr>Enseñanzas extraídas del Plan Estratégico para 2016-2019</vt:lpstr>
      <vt:lpstr>Análisis estratégico y/o situacional</vt:lpstr>
      <vt:lpstr>Puntos fuertes de la UIT</vt:lpstr>
      <vt:lpstr>Puntos débiles de la UIT</vt:lpstr>
      <vt:lpstr>Oportunidades</vt:lpstr>
      <vt:lpstr>Amenazas</vt:lpstr>
      <vt:lpstr>Asociados principales</vt:lpstr>
      <vt:lpstr>Visión, misión y valores de la UIT</vt:lpstr>
      <vt:lpstr>Visión</vt:lpstr>
      <vt:lpstr>Visión – Propuesta objeto de examen</vt:lpstr>
      <vt:lpstr>Misión</vt:lpstr>
      <vt:lpstr>Misión – Propuesta objeto de examen</vt:lpstr>
      <vt:lpstr>Valores</vt:lpstr>
      <vt:lpstr>Valores – Propuesta</vt:lpstr>
      <vt:lpstr>Metas estratégicas – Propuestas de modificación</vt:lpstr>
      <vt:lpstr>Finalidades estratégicas objeto de examen</vt:lpstr>
      <vt:lpstr>Meta 1</vt:lpstr>
      <vt:lpstr>Meta 2</vt:lpstr>
      <vt:lpstr>Metas 3 (sostenibilidad), 4 (innovación)  y 5 (asociación)</vt:lpstr>
      <vt:lpstr>Riesgos estratégicos</vt:lpstr>
      <vt:lpstr>Resumen de los riesgos estratégicos</vt:lpstr>
      <vt:lpstr>Riesgo estratégico 1</vt:lpstr>
      <vt:lpstr>Riesgo estratégico 2</vt:lpstr>
      <vt:lpstr>Riesgo estratégico 3</vt:lpstr>
      <vt:lpstr>Riesgo estratégico 4</vt:lpstr>
      <vt:lpstr>Riesgo estratégico 5</vt:lpstr>
      <vt:lpstr>Riesgo estratégico 6</vt:lpstr>
      <vt:lpstr>Vinculación con los ODS</vt:lpstr>
      <vt:lpstr>Ejemplo de la UPU</vt:lpstr>
      <vt:lpstr>Ejemplo de la OMPI</vt:lpstr>
      <vt:lpstr>Ejemplo del PMA</vt:lpstr>
      <vt:lpstr>Enfoque propuesto: Establecer vínculos con los ODS</vt:lpstr>
      <vt:lpstr>Relación con los ODS: Establecer vínculos a nivel de los Objetivos</vt:lpstr>
      <vt:lpstr>PowerPoint Presentation</vt:lpstr>
      <vt:lpstr>Marco de resultados de la UIT</vt:lpstr>
      <vt:lpstr>R.1 (Reglamentación del espectro)</vt:lpstr>
      <vt:lpstr>R.2 (Normas de radiocomunicaciones)</vt:lpstr>
      <vt:lpstr>R.3 (Divulgación de información)</vt:lpstr>
      <vt:lpstr>T.1 (Elaboración de normas)</vt:lpstr>
      <vt:lpstr>T.2 (Reducción de la brecha normativa)</vt:lpstr>
      <vt:lpstr>T.3 (Recursos de telecomunicaciones)</vt:lpstr>
      <vt:lpstr>T.4 (Intercambio de conocimientos)</vt:lpstr>
      <vt:lpstr>T.5 (Colaboración con organismos de normalización)</vt:lpstr>
      <vt:lpstr>D.1 (Coordinación)</vt:lpstr>
      <vt:lpstr>D.2 (Infraestructura de telecomunicaciones/TIC moderna y segura)</vt:lpstr>
      <vt:lpstr>D.3 (Entorno habilitador)</vt:lpstr>
      <vt:lpstr>D.4 (Sociedad digital inclusiva)</vt:lpstr>
      <vt:lpstr>Objetivos intersectoriales (nuevo I.1)</vt:lpstr>
      <vt:lpstr>Objetivos intersectoriales (nuevo I.2)</vt:lpstr>
      <vt:lpstr>Objetivos intersectoriales</vt:lpstr>
      <vt:lpstr>Objetivos intersectoriales (nuevo I.3)</vt:lpstr>
      <vt:lpstr>Objetivos intersectoriales (nuevos I.4 e I.5)</vt:lpstr>
      <vt:lpstr>Objetivos intersectoriales propuestos</vt:lpstr>
      <vt:lpstr>I.1 (Colaboración)</vt:lpstr>
      <vt:lpstr>I.2 (Tendencias emergentes en materia de TIC)</vt:lpstr>
      <vt:lpstr>I.3 (Acceso a las TIC)</vt:lpstr>
      <vt:lpstr>I.4 (Igualdad de género)</vt:lpstr>
      <vt:lpstr>I.5 (Sostenibilidad ambiental)</vt:lpstr>
      <vt:lpstr>Los objetivos de los Sectores frente a la labor de las Oficinas</vt:lpstr>
      <vt:lpstr>Facilitadores</vt:lpstr>
      <vt:lpstr>Ejemplo: La labor de la Secretaría frente al trabajo de la Unión en el marco de los ODS</vt:lpstr>
      <vt:lpstr>Facilitadores – La función de la SG y las Oficinas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Igglesis, Vaggelis</dc:creator>
  <cp:lastModifiedBy>Spanish</cp:lastModifiedBy>
  <cp:revision>2723</cp:revision>
  <cp:lastPrinted>2017-08-23T07:53:04Z</cp:lastPrinted>
  <dcterms:created xsi:type="dcterms:W3CDTF">2011-09-07T08:28:06Z</dcterms:created>
  <dcterms:modified xsi:type="dcterms:W3CDTF">2017-09-11T14:13:19Z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0x010100A1AEECEB53478D4FA58D21D6251A617C</vt:lpwstr>
  </property>
</Properties>
</file>