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669" r:id="rId5"/>
  </p:sldMasterIdLst>
  <p:notesMasterIdLst>
    <p:notesMasterId r:id="rId74"/>
  </p:notesMasterIdLst>
  <p:handoutMasterIdLst>
    <p:handoutMasterId r:id="rId75"/>
  </p:handoutMasterIdLst>
  <p:sldIdLst>
    <p:sldId id="1010" r:id="rId6"/>
    <p:sldId id="1020" r:id="rId7"/>
    <p:sldId id="1029" r:id="rId8"/>
    <p:sldId id="1132" r:id="rId9"/>
    <p:sldId id="1176" r:id="rId10"/>
    <p:sldId id="1174" r:id="rId11"/>
    <p:sldId id="1175" r:id="rId12"/>
    <p:sldId id="1038" r:id="rId13"/>
    <p:sldId id="1081" r:id="rId14"/>
    <p:sldId id="1082" r:id="rId15"/>
    <p:sldId id="1136" r:id="rId16"/>
    <p:sldId id="1137" r:id="rId17"/>
    <p:sldId id="1099" r:id="rId18"/>
    <p:sldId id="1030" r:id="rId19"/>
    <p:sldId id="1044" r:id="rId20"/>
    <p:sldId id="1049" r:id="rId21"/>
    <p:sldId id="1056" r:id="rId22"/>
    <p:sldId id="1052" r:id="rId23"/>
    <p:sldId id="1110" r:id="rId24"/>
    <p:sldId id="1133" r:id="rId25"/>
    <p:sldId id="1141" r:id="rId26"/>
    <p:sldId id="1109" r:id="rId27"/>
    <p:sldId id="1199" r:id="rId28"/>
    <p:sldId id="1200" r:id="rId29"/>
    <p:sldId id="1201" r:id="rId30"/>
    <p:sldId id="1040" r:id="rId31"/>
    <p:sldId id="1178" r:id="rId32"/>
    <p:sldId id="1177" r:id="rId33"/>
    <p:sldId id="1179" r:id="rId34"/>
    <p:sldId id="1180" r:id="rId35"/>
    <p:sldId id="1181" r:id="rId36"/>
    <p:sldId id="1182" r:id="rId37"/>
    <p:sldId id="1183" r:id="rId38"/>
    <p:sldId id="1023" r:id="rId39"/>
    <p:sldId id="1194" r:id="rId40"/>
    <p:sldId id="1195" r:id="rId41"/>
    <p:sldId id="1197" r:id="rId42"/>
    <p:sldId id="1073" r:id="rId43"/>
    <p:sldId id="1171" r:id="rId44"/>
    <p:sldId id="1035" r:id="rId45"/>
    <p:sldId id="1026" r:id="rId46"/>
    <p:sldId id="1142" r:id="rId47"/>
    <p:sldId id="1143" r:id="rId48"/>
    <p:sldId id="1144" r:id="rId49"/>
    <p:sldId id="1146" r:id="rId50"/>
    <p:sldId id="1151" r:id="rId51"/>
    <p:sldId id="1152" r:id="rId52"/>
    <p:sldId id="1153" r:id="rId53"/>
    <p:sldId id="1154" r:id="rId54"/>
    <p:sldId id="1157" r:id="rId55"/>
    <p:sldId id="1156" r:id="rId56"/>
    <p:sldId id="1158" r:id="rId57"/>
    <p:sldId id="1159" r:id="rId58"/>
    <p:sldId id="1091" r:id="rId59"/>
    <p:sldId id="1080" r:id="rId60"/>
    <p:sldId id="1094" r:id="rId61"/>
    <p:sldId id="1096" r:id="rId62"/>
    <p:sldId id="1095" r:id="rId63"/>
    <p:sldId id="1092" r:id="rId64"/>
    <p:sldId id="1160" r:id="rId65"/>
    <p:sldId id="1161" r:id="rId66"/>
    <p:sldId id="1162" r:id="rId67"/>
    <p:sldId id="1203" r:id="rId68"/>
    <p:sldId id="1164" r:id="rId69"/>
    <p:sldId id="1059" r:id="rId70"/>
    <p:sldId id="1184" r:id="rId71"/>
    <p:sldId id="1046" r:id="rId72"/>
    <p:sldId id="1060" r:id="rId73"/>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gelis Igglesis" initials="VI" lastIdx="7" clrIdx="0">
    <p:extLst/>
  </p:cmAuthor>
  <p:cmAuthor id="2" name="Igglesis, Vaggelis" initials="IV" lastIdx="7" clrIdx="1">
    <p:extLst/>
  </p:cmAuthor>
  <p:cmAuthor id="3" name="Marinescu, Catalin" initials="MC" lastIdx="38" clrIdx="2">
    <p:extLst>
      <p:ext uri="{19B8F6BF-5375-455C-9EA6-DF929625EA0E}">
        <p15:presenceInfo xmlns:p15="http://schemas.microsoft.com/office/powerpoint/2012/main" userId="S-1-5-21-8740799-900759487-1415713722-57632" providerId="AD"/>
      </p:ext>
    </p:extLst>
  </p:cmAuthor>
  <p:cmAuthor id="4" name="Author" initials="Author" lastIdx="3" clrIdx="3">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D7CB0"/>
    <a:srgbClr val="14496B"/>
    <a:srgbClr val="BF8D2C"/>
    <a:srgbClr val="FFDCDC"/>
    <a:srgbClr val="FFBFBF"/>
    <a:srgbClr val="C7212F"/>
    <a:srgbClr val="A41C44"/>
    <a:srgbClr val="136A9F"/>
    <a:srgbClr val="A31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4" autoAdjust="0"/>
    <p:restoredTop sz="94434" autoAdjust="0"/>
  </p:normalViewPr>
  <p:slideViewPr>
    <p:cSldViewPr>
      <p:cViewPr varScale="1">
        <p:scale>
          <a:sx n="79" d="100"/>
          <a:sy n="79" d="100"/>
        </p:scale>
        <p:origin x="102" y="10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6D8F6C-93A4-4660-B589-BD4C4AB4C22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FBA52537-1E8E-46D7-8392-A64E3A37D4E0}">
      <dgm:prSet phldrT="[Text]"/>
      <dgm:spPr/>
      <dgm:t>
        <a:bodyPr/>
        <a:lstStyle/>
        <a:p>
          <a:r>
            <a:rPr lang="en-US" dirty="0" smtClean="0"/>
            <a:t>ITU</a:t>
          </a:r>
          <a:endParaRPr lang="en-US" dirty="0"/>
        </a:p>
      </dgm:t>
    </dgm:pt>
    <dgm:pt modelId="{CD66304F-58B6-4876-9CF9-4E7E2DB8D1EC}" type="parTrans" cxnId="{4AF8B79A-8B85-4D24-8E15-E4C1F62AC12C}">
      <dgm:prSet/>
      <dgm:spPr/>
      <dgm:t>
        <a:bodyPr/>
        <a:lstStyle/>
        <a:p>
          <a:endParaRPr lang="en-US"/>
        </a:p>
      </dgm:t>
    </dgm:pt>
    <dgm:pt modelId="{9DBCC95F-8A6A-4BC4-89E5-D1926D2BE5EB}" type="sibTrans" cxnId="{4AF8B79A-8B85-4D24-8E15-E4C1F62AC12C}">
      <dgm:prSet/>
      <dgm:spPr/>
      <dgm:t>
        <a:bodyPr/>
        <a:lstStyle/>
        <a:p>
          <a:endParaRPr lang="en-US"/>
        </a:p>
      </dgm:t>
    </dgm:pt>
    <dgm:pt modelId="{91D6176E-C086-4709-ABBF-C8E13BB1EBD1}">
      <dgm:prSet phldrT="[Text]"/>
      <dgm:spPr/>
      <dgm:t>
        <a:bodyPr/>
        <a:lstStyle/>
        <a:p>
          <a:r>
            <a:rPr lang="en-US" dirty="0" smtClean="0"/>
            <a:t>Strengths</a:t>
          </a:r>
          <a:endParaRPr lang="en-US" dirty="0"/>
        </a:p>
      </dgm:t>
    </dgm:pt>
    <dgm:pt modelId="{5FA3323E-30C0-4DF9-A164-ED7E0490D923}" type="parTrans" cxnId="{BE99CABE-6D72-49F3-B90E-7912E19FA79D}">
      <dgm:prSet/>
      <dgm:spPr/>
      <dgm:t>
        <a:bodyPr/>
        <a:lstStyle/>
        <a:p>
          <a:endParaRPr lang="en-US"/>
        </a:p>
      </dgm:t>
    </dgm:pt>
    <dgm:pt modelId="{387404B6-8B71-4CD5-96BC-6D4F401B56BC}" type="sibTrans" cxnId="{BE99CABE-6D72-49F3-B90E-7912E19FA79D}">
      <dgm:prSet/>
      <dgm:spPr/>
      <dgm:t>
        <a:bodyPr/>
        <a:lstStyle/>
        <a:p>
          <a:endParaRPr lang="en-US"/>
        </a:p>
      </dgm:t>
    </dgm:pt>
    <dgm:pt modelId="{10C2FF6E-E311-4CEC-8668-8851F61F72FC}">
      <dgm:prSet phldrT="[Text]"/>
      <dgm:spPr/>
      <dgm:t>
        <a:bodyPr/>
        <a:lstStyle/>
        <a:p>
          <a:r>
            <a:rPr lang="en-US" dirty="0" smtClean="0"/>
            <a:t>Weaknesses</a:t>
          </a:r>
          <a:endParaRPr lang="en-US" dirty="0"/>
        </a:p>
      </dgm:t>
    </dgm:pt>
    <dgm:pt modelId="{066F14B1-6E6A-4ECC-B0A0-5E0512AF9B11}" type="parTrans" cxnId="{85D6CD08-DC7A-4095-BA08-12FEF4CD2723}">
      <dgm:prSet/>
      <dgm:spPr/>
      <dgm:t>
        <a:bodyPr/>
        <a:lstStyle/>
        <a:p>
          <a:endParaRPr lang="en-US"/>
        </a:p>
      </dgm:t>
    </dgm:pt>
    <dgm:pt modelId="{B86F39A0-1308-4E75-9756-9933FD806322}" type="sibTrans" cxnId="{85D6CD08-DC7A-4095-BA08-12FEF4CD2723}">
      <dgm:prSet/>
      <dgm:spPr/>
      <dgm:t>
        <a:bodyPr/>
        <a:lstStyle/>
        <a:p>
          <a:endParaRPr lang="en-US"/>
        </a:p>
      </dgm:t>
    </dgm:pt>
    <dgm:pt modelId="{45A9BF0C-BA5F-45E5-A5CB-04577C39EEB0}">
      <dgm:prSet phldrT="[Text]"/>
      <dgm:spPr/>
      <dgm:t>
        <a:bodyPr/>
        <a:lstStyle/>
        <a:p>
          <a:r>
            <a:rPr lang="en-US" dirty="0" smtClean="0"/>
            <a:t>Opportunities</a:t>
          </a:r>
          <a:endParaRPr lang="en-US" dirty="0"/>
        </a:p>
      </dgm:t>
    </dgm:pt>
    <dgm:pt modelId="{0BF5A467-27F4-4A74-899A-077603EC7AD2}" type="parTrans" cxnId="{F6CE957E-856F-4483-BD11-168CAC7E8D93}">
      <dgm:prSet/>
      <dgm:spPr/>
      <dgm:t>
        <a:bodyPr/>
        <a:lstStyle/>
        <a:p>
          <a:endParaRPr lang="en-US"/>
        </a:p>
      </dgm:t>
    </dgm:pt>
    <dgm:pt modelId="{57ECB618-AEEB-4E27-988A-EE13F765F48E}" type="sibTrans" cxnId="{F6CE957E-856F-4483-BD11-168CAC7E8D93}">
      <dgm:prSet/>
      <dgm:spPr/>
      <dgm:t>
        <a:bodyPr/>
        <a:lstStyle/>
        <a:p>
          <a:endParaRPr lang="en-US"/>
        </a:p>
      </dgm:t>
    </dgm:pt>
    <dgm:pt modelId="{0A112098-0319-4AF5-B9F7-289C1A83188F}">
      <dgm:prSet phldrT="[Text]"/>
      <dgm:spPr/>
      <dgm:t>
        <a:bodyPr/>
        <a:lstStyle/>
        <a:p>
          <a:r>
            <a:rPr lang="en-US" dirty="0" smtClean="0"/>
            <a:t>Threats</a:t>
          </a:r>
          <a:endParaRPr lang="en-US" dirty="0"/>
        </a:p>
      </dgm:t>
    </dgm:pt>
    <dgm:pt modelId="{79D48734-1E6C-406F-B5FA-D5D303582229}" type="parTrans" cxnId="{81760B34-6F36-4F30-85C5-C3E86ECEC4E4}">
      <dgm:prSet/>
      <dgm:spPr/>
      <dgm:t>
        <a:bodyPr/>
        <a:lstStyle/>
        <a:p>
          <a:endParaRPr lang="en-US"/>
        </a:p>
      </dgm:t>
    </dgm:pt>
    <dgm:pt modelId="{F33A2E6A-F773-4667-BB49-2075B6E11A1B}" type="sibTrans" cxnId="{81760B34-6F36-4F30-85C5-C3E86ECEC4E4}">
      <dgm:prSet/>
      <dgm:spPr/>
      <dgm:t>
        <a:bodyPr/>
        <a:lstStyle/>
        <a:p>
          <a:endParaRPr lang="en-US"/>
        </a:p>
      </dgm:t>
    </dgm:pt>
    <dgm:pt modelId="{C35562A1-F516-45AD-A3FE-95B1EBFDCD95}" type="pres">
      <dgm:prSet presAssocID="{7A6D8F6C-93A4-4660-B589-BD4C4AB4C22B}" presName="diagram" presStyleCnt="0">
        <dgm:presLayoutVars>
          <dgm:chMax val="1"/>
          <dgm:dir/>
          <dgm:animLvl val="ctr"/>
          <dgm:resizeHandles val="exact"/>
        </dgm:presLayoutVars>
      </dgm:prSet>
      <dgm:spPr/>
      <dgm:t>
        <a:bodyPr/>
        <a:lstStyle/>
        <a:p>
          <a:endParaRPr lang="en-US"/>
        </a:p>
      </dgm:t>
    </dgm:pt>
    <dgm:pt modelId="{74A94E58-88CE-4F09-9809-6760D212B2F4}" type="pres">
      <dgm:prSet presAssocID="{7A6D8F6C-93A4-4660-B589-BD4C4AB4C22B}" presName="matrix" presStyleCnt="0"/>
      <dgm:spPr/>
    </dgm:pt>
    <dgm:pt modelId="{B9531CE4-081F-40B0-A286-C3B235212B9B}" type="pres">
      <dgm:prSet presAssocID="{7A6D8F6C-93A4-4660-B589-BD4C4AB4C22B}" presName="tile1" presStyleLbl="node1" presStyleIdx="0" presStyleCnt="4"/>
      <dgm:spPr/>
      <dgm:t>
        <a:bodyPr/>
        <a:lstStyle/>
        <a:p>
          <a:endParaRPr lang="en-US"/>
        </a:p>
      </dgm:t>
    </dgm:pt>
    <dgm:pt modelId="{0877119B-8EB7-448F-A0BE-5E78ABE49ACC}" type="pres">
      <dgm:prSet presAssocID="{7A6D8F6C-93A4-4660-B589-BD4C4AB4C22B}" presName="tile1text" presStyleLbl="node1" presStyleIdx="0" presStyleCnt="4">
        <dgm:presLayoutVars>
          <dgm:chMax val="0"/>
          <dgm:chPref val="0"/>
          <dgm:bulletEnabled val="1"/>
        </dgm:presLayoutVars>
      </dgm:prSet>
      <dgm:spPr/>
      <dgm:t>
        <a:bodyPr/>
        <a:lstStyle/>
        <a:p>
          <a:endParaRPr lang="en-US"/>
        </a:p>
      </dgm:t>
    </dgm:pt>
    <dgm:pt modelId="{E482DBEF-BE4A-4702-914A-E60C1E559470}" type="pres">
      <dgm:prSet presAssocID="{7A6D8F6C-93A4-4660-B589-BD4C4AB4C22B}" presName="tile2" presStyleLbl="node1" presStyleIdx="1" presStyleCnt="4"/>
      <dgm:spPr/>
      <dgm:t>
        <a:bodyPr/>
        <a:lstStyle/>
        <a:p>
          <a:endParaRPr lang="en-US"/>
        </a:p>
      </dgm:t>
    </dgm:pt>
    <dgm:pt modelId="{AED98A2E-C285-4B17-B9C9-AF9A346B36B8}" type="pres">
      <dgm:prSet presAssocID="{7A6D8F6C-93A4-4660-B589-BD4C4AB4C22B}" presName="tile2text" presStyleLbl="node1" presStyleIdx="1" presStyleCnt="4">
        <dgm:presLayoutVars>
          <dgm:chMax val="0"/>
          <dgm:chPref val="0"/>
          <dgm:bulletEnabled val="1"/>
        </dgm:presLayoutVars>
      </dgm:prSet>
      <dgm:spPr/>
      <dgm:t>
        <a:bodyPr/>
        <a:lstStyle/>
        <a:p>
          <a:endParaRPr lang="en-US"/>
        </a:p>
      </dgm:t>
    </dgm:pt>
    <dgm:pt modelId="{F1AAB971-E2C6-4562-AB25-A77EECABF792}" type="pres">
      <dgm:prSet presAssocID="{7A6D8F6C-93A4-4660-B589-BD4C4AB4C22B}" presName="tile3" presStyleLbl="node1" presStyleIdx="2" presStyleCnt="4"/>
      <dgm:spPr/>
      <dgm:t>
        <a:bodyPr/>
        <a:lstStyle/>
        <a:p>
          <a:endParaRPr lang="en-US"/>
        </a:p>
      </dgm:t>
    </dgm:pt>
    <dgm:pt modelId="{18C445C9-6205-4703-8445-8D58606ADACB}" type="pres">
      <dgm:prSet presAssocID="{7A6D8F6C-93A4-4660-B589-BD4C4AB4C22B}" presName="tile3text" presStyleLbl="node1" presStyleIdx="2" presStyleCnt="4">
        <dgm:presLayoutVars>
          <dgm:chMax val="0"/>
          <dgm:chPref val="0"/>
          <dgm:bulletEnabled val="1"/>
        </dgm:presLayoutVars>
      </dgm:prSet>
      <dgm:spPr/>
      <dgm:t>
        <a:bodyPr/>
        <a:lstStyle/>
        <a:p>
          <a:endParaRPr lang="en-US"/>
        </a:p>
      </dgm:t>
    </dgm:pt>
    <dgm:pt modelId="{7E0F8BF4-B18B-41AD-934A-FB26A7F1A78C}" type="pres">
      <dgm:prSet presAssocID="{7A6D8F6C-93A4-4660-B589-BD4C4AB4C22B}" presName="tile4" presStyleLbl="node1" presStyleIdx="3" presStyleCnt="4"/>
      <dgm:spPr/>
      <dgm:t>
        <a:bodyPr/>
        <a:lstStyle/>
        <a:p>
          <a:endParaRPr lang="en-US"/>
        </a:p>
      </dgm:t>
    </dgm:pt>
    <dgm:pt modelId="{698EE412-2481-4880-AF1E-CF93AB6DB5A9}" type="pres">
      <dgm:prSet presAssocID="{7A6D8F6C-93A4-4660-B589-BD4C4AB4C22B}" presName="tile4text" presStyleLbl="node1" presStyleIdx="3" presStyleCnt="4">
        <dgm:presLayoutVars>
          <dgm:chMax val="0"/>
          <dgm:chPref val="0"/>
          <dgm:bulletEnabled val="1"/>
        </dgm:presLayoutVars>
      </dgm:prSet>
      <dgm:spPr/>
      <dgm:t>
        <a:bodyPr/>
        <a:lstStyle/>
        <a:p>
          <a:endParaRPr lang="en-US"/>
        </a:p>
      </dgm:t>
    </dgm:pt>
    <dgm:pt modelId="{2390B9AF-CD4E-4DDC-82F2-58DF53A7F896}" type="pres">
      <dgm:prSet presAssocID="{7A6D8F6C-93A4-4660-B589-BD4C4AB4C22B}" presName="centerTile" presStyleLbl="fgShp" presStyleIdx="0" presStyleCnt="1">
        <dgm:presLayoutVars>
          <dgm:chMax val="0"/>
          <dgm:chPref val="0"/>
        </dgm:presLayoutVars>
      </dgm:prSet>
      <dgm:spPr/>
      <dgm:t>
        <a:bodyPr/>
        <a:lstStyle/>
        <a:p>
          <a:endParaRPr lang="en-US"/>
        </a:p>
      </dgm:t>
    </dgm:pt>
  </dgm:ptLst>
  <dgm:cxnLst>
    <dgm:cxn modelId="{8825C9B7-D3B1-4044-A51B-52AF4BCFD592}" type="presOf" srcId="{45A9BF0C-BA5F-45E5-A5CB-04577C39EEB0}" destId="{18C445C9-6205-4703-8445-8D58606ADACB}" srcOrd="1" destOrd="0" presId="urn:microsoft.com/office/officeart/2005/8/layout/matrix1"/>
    <dgm:cxn modelId="{DACCD7D0-3151-4F23-B77D-2967EE3C1270}" type="presOf" srcId="{7A6D8F6C-93A4-4660-B589-BD4C4AB4C22B}" destId="{C35562A1-F516-45AD-A3FE-95B1EBFDCD95}" srcOrd="0" destOrd="0" presId="urn:microsoft.com/office/officeart/2005/8/layout/matrix1"/>
    <dgm:cxn modelId="{FD6C5204-6B84-4F5E-9DF5-3B8450674299}" type="presOf" srcId="{0A112098-0319-4AF5-B9F7-289C1A83188F}" destId="{7E0F8BF4-B18B-41AD-934A-FB26A7F1A78C}" srcOrd="0" destOrd="0" presId="urn:microsoft.com/office/officeart/2005/8/layout/matrix1"/>
    <dgm:cxn modelId="{782191E4-322D-4F6A-9FC0-0C8B8586BA8E}" type="presOf" srcId="{45A9BF0C-BA5F-45E5-A5CB-04577C39EEB0}" destId="{F1AAB971-E2C6-4562-AB25-A77EECABF792}" srcOrd="0" destOrd="0" presId="urn:microsoft.com/office/officeart/2005/8/layout/matrix1"/>
    <dgm:cxn modelId="{6BCFDD0B-7A25-4677-B364-F818A9CC6DD2}" type="presOf" srcId="{10C2FF6E-E311-4CEC-8668-8851F61F72FC}" destId="{AED98A2E-C285-4B17-B9C9-AF9A346B36B8}" srcOrd="1" destOrd="0" presId="urn:microsoft.com/office/officeart/2005/8/layout/matrix1"/>
    <dgm:cxn modelId="{F85A4CF3-F9F9-4571-8900-81FC16C55E97}" type="presOf" srcId="{0A112098-0319-4AF5-B9F7-289C1A83188F}" destId="{698EE412-2481-4880-AF1E-CF93AB6DB5A9}" srcOrd="1" destOrd="0" presId="urn:microsoft.com/office/officeart/2005/8/layout/matrix1"/>
    <dgm:cxn modelId="{4AF8B79A-8B85-4D24-8E15-E4C1F62AC12C}" srcId="{7A6D8F6C-93A4-4660-B589-BD4C4AB4C22B}" destId="{FBA52537-1E8E-46D7-8392-A64E3A37D4E0}" srcOrd="0" destOrd="0" parTransId="{CD66304F-58B6-4876-9CF9-4E7E2DB8D1EC}" sibTransId="{9DBCC95F-8A6A-4BC4-89E5-D1926D2BE5EB}"/>
    <dgm:cxn modelId="{F6CE957E-856F-4483-BD11-168CAC7E8D93}" srcId="{FBA52537-1E8E-46D7-8392-A64E3A37D4E0}" destId="{45A9BF0C-BA5F-45E5-A5CB-04577C39EEB0}" srcOrd="2" destOrd="0" parTransId="{0BF5A467-27F4-4A74-899A-077603EC7AD2}" sibTransId="{57ECB618-AEEB-4E27-988A-EE13F765F48E}"/>
    <dgm:cxn modelId="{12E64269-A349-4D02-9353-5F8E8BFEBF9C}" type="presOf" srcId="{10C2FF6E-E311-4CEC-8668-8851F61F72FC}" destId="{E482DBEF-BE4A-4702-914A-E60C1E559470}" srcOrd="0" destOrd="0" presId="urn:microsoft.com/office/officeart/2005/8/layout/matrix1"/>
    <dgm:cxn modelId="{35E1573D-B0AD-421D-9D38-946C204518B1}" type="presOf" srcId="{91D6176E-C086-4709-ABBF-C8E13BB1EBD1}" destId="{0877119B-8EB7-448F-A0BE-5E78ABE49ACC}" srcOrd="1" destOrd="0" presId="urn:microsoft.com/office/officeart/2005/8/layout/matrix1"/>
    <dgm:cxn modelId="{7D52ADB9-7575-48F5-80C6-B1A5A319F30E}" type="presOf" srcId="{FBA52537-1E8E-46D7-8392-A64E3A37D4E0}" destId="{2390B9AF-CD4E-4DDC-82F2-58DF53A7F896}" srcOrd="0" destOrd="0" presId="urn:microsoft.com/office/officeart/2005/8/layout/matrix1"/>
    <dgm:cxn modelId="{781BD998-889B-4688-AA56-BD0BB02CACED}" type="presOf" srcId="{91D6176E-C086-4709-ABBF-C8E13BB1EBD1}" destId="{B9531CE4-081F-40B0-A286-C3B235212B9B}" srcOrd="0" destOrd="0" presId="urn:microsoft.com/office/officeart/2005/8/layout/matrix1"/>
    <dgm:cxn modelId="{81760B34-6F36-4F30-85C5-C3E86ECEC4E4}" srcId="{FBA52537-1E8E-46D7-8392-A64E3A37D4E0}" destId="{0A112098-0319-4AF5-B9F7-289C1A83188F}" srcOrd="3" destOrd="0" parTransId="{79D48734-1E6C-406F-B5FA-D5D303582229}" sibTransId="{F33A2E6A-F773-4667-BB49-2075B6E11A1B}"/>
    <dgm:cxn modelId="{85D6CD08-DC7A-4095-BA08-12FEF4CD2723}" srcId="{FBA52537-1E8E-46D7-8392-A64E3A37D4E0}" destId="{10C2FF6E-E311-4CEC-8668-8851F61F72FC}" srcOrd="1" destOrd="0" parTransId="{066F14B1-6E6A-4ECC-B0A0-5E0512AF9B11}" sibTransId="{B86F39A0-1308-4E75-9756-9933FD806322}"/>
    <dgm:cxn modelId="{BE99CABE-6D72-49F3-B90E-7912E19FA79D}" srcId="{FBA52537-1E8E-46D7-8392-A64E3A37D4E0}" destId="{91D6176E-C086-4709-ABBF-C8E13BB1EBD1}" srcOrd="0" destOrd="0" parTransId="{5FA3323E-30C0-4DF9-A164-ED7E0490D923}" sibTransId="{387404B6-8B71-4CD5-96BC-6D4F401B56BC}"/>
    <dgm:cxn modelId="{052A3F3F-5EDD-494C-8C64-6F8590FA4185}" type="presParOf" srcId="{C35562A1-F516-45AD-A3FE-95B1EBFDCD95}" destId="{74A94E58-88CE-4F09-9809-6760D212B2F4}" srcOrd="0" destOrd="0" presId="urn:microsoft.com/office/officeart/2005/8/layout/matrix1"/>
    <dgm:cxn modelId="{0BFA7DAB-77F5-454D-A75D-B525B459F26E}" type="presParOf" srcId="{74A94E58-88CE-4F09-9809-6760D212B2F4}" destId="{B9531CE4-081F-40B0-A286-C3B235212B9B}" srcOrd="0" destOrd="0" presId="urn:microsoft.com/office/officeart/2005/8/layout/matrix1"/>
    <dgm:cxn modelId="{869B65CE-E7E4-4079-A524-038551463FD7}" type="presParOf" srcId="{74A94E58-88CE-4F09-9809-6760D212B2F4}" destId="{0877119B-8EB7-448F-A0BE-5E78ABE49ACC}" srcOrd="1" destOrd="0" presId="urn:microsoft.com/office/officeart/2005/8/layout/matrix1"/>
    <dgm:cxn modelId="{BB3350F5-FCDF-4E8D-9D8E-CDB84CC5CE09}" type="presParOf" srcId="{74A94E58-88CE-4F09-9809-6760D212B2F4}" destId="{E482DBEF-BE4A-4702-914A-E60C1E559470}" srcOrd="2" destOrd="0" presId="urn:microsoft.com/office/officeart/2005/8/layout/matrix1"/>
    <dgm:cxn modelId="{BD7C9E0A-13F6-44CB-9590-F6405FB079A5}" type="presParOf" srcId="{74A94E58-88CE-4F09-9809-6760D212B2F4}" destId="{AED98A2E-C285-4B17-B9C9-AF9A346B36B8}" srcOrd="3" destOrd="0" presId="urn:microsoft.com/office/officeart/2005/8/layout/matrix1"/>
    <dgm:cxn modelId="{02E5F3DB-7400-4C6F-8489-3F43BC07AE93}" type="presParOf" srcId="{74A94E58-88CE-4F09-9809-6760D212B2F4}" destId="{F1AAB971-E2C6-4562-AB25-A77EECABF792}" srcOrd="4" destOrd="0" presId="urn:microsoft.com/office/officeart/2005/8/layout/matrix1"/>
    <dgm:cxn modelId="{E2792D25-F705-419A-A060-5500E1725C5A}" type="presParOf" srcId="{74A94E58-88CE-4F09-9809-6760D212B2F4}" destId="{18C445C9-6205-4703-8445-8D58606ADACB}" srcOrd="5" destOrd="0" presId="urn:microsoft.com/office/officeart/2005/8/layout/matrix1"/>
    <dgm:cxn modelId="{71BF5156-3E06-4625-973B-BB5E6AFF5CE9}" type="presParOf" srcId="{74A94E58-88CE-4F09-9809-6760D212B2F4}" destId="{7E0F8BF4-B18B-41AD-934A-FB26A7F1A78C}" srcOrd="6" destOrd="0" presId="urn:microsoft.com/office/officeart/2005/8/layout/matrix1"/>
    <dgm:cxn modelId="{A3150B80-C403-417E-9C59-739ECD031DD2}" type="presParOf" srcId="{74A94E58-88CE-4F09-9809-6760D212B2F4}" destId="{698EE412-2481-4880-AF1E-CF93AB6DB5A9}" srcOrd="7" destOrd="0" presId="urn:microsoft.com/office/officeart/2005/8/layout/matrix1"/>
    <dgm:cxn modelId="{ED3463EA-E81D-47E6-AE19-04D7D64442E0}" type="presParOf" srcId="{C35562A1-F516-45AD-A3FE-95B1EBFDCD95}" destId="{2390B9AF-CD4E-4DDC-82F2-58DF53A7F89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2"/>
            <a:ext cx="2945659" cy="493713"/>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850449" y="2"/>
            <a:ext cx="2945659" cy="493713"/>
          </a:xfrm>
          <a:prstGeom prst="rect">
            <a:avLst/>
          </a:prstGeom>
        </p:spPr>
        <p:txBody>
          <a:bodyPr vert="horz" lIns="91431" tIns="45715" rIns="91431" bIns="45715" rtlCol="0"/>
          <a:lstStyle>
            <a:lvl1pPr algn="r">
              <a:defRPr sz="1200"/>
            </a:lvl1pPr>
          </a:lstStyle>
          <a:p>
            <a:fld id="{F45AAE9B-511E-49C3-A9D9-4F02A73EB374}" type="datetimeFigureOut">
              <a:rPr lang="en-US" smtClean="0"/>
              <a:t>9/8/2017</a:t>
            </a:fld>
            <a:endParaRPr lang="en-US"/>
          </a:p>
        </p:txBody>
      </p:sp>
      <p:sp>
        <p:nvSpPr>
          <p:cNvPr id="4" name="Footer Placeholder 3"/>
          <p:cNvSpPr>
            <a:spLocks noGrp="1"/>
          </p:cNvSpPr>
          <p:nvPr>
            <p:ph type="ftr" sz="quarter" idx="2"/>
          </p:nvPr>
        </p:nvSpPr>
        <p:spPr>
          <a:xfrm>
            <a:off x="6" y="9378823"/>
            <a:ext cx="2945659" cy="493713"/>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850449" y="9378823"/>
            <a:ext cx="2945659" cy="493713"/>
          </a:xfrm>
          <a:prstGeom prst="rect">
            <a:avLst/>
          </a:prstGeom>
        </p:spPr>
        <p:txBody>
          <a:bodyPr vert="horz" lIns="91431" tIns="45715" rIns="91431" bIns="45715" rtlCol="0" anchor="b"/>
          <a:lstStyle>
            <a:lvl1pPr algn="r">
              <a:defRPr sz="1200"/>
            </a:lvl1pPr>
          </a:lstStyle>
          <a:p>
            <a:fld id="{5440D271-B674-4151-A38E-76ED0970FE51}" type="slidenum">
              <a:rPr lang="en-US" smtClean="0"/>
              <a:t>‹#›</a:t>
            </a:fld>
            <a:endParaRPr lang="en-US"/>
          </a:p>
        </p:txBody>
      </p:sp>
    </p:spTree>
    <p:extLst>
      <p:ext uri="{BB962C8B-B14F-4D97-AF65-F5344CB8AC3E}">
        <p14:creationId xmlns:p14="http://schemas.microsoft.com/office/powerpoint/2010/main" val="259063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2"/>
            <a:ext cx="2945659" cy="493713"/>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3850449" y="2"/>
            <a:ext cx="2945659" cy="493713"/>
          </a:xfrm>
          <a:prstGeom prst="rect">
            <a:avLst/>
          </a:prstGeom>
        </p:spPr>
        <p:txBody>
          <a:bodyPr vert="horz" lIns="91431" tIns="45715" rIns="91431" bIns="45715" rtlCol="0"/>
          <a:lstStyle>
            <a:lvl1pPr algn="r">
              <a:defRPr sz="1200"/>
            </a:lvl1pPr>
          </a:lstStyle>
          <a:p>
            <a:fld id="{7A3917A7-3722-4A71-95D6-F589C53EB019}" type="datetimeFigureOut">
              <a:rPr lang="en-US" smtClean="0"/>
              <a:t>9/8/2017</a:t>
            </a:fld>
            <a:endParaRPr lang="en-US"/>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679768" y="4690270"/>
            <a:ext cx="5438140" cy="4443412"/>
          </a:xfrm>
          <a:prstGeom prst="rect">
            <a:avLst/>
          </a:prstGeom>
        </p:spPr>
        <p:txBody>
          <a:bodyPr vert="horz" lIns="91431" tIns="45715" rIns="91431"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6" y="9378823"/>
            <a:ext cx="2945659" cy="493713"/>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50449" y="9378823"/>
            <a:ext cx="2945659" cy="493713"/>
          </a:xfrm>
          <a:prstGeom prst="rect">
            <a:avLst/>
          </a:prstGeom>
        </p:spPr>
        <p:txBody>
          <a:bodyPr vert="horz" lIns="91431" tIns="45715" rIns="91431" bIns="45715" rtlCol="0" anchor="b"/>
          <a:lstStyle>
            <a:lvl1pPr algn="r">
              <a:defRPr sz="1200"/>
            </a:lvl1pPr>
          </a:lstStyle>
          <a:p>
            <a:fld id="{6E7D7EED-20F5-48D4-BC6F-628A515C546E}" type="slidenum">
              <a:rPr lang="en-US" smtClean="0"/>
              <a:t>‹#›</a:t>
            </a:fld>
            <a:endParaRPr lang="en-US"/>
          </a:p>
        </p:txBody>
      </p:sp>
    </p:spTree>
    <p:extLst>
      <p:ext uri="{BB962C8B-B14F-4D97-AF65-F5344CB8AC3E}">
        <p14:creationId xmlns:p14="http://schemas.microsoft.com/office/powerpoint/2010/main" val="3880434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1</a:t>
            </a:fld>
            <a:endParaRPr lang="en-US" dirty="0"/>
          </a:p>
        </p:txBody>
      </p:sp>
    </p:spTree>
    <p:extLst>
      <p:ext uri="{BB962C8B-B14F-4D97-AF65-F5344CB8AC3E}">
        <p14:creationId xmlns:p14="http://schemas.microsoft.com/office/powerpoint/2010/main" val="8309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12</a:t>
            </a:fld>
            <a:endParaRPr lang="en-US"/>
          </a:p>
        </p:txBody>
      </p:sp>
    </p:spTree>
    <p:extLst>
      <p:ext uri="{BB962C8B-B14F-4D97-AF65-F5344CB8AC3E}">
        <p14:creationId xmlns:p14="http://schemas.microsoft.com/office/powerpoint/2010/main" val="2810642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13</a:t>
            </a:fld>
            <a:endParaRPr lang="en-US"/>
          </a:p>
        </p:txBody>
      </p:sp>
    </p:spTree>
    <p:extLst>
      <p:ext uri="{BB962C8B-B14F-4D97-AF65-F5344CB8AC3E}">
        <p14:creationId xmlns:p14="http://schemas.microsoft.com/office/powerpoint/2010/main" val="1774390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15</a:t>
            </a:fld>
            <a:endParaRPr lang="en-US"/>
          </a:p>
        </p:txBody>
      </p:sp>
    </p:spTree>
    <p:extLst>
      <p:ext uri="{BB962C8B-B14F-4D97-AF65-F5344CB8AC3E}">
        <p14:creationId xmlns:p14="http://schemas.microsoft.com/office/powerpoint/2010/main" val="2225303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16</a:t>
            </a:fld>
            <a:endParaRPr lang="en-US"/>
          </a:p>
        </p:txBody>
      </p:sp>
    </p:spTree>
    <p:extLst>
      <p:ext uri="{BB962C8B-B14F-4D97-AF65-F5344CB8AC3E}">
        <p14:creationId xmlns:p14="http://schemas.microsoft.com/office/powerpoint/2010/main" val="624469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17</a:t>
            </a:fld>
            <a:endParaRPr lang="en-US"/>
          </a:p>
        </p:txBody>
      </p:sp>
    </p:spTree>
    <p:extLst>
      <p:ext uri="{BB962C8B-B14F-4D97-AF65-F5344CB8AC3E}">
        <p14:creationId xmlns:p14="http://schemas.microsoft.com/office/powerpoint/2010/main" val="3995890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18</a:t>
            </a:fld>
            <a:endParaRPr lang="en-US"/>
          </a:p>
        </p:txBody>
      </p:sp>
    </p:spTree>
    <p:extLst>
      <p:ext uri="{BB962C8B-B14F-4D97-AF65-F5344CB8AC3E}">
        <p14:creationId xmlns:p14="http://schemas.microsoft.com/office/powerpoint/2010/main" val="914532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19</a:t>
            </a:fld>
            <a:endParaRPr lang="en-US"/>
          </a:p>
        </p:txBody>
      </p:sp>
    </p:spTree>
    <p:extLst>
      <p:ext uri="{BB962C8B-B14F-4D97-AF65-F5344CB8AC3E}">
        <p14:creationId xmlns:p14="http://schemas.microsoft.com/office/powerpoint/2010/main" val="3669520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20</a:t>
            </a:fld>
            <a:endParaRPr lang="en-US"/>
          </a:p>
        </p:txBody>
      </p:sp>
    </p:spTree>
    <p:extLst>
      <p:ext uri="{BB962C8B-B14F-4D97-AF65-F5344CB8AC3E}">
        <p14:creationId xmlns:p14="http://schemas.microsoft.com/office/powerpoint/2010/main" val="776521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600" dirty="0" smtClean="0">
              <a:solidFill>
                <a:srgbClr val="FF0000"/>
              </a:solidFill>
            </a:endParaRPr>
          </a:p>
        </p:txBody>
      </p:sp>
      <p:sp>
        <p:nvSpPr>
          <p:cNvPr id="4" name="Slide Number Placeholder 3"/>
          <p:cNvSpPr>
            <a:spLocks noGrp="1"/>
          </p:cNvSpPr>
          <p:nvPr>
            <p:ph type="sldNum" sz="quarter" idx="10"/>
          </p:nvPr>
        </p:nvSpPr>
        <p:spPr/>
        <p:txBody>
          <a:bodyPr/>
          <a:lstStyle/>
          <a:p>
            <a:fld id="{6E7D7EED-20F5-48D4-BC6F-628A515C546E}" type="slidenum">
              <a:rPr lang="en-US" smtClean="0"/>
              <a:t>21</a:t>
            </a:fld>
            <a:endParaRPr lang="en-US"/>
          </a:p>
        </p:txBody>
      </p:sp>
    </p:spTree>
    <p:extLst>
      <p:ext uri="{BB962C8B-B14F-4D97-AF65-F5344CB8AC3E}">
        <p14:creationId xmlns:p14="http://schemas.microsoft.com/office/powerpoint/2010/main" val="3447244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7D7EED-20F5-48D4-BC6F-628A515C546E}" type="slidenum">
              <a:rPr lang="en-US" smtClean="0"/>
              <a:t>22</a:t>
            </a:fld>
            <a:endParaRPr lang="en-US"/>
          </a:p>
        </p:txBody>
      </p:sp>
    </p:spTree>
    <p:extLst>
      <p:ext uri="{BB962C8B-B14F-4D97-AF65-F5344CB8AC3E}">
        <p14:creationId xmlns:p14="http://schemas.microsoft.com/office/powerpoint/2010/main" val="154896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2</a:t>
            </a:fld>
            <a:endParaRPr lang="en-US"/>
          </a:p>
        </p:txBody>
      </p:sp>
    </p:spTree>
    <p:extLst>
      <p:ext uri="{BB962C8B-B14F-4D97-AF65-F5344CB8AC3E}">
        <p14:creationId xmlns:p14="http://schemas.microsoft.com/office/powerpoint/2010/main" val="1502628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23</a:t>
            </a:fld>
            <a:endParaRPr lang="en-US"/>
          </a:p>
        </p:txBody>
      </p:sp>
    </p:spTree>
    <p:extLst>
      <p:ext uri="{BB962C8B-B14F-4D97-AF65-F5344CB8AC3E}">
        <p14:creationId xmlns:p14="http://schemas.microsoft.com/office/powerpoint/2010/main" val="3717199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24</a:t>
            </a:fld>
            <a:endParaRPr lang="en-US"/>
          </a:p>
        </p:txBody>
      </p:sp>
    </p:spTree>
    <p:extLst>
      <p:ext uri="{BB962C8B-B14F-4D97-AF65-F5344CB8AC3E}">
        <p14:creationId xmlns:p14="http://schemas.microsoft.com/office/powerpoint/2010/main" val="2107102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25</a:t>
            </a:fld>
            <a:endParaRPr lang="en-US"/>
          </a:p>
        </p:txBody>
      </p:sp>
    </p:spTree>
    <p:extLst>
      <p:ext uri="{BB962C8B-B14F-4D97-AF65-F5344CB8AC3E}">
        <p14:creationId xmlns:p14="http://schemas.microsoft.com/office/powerpoint/2010/main" val="2355497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27</a:t>
            </a:fld>
            <a:endParaRPr lang="en-US"/>
          </a:p>
        </p:txBody>
      </p:sp>
    </p:spTree>
    <p:extLst>
      <p:ext uri="{BB962C8B-B14F-4D97-AF65-F5344CB8AC3E}">
        <p14:creationId xmlns:p14="http://schemas.microsoft.com/office/powerpoint/2010/main" val="588206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37</a:t>
            </a:fld>
            <a:endParaRPr lang="en-US"/>
          </a:p>
        </p:txBody>
      </p:sp>
    </p:spTree>
    <p:extLst>
      <p:ext uri="{BB962C8B-B14F-4D97-AF65-F5344CB8AC3E}">
        <p14:creationId xmlns:p14="http://schemas.microsoft.com/office/powerpoint/2010/main" val="1091080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38</a:t>
            </a:fld>
            <a:endParaRPr lang="en-US"/>
          </a:p>
        </p:txBody>
      </p:sp>
    </p:spTree>
    <p:extLst>
      <p:ext uri="{BB962C8B-B14F-4D97-AF65-F5344CB8AC3E}">
        <p14:creationId xmlns:p14="http://schemas.microsoft.com/office/powerpoint/2010/main" val="2283918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6E7D7EED-20F5-48D4-BC6F-628A515C546E}" type="slidenum">
              <a:rPr lang="en-US" smtClean="0"/>
              <a:t>39</a:t>
            </a:fld>
            <a:endParaRPr lang="en-US"/>
          </a:p>
        </p:txBody>
      </p:sp>
    </p:spTree>
    <p:extLst>
      <p:ext uri="{BB962C8B-B14F-4D97-AF65-F5344CB8AC3E}">
        <p14:creationId xmlns:p14="http://schemas.microsoft.com/office/powerpoint/2010/main" val="2235661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40</a:t>
            </a:fld>
            <a:endParaRPr lang="en-US"/>
          </a:p>
        </p:txBody>
      </p:sp>
    </p:spTree>
    <p:extLst>
      <p:ext uri="{BB962C8B-B14F-4D97-AF65-F5344CB8AC3E}">
        <p14:creationId xmlns:p14="http://schemas.microsoft.com/office/powerpoint/2010/main" val="3572198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54</a:t>
            </a:fld>
            <a:endParaRPr lang="en-US"/>
          </a:p>
        </p:txBody>
      </p:sp>
    </p:spTree>
    <p:extLst>
      <p:ext uri="{BB962C8B-B14F-4D97-AF65-F5344CB8AC3E}">
        <p14:creationId xmlns:p14="http://schemas.microsoft.com/office/powerpoint/2010/main" val="1103162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55</a:t>
            </a:fld>
            <a:endParaRPr lang="en-US"/>
          </a:p>
        </p:txBody>
      </p:sp>
    </p:spTree>
    <p:extLst>
      <p:ext uri="{BB962C8B-B14F-4D97-AF65-F5344CB8AC3E}">
        <p14:creationId xmlns:p14="http://schemas.microsoft.com/office/powerpoint/2010/main" val="710174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3</a:t>
            </a:fld>
            <a:endParaRPr lang="en-US"/>
          </a:p>
        </p:txBody>
      </p:sp>
    </p:spTree>
    <p:extLst>
      <p:ext uri="{BB962C8B-B14F-4D97-AF65-F5344CB8AC3E}">
        <p14:creationId xmlns:p14="http://schemas.microsoft.com/office/powerpoint/2010/main" val="290777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56</a:t>
            </a:fld>
            <a:endParaRPr lang="en-US"/>
          </a:p>
        </p:txBody>
      </p:sp>
    </p:spTree>
    <p:extLst>
      <p:ext uri="{BB962C8B-B14F-4D97-AF65-F5344CB8AC3E}">
        <p14:creationId xmlns:p14="http://schemas.microsoft.com/office/powerpoint/2010/main" val="13955955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57</a:t>
            </a:fld>
            <a:endParaRPr lang="en-US"/>
          </a:p>
        </p:txBody>
      </p:sp>
    </p:spTree>
    <p:extLst>
      <p:ext uri="{BB962C8B-B14F-4D97-AF65-F5344CB8AC3E}">
        <p14:creationId xmlns:p14="http://schemas.microsoft.com/office/powerpoint/2010/main" val="1226818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58</a:t>
            </a:fld>
            <a:endParaRPr lang="en-US"/>
          </a:p>
        </p:txBody>
      </p:sp>
    </p:spTree>
    <p:extLst>
      <p:ext uri="{BB962C8B-B14F-4D97-AF65-F5344CB8AC3E}">
        <p14:creationId xmlns:p14="http://schemas.microsoft.com/office/powerpoint/2010/main" val="357037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E7D7EED-20F5-48D4-BC6F-628A515C546E}" type="slidenum">
              <a:rPr lang="en-US" smtClean="0"/>
              <a:t>61</a:t>
            </a:fld>
            <a:endParaRPr lang="en-US"/>
          </a:p>
        </p:txBody>
      </p:sp>
    </p:spTree>
    <p:extLst>
      <p:ext uri="{BB962C8B-B14F-4D97-AF65-F5344CB8AC3E}">
        <p14:creationId xmlns:p14="http://schemas.microsoft.com/office/powerpoint/2010/main" val="1968739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67</a:t>
            </a:fld>
            <a:endParaRPr lang="en-US"/>
          </a:p>
        </p:txBody>
      </p:sp>
    </p:spTree>
    <p:extLst>
      <p:ext uri="{BB962C8B-B14F-4D97-AF65-F5344CB8AC3E}">
        <p14:creationId xmlns:p14="http://schemas.microsoft.com/office/powerpoint/2010/main" val="1616085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68</a:t>
            </a:fld>
            <a:endParaRPr lang="en-US"/>
          </a:p>
        </p:txBody>
      </p:sp>
    </p:spTree>
    <p:extLst>
      <p:ext uri="{BB962C8B-B14F-4D97-AF65-F5344CB8AC3E}">
        <p14:creationId xmlns:p14="http://schemas.microsoft.com/office/powerpoint/2010/main" val="23569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4</a:t>
            </a:fld>
            <a:endParaRPr lang="en-US"/>
          </a:p>
        </p:txBody>
      </p:sp>
    </p:spTree>
    <p:extLst>
      <p:ext uri="{BB962C8B-B14F-4D97-AF65-F5344CB8AC3E}">
        <p14:creationId xmlns:p14="http://schemas.microsoft.com/office/powerpoint/2010/main" val="2742430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5</a:t>
            </a:fld>
            <a:endParaRPr lang="en-US"/>
          </a:p>
        </p:txBody>
      </p:sp>
    </p:spTree>
    <p:extLst>
      <p:ext uri="{BB962C8B-B14F-4D97-AF65-F5344CB8AC3E}">
        <p14:creationId xmlns:p14="http://schemas.microsoft.com/office/powerpoint/2010/main" val="3417650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8</a:t>
            </a:fld>
            <a:endParaRPr lang="en-US"/>
          </a:p>
        </p:txBody>
      </p:sp>
    </p:spTree>
    <p:extLst>
      <p:ext uri="{BB962C8B-B14F-4D97-AF65-F5344CB8AC3E}">
        <p14:creationId xmlns:p14="http://schemas.microsoft.com/office/powerpoint/2010/main" val="497675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9</a:t>
            </a:fld>
            <a:endParaRPr lang="en-US"/>
          </a:p>
        </p:txBody>
      </p:sp>
    </p:spTree>
    <p:extLst>
      <p:ext uri="{BB962C8B-B14F-4D97-AF65-F5344CB8AC3E}">
        <p14:creationId xmlns:p14="http://schemas.microsoft.com/office/powerpoint/2010/main" val="3228044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10</a:t>
            </a:fld>
            <a:endParaRPr lang="en-US"/>
          </a:p>
        </p:txBody>
      </p:sp>
    </p:spTree>
    <p:extLst>
      <p:ext uri="{BB962C8B-B14F-4D97-AF65-F5344CB8AC3E}">
        <p14:creationId xmlns:p14="http://schemas.microsoft.com/office/powerpoint/2010/main" val="321289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11</a:t>
            </a:fld>
            <a:endParaRPr lang="en-US"/>
          </a:p>
        </p:txBody>
      </p:sp>
    </p:spTree>
    <p:extLst>
      <p:ext uri="{BB962C8B-B14F-4D97-AF65-F5344CB8AC3E}">
        <p14:creationId xmlns:p14="http://schemas.microsoft.com/office/powerpoint/2010/main" val="3252076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48000"/>
            <a:ext cx="2249424" cy="720000"/>
          </a:xfrm>
          <a:prstGeom prst="rect">
            <a:avLst/>
          </a:prstGeom>
          <a:solidFill>
            <a:srgbClr val="498B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8000"/>
            <a:ext cx="6784848" cy="7200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hasCustomPrompt="1"/>
          </p:nvPr>
        </p:nvSpPr>
        <p:spPr>
          <a:xfrm>
            <a:off x="2362200" y="4038600"/>
            <a:ext cx="6477000" cy="1828800"/>
          </a:xfrm>
        </p:spPr>
        <p:txBody>
          <a:bodyPr anchor="b"/>
          <a:lstStyle>
            <a:lvl1pPr>
              <a:defRPr cap="all" baseline="0">
                <a:solidFill>
                  <a:schemeClr val="bg2"/>
                </a:solidFill>
              </a:defRPr>
            </a:lvl1pPr>
          </a:lstStyle>
          <a:p>
            <a:r>
              <a:rPr kumimoji="0" lang="en-US" dirty="0" smtClean="0"/>
              <a:t>Click to edit Master title style</a:t>
            </a:r>
            <a:br>
              <a:rPr kumimoji="0" lang="en-US" dirty="0" smtClean="0"/>
            </a:b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Executive Management retreat</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DD2957A-38BF-4766-88FD-46AF2F4ED65D}" type="slidenum">
              <a:rPr lang="en-US" smtClean="0"/>
              <a:t>‹#›</a:t>
            </a:fld>
            <a:endParaRPr lang="en-US"/>
          </a:p>
        </p:txBody>
      </p:sp>
      <p:sp>
        <p:nvSpPr>
          <p:cNvPr id="13" name="AutoShape 4"/>
          <p:cNvSpPr>
            <a:spLocks noChangeAspect="1" noChangeArrowheads="1" noTextEdit="1"/>
          </p:cNvSpPr>
          <p:nvPr/>
        </p:nvSpPr>
        <p:spPr bwMode="auto">
          <a:xfrm>
            <a:off x="-41284" y="5013176"/>
            <a:ext cx="2277322" cy="864171"/>
          </a:xfrm>
          <a:prstGeom prst="rect">
            <a:avLst/>
          </a:prstGeom>
          <a:noFill/>
          <a:ln w="9525">
            <a:noFill/>
            <a:miter lim="800000"/>
            <a:headEnd/>
            <a:tailEnd/>
          </a:ln>
        </p:spPr>
        <p:txBody>
          <a:bodyPr/>
          <a:lstStyle/>
          <a:p>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68" y="4950267"/>
            <a:ext cx="792088" cy="865430"/>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703768"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fld id="{61396047-A25F-4C04-801C-E0B65870C122}" type="datetime1">
              <a:rPr lang="en-US" smtClean="0"/>
              <a:t>9/8/2017</a:t>
            </a:fld>
            <a:endParaRPr lang="en-US"/>
          </a:p>
        </p:txBody>
      </p:sp>
      <p:sp>
        <p:nvSpPr>
          <p:cNvPr id="5" name="Footer Placeholder 4"/>
          <p:cNvSpPr>
            <a:spLocks noGrp="1"/>
          </p:cNvSpPr>
          <p:nvPr>
            <p:ph type="ftr" sz="quarter" idx="11"/>
          </p:nvPr>
        </p:nvSpPr>
        <p:spPr/>
        <p:txBody>
          <a:bodyPr/>
          <a:lstStyle/>
          <a:p>
            <a:r>
              <a:rPr lang="en-US" smtClean="0"/>
              <a:t>Executive Management retreat</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DD2957A-38BF-4766-88FD-46AF2F4ED65D}"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498B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a:xfrm>
            <a:off x="6096000" y="6248400"/>
            <a:ext cx="2667000" cy="365125"/>
          </a:xfrm>
          <a:prstGeom prst="rect">
            <a:avLst/>
          </a:prstGeom>
        </p:spPr>
        <p:txBody>
          <a:bodyPr/>
          <a:lstStyle/>
          <a:p>
            <a:fld id="{E6ADB3C4-37BC-4668-B07C-AC0A61DA5C70}" type="datetime1">
              <a:rPr lang="en-US" smtClean="0"/>
              <a:t>9/8/2017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DD2957A-38BF-4766-88FD-46AF2F4ED65D}" type="slidenum">
              <a:rPr lang="en-US" smtClean="0"/>
              <a:t>‹#›</a:t>
            </a:fld>
            <a:endParaRPr lang="en-US"/>
          </a:p>
        </p:txBody>
      </p:sp>
      <p:sp>
        <p:nvSpPr>
          <p:cNvPr id="14" name="Footer Placeholder 13"/>
          <p:cNvSpPr>
            <a:spLocks noGrp="1"/>
          </p:cNvSpPr>
          <p:nvPr>
            <p:ph type="ftr" sz="quarter" idx="12"/>
          </p:nvPr>
        </p:nvSpPr>
        <p:spPr/>
        <p:txBody>
          <a:bodyPr/>
          <a:lstStyle/>
          <a:p>
            <a:r>
              <a:rPr lang="en-US" smtClean="0"/>
              <a:t>Executive Management retreat</a:t>
            </a: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656" y="2716158"/>
            <a:ext cx="792088" cy="86543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a:xfrm>
            <a:off x="6096000" y="6248400"/>
            <a:ext cx="2667000" cy="365125"/>
          </a:xfrm>
          <a:prstGeom prst="rect">
            <a:avLst/>
          </a:prstGeom>
        </p:spPr>
        <p:txBody>
          <a:bodyPr rtlCol="0"/>
          <a:lstStyle/>
          <a:p>
            <a:fld id="{2A6A0925-FB6F-41AF-BC67-F44E03827291}" type="datetime1">
              <a:rPr lang="en-US" smtClean="0"/>
              <a:t>9/8/2017</a:t>
            </a:fld>
            <a:endParaRPr lang="en-US"/>
          </a:p>
        </p:txBody>
      </p:sp>
      <p:sp>
        <p:nvSpPr>
          <p:cNvPr id="10" name="Slide Number Placeholder 9"/>
          <p:cNvSpPr>
            <a:spLocks noGrp="1"/>
          </p:cNvSpPr>
          <p:nvPr>
            <p:ph type="sldNum" sz="quarter" idx="16"/>
          </p:nvPr>
        </p:nvSpPr>
        <p:spPr/>
        <p:txBody>
          <a:bodyPr rtlCol="0"/>
          <a:lstStyle/>
          <a:p>
            <a:fld id="{DDD2957A-38BF-4766-88FD-46AF2F4ED65D}" type="slidenum">
              <a:rPr lang="en-US" smtClean="0"/>
              <a:t>‹#›</a:t>
            </a:fld>
            <a:endParaRPr lang="en-US"/>
          </a:p>
        </p:txBody>
      </p:sp>
      <p:sp>
        <p:nvSpPr>
          <p:cNvPr id="12" name="Footer Placeholder 11"/>
          <p:cNvSpPr>
            <a:spLocks noGrp="1"/>
          </p:cNvSpPr>
          <p:nvPr>
            <p:ph type="ftr" sz="quarter" idx="17"/>
          </p:nvPr>
        </p:nvSpPr>
        <p:spPr/>
        <p:txBody>
          <a:bodyPr rtlCol="0"/>
          <a:lstStyle/>
          <a:p>
            <a:r>
              <a:rPr lang="en-US" smtClean="0"/>
              <a:t>Executive Management retreat</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7783016"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fld id="{D21AAC08-61CE-4B90-B52E-AEC4BE5150C8}" type="datetime1">
              <a:rPr lang="en-US" smtClean="0"/>
              <a:t>9/8/2017</a:t>
            </a:fld>
            <a:endParaRPr lang="en-US"/>
          </a:p>
        </p:txBody>
      </p:sp>
      <p:sp>
        <p:nvSpPr>
          <p:cNvPr id="12" name="Slide Number Placeholder 11"/>
          <p:cNvSpPr>
            <a:spLocks noGrp="1"/>
          </p:cNvSpPr>
          <p:nvPr>
            <p:ph type="sldNum" sz="quarter" idx="16"/>
          </p:nvPr>
        </p:nvSpPr>
        <p:spPr/>
        <p:txBody>
          <a:bodyPr rtlCol="0"/>
          <a:lstStyle/>
          <a:p>
            <a:fld id="{DDD2957A-38BF-4766-88FD-46AF2F4ED65D}" type="slidenum">
              <a:rPr lang="en-US" smtClean="0"/>
              <a:t>‹#›</a:t>
            </a:fld>
            <a:endParaRPr lang="en-US" dirty="0"/>
          </a:p>
        </p:txBody>
      </p:sp>
      <p:sp>
        <p:nvSpPr>
          <p:cNvPr id="14" name="Footer Placeholder 13"/>
          <p:cNvSpPr>
            <a:spLocks noGrp="1"/>
          </p:cNvSpPr>
          <p:nvPr>
            <p:ph type="ftr" sz="quarter" idx="17"/>
          </p:nvPr>
        </p:nvSpPr>
        <p:spPr/>
        <p:txBody>
          <a:bodyPr rtlCol="0"/>
          <a:lstStyle/>
          <a:p>
            <a:r>
              <a:rPr lang="en-US" smtClean="0"/>
              <a:t>Executive Management retreat</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096000" y="6248400"/>
            <a:ext cx="2667000" cy="365125"/>
          </a:xfrm>
          <a:prstGeom prst="rect">
            <a:avLst/>
          </a:prstGeom>
        </p:spPr>
        <p:txBody>
          <a:bodyPr/>
          <a:lstStyle/>
          <a:p>
            <a:fld id="{084A3F8D-7326-489B-A111-72F253C23C70}" type="datetime1">
              <a:rPr lang="en-US" smtClean="0"/>
              <a:t>9/8/2017</a:t>
            </a:fld>
            <a:endParaRPr lang="en-US"/>
          </a:p>
        </p:txBody>
      </p:sp>
      <p:sp>
        <p:nvSpPr>
          <p:cNvPr id="4" name="Footer Placeholder 3"/>
          <p:cNvSpPr>
            <a:spLocks noGrp="1"/>
          </p:cNvSpPr>
          <p:nvPr>
            <p:ph type="ftr" sz="quarter" idx="11"/>
          </p:nvPr>
        </p:nvSpPr>
        <p:spPr/>
        <p:txBody>
          <a:bodyPr/>
          <a:lstStyle/>
          <a:p>
            <a:r>
              <a:rPr lang="en-US" smtClean="0"/>
              <a:t>Executive Management retreat</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DD2957A-38BF-4766-88FD-46AF2F4ED65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7634808"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096000" y="6248400"/>
            <a:ext cx="2667000" cy="365125"/>
          </a:xfrm>
          <a:prstGeom prst="rect">
            <a:avLst/>
          </a:prstGeom>
        </p:spPr>
        <p:txBody>
          <a:bodyPr/>
          <a:lstStyle/>
          <a:p>
            <a:fld id="{25BF7998-6C05-4FEA-AF9A-E2F1785DC22B}" type="datetime1">
              <a:rPr lang="en-US" smtClean="0"/>
              <a:t>9/8/2017</a:t>
            </a:fld>
            <a:endParaRPr lang="en-US"/>
          </a:p>
        </p:txBody>
      </p:sp>
      <p:sp>
        <p:nvSpPr>
          <p:cNvPr id="6" name="Footer Placeholder 5"/>
          <p:cNvSpPr>
            <a:spLocks noGrp="1"/>
          </p:cNvSpPr>
          <p:nvPr>
            <p:ph type="ftr" sz="quarter" idx="11"/>
          </p:nvPr>
        </p:nvSpPr>
        <p:spPr/>
        <p:txBody>
          <a:bodyPr/>
          <a:lstStyle/>
          <a:p>
            <a:r>
              <a:rPr lang="en-US" smtClean="0"/>
              <a:t>Executive Management retreat</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DD2957A-38BF-4766-88FD-46AF2F4ED65D}"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pper-median-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Executive Management retreat</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a:t>
            </a:fld>
            <a:endParaRPr lang="en-US"/>
          </a:p>
        </p:txBody>
      </p:sp>
      <p:sp>
        <p:nvSpPr>
          <p:cNvPr id="5" name="Text Placeholder 12"/>
          <p:cNvSpPr>
            <a:spLocks noGrp="1"/>
          </p:cNvSpPr>
          <p:nvPr>
            <p:ph idx="1"/>
          </p:nvPr>
        </p:nvSpPr>
        <p:spPr>
          <a:xfrm>
            <a:off x="612648" y="1046962"/>
            <a:ext cx="8153400" cy="547838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49821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7612058"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925144"/>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3" name="Footer Placeholder 2"/>
          <p:cNvSpPr>
            <a:spLocks noGrp="1"/>
          </p:cNvSpPr>
          <p:nvPr>
            <p:ph type="ftr" sz="quarter" idx="3"/>
          </p:nvPr>
        </p:nvSpPr>
        <p:spPr>
          <a:xfrm>
            <a:off x="3183365" y="6525344"/>
            <a:ext cx="5421083" cy="221109"/>
          </a:xfrm>
          <a:prstGeom prst="rect">
            <a:avLst/>
          </a:prstGeom>
        </p:spPr>
        <p:txBody>
          <a:bodyPr vert="horz" anchor="ctr"/>
          <a:lstStyle>
            <a:lvl1pPr algn="r" eaLnBrk="1" latinLnBrk="0" hangingPunct="1">
              <a:defRPr kumimoji="0" sz="1400">
                <a:solidFill>
                  <a:schemeClr val="tx2"/>
                </a:solidFill>
              </a:defRPr>
            </a:lvl1pPr>
          </a:lstStyle>
          <a:p>
            <a:r>
              <a:rPr lang="en-US" smtClean="0"/>
              <a:t>Executive Management retreat</a:t>
            </a: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498B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571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DD2957A-38BF-4766-88FD-46AF2F4ED65D}" type="slidenum">
              <a:rPr lang="en-US" smtClean="0"/>
              <a:t>‹#›</a:t>
            </a:fld>
            <a:endParaRPr lang="en-US"/>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460432" y="419189"/>
            <a:ext cx="483493" cy="52826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Lst>
  <p:timing>
    <p:tnLst>
      <p:par>
        <p:cTn id="1" dur="indefinite" restart="never" nodeType="tmRoot"/>
      </p:par>
    </p:tnLst>
  </p:timing>
  <p:hf hdr="0" ftr="0" dt="0"/>
  <p:txStyles>
    <p:titleStyle>
      <a:lvl1pPr algn="l" rtl="0" eaLnBrk="1" latinLnBrk="0" hangingPunct="1">
        <a:lnSpc>
          <a:spcPct val="80000"/>
        </a:lnSpc>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7612058" cy="573886"/>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046962"/>
            <a:ext cx="8153400" cy="547838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3" name="Footer Placeholder 2"/>
          <p:cNvSpPr>
            <a:spLocks noGrp="1"/>
          </p:cNvSpPr>
          <p:nvPr>
            <p:ph type="ftr" sz="quarter" idx="3"/>
          </p:nvPr>
        </p:nvSpPr>
        <p:spPr>
          <a:xfrm>
            <a:off x="3183365" y="6525344"/>
            <a:ext cx="5421083" cy="221109"/>
          </a:xfrm>
          <a:prstGeom prst="rect">
            <a:avLst/>
          </a:prstGeom>
        </p:spPr>
        <p:txBody>
          <a:bodyPr vert="horz" anchor="ctr"/>
          <a:lstStyle>
            <a:lvl1pPr algn="r" eaLnBrk="1" latinLnBrk="0" hangingPunct="1">
              <a:defRPr kumimoji="0" sz="1400">
                <a:solidFill>
                  <a:schemeClr val="tx2"/>
                </a:solidFill>
              </a:defRPr>
            </a:lvl1pPr>
          </a:lstStyle>
          <a:p>
            <a:r>
              <a:rPr lang="en-US" smtClean="0"/>
              <a:t>Executive Management retreat</a:t>
            </a:r>
            <a:endParaRPr lang="en-US" dirty="0"/>
          </a:p>
        </p:txBody>
      </p:sp>
      <p:sp>
        <p:nvSpPr>
          <p:cNvPr id="8" name="Rectangle 7"/>
          <p:cNvSpPr/>
          <p:nvPr/>
        </p:nvSpPr>
        <p:spPr>
          <a:xfrm>
            <a:off x="0" y="810424"/>
            <a:ext cx="533400" cy="228600"/>
          </a:xfrm>
          <a:prstGeom prst="rect">
            <a:avLst/>
          </a:prstGeom>
          <a:solidFill>
            <a:srgbClr val="498B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810424"/>
            <a:ext cx="8553450" cy="571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802486"/>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DD2957A-38BF-4766-88FD-46AF2F4ED65D}"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0432" y="188640"/>
            <a:ext cx="483493" cy="528261"/>
          </a:xfrm>
          <a:prstGeom prst="rect">
            <a:avLst/>
          </a:prstGeom>
        </p:spPr>
      </p:pic>
    </p:spTree>
    <p:extLst>
      <p:ext uri="{BB962C8B-B14F-4D97-AF65-F5344CB8AC3E}">
        <p14:creationId xmlns:p14="http://schemas.microsoft.com/office/powerpoint/2010/main" val="2189391830"/>
      </p:ext>
    </p:extLst>
  </p:cSld>
  <p:clrMap bg1="lt1" tx1="dk1" bg2="lt2" tx2="dk2" accent1="accent1" accent2="accent2" accent3="accent3" accent4="accent4" accent5="accent5" accent6="accent6" hlink="hlink" folHlink="folHlink"/>
  <p:sldLayoutIdLst>
    <p:sldLayoutId id="2147483670" r:id="rId1"/>
  </p:sldLayoutIdLst>
  <p:timing>
    <p:tnLst>
      <p:par>
        <p:cTn id="1" dur="indefinite" restart="never" nodeType="tmRoot"/>
      </p:par>
    </p:tnLst>
  </p:timing>
  <p:hf hdr="0" ftr="0" dt="0"/>
  <p:txStyles>
    <p:titleStyle>
      <a:lvl1pPr algn="l" rtl="0" eaLnBrk="1" latinLnBrk="0" hangingPunct="1">
        <a:lnSpc>
          <a:spcPct val="80000"/>
        </a:lnSpc>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gif"/></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gif"/><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8.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https://www.itu.int/net4/CRM/SDG/#/home/objectives"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23.jpeg"/><Relationship Id="rId18" Type="http://schemas.openxmlformats.org/officeDocument/2006/relationships/image" Target="../media/image48.jpe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5.jpeg"/><Relationship Id="rId17" Type="http://schemas.openxmlformats.org/officeDocument/2006/relationships/image" Target="../media/image47.jpeg"/><Relationship Id="rId2" Type="http://schemas.openxmlformats.org/officeDocument/2006/relationships/notesSlide" Target="../notesSlides/notesSlide27.xml"/><Relationship Id="rId16" Type="http://schemas.openxmlformats.org/officeDocument/2006/relationships/image" Target="../media/image25.jpeg"/><Relationship Id="rId1" Type="http://schemas.openxmlformats.org/officeDocument/2006/relationships/slideLayout" Target="../slideLayouts/slideLayout8.xml"/><Relationship Id="rId6" Type="http://schemas.openxmlformats.org/officeDocument/2006/relationships/image" Target="../media/image40.jpeg"/><Relationship Id="rId11" Type="http://schemas.openxmlformats.org/officeDocument/2006/relationships/image" Target="../media/image44.png"/><Relationship Id="rId5" Type="http://schemas.openxmlformats.org/officeDocument/2006/relationships/image" Target="../media/image39.jpeg"/><Relationship Id="rId15" Type="http://schemas.openxmlformats.org/officeDocument/2006/relationships/image" Target="../media/image28.jpeg"/><Relationship Id="rId10" Type="http://schemas.openxmlformats.org/officeDocument/2006/relationships/image" Target="../media/image22.jpeg"/><Relationship Id="rId19" Type="http://schemas.openxmlformats.org/officeDocument/2006/relationships/image" Target="../media/image26.jpeg"/><Relationship Id="rId4" Type="http://schemas.openxmlformats.org/officeDocument/2006/relationships/image" Target="../media/image38.jpeg"/><Relationship Id="rId9" Type="http://schemas.openxmlformats.org/officeDocument/2006/relationships/image" Target="../media/image43.jpeg"/><Relationship Id="rId14" Type="http://schemas.openxmlformats.org/officeDocument/2006/relationships/image" Target="../media/image4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4.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rmAutofit/>
          </a:bodyPr>
          <a:lstStyle/>
          <a:p>
            <a:r>
              <a:rPr lang="en-US" sz="1900" dirty="0" smtClean="0"/>
              <a:t>		</a:t>
            </a:r>
            <a:r>
              <a:rPr lang="en-US" dirty="0" smtClean="0"/>
              <a:t>		 	</a:t>
            </a:r>
            <a:r>
              <a:rPr lang="en-US" sz="2800" b="1" dirty="0" smtClean="0"/>
              <a:t> </a:t>
            </a:r>
            <a:r>
              <a:rPr lang="en-US" sz="1300" b="1" smtClean="0"/>
              <a:t>7 August 2017</a:t>
            </a:r>
            <a:endParaRPr lang="en-US" sz="1900" b="1" dirty="0"/>
          </a:p>
        </p:txBody>
      </p:sp>
      <p:sp>
        <p:nvSpPr>
          <p:cNvPr id="7" name="Title 4"/>
          <p:cNvSpPr txBox="1">
            <a:spLocks/>
          </p:cNvSpPr>
          <p:nvPr/>
        </p:nvSpPr>
        <p:spPr>
          <a:xfrm>
            <a:off x="2362200" y="836712"/>
            <a:ext cx="6602288" cy="4968552"/>
          </a:xfrm>
          <a:prstGeom prst="rect">
            <a:avLst/>
          </a:prstGeom>
        </p:spPr>
        <p:txBody>
          <a:bodyPr vert="horz" anchor="b">
            <a:normAutofit/>
          </a:bodyPr>
          <a:lstStyle>
            <a:lvl1pPr algn="l" rtl="0" eaLnBrk="1" latinLnBrk="0" hangingPunct="1">
              <a:lnSpc>
                <a:spcPct val="80000"/>
              </a:lnSpc>
              <a:spcBef>
                <a:spcPct val="0"/>
              </a:spcBef>
              <a:buNone/>
              <a:defRPr kumimoji="0" sz="4400" kern="1200" cap="all" baseline="0">
                <a:solidFill>
                  <a:schemeClr val="bg2"/>
                </a:solidFill>
                <a:latin typeface="+mj-lt"/>
                <a:ea typeface="+mj-ea"/>
                <a:cs typeface="+mj-cs"/>
              </a:defRPr>
            </a:lvl1pPr>
          </a:lstStyle>
          <a:p>
            <a:pPr>
              <a:lnSpc>
                <a:spcPct val="100000"/>
              </a:lnSpc>
              <a:spcBef>
                <a:spcPts val="600"/>
              </a:spcBef>
            </a:pPr>
            <a:r>
              <a:rPr lang="en-US" sz="2800" b="1" dirty="0" smtClean="0"/>
              <a:t>Strategic planning FRAMEWORK</a:t>
            </a:r>
            <a:br>
              <a:rPr lang="en-US" sz="2800" b="1" dirty="0" smtClean="0"/>
            </a:br>
            <a:endParaRPr lang="en-US" sz="2800" b="1" dirty="0" smtClean="0"/>
          </a:p>
          <a:p>
            <a:pPr>
              <a:lnSpc>
                <a:spcPct val="100000"/>
              </a:lnSpc>
              <a:spcBef>
                <a:spcPts val="600"/>
              </a:spcBef>
            </a:pPr>
            <a:r>
              <a:rPr lang="en-US" sz="2400" i="1" cap="none" dirty="0" smtClean="0"/>
              <a:t>2</a:t>
            </a:r>
            <a:r>
              <a:rPr lang="en-US" sz="2400" i="1" cap="none" baseline="30000" dirty="0" smtClean="0"/>
              <a:t>nd</a:t>
            </a:r>
            <a:r>
              <a:rPr lang="en-US" sz="2400" i="1" cap="none" dirty="0" smtClean="0"/>
              <a:t> </a:t>
            </a:r>
            <a:r>
              <a:rPr lang="en-US" sz="2400" i="1" cap="none" dirty="0"/>
              <a:t>M</a:t>
            </a:r>
            <a:r>
              <a:rPr lang="en-US" sz="2400" i="1" cap="none" dirty="0" smtClean="0"/>
              <a:t>eeting of the Council Working Group for Strategic and Financial plans for 2020-2023</a:t>
            </a:r>
          </a:p>
          <a:p>
            <a:pPr>
              <a:lnSpc>
                <a:spcPct val="100000"/>
              </a:lnSpc>
              <a:spcBef>
                <a:spcPts val="600"/>
              </a:spcBef>
            </a:pPr>
            <a:endParaRPr lang="en-US" sz="2800" b="1" dirty="0" smtClean="0"/>
          </a:p>
          <a:p>
            <a:pPr>
              <a:lnSpc>
                <a:spcPct val="100000"/>
              </a:lnSpc>
              <a:spcBef>
                <a:spcPts val="600"/>
              </a:spcBef>
            </a:pPr>
            <a:r>
              <a:rPr lang="en-US" sz="2400" b="1" dirty="0" smtClean="0"/>
              <a:t>“Committed </a:t>
            </a:r>
            <a:r>
              <a:rPr lang="en-US" sz="2400" b="1" dirty="0"/>
              <a:t>to connecting the </a:t>
            </a:r>
            <a:r>
              <a:rPr lang="en-US" sz="2400" b="1" dirty="0" smtClean="0"/>
              <a:t>world”</a:t>
            </a:r>
            <a:endParaRPr lang="en-US" sz="2400" b="1" i="1" cap="none" dirty="0" smtClean="0"/>
          </a:p>
        </p:txBody>
      </p:sp>
      <p:sp>
        <p:nvSpPr>
          <p:cNvPr id="4" name="Rectangle 3"/>
          <p:cNvSpPr/>
          <p:nvPr/>
        </p:nvSpPr>
        <p:spPr>
          <a:xfrm>
            <a:off x="6948264" y="222607"/>
            <a:ext cx="1808124" cy="83099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Revision </a:t>
            </a:r>
            <a: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1 </a:t>
            </a:r>
            <a: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of</a:t>
            </a:r>
            <a:b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br>
            <a: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Document CWG-SFP-2/6-E</a:t>
            </a:r>
            <a:r>
              <a:rPr lang="de-CH" sz="1200" b="1" spc="-2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
            </a:r>
            <a:br>
              <a:rPr lang="de-CH" sz="1200" b="1" spc="-2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br>
            <a:r>
              <a:rPr lang="de-CH" sz="1200" b="1" spc="-2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24 August 2017</a:t>
            </a:r>
            <a: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
            </a:r>
            <a:b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br>
            <a: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Original: English</a:t>
            </a:r>
            <a:endParaRPr lang="en-US" sz="1200" dirty="0">
              <a:solidFill>
                <a:schemeClr val="bg1"/>
              </a:solidFill>
            </a:endParaRPr>
          </a:p>
        </p:txBody>
      </p:sp>
    </p:spTree>
    <p:extLst>
      <p:ext uri="{BB962C8B-B14F-4D97-AF65-F5344CB8AC3E}">
        <p14:creationId xmlns:p14="http://schemas.microsoft.com/office/powerpoint/2010/main" val="138333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Weaknesses of the ITU</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10</a:t>
            </a:fld>
            <a:endParaRPr lang="en-US" dirty="0"/>
          </a:p>
        </p:txBody>
      </p:sp>
      <p:sp>
        <p:nvSpPr>
          <p:cNvPr id="4" name="Content Placeholder 3"/>
          <p:cNvSpPr>
            <a:spLocks noGrp="1"/>
          </p:cNvSpPr>
          <p:nvPr>
            <p:ph sz="quarter" idx="1"/>
          </p:nvPr>
        </p:nvSpPr>
        <p:spPr>
          <a:xfrm>
            <a:off x="533400" y="1600200"/>
            <a:ext cx="8232648" cy="4925144"/>
          </a:xfrm>
        </p:spPr>
        <p:txBody>
          <a:bodyPr>
            <a:normAutofit/>
          </a:bodyPr>
          <a:lstStyle/>
          <a:p>
            <a:pPr marL="360000" indent="-360000">
              <a:buSzPct val="65000"/>
              <a:buFont typeface="+mj-lt"/>
              <a:buAutoNum type="arabicPeriod"/>
            </a:pPr>
            <a:r>
              <a:rPr lang="en-US" dirty="0" smtClean="0"/>
              <a:t>Length of the </a:t>
            </a:r>
            <a:r>
              <a:rPr lang="en-US" b="1" dirty="0" smtClean="0"/>
              <a:t>governing bodies decision making process</a:t>
            </a:r>
          </a:p>
          <a:p>
            <a:pPr marL="360000" indent="-360000">
              <a:buSzPct val="65000"/>
              <a:buFont typeface="+mj-lt"/>
              <a:buAutoNum type="arabicPeriod"/>
            </a:pPr>
            <a:r>
              <a:rPr lang="en-US" dirty="0" smtClean="0"/>
              <a:t>Federal</a:t>
            </a:r>
            <a:r>
              <a:rPr lang="en-US" b="1" dirty="0" smtClean="0"/>
              <a:t> </a:t>
            </a:r>
            <a:r>
              <a:rPr lang="en-US" b="1" dirty="0"/>
              <a:t>structure </a:t>
            </a:r>
            <a:r>
              <a:rPr lang="en-US" b="1" dirty="0" smtClean="0"/>
              <a:t>requires</a:t>
            </a:r>
            <a:r>
              <a:rPr lang="en-US" dirty="0" smtClean="0"/>
              <a:t> </a:t>
            </a:r>
            <a:r>
              <a:rPr lang="en-US" b="1" dirty="0" smtClean="0"/>
              <a:t>coordination </a:t>
            </a:r>
            <a:r>
              <a:rPr lang="en-US" dirty="0" smtClean="0"/>
              <a:t>and </a:t>
            </a:r>
            <a:r>
              <a:rPr lang="en-US" b="1" dirty="0" smtClean="0"/>
              <a:t>clarification </a:t>
            </a:r>
            <a:r>
              <a:rPr lang="en-US" dirty="0" smtClean="0"/>
              <a:t>of the roles of each sector to avoid duplication/conflicts</a:t>
            </a:r>
            <a:endParaRPr lang="en-US" dirty="0"/>
          </a:p>
          <a:p>
            <a:pPr marL="360000" indent="-360000">
              <a:buSzPct val="65000"/>
              <a:buFont typeface="+mj-lt"/>
              <a:buAutoNum type="arabicPeriod"/>
            </a:pPr>
            <a:r>
              <a:rPr lang="en-US" b="1" dirty="0" smtClean="0"/>
              <a:t>Elements of organizational culture </a:t>
            </a:r>
            <a:r>
              <a:rPr lang="en-US" dirty="0" smtClean="0"/>
              <a:t>are </a:t>
            </a:r>
            <a:r>
              <a:rPr lang="en-US" b="1" dirty="0" smtClean="0"/>
              <a:t>conservative</a:t>
            </a:r>
            <a:r>
              <a:rPr lang="en-US" dirty="0"/>
              <a:t> </a:t>
            </a:r>
            <a:r>
              <a:rPr lang="en-US" dirty="0" smtClean="0"/>
              <a:t>and </a:t>
            </a:r>
            <a:r>
              <a:rPr lang="en-US" b="1" dirty="0" smtClean="0"/>
              <a:t>risk averse</a:t>
            </a:r>
            <a:endParaRPr lang="en-US" dirty="0" smtClean="0"/>
          </a:p>
          <a:p>
            <a:pPr marL="360000" indent="-360000">
              <a:buSzPct val="65000"/>
              <a:buFont typeface="+mj-lt"/>
              <a:buAutoNum type="arabicPeriod"/>
            </a:pPr>
            <a:r>
              <a:rPr lang="en-US" dirty="0"/>
              <a:t>Difficulty </a:t>
            </a:r>
            <a:r>
              <a:rPr lang="en-US" dirty="0" smtClean="0"/>
              <a:t>to decide on diversifying </a:t>
            </a:r>
            <a:r>
              <a:rPr lang="en-US" b="1" dirty="0" smtClean="0"/>
              <a:t>sources </a:t>
            </a:r>
            <a:r>
              <a:rPr lang="en-US" b="1" dirty="0"/>
              <a:t>of </a:t>
            </a:r>
            <a:r>
              <a:rPr lang="en-US" b="1" dirty="0" smtClean="0"/>
              <a:t>income</a:t>
            </a:r>
            <a:endParaRPr lang="en-US" b="1" dirty="0"/>
          </a:p>
        </p:txBody>
      </p:sp>
    </p:spTree>
    <p:extLst>
      <p:ext uri="{BB962C8B-B14F-4D97-AF65-F5344CB8AC3E}">
        <p14:creationId xmlns:p14="http://schemas.microsoft.com/office/powerpoint/2010/main" val="3460947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Opportunities</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11</a:t>
            </a:fld>
            <a:endParaRPr lang="en-US"/>
          </a:p>
        </p:txBody>
      </p:sp>
      <p:sp>
        <p:nvSpPr>
          <p:cNvPr id="4" name="Content Placeholder 3"/>
          <p:cNvSpPr>
            <a:spLocks noGrp="1"/>
          </p:cNvSpPr>
          <p:nvPr>
            <p:ph idx="1"/>
          </p:nvPr>
        </p:nvSpPr>
        <p:spPr/>
        <p:txBody>
          <a:bodyPr>
            <a:normAutofit/>
          </a:bodyPr>
          <a:lstStyle/>
          <a:p>
            <a:pPr marL="252000" indent="-252000">
              <a:spcBef>
                <a:spcPts val="300"/>
              </a:spcBef>
              <a:buSzPct val="65000"/>
              <a:buFont typeface="+mj-lt"/>
              <a:buAutoNum type="arabicPeriod"/>
            </a:pPr>
            <a:r>
              <a:rPr lang="en-US" sz="2300" dirty="0" smtClean="0"/>
              <a:t>Creation </a:t>
            </a:r>
            <a:r>
              <a:rPr lang="en-US" sz="2300" dirty="0"/>
              <a:t>of </a:t>
            </a:r>
            <a:r>
              <a:rPr lang="en-US" sz="2300" b="1" dirty="0"/>
              <a:t>new markets </a:t>
            </a:r>
            <a:r>
              <a:rPr lang="en-US" sz="2300" dirty="0"/>
              <a:t>and entrance of </a:t>
            </a:r>
            <a:r>
              <a:rPr lang="en-US" sz="2300" b="1" dirty="0"/>
              <a:t>new key </a:t>
            </a:r>
            <a:r>
              <a:rPr lang="en-US" sz="2300" b="1" dirty="0" smtClean="0"/>
              <a:t>players creates new membership opportunities</a:t>
            </a:r>
            <a:endParaRPr lang="en-US" sz="2300" dirty="0"/>
          </a:p>
          <a:p>
            <a:pPr marL="252000" indent="-252000">
              <a:spcBef>
                <a:spcPts val="300"/>
              </a:spcBef>
              <a:buSzPct val="65000"/>
              <a:buFont typeface="+mj-lt"/>
              <a:buAutoNum type="arabicPeriod"/>
            </a:pPr>
            <a:r>
              <a:rPr lang="en-US" sz="2300" dirty="0"/>
              <a:t>Member </a:t>
            </a:r>
            <a:r>
              <a:rPr lang="en-US" sz="2300" dirty="0" smtClean="0"/>
              <a:t>States </a:t>
            </a:r>
            <a:r>
              <a:rPr lang="en-US" sz="2300" dirty="0"/>
              <a:t>from </a:t>
            </a:r>
            <a:r>
              <a:rPr lang="en-US" sz="2300" b="1" dirty="0"/>
              <a:t>developing world </a:t>
            </a:r>
            <a:r>
              <a:rPr lang="en-US" sz="2300" b="1" dirty="0" smtClean="0"/>
              <a:t>increasingly engage in the multilateral system</a:t>
            </a:r>
            <a:endParaRPr lang="en-US" sz="2300" dirty="0"/>
          </a:p>
          <a:p>
            <a:pPr marL="252000" indent="-252000">
              <a:spcBef>
                <a:spcPts val="300"/>
              </a:spcBef>
              <a:buSzPct val="65000"/>
              <a:buFont typeface="+mj-lt"/>
              <a:buAutoNum type="arabicPeriod"/>
            </a:pPr>
            <a:r>
              <a:rPr lang="en-US" sz="2300" dirty="0"/>
              <a:t>Increased </a:t>
            </a:r>
            <a:r>
              <a:rPr lang="en-US" sz="2300" b="1" dirty="0"/>
              <a:t>relevance of ICT in society, </a:t>
            </a:r>
            <a:r>
              <a:rPr lang="en-US" sz="2300" b="1" dirty="0" smtClean="0"/>
              <a:t>data</a:t>
            </a:r>
            <a:r>
              <a:rPr lang="en-US" sz="2300" dirty="0" smtClean="0"/>
              <a:t> </a:t>
            </a:r>
            <a:r>
              <a:rPr lang="en-US" sz="2300" dirty="0"/>
              <a:t>seen as the </a:t>
            </a:r>
            <a:r>
              <a:rPr lang="en-US" sz="2300" b="1" dirty="0"/>
              <a:t>new oil</a:t>
            </a:r>
          </a:p>
          <a:p>
            <a:pPr marL="252000" indent="-252000">
              <a:spcBef>
                <a:spcPts val="300"/>
              </a:spcBef>
              <a:buSzPct val="65000"/>
              <a:buFont typeface="+mj-lt"/>
              <a:buAutoNum type="arabicPeriod"/>
            </a:pPr>
            <a:r>
              <a:rPr lang="en-US" sz="2300" b="1" dirty="0" smtClean="0"/>
              <a:t>Catalytic impact of ICTs on </a:t>
            </a:r>
            <a:r>
              <a:rPr lang="en-US" sz="2300" b="1" dirty="0"/>
              <a:t>the implementation of </a:t>
            </a:r>
            <a:r>
              <a:rPr lang="en-US" sz="2300" b="1" dirty="0" smtClean="0"/>
              <a:t>SDGs </a:t>
            </a:r>
            <a:r>
              <a:rPr lang="en-US" sz="2300" dirty="0" smtClean="0"/>
              <a:t>(</a:t>
            </a:r>
            <a:r>
              <a:rPr lang="en-US" sz="2300" dirty="0"/>
              <a:t>impact on medical and social care, education, social </a:t>
            </a:r>
            <a:r>
              <a:rPr lang="en-US" sz="2300" dirty="0" smtClean="0"/>
              <a:t>identity, etc.)</a:t>
            </a:r>
            <a:endParaRPr lang="en-US" sz="2300" b="1" dirty="0"/>
          </a:p>
          <a:p>
            <a:pPr marL="252000" indent="-252000">
              <a:spcBef>
                <a:spcPts val="300"/>
              </a:spcBef>
              <a:buSzPct val="65000"/>
              <a:buFont typeface="+mj-lt"/>
              <a:buAutoNum type="arabicPeriod"/>
            </a:pPr>
            <a:r>
              <a:rPr lang="en-US" sz="2300" b="1" dirty="0"/>
              <a:t>Digital transformation </a:t>
            </a:r>
            <a:r>
              <a:rPr lang="en-US" sz="2300" dirty="0"/>
              <a:t>of the industry and public services </a:t>
            </a:r>
          </a:p>
          <a:p>
            <a:pPr marL="252000" indent="-252000">
              <a:spcBef>
                <a:spcPts val="300"/>
              </a:spcBef>
              <a:buSzPct val="65000"/>
              <a:buFont typeface="+mj-lt"/>
              <a:buAutoNum type="arabicPeriod"/>
            </a:pPr>
            <a:r>
              <a:rPr lang="en-US" sz="2300" dirty="0" smtClean="0"/>
              <a:t>New </a:t>
            </a:r>
            <a:r>
              <a:rPr lang="en-US" sz="2300" dirty="0"/>
              <a:t>emerging technologies, systems and players require new </a:t>
            </a:r>
            <a:r>
              <a:rPr lang="en-US" sz="2300" b="1" dirty="0"/>
              <a:t>harmonized regulations and </a:t>
            </a:r>
            <a:r>
              <a:rPr lang="en-US" sz="2300" b="1" dirty="0" smtClean="0"/>
              <a:t>standards</a:t>
            </a:r>
            <a:endParaRPr lang="en-US" sz="2300" dirty="0"/>
          </a:p>
          <a:p>
            <a:pPr marL="252000" indent="-252000">
              <a:spcBef>
                <a:spcPts val="300"/>
              </a:spcBef>
              <a:buSzPct val="65000"/>
              <a:buFont typeface="+mj-lt"/>
              <a:buAutoNum type="arabicPeriod"/>
            </a:pPr>
            <a:r>
              <a:rPr lang="en-US" sz="2300" dirty="0"/>
              <a:t>New </a:t>
            </a:r>
            <a:r>
              <a:rPr lang="en-US" sz="2300" b="1" dirty="0"/>
              <a:t>environmentally-friendly technologies/markets </a:t>
            </a:r>
            <a:r>
              <a:rPr lang="en-US" sz="2300" dirty="0"/>
              <a:t>leading to new opportunities for </a:t>
            </a:r>
            <a:r>
              <a:rPr lang="en-US" sz="2300" dirty="0" smtClean="0"/>
              <a:t>partnerships</a:t>
            </a:r>
            <a:endParaRPr lang="en-US" sz="2300" dirty="0"/>
          </a:p>
          <a:p>
            <a:pPr marL="252000" indent="-252000">
              <a:spcBef>
                <a:spcPts val="300"/>
              </a:spcBef>
              <a:buSzPct val="65000"/>
              <a:buFont typeface="+mj-lt"/>
              <a:buAutoNum type="arabicPeriod"/>
            </a:pPr>
            <a:r>
              <a:rPr lang="en-US" sz="2300" dirty="0"/>
              <a:t>Support from some </a:t>
            </a:r>
            <a:r>
              <a:rPr lang="en-US" sz="2300" b="1" dirty="0"/>
              <a:t>media and advocacy </a:t>
            </a:r>
            <a:r>
              <a:rPr lang="en-US" sz="2300" b="1" dirty="0" smtClean="0"/>
              <a:t>organizations</a:t>
            </a:r>
            <a:endParaRPr lang="en-US" sz="2700" b="1" dirty="0"/>
          </a:p>
        </p:txBody>
      </p:sp>
    </p:spTree>
    <p:extLst>
      <p:ext uri="{BB962C8B-B14F-4D97-AF65-F5344CB8AC3E}">
        <p14:creationId xmlns:p14="http://schemas.microsoft.com/office/powerpoint/2010/main" val="789861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Threats</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12</a:t>
            </a:fld>
            <a:endParaRPr lang="en-US"/>
          </a:p>
        </p:txBody>
      </p:sp>
      <p:sp>
        <p:nvSpPr>
          <p:cNvPr id="4" name="Content Placeholder 3"/>
          <p:cNvSpPr>
            <a:spLocks noGrp="1"/>
          </p:cNvSpPr>
          <p:nvPr>
            <p:ph idx="1"/>
          </p:nvPr>
        </p:nvSpPr>
        <p:spPr>
          <a:xfrm>
            <a:off x="612648" y="1046962"/>
            <a:ext cx="8153400" cy="5406374"/>
          </a:xfrm>
        </p:spPr>
        <p:txBody>
          <a:bodyPr>
            <a:noAutofit/>
          </a:bodyPr>
          <a:lstStyle/>
          <a:p>
            <a:pPr marL="252000" indent="-252000">
              <a:spcBef>
                <a:spcPts val="300"/>
              </a:spcBef>
              <a:buSzPct val="65000"/>
              <a:buFont typeface="+mj-lt"/>
              <a:buAutoNum type="arabicPeriod"/>
            </a:pPr>
            <a:r>
              <a:rPr lang="en-US" sz="2400" b="1" dirty="0" smtClean="0"/>
              <a:t>Increasing divisions </a:t>
            </a:r>
            <a:r>
              <a:rPr lang="en-US" sz="2400" dirty="0" smtClean="0"/>
              <a:t>(e.g. digital, gender, geographical)</a:t>
            </a:r>
          </a:p>
          <a:p>
            <a:pPr marL="252000" indent="-252000">
              <a:spcBef>
                <a:spcPts val="300"/>
              </a:spcBef>
              <a:buSzPct val="65000"/>
              <a:buFont typeface="+mj-lt"/>
              <a:buAutoNum type="arabicPeriod"/>
            </a:pPr>
            <a:r>
              <a:rPr lang="en-US" sz="2400" dirty="0" smtClean="0"/>
              <a:t>Difficulty of </a:t>
            </a:r>
            <a:r>
              <a:rPr lang="en-US" sz="2400" dirty="0"/>
              <a:t>the </a:t>
            </a:r>
            <a:r>
              <a:rPr lang="en-US" sz="2400" b="1" dirty="0"/>
              <a:t>global economy </a:t>
            </a:r>
            <a:r>
              <a:rPr lang="en-US" sz="2400" dirty="0"/>
              <a:t>to regain a trajectory of strong, balanced and sustained </a:t>
            </a:r>
            <a:r>
              <a:rPr lang="en-US" sz="2400" dirty="0" smtClean="0"/>
              <a:t>growth</a:t>
            </a:r>
            <a:endParaRPr lang="en-US" sz="2400" dirty="0"/>
          </a:p>
          <a:p>
            <a:pPr marL="252000" indent="-252000">
              <a:spcBef>
                <a:spcPts val="300"/>
              </a:spcBef>
              <a:buSzPct val="65000"/>
              <a:buFont typeface="+mj-lt"/>
              <a:buAutoNum type="arabicPeriod"/>
            </a:pPr>
            <a:r>
              <a:rPr lang="en-US" sz="2400" dirty="0" smtClean="0"/>
              <a:t>New </a:t>
            </a:r>
            <a:r>
              <a:rPr lang="en-US" sz="2400" b="1" dirty="0"/>
              <a:t>digital service </a:t>
            </a:r>
            <a:r>
              <a:rPr lang="en-US" sz="2400" b="1" dirty="0" smtClean="0"/>
              <a:t>providers </a:t>
            </a:r>
            <a:r>
              <a:rPr lang="en-US" sz="2400" dirty="0"/>
              <a:t>and </a:t>
            </a:r>
            <a:r>
              <a:rPr lang="en-US" sz="2400" b="1" dirty="0"/>
              <a:t>increased competition </a:t>
            </a:r>
            <a:r>
              <a:rPr lang="en-US" sz="2400" dirty="0" smtClean="0"/>
              <a:t>reduce </a:t>
            </a:r>
            <a:r>
              <a:rPr lang="en-US" sz="2400" dirty="0"/>
              <a:t>margins, </a:t>
            </a:r>
            <a:r>
              <a:rPr lang="en-US" sz="2400" dirty="0" smtClean="0"/>
              <a:t>questioning </a:t>
            </a:r>
            <a:r>
              <a:rPr lang="en-US" sz="2400" dirty="0"/>
              <a:t>the types of regulations </a:t>
            </a:r>
            <a:r>
              <a:rPr lang="en-US" sz="2400" dirty="0" smtClean="0"/>
              <a:t>required</a:t>
            </a:r>
            <a:endParaRPr lang="en-US" sz="2400" dirty="0"/>
          </a:p>
          <a:p>
            <a:pPr marL="252000" indent="-252000">
              <a:spcBef>
                <a:spcPts val="300"/>
              </a:spcBef>
              <a:buSzPct val="65000"/>
              <a:buFont typeface="+mj-lt"/>
              <a:buAutoNum type="arabicPeriod"/>
            </a:pPr>
            <a:r>
              <a:rPr lang="en-US" sz="2400" b="1" dirty="0" smtClean="0"/>
              <a:t>Social </a:t>
            </a:r>
            <a:r>
              <a:rPr lang="en-US" sz="2400" b="1" dirty="0"/>
              <a:t>impact of ICTs </a:t>
            </a:r>
            <a:r>
              <a:rPr lang="en-US" sz="2400" dirty="0" smtClean="0"/>
              <a:t>(online privacy</a:t>
            </a:r>
            <a:r>
              <a:rPr lang="en-US" sz="2400" dirty="0"/>
              <a:t>, consumer protection, </a:t>
            </a:r>
            <a:r>
              <a:rPr lang="en-US" sz="2400" dirty="0" smtClean="0"/>
              <a:t>security, impact on jobs, growing inequalities, ethics)</a:t>
            </a:r>
            <a:endParaRPr lang="en-US" sz="2400" dirty="0"/>
          </a:p>
          <a:p>
            <a:pPr marL="252000" indent="-252000">
              <a:spcBef>
                <a:spcPts val="300"/>
              </a:spcBef>
              <a:buSzPct val="65000"/>
              <a:buFont typeface="+mj-lt"/>
              <a:buAutoNum type="arabicPeriod"/>
            </a:pPr>
            <a:r>
              <a:rPr lang="en-US" sz="2400" dirty="0" smtClean="0"/>
              <a:t>The </a:t>
            </a:r>
            <a:r>
              <a:rPr lang="en-US" sz="2400" b="1" dirty="0"/>
              <a:t>impact on environment </a:t>
            </a:r>
            <a:r>
              <a:rPr lang="en-US" sz="2400" dirty="0"/>
              <a:t>of increasing networks, data, devices </a:t>
            </a:r>
            <a:r>
              <a:rPr lang="en-US" sz="2400" dirty="0" smtClean="0"/>
              <a:t>connected</a:t>
            </a:r>
            <a:endParaRPr lang="en-US" sz="2400" dirty="0"/>
          </a:p>
          <a:p>
            <a:pPr marL="252000" indent="-252000">
              <a:spcBef>
                <a:spcPts val="300"/>
              </a:spcBef>
              <a:buSzPct val="65000"/>
              <a:buFont typeface="+mj-lt"/>
              <a:buAutoNum type="arabicPeriod"/>
            </a:pPr>
            <a:r>
              <a:rPr lang="en-US" sz="2400" b="1" dirty="0" smtClean="0"/>
              <a:t>Pressure</a:t>
            </a:r>
            <a:r>
              <a:rPr lang="en-US" sz="2400" dirty="0" smtClean="0"/>
              <a:t> from different stakeholders to </a:t>
            </a:r>
            <a:r>
              <a:rPr lang="en-US" sz="2400" b="1" dirty="0"/>
              <a:t>implement unproven </a:t>
            </a:r>
            <a:r>
              <a:rPr lang="en-US" sz="2400" b="1" dirty="0" smtClean="0"/>
              <a:t>approaches</a:t>
            </a:r>
          </a:p>
          <a:p>
            <a:pPr marL="252000" indent="-252000">
              <a:spcBef>
                <a:spcPts val="300"/>
              </a:spcBef>
              <a:buSzPct val="65000"/>
              <a:buFont typeface="+mj-lt"/>
              <a:buAutoNum type="arabicPeriod"/>
            </a:pPr>
            <a:r>
              <a:rPr lang="en-US" sz="2400" b="1" dirty="0" smtClean="0"/>
              <a:t>Duplication of work </a:t>
            </a:r>
            <a:r>
              <a:rPr lang="en-US" sz="2400" dirty="0" smtClean="0"/>
              <a:t>with other organizations/associations</a:t>
            </a:r>
            <a:endParaRPr lang="en-US" sz="2400" dirty="0"/>
          </a:p>
        </p:txBody>
      </p:sp>
    </p:spTree>
    <p:extLst>
      <p:ext uri="{BB962C8B-B14F-4D97-AF65-F5344CB8AC3E}">
        <p14:creationId xmlns:p14="http://schemas.microsoft.com/office/powerpoint/2010/main" val="2528341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partners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13</a:t>
            </a:fld>
            <a:endParaRPr lang="en-US" dirty="0"/>
          </a:p>
        </p:txBody>
      </p:sp>
      <p:sp>
        <p:nvSpPr>
          <p:cNvPr id="4" name="Content Placeholder 3"/>
          <p:cNvSpPr>
            <a:spLocks noGrp="1"/>
          </p:cNvSpPr>
          <p:nvPr>
            <p:ph sz="quarter" idx="1"/>
          </p:nvPr>
        </p:nvSpPr>
        <p:spPr/>
        <p:txBody>
          <a:bodyPr>
            <a:normAutofit/>
          </a:bodyPr>
          <a:lstStyle/>
          <a:p>
            <a:r>
              <a:rPr lang="en-US" dirty="0" smtClean="0"/>
              <a:t>Member States</a:t>
            </a:r>
          </a:p>
          <a:p>
            <a:r>
              <a:rPr lang="en-US" dirty="0"/>
              <a:t>Sector Members and other industry players</a:t>
            </a:r>
          </a:p>
          <a:p>
            <a:r>
              <a:rPr lang="en-US" dirty="0"/>
              <a:t>Academia</a:t>
            </a:r>
          </a:p>
          <a:p>
            <a:r>
              <a:rPr lang="en-US" dirty="0" smtClean="0"/>
              <a:t>UN Agencies and other International organizations</a:t>
            </a:r>
          </a:p>
          <a:p>
            <a:r>
              <a:rPr lang="en-US" dirty="0" smtClean="0"/>
              <a:t>Industry </a:t>
            </a:r>
            <a:r>
              <a:rPr lang="en-US" dirty="0"/>
              <a:t>associations </a:t>
            </a:r>
            <a:r>
              <a:rPr lang="en-US" dirty="0" smtClean="0"/>
              <a:t>(including tech </a:t>
            </a:r>
            <a:r>
              <a:rPr lang="en-US" dirty="0"/>
              <a:t>SME associations)</a:t>
            </a:r>
            <a:endParaRPr lang="en-US" dirty="0" smtClean="0"/>
          </a:p>
          <a:p>
            <a:r>
              <a:rPr lang="en-US" dirty="0" smtClean="0"/>
              <a:t>NGOs</a:t>
            </a:r>
          </a:p>
        </p:txBody>
      </p:sp>
    </p:spTree>
    <p:extLst>
      <p:ext uri="{BB962C8B-B14F-4D97-AF65-F5344CB8AC3E}">
        <p14:creationId xmlns:p14="http://schemas.microsoft.com/office/powerpoint/2010/main" val="501939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a:t>ITU vision, mission and values</a:t>
            </a:r>
          </a:p>
        </p:txBody>
      </p:sp>
      <p:sp>
        <p:nvSpPr>
          <p:cNvPr id="4" name="Slide Number Placeholder 3"/>
          <p:cNvSpPr>
            <a:spLocks noGrp="1"/>
          </p:cNvSpPr>
          <p:nvPr>
            <p:ph type="sldNum" sz="quarter" idx="11"/>
          </p:nvPr>
        </p:nvSpPr>
        <p:spPr/>
        <p:txBody>
          <a:bodyPr/>
          <a:lstStyle/>
          <a:p>
            <a:fld id="{DDD2957A-38BF-4766-88FD-46AF2F4ED65D}" type="slidenum">
              <a:rPr lang="en-US" smtClean="0"/>
              <a:t>14</a:t>
            </a:fld>
            <a:endParaRPr lang="en-US"/>
          </a:p>
        </p:txBody>
      </p:sp>
    </p:spTree>
    <p:extLst>
      <p:ext uri="{BB962C8B-B14F-4D97-AF65-F5344CB8AC3E}">
        <p14:creationId xmlns:p14="http://schemas.microsoft.com/office/powerpoint/2010/main" val="785870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15</a:t>
            </a:fld>
            <a:endParaRPr lang="en-US" dirty="0"/>
          </a:p>
        </p:txBody>
      </p:sp>
      <p:grpSp>
        <p:nvGrpSpPr>
          <p:cNvPr id="7" name="Group 6"/>
          <p:cNvGrpSpPr/>
          <p:nvPr/>
        </p:nvGrpSpPr>
        <p:grpSpPr>
          <a:xfrm>
            <a:off x="572481" y="4870340"/>
            <a:ext cx="7999039" cy="646331"/>
            <a:chOff x="486291" y="2014082"/>
            <a:chExt cx="7999039" cy="646331"/>
          </a:xfrm>
        </p:grpSpPr>
        <p:pic>
          <p:nvPicPr>
            <p:cNvPr id="5" name="Picture 4"/>
            <p:cNvPicPr>
              <a:picLocks noChangeAspect="1"/>
            </p:cNvPicPr>
            <p:nvPr/>
          </p:nvPicPr>
          <p:blipFill>
            <a:blip r:embed="rId3"/>
            <a:stretch>
              <a:fillRect/>
            </a:stretch>
          </p:blipFill>
          <p:spPr>
            <a:xfrm>
              <a:off x="486291" y="2040161"/>
              <a:ext cx="1704004" cy="524743"/>
            </a:xfrm>
            <a:prstGeom prst="rect">
              <a:avLst/>
            </a:prstGeom>
          </p:spPr>
        </p:pic>
        <p:sp>
          <p:nvSpPr>
            <p:cNvPr id="6" name="TextBox 5"/>
            <p:cNvSpPr txBox="1"/>
            <p:nvPr/>
          </p:nvSpPr>
          <p:spPr>
            <a:xfrm>
              <a:off x="2220634" y="2014082"/>
              <a:ext cx="6264696" cy="646331"/>
            </a:xfrm>
            <a:prstGeom prst="rect">
              <a:avLst/>
            </a:prstGeom>
            <a:noFill/>
          </p:spPr>
          <p:txBody>
            <a:bodyPr wrap="square" rtlCol="0">
              <a:spAutoFit/>
            </a:bodyPr>
            <a:lstStyle/>
            <a:p>
              <a:r>
                <a:rPr lang="en-US" dirty="0" smtClean="0"/>
                <a:t>“The </a:t>
              </a:r>
              <a:r>
                <a:rPr lang="en-US" dirty="0"/>
                <a:t>postal sector is seen as an enabler of inclusive development and an essential component of the global </a:t>
              </a:r>
              <a:r>
                <a:rPr lang="en-US" dirty="0" smtClean="0"/>
                <a:t>economy”</a:t>
              </a:r>
              <a:endParaRPr lang="en-US" dirty="0"/>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547" y="1556526"/>
            <a:ext cx="794345" cy="878452"/>
          </a:xfrm>
          <a:prstGeom prst="rect">
            <a:avLst/>
          </a:prstGeom>
        </p:spPr>
      </p:pic>
      <p:sp>
        <p:nvSpPr>
          <p:cNvPr id="14" name="TextBox 13"/>
          <p:cNvSpPr txBox="1"/>
          <p:nvPr/>
        </p:nvSpPr>
        <p:spPr>
          <a:xfrm>
            <a:off x="1979712" y="1493994"/>
            <a:ext cx="6840760" cy="1631216"/>
          </a:xfrm>
          <a:prstGeom prst="rect">
            <a:avLst/>
          </a:prstGeom>
          <a:noFill/>
        </p:spPr>
        <p:txBody>
          <a:bodyPr wrap="square" rtlCol="0">
            <a:spAutoFit/>
          </a:bodyPr>
          <a:lstStyle/>
          <a:p>
            <a:r>
              <a:rPr lang="en-US" sz="2000" dirty="0"/>
              <a:t>“An </a:t>
            </a:r>
            <a:r>
              <a:rPr lang="en-US" sz="2000" b="1" dirty="0"/>
              <a:t>information society</a:t>
            </a:r>
            <a:r>
              <a:rPr lang="en-US" sz="2000" dirty="0"/>
              <a:t>, empowered by the </a:t>
            </a:r>
            <a:r>
              <a:rPr lang="en-US" sz="2000" b="1" dirty="0"/>
              <a:t>interconnected world</a:t>
            </a:r>
            <a:r>
              <a:rPr lang="en-US" sz="2000" dirty="0"/>
              <a:t>, where </a:t>
            </a:r>
            <a:r>
              <a:rPr lang="en-US" sz="2000" b="1" dirty="0" smtClean="0"/>
              <a:t>telecommunication/information </a:t>
            </a:r>
            <a:r>
              <a:rPr lang="en-US" sz="2000" b="1" dirty="0"/>
              <a:t>and communication technologies</a:t>
            </a:r>
            <a:r>
              <a:rPr lang="en-US" sz="2000" dirty="0"/>
              <a:t> enable and accelerate </a:t>
            </a:r>
            <a:r>
              <a:rPr lang="en-US" sz="2000" b="1" dirty="0"/>
              <a:t>social</a:t>
            </a:r>
            <a:r>
              <a:rPr lang="en-US" sz="2000" dirty="0"/>
              <a:t>, </a:t>
            </a:r>
            <a:r>
              <a:rPr lang="en-US" sz="2000" b="1" dirty="0"/>
              <a:t>economic</a:t>
            </a:r>
            <a:r>
              <a:rPr lang="en-US" sz="2000" dirty="0"/>
              <a:t> and </a:t>
            </a:r>
            <a:r>
              <a:rPr lang="en-US" sz="2000" b="1" dirty="0"/>
              <a:t>environmentally</a:t>
            </a:r>
            <a:r>
              <a:rPr lang="en-US" sz="2000" dirty="0"/>
              <a:t> sustainable </a:t>
            </a:r>
            <a:r>
              <a:rPr lang="en-US" sz="2000" b="1" dirty="0"/>
              <a:t>growth</a:t>
            </a:r>
            <a:r>
              <a:rPr lang="en-US" sz="2000" dirty="0"/>
              <a:t> and </a:t>
            </a:r>
            <a:r>
              <a:rPr lang="en-US" sz="2000" b="1" dirty="0"/>
              <a:t>development</a:t>
            </a:r>
            <a:r>
              <a:rPr lang="en-US" sz="2000" dirty="0"/>
              <a:t> for </a:t>
            </a:r>
            <a:r>
              <a:rPr lang="en-US" sz="2000" dirty="0" smtClean="0"/>
              <a:t>everyone”</a:t>
            </a:r>
            <a:endParaRPr lang="en-US" sz="2000" dirty="0"/>
          </a:p>
        </p:txBody>
      </p:sp>
      <p:cxnSp>
        <p:nvCxnSpPr>
          <p:cNvPr id="15" name="Straight Connector 14"/>
          <p:cNvCxnSpPr/>
          <p:nvPr/>
        </p:nvCxnSpPr>
        <p:spPr>
          <a:xfrm>
            <a:off x="503548" y="3284984"/>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ounded Rectangular Callout 15"/>
          <p:cNvSpPr/>
          <p:nvPr/>
        </p:nvSpPr>
        <p:spPr>
          <a:xfrm>
            <a:off x="2627784" y="260648"/>
            <a:ext cx="2808312" cy="648072"/>
          </a:xfrm>
          <a:prstGeom prst="wedgeRoundRectCallout">
            <a:avLst>
              <a:gd name="adj1" fmla="val -59049"/>
              <a:gd name="adj2" fmla="val -80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GB" sz="2000" dirty="0">
                <a:solidFill>
                  <a:schemeClr val="bg1"/>
                </a:solidFill>
              </a:rPr>
              <a:t>The better world </a:t>
            </a:r>
            <a:r>
              <a:rPr lang="en-GB" sz="2000" dirty="0" smtClean="0">
                <a:solidFill>
                  <a:schemeClr val="bg1"/>
                </a:solidFill>
              </a:rPr>
              <a:t>ITU wants </a:t>
            </a:r>
            <a:r>
              <a:rPr lang="en-GB" sz="2000" dirty="0">
                <a:solidFill>
                  <a:schemeClr val="bg1"/>
                </a:solidFill>
              </a:rPr>
              <a:t>to </a:t>
            </a:r>
            <a:r>
              <a:rPr lang="en-GB" sz="2000" dirty="0" smtClean="0">
                <a:solidFill>
                  <a:schemeClr val="bg1"/>
                </a:solidFill>
              </a:rPr>
              <a:t>see</a:t>
            </a:r>
            <a:endParaRPr lang="en-US" sz="2000" dirty="0">
              <a:solidFill>
                <a:schemeClr val="bg1"/>
              </a:solidFill>
            </a:endParaRPr>
          </a:p>
        </p:txBody>
      </p:sp>
      <p:grpSp>
        <p:nvGrpSpPr>
          <p:cNvPr id="19" name="Group 18"/>
          <p:cNvGrpSpPr/>
          <p:nvPr/>
        </p:nvGrpSpPr>
        <p:grpSpPr>
          <a:xfrm>
            <a:off x="360040" y="3380799"/>
            <a:ext cx="8604448" cy="1200329"/>
            <a:chOff x="467544" y="4149080"/>
            <a:chExt cx="8604448" cy="1200329"/>
          </a:xfrm>
        </p:grpSpPr>
        <p:sp>
          <p:nvSpPr>
            <p:cNvPr id="10" name="TextBox 9"/>
            <p:cNvSpPr txBox="1"/>
            <p:nvPr/>
          </p:nvSpPr>
          <p:spPr>
            <a:xfrm>
              <a:off x="2404320" y="4149080"/>
              <a:ext cx="6667672" cy="1200329"/>
            </a:xfrm>
            <a:prstGeom prst="rect">
              <a:avLst/>
            </a:prstGeom>
            <a:noFill/>
          </p:spPr>
          <p:txBody>
            <a:bodyPr wrap="square" rtlCol="0">
              <a:spAutoFit/>
            </a:bodyPr>
            <a:lstStyle/>
            <a:p>
              <a:r>
                <a:rPr lang="en-US" dirty="0" smtClean="0"/>
                <a:t>“A </a:t>
              </a:r>
              <a:r>
                <a:rPr lang="en-US" dirty="0"/>
                <a:t>world free of hunger and malnutrition where food and agriculture contributes to improving the living standards of all, especially the poorest, in an economically, socially and environmentally sustainable </a:t>
              </a:r>
              <a:r>
                <a:rPr lang="en-US" dirty="0" smtClean="0"/>
                <a:t>manner”</a:t>
              </a:r>
              <a:endParaRPr lang="en-US" dirty="0"/>
            </a:p>
          </p:txBody>
        </p:sp>
        <p:grpSp>
          <p:nvGrpSpPr>
            <p:cNvPr id="17" name="Group 16"/>
            <p:cNvGrpSpPr/>
            <p:nvPr/>
          </p:nvGrpSpPr>
          <p:grpSpPr>
            <a:xfrm>
              <a:off x="467544" y="4255662"/>
              <a:ext cx="1942927" cy="829522"/>
              <a:chOff x="467544" y="4255662"/>
              <a:chExt cx="1942927" cy="829522"/>
            </a:xfrm>
          </p:grpSpPr>
          <p:pic>
            <p:nvPicPr>
              <p:cNvPr id="1026" name="Picture 2" descr="http://www.fao.org/fileadmin/templates/faoweb/images/FAO-logo.png"/>
              <p:cNvPicPr>
                <a:picLocks noChangeAspect="1" noChangeArrowheads="1"/>
              </p:cNvPicPr>
              <p:nvPr/>
            </p:nvPicPr>
            <p:blipFill rotWithShape="1">
              <a:blip r:embed="rId5">
                <a:extLst>
                  <a:ext uri="{28A0092B-C50C-407E-A947-70E740481C1C}">
                    <a14:useLocalDpi xmlns:a14="http://schemas.microsoft.com/office/drawing/2010/main" val="0"/>
                  </a:ext>
                </a:extLst>
              </a:blip>
              <a:srcRect r="79213"/>
              <a:stretch/>
            </p:blipFill>
            <p:spPr bwMode="auto">
              <a:xfrm>
                <a:off x="533400" y="4255662"/>
                <a:ext cx="510208" cy="4587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fao.org/fileadmin/templates/faoweb/images/FAO-logo.png"/>
              <p:cNvPicPr>
                <a:picLocks noChangeAspect="1" noChangeArrowheads="1"/>
              </p:cNvPicPr>
              <p:nvPr/>
            </p:nvPicPr>
            <p:blipFill rotWithShape="1">
              <a:blip r:embed="rId5">
                <a:extLst>
                  <a:ext uri="{28A0092B-C50C-407E-A947-70E740481C1C}">
                    <a14:useLocalDpi xmlns:a14="http://schemas.microsoft.com/office/drawing/2010/main" val="0"/>
                  </a:ext>
                </a:extLst>
              </a:blip>
              <a:srcRect l="20840"/>
              <a:stretch/>
            </p:blipFill>
            <p:spPr bwMode="auto">
              <a:xfrm>
                <a:off x="467544" y="4626468"/>
                <a:ext cx="1942927" cy="45871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1" name="Group 20"/>
          <p:cNvGrpSpPr/>
          <p:nvPr/>
        </p:nvGrpSpPr>
        <p:grpSpPr>
          <a:xfrm>
            <a:off x="1259632" y="5879013"/>
            <a:ext cx="6624736" cy="646331"/>
            <a:chOff x="755576" y="5637784"/>
            <a:chExt cx="6624736" cy="646331"/>
          </a:xfrm>
        </p:grpSpPr>
        <p:pic>
          <p:nvPicPr>
            <p:cNvPr id="1028" name="Picture 4" descr="Image result for unicef logo"/>
            <p:cNvPicPr>
              <a:picLocks noChangeAspect="1" noChangeArrowheads="1"/>
            </p:cNvPicPr>
            <p:nvPr/>
          </p:nvPicPr>
          <p:blipFill rotWithShape="1">
            <a:blip r:embed="rId6">
              <a:extLst>
                <a:ext uri="{28A0092B-C50C-407E-A947-70E740481C1C}">
                  <a14:useLocalDpi xmlns:a14="http://schemas.microsoft.com/office/drawing/2010/main" val="0"/>
                </a:ext>
              </a:extLst>
            </a:blip>
            <a:srcRect t="27399" b="36601"/>
            <a:stretch/>
          </p:blipFill>
          <p:spPr bwMode="auto">
            <a:xfrm>
              <a:off x="755576" y="5691539"/>
              <a:ext cx="1496740" cy="53881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346991" y="5637784"/>
              <a:ext cx="5033321" cy="646331"/>
            </a:xfrm>
            <a:prstGeom prst="rect">
              <a:avLst/>
            </a:prstGeom>
            <a:noFill/>
          </p:spPr>
          <p:txBody>
            <a:bodyPr wrap="square" rtlCol="0">
              <a:spAutoFit/>
            </a:bodyPr>
            <a:lstStyle/>
            <a:p>
              <a:r>
                <a:rPr lang="en-US" dirty="0"/>
                <a:t>“UNICEF is the driving force </a:t>
              </a:r>
              <a:r>
                <a:rPr lang="en-US" dirty="0" smtClean="0"/>
                <a:t>that helps </a:t>
              </a:r>
              <a:r>
                <a:rPr lang="en-US" dirty="0"/>
                <a:t>build a world where </a:t>
              </a:r>
              <a:r>
                <a:rPr lang="en-US" dirty="0" smtClean="0"/>
                <a:t>the rights of </a:t>
              </a:r>
              <a:r>
                <a:rPr lang="en-US" dirty="0"/>
                <a:t>every child are </a:t>
              </a:r>
              <a:r>
                <a:rPr lang="en-US" dirty="0" smtClean="0"/>
                <a:t>realized”</a:t>
              </a:r>
              <a:endParaRPr lang="en-US" dirty="0"/>
            </a:p>
          </p:txBody>
        </p:sp>
      </p:grpSp>
    </p:spTree>
    <p:extLst>
      <p:ext uri="{BB962C8B-B14F-4D97-AF65-F5344CB8AC3E}">
        <p14:creationId xmlns:p14="http://schemas.microsoft.com/office/powerpoint/2010/main" val="1828539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 proposal to discuss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16</a:t>
            </a:fld>
            <a:endParaRPr lang="en-US" dirty="0"/>
          </a:p>
        </p:txBody>
      </p:sp>
      <p:sp>
        <p:nvSpPr>
          <p:cNvPr id="13" name="TextBox 12"/>
          <p:cNvSpPr txBox="1"/>
          <p:nvPr/>
        </p:nvSpPr>
        <p:spPr>
          <a:xfrm>
            <a:off x="1187624" y="2246926"/>
            <a:ext cx="6840760" cy="1477328"/>
          </a:xfrm>
          <a:prstGeom prst="rect">
            <a:avLst/>
          </a:prstGeom>
          <a:noFill/>
        </p:spPr>
        <p:txBody>
          <a:bodyPr wrap="square" rtlCol="0">
            <a:spAutoFit/>
          </a:bodyPr>
          <a:lstStyle/>
          <a:p>
            <a:r>
              <a:rPr lang="en-US" dirty="0"/>
              <a:t>“A</a:t>
            </a:r>
            <a:r>
              <a:rPr lang="en-US" strike="sngStrike" dirty="0">
                <a:solidFill>
                  <a:srgbClr val="FF0000"/>
                </a:solidFill>
              </a:rPr>
              <a:t>n </a:t>
            </a:r>
            <a:r>
              <a:rPr lang="en-US" b="1" strike="sngStrike" dirty="0">
                <a:solidFill>
                  <a:srgbClr val="FF0000"/>
                </a:solidFill>
              </a:rPr>
              <a:t>information society</a:t>
            </a:r>
            <a:r>
              <a:rPr lang="en-US" strike="sngStrike" dirty="0">
                <a:solidFill>
                  <a:srgbClr val="FF0000"/>
                </a:solidFill>
              </a:rPr>
              <a:t>, empowered by the </a:t>
            </a:r>
            <a:r>
              <a:rPr lang="en-US" b="1" strike="sngStrike" dirty="0" smtClean="0">
                <a:solidFill>
                  <a:srgbClr val="FF0000"/>
                </a:solidFill>
              </a:rPr>
              <a:t>inter</a:t>
            </a:r>
            <a:r>
              <a:rPr lang="en-US" b="1" dirty="0" smtClean="0"/>
              <a:t> connected </a:t>
            </a:r>
            <a:r>
              <a:rPr lang="en-US" b="1" dirty="0"/>
              <a:t>world</a:t>
            </a:r>
            <a:r>
              <a:rPr lang="en-US" dirty="0"/>
              <a:t>, where </a:t>
            </a:r>
            <a:r>
              <a:rPr lang="en-US" b="1" dirty="0"/>
              <a:t>telecommunication/information and communication technologies</a:t>
            </a:r>
            <a:r>
              <a:rPr lang="en-US" dirty="0"/>
              <a:t> </a:t>
            </a:r>
            <a:r>
              <a:rPr lang="en-US" strike="sngStrike" dirty="0">
                <a:solidFill>
                  <a:srgbClr val="FF0000"/>
                </a:solidFill>
              </a:rPr>
              <a:t>enable and</a:t>
            </a:r>
            <a:r>
              <a:rPr lang="en-US" dirty="0"/>
              <a:t> </a:t>
            </a:r>
            <a:r>
              <a:rPr lang="en-US" dirty="0" smtClean="0"/>
              <a:t>accelerate </a:t>
            </a:r>
            <a:r>
              <a:rPr lang="en-US" dirty="0" smtClean="0">
                <a:solidFill>
                  <a:srgbClr val="FF0000"/>
                </a:solidFill>
              </a:rPr>
              <a:t>human progress and enable</a:t>
            </a:r>
            <a:r>
              <a:rPr lang="en-US" dirty="0" smtClean="0"/>
              <a:t> </a:t>
            </a:r>
            <a:r>
              <a:rPr lang="en-US" b="1" strike="sngStrike" dirty="0">
                <a:solidFill>
                  <a:srgbClr val="FF0000"/>
                </a:solidFill>
              </a:rPr>
              <a:t>social</a:t>
            </a:r>
            <a:r>
              <a:rPr lang="en-US" strike="sngStrike" dirty="0">
                <a:solidFill>
                  <a:srgbClr val="FF0000"/>
                </a:solidFill>
              </a:rPr>
              <a:t>, </a:t>
            </a:r>
            <a:r>
              <a:rPr lang="en-US" b="1" strike="sngStrike" dirty="0">
                <a:solidFill>
                  <a:srgbClr val="FF0000"/>
                </a:solidFill>
              </a:rPr>
              <a:t>economic</a:t>
            </a:r>
            <a:r>
              <a:rPr lang="en-US" strike="sngStrike" dirty="0">
                <a:solidFill>
                  <a:srgbClr val="FF0000"/>
                </a:solidFill>
              </a:rPr>
              <a:t> and </a:t>
            </a:r>
            <a:r>
              <a:rPr lang="en-US" b="1" strike="sngStrike" dirty="0">
                <a:solidFill>
                  <a:srgbClr val="FF0000"/>
                </a:solidFill>
              </a:rPr>
              <a:t>environmentally</a:t>
            </a:r>
            <a:r>
              <a:rPr lang="en-US" dirty="0"/>
              <a:t> sustainable </a:t>
            </a:r>
            <a:r>
              <a:rPr lang="en-US" b="1" strike="sngStrike" dirty="0">
                <a:solidFill>
                  <a:srgbClr val="FF0000"/>
                </a:solidFill>
              </a:rPr>
              <a:t>growth</a:t>
            </a:r>
            <a:r>
              <a:rPr lang="en-US" strike="sngStrike" dirty="0">
                <a:solidFill>
                  <a:srgbClr val="FF0000"/>
                </a:solidFill>
              </a:rPr>
              <a:t> and</a:t>
            </a:r>
            <a:r>
              <a:rPr lang="en-US" dirty="0"/>
              <a:t> </a:t>
            </a:r>
            <a:r>
              <a:rPr lang="en-US" b="1" dirty="0"/>
              <a:t>development</a:t>
            </a:r>
            <a:r>
              <a:rPr lang="en-US" dirty="0"/>
              <a:t> for </a:t>
            </a:r>
            <a:r>
              <a:rPr lang="en-US" dirty="0" smtClean="0">
                <a:solidFill>
                  <a:srgbClr val="FF0000"/>
                </a:solidFill>
              </a:rPr>
              <a:t>all </a:t>
            </a:r>
            <a:r>
              <a:rPr lang="en-US" strike="sngStrike" dirty="0" smtClean="0">
                <a:solidFill>
                  <a:srgbClr val="FF0000"/>
                </a:solidFill>
              </a:rPr>
              <a:t>everyone</a:t>
            </a:r>
            <a:r>
              <a:rPr lang="en-US" dirty="0"/>
              <a:t>”</a:t>
            </a:r>
          </a:p>
        </p:txBody>
      </p:sp>
      <p:sp>
        <p:nvSpPr>
          <p:cNvPr id="6" name="TextBox 5"/>
          <p:cNvSpPr txBox="1"/>
          <p:nvPr/>
        </p:nvSpPr>
        <p:spPr>
          <a:xfrm>
            <a:off x="1212736" y="4751980"/>
            <a:ext cx="7236804" cy="1569660"/>
          </a:xfrm>
          <a:prstGeom prst="rect">
            <a:avLst/>
          </a:prstGeom>
          <a:noFill/>
        </p:spPr>
        <p:txBody>
          <a:bodyPr wrap="square" rtlCol="0">
            <a:spAutoFit/>
          </a:bodyPr>
          <a:lstStyle/>
          <a:p>
            <a:r>
              <a:rPr lang="en-US" sz="2400" dirty="0" smtClean="0"/>
              <a:t>A </a:t>
            </a:r>
            <a:r>
              <a:rPr lang="en-US" sz="2400" b="1" dirty="0" smtClean="0"/>
              <a:t>connected world</a:t>
            </a:r>
            <a:r>
              <a:rPr lang="en-US" sz="2400" dirty="0" smtClean="0"/>
              <a:t>, where telecommunication/information and communication technologies </a:t>
            </a:r>
            <a:r>
              <a:rPr lang="en-US" sz="2400" b="1" dirty="0" smtClean="0"/>
              <a:t>accelerate human progress </a:t>
            </a:r>
            <a:r>
              <a:rPr lang="en-US" sz="2400" dirty="0" smtClean="0"/>
              <a:t>and </a:t>
            </a:r>
            <a:r>
              <a:rPr lang="en-US" sz="2400" b="1" dirty="0" smtClean="0"/>
              <a:t>enable sustainable development for all</a:t>
            </a:r>
            <a:endParaRPr lang="en-US" sz="2400"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27" y="4518412"/>
            <a:ext cx="794345" cy="878452"/>
          </a:xfrm>
          <a:prstGeom prst="rect">
            <a:avLst/>
          </a:prstGeom>
        </p:spPr>
      </p:pic>
      <p:sp>
        <p:nvSpPr>
          <p:cNvPr id="4" name="Rectangle 3"/>
          <p:cNvSpPr/>
          <p:nvPr/>
        </p:nvSpPr>
        <p:spPr>
          <a:xfrm>
            <a:off x="1187624" y="4149080"/>
            <a:ext cx="2005164" cy="369332"/>
          </a:xfrm>
          <a:prstGeom prst="rect">
            <a:avLst/>
          </a:prstGeom>
        </p:spPr>
        <p:txBody>
          <a:bodyPr wrap="none">
            <a:spAutoFit/>
          </a:bodyPr>
          <a:lstStyle/>
          <a:p>
            <a:r>
              <a:rPr lang="en-US" dirty="0">
                <a:sym typeface="Wingdings" panose="05000000000000000000" pitchFamily="2" charset="2"/>
              </a:rPr>
              <a:t> </a:t>
            </a:r>
            <a:r>
              <a:rPr lang="en-US" dirty="0"/>
              <a:t>Proposed </a:t>
            </a:r>
            <a:r>
              <a:rPr lang="en-US" b="1" dirty="0" smtClean="0"/>
              <a:t>vision</a:t>
            </a:r>
            <a:r>
              <a:rPr lang="en-US" dirty="0" smtClean="0"/>
              <a:t>:</a:t>
            </a:r>
            <a:endParaRPr lang="en-US" dirty="0"/>
          </a:p>
        </p:txBody>
      </p:sp>
    </p:spTree>
    <p:extLst>
      <p:ext uri="{BB962C8B-B14F-4D97-AF65-F5344CB8AC3E}">
        <p14:creationId xmlns:p14="http://schemas.microsoft.com/office/powerpoint/2010/main" val="4198983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17</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547" y="1556526"/>
            <a:ext cx="794345" cy="878452"/>
          </a:xfrm>
          <a:prstGeom prst="rect">
            <a:avLst/>
          </a:prstGeom>
        </p:spPr>
      </p:pic>
      <p:sp>
        <p:nvSpPr>
          <p:cNvPr id="14" name="TextBox 13"/>
          <p:cNvSpPr txBox="1"/>
          <p:nvPr/>
        </p:nvSpPr>
        <p:spPr>
          <a:xfrm>
            <a:off x="1979712" y="1493994"/>
            <a:ext cx="6840760" cy="1631216"/>
          </a:xfrm>
          <a:prstGeom prst="rect">
            <a:avLst/>
          </a:prstGeom>
          <a:noFill/>
        </p:spPr>
        <p:txBody>
          <a:bodyPr wrap="square" rtlCol="0">
            <a:spAutoFit/>
          </a:bodyPr>
          <a:lstStyle/>
          <a:p>
            <a:r>
              <a:rPr lang="en-US" sz="2000" dirty="0"/>
              <a:t>“To </a:t>
            </a:r>
            <a:r>
              <a:rPr lang="en-US" sz="2000" b="1" dirty="0"/>
              <a:t>promote</a:t>
            </a:r>
            <a:r>
              <a:rPr lang="en-US" sz="2000" dirty="0"/>
              <a:t>, </a:t>
            </a:r>
            <a:r>
              <a:rPr lang="en-US" sz="2000" b="1" dirty="0"/>
              <a:t>facilitate</a:t>
            </a:r>
            <a:r>
              <a:rPr lang="en-US" sz="2000" dirty="0"/>
              <a:t> and </a:t>
            </a:r>
            <a:r>
              <a:rPr lang="en-US" sz="2000" b="1" dirty="0"/>
              <a:t>foster</a:t>
            </a:r>
            <a:r>
              <a:rPr lang="en-US" sz="2000" dirty="0"/>
              <a:t> </a:t>
            </a:r>
            <a:r>
              <a:rPr lang="en-US" sz="2000" b="1" dirty="0"/>
              <a:t>affordable</a:t>
            </a:r>
            <a:r>
              <a:rPr lang="en-US" sz="2000" dirty="0"/>
              <a:t> and </a:t>
            </a:r>
            <a:r>
              <a:rPr lang="en-US" sz="2000" b="1" dirty="0"/>
              <a:t>universal</a:t>
            </a:r>
            <a:r>
              <a:rPr lang="en-US" sz="2000" dirty="0"/>
              <a:t> </a:t>
            </a:r>
            <a:r>
              <a:rPr lang="en-US" sz="2000" b="1" dirty="0"/>
              <a:t>access</a:t>
            </a:r>
            <a:r>
              <a:rPr lang="en-US" sz="2000" dirty="0"/>
              <a:t> to </a:t>
            </a:r>
            <a:r>
              <a:rPr lang="en-US" sz="2000" b="1" dirty="0" smtClean="0"/>
              <a:t>telecommunication/information </a:t>
            </a:r>
            <a:r>
              <a:rPr lang="en-US" sz="2000" b="1" dirty="0"/>
              <a:t>and communication technology networks</a:t>
            </a:r>
            <a:r>
              <a:rPr lang="en-US" sz="2000" dirty="0"/>
              <a:t>, </a:t>
            </a:r>
            <a:r>
              <a:rPr lang="en-US" sz="2000" b="1" dirty="0"/>
              <a:t>services</a:t>
            </a:r>
            <a:r>
              <a:rPr lang="en-US" sz="2000" dirty="0"/>
              <a:t> and </a:t>
            </a:r>
            <a:r>
              <a:rPr lang="en-US" sz="2000" b="1" dirty="0"/>
              <a:t>applications</a:t>
            </a:r>
            <a:r>
              <a:rPr lang="en-US" sz="2000" dirty="0"/>
              <a:t> and their </a:t>
            </a:r>
            <a:r>
              <a:rPr lang="en-US" sz="2000" b="1" dirty="0"/>
              <a:t>use</a:t>
            </a:r>
            <a:r>
              <a:rPr lang="en-US" sz="2000" dirty="0"/>
              <a:t> for </a:t>
            </a:r>
            <a:r>
              <a:rPr lang="en-US" sz="2000" b="1" dirty="0"/>
              <a:t>social</a:t>
            </a:r>
            <a:r>
              <a:rPr lang="en-US" sz="2000" dirty="0"/>
              <a:t>, </a:t>
            </a:r>
            <a:r>
              <a:rPr lang="en-US" sz="2000" b="1" dirty="0"/>
              <a:t>economic</a:t>
            </a:r>
            <a:r>
              <a:rPr lang="en-US" sz="2000" dirty="0"/>
              <a:t> and </a:t>
            </a:r>
            <a:r>
              <a:rPr lang="en-US" sz="2000" b="1" dirty="0"/>
              <a:t>environmentally sustainable growth </a:t>
            </a:r>
            <a:r>
              <a:rPr lang="en-US" sz="2000" dirty="0"/>
              <a:t>and </a:t>
            </a:r>
            <a:r>
              <a:rPr lang="en-US" sz="2000" b="1" dirty="0" smtClean="0"/>
              <a:t>development</a:t>
            </a:r>
            <a:r>
              <a:rPr lang="en-US" sz="2000" dirty="0" smtClean="0"/>
              <a:t>”</a:t>
            </a:r>
            <a:endParaRPr lang="en-US" sz="2000" dirty="0"/>
          </a:p>
        </p:txBody>
      </p:sp>
      <p:cxnSp>
        <p:nvCxnSpPr>
          <p:cNvPr id="15" name="Straight Connector 14"/>
          <p:cNvCxnSpPr/>
          <p:nvPr/>
        </p:nvCxnSpPr>
        <p:spPr>
          <a:xfrm>
            <a:off x="503548" y="3212976"/>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ounded Rectangular Callout 18"/>
          <p:cNvSpPr/>
          <p:nvPr/>
        </p:nvSpPr>
        <p:spPr>
          <a:xfrm>
            <a:off x="2915816" y="260648"/>
            <a:ext cx="5184576" cy="648072"/>
          </a:xfrm>
          <a:prstGeom prst="wedgeRoundRectCallout">
            <a:avLst>
              <a:gd name="adj1" fmla="val -54981"/>
              <a:gd name="adj2" fmla="val -65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a:solidFill>
                  <a:schemeClr val="bg1"/>
                </a:solidFill>
              </a:rPr>
              <a:t>Mission refers to the main overall purposes of the Union, as per the Basic Instruments of </a:t>
            </a:r>
            <a:r>
              <a:rPr lang="en-US" sz="2000" dirty="0" smtClean="0">
                <a:solidFill>
                  <a:schemeClr val="bg1"/>
                </a:solidFill>
              </a:rPr>
              <a:t>ITU</a:t>
            </a:r>
            <a:endParaRPr lang="en-US" sz="2000" dirty="0">
              <a:solidFill>
                <a:schemeClr val="bg1"/>
              </a:solidFill>
            </a:endParaRPr>
          </a:p>
        </p:txBody>
      </p:sp>
      <p:grpSp>
        <p:nvGrpSpPr>
          <p:cNvPr id="5" name="Group 4"/>
          <p:cNvGrpSpPr/>
          <p:nvPr/>
        </p:nvGrpSpPr>
        <p:grpSpPr>
          <a:xfrm>
            <a:off x="859146" y="3284984"/>
            <a:ext cx="7601286" cy="935712"/>
            <a:chOff x="859146" y="3672845"/>
            <a:chExt cx="7601286" cy="935712"/>
          </a:xfrm>
        </p:grpSpPr>
        <p:pic>
          <p:nvPicPr>
            <p:cNvPr id="9" name="Picture 4" descr="Image result for wipo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146" y="3733571"/>
              <a:ext cx="1222047" cy="8749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081193" y="3672845"/>
              <a:ext cx="6379239" cy="923330"/>
            </a:xfrm>
            <a:prstGeom prst="rect">
              <a:avLst/>
            </a:prstGeom>
            <a:noFill/>
          </p:spPr>
          <p:txBody>
            <a:bodyPr wrap="square" rtlCol="0">
              <a:spAutoFit/>
            </a:bodyPr>
            <a:lstStyle/>
            <a:p>
              <a:r>
                <a:rPr lang="en-US" dirty="0"/>
                <a:t>“The promotion of innovation and creativity for the economic, social and cultural development of all countries, through a balanced and effective international intellectual property </a:t>
              </a:r>
              <a:r>
                <a:rPr lang="en-US" dirty="0" smtClean="0"/>
                <a:t>system”</a:t>
              </a:r>
              <a:endParaRPr lang="en-US" dirty="0"/>
            </a:p>
          </p:txBody>
        </p:sp>
      </p:grpSp>
      <p:grpSp>
        <p:nvGrpSpPr>
          <p:cNvPr id="6" name="Group 5"/>
          <p:cNvGrpSpPr/>
          <p:nvPr/>
        </p:nvGrpSpPr>
        <p:grpSpPr>
          <a:xfrm>
            <a:off x="612648" y="4427100"/>
            <a:ext cx="8151439" cy="1200329"/>
            <a:chOff x="290364" y="4473102"/>
            <a:chExt cx="8151439" cy="1200329"/>
          </a:xfrm>
        </p:grpSpPr>
        <p:sp>
          <p:nvSpPr>
            <p:cNvPr id="16" name="TextBox 15"/>
            <p:cNvSpPr txBox="1"/>
            <p:nvPr/>
          </p:nvSpPr>
          <p:spPr>
            <a:xfrm>
              <a:off x="1444079" y="4473102"/>
              <a:ext cx="6997724" cy="1200329"/>
            </a:xfrm>
            <a:prstGeom prst="rect">
              <a:avLst/>
            </a:prstGeom>
            <a:noFill/>
          </p:spPr>
          <p:txBody>
            <a:bodyPr wrap="square" rtlCol="0">
              <a:spAutoFit/>
            </a:bodyPr>
            <a:lstStyle/>
            <a:p>
              <a:r>
                <a:rPr lang="en-US" dirty="0"/>
                <a:t>“As a specialized agency of the United Nations, UNESCO </a:t>
              </a:r>
              <a:r>
                <a:rPr lang="en-US" dirty="0" smtClean="0"/>
                <a:t>–pursuant </a:t>
              </a:r>
              <a:r>
                <a:rPr lang="en-US" dirty="0"/>
                <a:t>to its Constitution – contributes to the building </a:t>
              </a:r>
              <a:r>
                <a:rPr lang="en-US" dirty="0" smtClean="0"/>
                <a:t>of peace</a:t>
              </a:r>
              <a:r>
                <a:rPr lang="en-US" dirty="0"/>
                <a:t>, the eradication of poverty, and </a:t>
              </a:r>
              <a:r>
                <a:rPr lang="en-US" dirty="0" smtClean="0"/>
                <a:t>sustainable development and </a:t>
              </a:r>
              <a:r>
                <a:rPr lang="en-US" dirty="0"/>
                <a:t>intercultural dialogue through education, the </a:t>
              </a:r>
              <a:r>
                <a:rPr lang="en-US" dirty="0" smtClean="0"/>
                <a:t>sciences, culture</a:t>
              </a:r>
              <a:r>
                <a:rPr lang="en-US" dirty="0"/>
                <a:t>, communication and </a:t>
              </a:r>
              <a:r>
                <a:rPr lang="en-US" dirty="0" smtClean="0"/>
                <a:t>information”</a:t>
              </a:r>
              <a:endParaRPr lang="en-US" dirty="0"/>
            </a:p>
          </p:txBody>
        </p:sp>
        <p:pic>
          <p:nvPicPr>
            <p:cNvPr id="9218" name="Picture 2" descr="Image result for unesco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364" y="4473102"/>
              <a:ext cx="1179319" cy="10046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812652" y="5805264"/>
            <a:ext cx="7999039" cy="923330"/>
            <a:chOff x="486291" y="2014082"/>
            <a:chExt cx="7999039" cy="923330"/>
          </a:xfrm>
        </p:grpSpPr>
        <p:pic>
          <p:nvPicPr>
            <p:cNvPr id="21" name="Picture 20"/>
            <p:cNvPicPr>
              <a:picLocks noChangeAspect="1"/>
            </p:cNvPicPr>
            <p:nvPr/>
          </p:nvPicPr>
          <p:blipFill>
            <a:blip r:embed="rId6"/>
            <a:stretch>
              <a:fillRect/>
            </a:stretch>
          </p:blipFill>
          <p:spPr>
            <a:xfrm>
              <a:off x="486291" y="2137411"/>
              <a:ext cx="1704004" cy="524743"/>
            </a:xfrm>
            <a:prstGeom prst="rect">
              <a:avLst/>
            </a:prstGeom>
          </p:spPr>
        </p:pic>
        <p:sp>
          <p:nvSpPr>
            <p:cNvPr id="22" name="TextBox 21"/>
            <p:cNvSpPr txBox="1"/>
            <p:nvPr/>
          </p:nvSpPr>
          <p:spPr>
            <a:xfrm>
              <a:off x="2220634" y="2014082"/>
              <a:ext cx="6264696" cy="923330"/>
            </a:xfrm>
            <a:prstGeom prst="rect">
              <a:avLst/>
            </a:prstGeom>
            <a:noFill/>
          </p:spPr>
          <p:txBody>
            <a:bodyPr wrap="square" rtlCol="0">
              <a:spAutoFit/>
            </a:bodyPr>
            <a:lstStyle/>
            <a:p>
              <a:r>
                <a:rPr lang="en-US" dirty="0"/>
                <a:t>“To stimulate the lasting development of efficient and accessible universal </a:t>
              </a:r>
              <a:r>
                <a:rPr lang="en-US" dirty="0" smtClean="0"/>
                <a:t>postal services </a:t>
              </a:r>
              <a:r>
                <a:rPr lang="en-US" dirty="0"/>
                <a:t>of quality in order to </a:t>
              </a:r>
              <a:r>
                <a:rPr lang="en-US" dirty="0" smtClean="0"/>
                <a:t>facilitate communication </a:t>
              </a:r>
              <a:r>
                <a:rPr lang="en-US" dirty="0"/>
                <a:t>between the inhabitants </a:t>
              </a:r>
              <a:r>
                <a:rPr lang="en-US" dirty="0" smtClean="0"/>
                <a:t>of the </a:t>
              </a:r>
              <a:r>
                <a:rPr lang="en-US" dirty="0"/>
                <a:t>world </a:t>
              </a:r>
              <a:r>
                <a:rPr lang="en-US" dirty="0" smtClean="0"/>
                <a:t>by … (…)”</a:t>
              </a:r>
              <a:endParaRPr lang="en-US" dirty="0"/>
            </a:p>
          </p:txBody>
        </p:sp>
      </p:grpSp>
    </p:spTree>
    <p:extLst>
      <p:ext uri="{BB962C8B-B14F-4D97-AF65-F5344CB8AC3E}">
        <p14:creationId xmlns:p14="http://schemas.microsoft.com/office/powerpoint/2010/main" val="638344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 proposal to discuss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18</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88" y="4837907"/>
            <a:ext cx="794345" cy="878452"/>
          </a:xfrm>
          <a:prstGeom prst="rect">
            <a:avLst/>
          </a:prstGeom>
        </p:spPr>
      </p:pic>
      <p:sp>
        <p:nvSpPr>
          <p:cNvPr id="4" name="Rectangle 3"/>
          <p:cNvSpPr/>
          <p:nvPr/>
        </p:nvSpPr>
        <p:spPr>
          <a:xfrm>
            <a:off x="1331640" y="4720814"/>
            <a:ext cx="7560840" cy="1323439"/>
          </a:xfrm>
          <a:prstGeom prst="rect">
            <a:avLst/>
          </a:prstGeom>
        </p:spPr>
        <p:txBody>
          <a:bodyPr wrap="square">
            <a:spAutoFit/>
          </a:bodyPr>
          <a:lstStyle/>
          <a:p>
            <a:r>
              <a:rPr lang="en-US" sz="2000" b="1" dirty="0" smtClean="0">
                <a:sym typeface="Wingdings" panose="05000000000000000000" pitchFamily="2" charset="2"/>
              </a:rPr>
              <a:t>To promote, facilitate and foster universal and affordable access to telecommunication/information and communication technology networks, services and applications and their use for human progress and sustainable development</a:t>
            </a:r>
            <a:endParaRPr lang="en-US" sz="2000" b="1" dirty="0"/>
          </a:p>
        </p:txBody>
      </p:sp>
      <p:sp>
        <p:nvSpPr>
          <p:cNvPr id="17" name="Rectangle 16"/>
          <p:cNvSpPr/>
          <p:nvPr/>
        </p:nvSpPr>
        <p:spPr>
          <a:xfrm>
            <a:off x="1331639" y="4016837"/>
            <a:ext cx="2175083" cy="369332"/>
          </a:xfrm>
          <a:prstGeom prst="rect">
            <a:avLst/>
          </a:prstGeom>
        </p:spPr>
        <p:txBody>
          <a:bodyPr wrap="none">
            <a:spAutoFit/>
          </a:bodyPr>
          <a:lstStyle/>
          <a:p>
            <a:r>
              <a:rPr lang="en-US" dirty="0">
                <a:sym typeface="Wingdings" panose="05000000000000000000" pitchFamily="2" charset="2"/>
              </a:rPr>
              <a:t> </a:t>
            </a:r>
            <a:r>
              <a:rPr lang="en-US" dirty="0"/>
              <a:t>Proposed </a:t>
            </a:r>
            <a:r>
              <a:rPr lang="en-US" b="1" dirty="0" smtClean="0"/>
              <a:t>mission</a:t>
            </a:r>
            <a:r>
              <a:rPr lang="en-US" dirty="0" smtClean="0"/>
              <a:t>:</a:t>
            </a:r>
            <a:endParaRPr lang="en-US" dirty="0"/>
          </a:p>
        </p:txBody>
      </p:sp>
      <p:sp>
        <p:nvSpPr>
          <p:cNvPr id="13" name="Rectangle 12"/>
          <p:cNvSpPr/>
          <p:nvPr/>
        </p:nvSpPr>
        <p:spPr>
          <a:xfrm>
            <a:off x="1331639" y="2204864"/>
            <a:ext cx="7560840" cy="1477328"/>
          </a:xfrm>
          <a:prstGeom prst="rect">
            <a:avLst/>
          </a:prstGeom>
        </p:spPr>
        <p:txBody>
          <a:bodyPr wrap="square">
            <a:spAutoFit/>
          </a:bodyPr>
          <a:lstStyle/>
          <a:p>
            <a:r>
              <a:rPr lang="en-US" dirty="0" smtClean="0">
                <a:sym typeface="Wingdings" panose="05000000000000000000" pitchFamily="2" charset="2"/>
              </a:rPr>
              <a:t>“To </a:t>
            </a:r>
            <a:r>
              <a:rPr lang="en-US" b="1" dirty="0" smtClean="0">
                <a:sym typeface="Wingdings" panose="05000000000000000000" pitchFamily="2" charset="2"/>
              </a:rPr>
              <a:t>promote</a:t>
            </a:r>
            <a:r>
              <a:rPr lang="en-US" dirty="0" smtClean="0">
                <a:sym typeface="Wingdings" panose="05000000000000000000" pitchFamily="2" charset="2"/>
              </a:rPr>
              <a:t>, </a:t>
            </a:r>
            <a:r>
              <a:rPr lang="en-US" b="1" dirty="0" smtClean="0">
                <a:sym typeface="Wingdings" panose="05000000000000000000" pitchFamily="2" charset="2"/>
              </a:rPr>
              <a:t>facilitate</a:t>
            </a:r>
            <a:r>
              <a:rPr lang="en-US" dirty="0" smtClean="0">
                <a:sym typeface="Wingdings" panose="05000000000000000000" pitchFamily="2" charset="2"/>
              </a:rPr>
              <a:t> and </a:t>
            </a:r>
            <a:r>
              <a:rPr lang="en-US" b="1" dirty="0" smtClean="0">
                <a:sym typeface="Wingdings" panose="05000000000000000000" pitchFamily="2" charset="2"/>
              </a:rPr>
              <a:t>foster</a:t>
            </a:r>
            <a:r>
              <a:rPr lang="en-US" dirty="0" smtClean="0">
                <a:sym typeface="Wingdings" panose="05000000000000000000" pitchFamily="2" charset="2"/>
              </a:rPr>
              <a:t> </a:t>
            </a:r>
            <a:r>
              <a:rPr lang="en-US" b="1" dirty="0" smtClean="0">
                <a:solidFill>
                  <a:schemeClr val="accent6">
                    <a:lumMod val="50000"/>
                  </a:schemeClr>
                </a:solidFill>
                <a:sym typeface="Wingdings" panose="05000000000000000000" pitchFamily="2" charset="2"/>
              </a:rPr>
              <a:t>universal and </a:t>
            </a:r>
            <a:r>
              <a:rPr lang="en-US" b="1" dirty="0" smtClean="0">
                <a:sym typeface="Wingdings" panose="05000000000000000000" pitchFamily="2" charset="2"/>
              </a:rPr>
              <a:t>affordable </a:t>
            </a:r>
            <a:r>
              <a:rPr lang="en-US" strike="sngStrike" dirty="0" smtClean="0">
                <a:solidFill>
                  <a:schemeClr val="accent6">
                    <a:lumMod val="50000"/>
                  </a:schemeClr>
                </a:solidFill>
                <a:sym typeface="Wingdings" panose="05000000000000000000" pitchFamily="2" charset="2"/>
              </a:rPr>
              <a:t>and universal</a:t>
            </a:r>
            <a:r>
              <a:rPr lang="en-US" b="1" dirty="0" smtClean="0">
                <a:sym typeface="Wingdings" panose="05000000000000000000" pitchFamily="2" charset="2"/>
              </a:rPr>
              <a:t> access </a:t>
            </a:r>
            <a:r>
              <a:rPr lang="en-US" dirty="0" smtClean="0">
                <a:sym typeface="Wingdings" panose="05000000000000000000" pitchFamily="2" charset="2"/>
              </a:rPr>
              <a:t>to </a:t>
            </a:r>
            <a:r>
              <a:rPr lang="en-US" b="1" dirty="0" smtClean="0">
                <a:sym typeface="Wingdings" panose="05000000000000000000" pitchFamily="2" charset="2"/>
              </a:rPr>
              <a:t>telecommunication/information and communication technology networks</a:t>
            </a:r>
            <a:r>
              <a:rPr lang="en-US" dirty="0" smtClean="0">
                <a:sym typeface="Wingdings" panose="05000000000000000000" pitchFamily="2" charset="2"/>
              </a:rPr>
              <a:t>, </a:t>
            </a:r>
            <a:r>
              <a:rPr lang="en-US" b="1" dirty="0" smtClean="0">
                <a:sym typeface="Wingdings" panose="05000000000000000000" pitchFamily="2" charset="2"/>
              </a:rPr>
              <a:t>services</a:t>
            </a:r>
            <a:r>
              <a:rPr lang="en-US" dirty="0" smtClean="0">
                <a:sym typeface="Wingdings" panose="05000000000000000000" pitchFamily="2" charset="2"/>
              </a:rPr>
              <a:t> and </a:t>
            </a:r>
            <a:r>
              <a:rPr lang="en-US" b="1" dirty="0" smtClean="0">
                <a:sym typeface="Wingdings" panose="05000000000000000000" pitchFamily="2" charset="2"/>
              </a:rPr>
              <a:t>applications </a:t>
            </a:r>
            <a:r>
              <a:rPr lang="en-US" dirty="0" smtClean="0">
                <a:sym typeface="Wingdings" panose="05000000000000000000" pitchFamily="2" charset="2"/>
              </a:rPr>
              <a:t>and their </a:t>
            </a:r>
            <a:r>
              <a:rPr lang="en-US" b="1" dirty="0" smtClean="0">
                <a:sym typeface="Wingdings" panose="05000000000000000000" pitchFamily="2" charset="2"/>
              </a:rPr>
              <a:t>use </a:t>
            </a:r>
            <a:r>
              <a:rPr lang="en-US" dirty="0" smtClean="0">
                <a:sym typeface="Wingdings" panose="05000000000000000000" pitchFamily="2" charset="2"/>
              </a:rPr>
              <a:t>for </a:t>
            </a:r>
            <a:r>
              <a:rPr lang="en-US" dirty="0" smtClean="0">
                <a:solidFill>
                  <a:srgbClr val="FF0000"/>
                </a:solidFill>
                <a:sym typeface="Wingdings" panose="05000000000000000000" pitchFamily="2" charset="2"/>
              </a:rPr>
              <a:t>human progress and sustainable development </a:t>
            </a:r>
            <a:r>
              <a:rPr lang="en-US" strike="sngStrike" dirty="0">
                <a:solidFill>
                  <a:srgbClr val="FF0000"/>
                </a:solidFill>
              </a:rPr>
              <a:t>for social, economic and environmentally sustainable growth and development</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530411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19</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556526"/>
            <a:ext cx="794345" cy="878452"/>
          </a:xfrm>
          <a:prstGeom prst="rect">
            <a:avLst/>
          </a:prstGeom>
        </p:spPr>
      </p:pic>
      <p:sp>
        <p:nvSpPr>
          <p:cNvPr id="14" name="TextBox 13"/>
          <p:cNvSpPr txBox="1"/>
          <p:nvPr/>
        </p:nvSpPr>
        <p:spPr>
          <a:xfrm>
            <a:off x="1448502" y="1493994"/>
            <a:ext cx="5715786" cy="380480"/>
          </a:xfrm>
          <a:prstGeom prst="rect">
            <a:avLst/>
          </a:prstGeom>
          <a:noFill/>
        </p:spPr>
        <p:txBody>
          <a:bodyPr wrap="none" lIns="36000" tIns="36000" rIns="36000" bIns="36000" rtlCol="0">
            <a:spAutoFit/>
          </a:bodyPr>
          <a:lstStyle/>
          <a:p>
            <a:pPr algn="ctr"/>
            <a:r>
              <a:rPr lang="en-GB" sz="2000" dirty="0" smtClean="0"/>
              <a:t>“</a:t>
            </a:r>
            <a:r>
              <a:rPr lang="en-GB" sz="2000" b="1" dirty="0" smtClean="0"/>
              <a:t>People-centred</a:t>
            </a:r>
            <a:r>
              <a:rPr lang="en-GB" sz="2000" dirty="0"/>
              <a:t>, </a:t>
            </a:r>
            <a:r>
              <a:rPr lang="en-GB" sz="2000" b="1" dirty="0"/>
              <a:t>service-oriented </a:t>
            </a:r>
            <a:r>
              <a:rPr lang="en-GB" sz="2000" dirty="0"/>
              <a:t>and</a:t>
            </a:r>
            <a:r>
              <a:rPr lang="en-GB" sz="2000" b="1" dirty="0"/>
              <a:t> </a:t>
            </a:r>
            <a:r>
              <a:rPr lang="en-GB" sz="2000" b="1" dirty="0" smtClean="0"/>
              <a:t>results-based</a:t>
            </a:r>
            <a:r>
              <a:rPr lang="en-GB" sz="2000" dirty="0" smtClean="0"/>
              <a:t>”</a:t>
            </a:r>
            <a:endParaRPr lang="en-US" sz="2000" dirty="0"/>
          </a:p>
        </p:txBody>
      </p:sp>
      <p:cxnSp>
        <p:nvCxnSpPr>
          <p:cNvPr id="15" name="Straight Connector 14"/>
          <p:cNvCxnSpPr/>
          <p:nvPr/>
        </p:nvCxnSpPr>
        <p:spPr>
          <a:xfrm>
            <a:off x="503548" y="3068960"/>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ounded Rectangular Callout 18"/>
          <p:cNvSpPr/>
          <p:nvPr/>
        </p:nvSpPr>
        <p:spPr>
          <a:xfrm>
            <a:off x="2555776" y="260648"/>
            <a:ext cx="5544616" cy="648072"/>
          </a:xfrm>
          <a:prstGeom prst="wedgeRoundRectCallout">
            <a:avLst>
              <a:gd name="adj1" fmla="val -54981"/>
              <a:gd name="adj2" fmla="val -65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bg1"/>
                </a:solidFill>
              </a:rPr>
              <a:t>ITU’s </a:t>
            </a:r>
            <a:r>
              <a:rPr lang="en-US" sz="2000" dirty="0">
                <a:solidFill>
                  <a:schemeClr val="bg1"/>
                </a:solidFill>
              </a:rPr>
              <a:t>shared and common beliefs that drive its priorities and guide all decision-making processes</a:t>
            </a:r>
          </a:p>
        </p:txBody>
      </p:sp>
      <p:sp>
        <p:nvSpPr>
          <p:cNvPr id="13" name="TextBox 12"/>
          <p:cNvSpPr txBox="1"/>
          <p:nvPr/>
        </p:nvSpPr>
        <p:spPr>
          <a:xfrm>
            <a:off x="7275124" y="1491132"/>
            <a:ext cx="1689364" cy="380480"/>
          </a:xfrm>
          <a:prstGeom prst="rect">
            <a:avLst/>
          </a:prstGeom>
          <a:noFill/>
        </p:spPr>
        <p:txBody>
          <a:bodyPr wrap="none" lIns="36000" tIns="36000" rIns="36000" bIns="36000" rtlCol="0">
            <a:spAutoFit/>
          </a:bodyPr>
          <a:lstStyle/>
          <a:p>
            <a:pPr algn="ctr"/>
            <a:r>
              <a:rPr lang="en-GB" sz="2000" dirty="0" smtClean="0"/>
              <a:t>“</a:t>
            </a:r>
            <a:r>
              <a:rPr lang="en-GB" sz="2000" b="1" dirty="0" smtClean="0"/>
              <a:t>Inclusiveness</a:t>
            </a:r>
            <a:r>
              <a:rPr lang="en-GB" sz="2000" dirty="0" smtClean="0"/>
              <a:t>”</a:t>
            </a:r>
            <a:endParaRPr lang="en-US" sz="2000" dirty="0"/>
          </a:p>
        </p:txBody>
      </p:sp>
      <p:sp>
        <p:nvSpPr>
          <p:cNvPr id="20" name="TextBox 19"/>
          <p:cNvSpPr txBox="1"/>
          <p:nvPr/>
        </p:nvSpPr>
        <p:spPr>
          <a:xfrm>
            <a:off x="1619672" y="1871612"/>
            <a:ext cx="3115267" cy="380480"/>
          </a:xfrm>
          <a:prstGeom prst="rect">
            <a:avLst/>
          </a:prstGeom>
          <a:noFill/>
        </p:spPr>
        <p:txBody>
          <a:bodyPr wrap="none" lIns="36000" tIns="36000" rIns="36000" bIns="36000" rtlCol="0">
            <a:spAutoFit/>
          </a:bodyPr>
          <a:lstStyle/>
          <a:p>
            <a:pPr algn="ctr"/>
            <a:r>
              <a:rPr lang="en-GB" sz="2000" dirty="0" smtClean="0"/>
              <a:t>“</a:t>
            </a:r>
            <a:r>
              <a:rPr lang="en-GB" sz="2000" b="1" dirty="0"/>
              <a:t>Universality and neutrality</a:t>
            </a:r>
            <a:r>
              <a:rPr lang="en-GB" sz="2000" dirty="0" smtClean="0"/>
              <a:t>”</a:t>
            </a:r>
            <a:endParaRPr lang="en-US" sz="2000" dirty="0"/>
          </a:p>
        </p:txBody>
      </p:sp>
      <p:sp>
        <p:nvSpPr>
          <p:cNvPr id="21" name="TextBox 20"/>
          <p:cNvSpPr txBox="1"/>
          <p:nvPr/>
        </p:nvSpPr>
        <p:spPr>
          <a:xfrm>
            <a:off x="5045151" y="1875312"/>
            <a:ext cx="3703313" cy="380480"/>
          </a:xfrm>
          <a:prstGeom prst="rect">
            <a:avLst/>
          </a:prstGeom>
          <a:noFill/>
        </p:spPr>
        <p:txBody>
          <a:bodyPr wrap="none" lIns="36000" tIns="36000" rIns="36000" bIns="36000" rtlCol="0">
            <a:spAutoFit/>
          </a:bodyPr>
          <a:lstStyle/>
          <a:p>
            <a:pPr algn="ctr"/>
            <a:r>
              <a:rPr lang="en-GB" sz="2000" dirty="0" smtClean="0"/>
              <a:t>“</a:t>
            </a:r>
            <a:r>
              <a:rPr lang="en-GB" sz="2000" b="1" dirty="0" smtClean="0"/>
              <a:t>Synergies through Collaboration</a:t>
            </a:r>
            <a:r>
              <a:rPr lang="en-GB" sz="2000" dirty="0" smtClean="0"/>
              <a:t>”</a:t>
            </a:r>
            <a:endParaRPr lang="en-US" sz="2000" dirty="0"/>
          </a:p>
        </p:txBody>
      </p:sp>
      <p:sp>
        <p:nvSpPr>
          <p:cNvPr id="22" name="TextBox 21"/>
          <p:cNvSpPr txBox="1"/>
          <p:nvPr/>
        </p:nvSpPr>
        <p:spPr>
          <a:xfrm>
            <a:off x="1979712" y="2253600"/>
            <a:ext cx="1884418" cy="380480"/>
          </a:xfrm>
          <a:prstGeom prst="rect">
            <a:avLst/>
          </a:prstGeom>
          <a:noFill/>
        </p:spPr>
        <p:txBody>
          <a:bodyPr wrap="none" lIns="36000" tIns="36000" rIns="36000" bIns="36000" rtlCol="0">
            <a:spAutoFit/>
          </a:bodyPr>
          <a:lstStyle/>
          <a:p>
            <a:pPr algn="ctr"/>
            <a:r>
              <a:rPr lang="en-GB" sz="2000" dirty="0" smtClean="0"/>
              <a:t>“</a:t>
            </a:r>
            <a:r>
              <a:rPr lang="en-GB" sz="2000" b="1" dirty="0" smtClean="0"/>
              <a:t>Innovativeness</a:t>
            </a:r>
            <a:r>
              <a:rPr lang="en-GB" sz="2000" dirty="0" smtClean="0"/>
              <a:t>”</a:t>
            </a:r>
            <a:endParaRPr lang="en-US" sz="2000" dirty="0"/>
          </a:p>
        </p:txBody>
      </p:sp>
      <p:sp>
        <p:nvSpPr>
          <p:cNvPr id="23" name="TextBox 22"/>
          <p:cNvSpPr txBox="1"/>
          <p:nvPr/>
        </p:nvSpPr>
        <p:spPr>
          <a:xfrm>
            <a:off x="4065535" y="2253600"/>
            <a:ext cx="1298553" cy="380480"/>
          </a:xfrm>
          <a:prstGeom prst="rect">
            <a:avLst/>
          </a:prstGeom>
          <a:noFill/>
        </p:spPr>
        <p:txBody>
          <a:bodyPr wrap="none" lIns="36000" tIns="36000" rIns="36000" bIns="36000" rtlCol="0">
            <a:spAutoFit/>
          </a:bodyPr>
          <a:lstStyle/>
          <a:p>
            <a:pPr algn="ctr"/>
            <a:r>
              <a:rPr lang="en-GB" sz="2000" dirty="0" smtClean="0"/>
              <a:t>“</a:t>
            </a:r>
            <a:r>
              <a:rPr lang="en-GB" sz="2000" b="1" dirty="0" smtClean="0"/>
              <a:t>Efficiency</a:t>
            </a:r>
            <a:r>
              <a:rPr lang="en-GB" sz="2000" dirty="0" smtClean="0"/>
              <a:t>”</a:t>
            </a:r>
            <a:endParaRPr lang="en-US" sz="2000" dirty="0"/>
          </a:p>
        </p:txBody>
      </p:sp>
      <p:sp>
        <p:nvSpPr>
          <p:cNvPr id="24" name="TextBox 23"/>
          <p:cNvSpPr txBox="1"/>
          <p:nvPr/>
        </p:nvSpPr>
        <p:spPr>
          <a:xfrm>
            <a:off x="5592895" y="2253600"/>
            <a:ext cx="3011201" cy="380480"/>
          </a:xfrm>
          <a:prstGeom prst="rect">
            <a:avLst/>
          </a:prstGeom>
          <a:noFill/>
        </p:spPr>
        <p:txBody>
          <a:bodyPr wrap="none" lIns="36000" tIns="36000" rIns="36000" bIns="36000" rtlCol="0">
            <a:spAutoFit/>
          </a:bodyPr>
          <a:lstStyle/>
          <a:p>
            <a:pPr algn="ctr"/>
            <a:r>
              <a:rPr lang="en-GB" sz="2000" dirty="0" smtClean="0"/>
              <a:t>“</a:t>
            </a:r>
            <a:r>
              <a:rPr lang="en-GB" sz="2000" b="1" dirty="0" smtClean="0"/>
              <a:t>Continuous Improvement</a:t>
            </a:r>
            <a:r>
              <a:rPr lang="en-GB" sz="2000" dirty="0" smtClean="0"/>
              <a:t>”</a:t>
            </a:r>
            <a:endParaRPr lang="en-US" sz="2000" dirty="0"/>
          </a:p>
        </p:txBody>
      </p:sp>
      <p:sp>
        <p:nvSpPr>
          <p:cNvPr id="25" name="TextBox 24"/>
          <p:cNvSpPr txBox="1"/>
          <p:nvPr/>
        </p:nvSpPr>
        <p:spPr>
          <a:xfrm>
            <a:off x="3851920" y="2631888"/>
            <a:ext cx="1703727" cy="380480"/>
          </a:xfrm>
          <a:prstGeom prst="rect">
            <a:avLst/>
          </a:prstGeom>
          <a:noFill/>
        </p:spPr>
        <p:txBody>
          <a:bodyPr wrap="none" lIns="36000" tIns="36000" rIns="36000" bIns="36000" rtlCol="0">
            <a:spAutoFit/>
          </a:bodyPr>
          <a:lstStyle/>
          <a:p>
            <a:pPr algn="ctr"/>
            <a:r>
              <a:rPr lang="en-GB" sz="2000" dirty="0" smtClean="0"/>
              <a:t>“</a:t>
            </a:r>
            <a:r>
              <a:rPr lang="en-GB" sz="2000" b="1" dirty="0" smtClean="0"/>
              <a:t>Transparency</a:t>
            </a:r>
            <a:r>
              <a:rPr lang="en-GB" sz="2000" dirty="0" smtClean="0"/>
              <a:t>”</a:t>
            </a:r>
            <a:endParaRPr lang="en-US" sz="2000" dirty="0"/>
          </a:p>
        </p:txBody>
      </p:sp>
      <p:grpSp>
        <p:nvGrpSpPr>
          <p:cNvPr id="5" name="Group 4"/>
          <p:cNvGrpSpPr/>
          <p:nvPr/>
        </p:nvGrpSpPr>
        <p:grpSpPr>
          <a:xfrm>
            <a:off x="2267744" y="3212976"/>
            <a:ext cx="6552728" cy="1200329"/>
            <a:chOff x="2051720" y="3125553"/>
            <a:chExt cx="6552728" cy="1200329"/>
          </a:xfrm>
        </p:grpSpPr>
        <p:sp>
          <p:nvSpPr>
            <p:cNvPr id="29" name="TextBox 28"/>
            <p:cNvSpPr txBox="1"/>
            <p:nvPr/>
          </p:nvSpPr>
          <p:spPr>
            <a:xfrm>
              <a:off x="4251245" y="3125553"/>
              <a:ext cx="4353203" cy="1200329"/>
            </a:xfrm>
            <a:prstGeom prst="rect">
              <a:avLst/>
            </a:prstGeom>
            <a:noFill/>
          </p:spPr>
          <p:txBody>
            <a:bodyPr wrap="square" rtlCol="0">
              <a:spAutoFit/>
            </a:bodyPr>
            <a:lstStyle/>
            <a:p>
              <a:r>
                <a:rPr lang="en-US" dirty="0"/>
                <a:t>“National ownership and capacity</a:t>
              </a:r>
              <a:r>
                <a:rPr lang="en-US" dirty="0" smtClean="0"/>
                <a:t>”</a:t>
              </a:r>
            </a:p>
            <a:p>
              <a:r>
                <a:rPr lang="en-US" dirty="0"/>
                <a:t>“Accountability for results and transparency</a:t>
              </a:r>
              <a:r>
                <a:rPr lang="en-US" dirty="0" smtClean="0"/>
                <a:t>”</a:t>
              </a:r>
            </a:p>
            <a:p>
              <a:r>
                <a:rPr lang="en-US" dirty="0" smtClean="0"/>
                <a:t>“Partnerships </a:t>
              </a:r>
              <a:r>
                <a:rPr lang="en-US" dirty="0"/>
                <a:t>and </a:t>
              </a:r>
              <a:r>
                <a:rPr lang="en-US" dirty="0" smtClean="0"/>
                <a:t>coordination”</a:t>
              </a:r>
            </a:p>
            <a:p>
              <a:r>
                <a:rPr lang="en-US" dirty="0" smtClean="0"/>
                <a:t>“Excellence”</a:t>
              </a:r>
              <a:endParaRPr lang="en-US" dirty="0"/>
            </a:p>
          </p:txBody>
        </p:sp>
        <p:pic>
          <p:nvPicPr>
            <p:cNvPr id="30" name="Picture 2" descr="Image result for unop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3236496"/>
              <a:ext cx="2080274" cy="3804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685657" y="4653136"/>
            <a:ext cx="7280064" cy="901034"/>
            <a:chOff x="1067389" y="4353447"/>
            <a:chExt cx="7280064" cy="901034"/>
          </a:xfrm>
        </p:grpSpPr>
        <p:pic>
          <p:nvPicPr>
            <p:cNvPr id="34" name="Picture 4" descr="Image result for wipo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389" y="4379495"/>
              <a:ext cx="1222047" cy="87498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1765541" y="4353447"/>
              <a:ext cx="6581912" cy="646331"/>
            </a:xfrm>
            <a:prstGeom prst="rect">
              <a:avLst/>
            </a:prstGeom>
            <a:noFill/>
          </p:spPr>
          <p:txBody>
            <a:bodyPr wrap="square" rtlCol="0">
              <a:spAutoFit/>
            </a:bodyPr>
            <a:lstStyle/>
            <a:p>
              <a:r>
                <a:rPr lang="en-US" dirty="0"/>
                <a:t>“Service </a:t>
              </a:r>
              <a:r>
                <a:rPr lang="en-US" dirty="0" smtClean="0"/>
                <a:t>orientation”   “Working </a:t>
              </a:r>
              <a:r>
                <a:rPr lang="en-US" dirty="0"/>
                <a:t>as </a:t>
              </a:r>
              <a:r>
                <a:rPr lang="en-US" dirty="0" smtClean="0"/>
                <a:t>one”   “Accountability </a:t>
              </a:r>
              <a:r>
                <a:rPr lang="en-US" dirty="0"/>
                <a:t>for </a:t>
              </a:r>
              <a:r>
                <a:rPr lang="en-US" dirty="0" smtClean="0"/>
                <a:t>results”</a:t>
              </a:r>
            </a:p>
            <a:p>
              <a:r>
                <a:rPr lang="en-US" dirty="0" smtClean="0"/>
                <a:t>“Environmental</a:t>
              </a:r>
              <a:r>
                <a:rPr lang="en-US" dirty="0"/>
                <a:t>, social and governance </a:t>
              </a:r>
              <a:r>
                <a:rPr lang="en-US" dirty="0" smtClean="0"/>
                <a:t>responsibility”</a:t>
              </a:r>
              <a:endParaRPr lang="en-US" dirty="0"/>
            </a:p>
          </p:txBody>
        </p:sp>
      </p:grpSp>
      <p:grpSp>
        <p:nvGrpSpPr>
          <p:cNvPr id="8" name="Group 7"/>
          <p:cNvGrpSpPr/>
          <p:nvPr/>
        </p:nvGrpSpPr>
        <p:grpSpPr>
          <a:xfrm>
            <a:off x="4139952" y="5602014"/>
            <a:ext cx="4524923" cy="923330"/>
            <a:chOff x="3575469" y="5714137"/>
            <a:chExt cx="4524923" cy="923330"/>
          </a:xfrm>
        </p:grpSpPr>
        <p:pic>
          <p:nvPicPr>
            <p:cNvPr id="8195" name="Picture 3" descr="Image result for undp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5469" y="5749270"/>
              <a:ext cx="420467" cy="85306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052911" y="5714137"/>
              <a:ext cx="4047481" cy="923330"/>
            </a:xfrm>
            <a:prstGeom prst="rect">
              <a:avLst/>
            </a:prstGeom>
            <a:noFill/>
          </p:spPr>
          <p:txBody>
            <a:bodyPr wrap="square" rtlCol="0">
              <a:spAutoFit/>
            </a:bodyPr>
            <a:lstStyle/>
            <a:p>
              <a:r>
                <a:rPr lang="en-US" dirty="0"/>
                <a:t>“</a:t>
              </a:r>
              <a:r>
                <a:rPr lang="en-US" dirty="0" smtClean="0"/>
                <a:t>Accountability”   “Integrity”</a:t>
              </a:r>
              <a:endParaRPr lang="en-US" dirty="0"/>
            </a:p>
            <a:p>
              <a:r>
                <a:rPr lang="en-US" dirty="0" smtClean="0"/>
                <a:t>“Transparency”   “</a:t>
              </a:r>
              <a:r>
                <a:rPr lang="en-US" dirty="0"/>
                <a:t>Mutual respect</a:t>
              </a:r>
              <a:r>
                <a:rPr lang="en-US" dirty="0" smtClean="0"/>
                <a:t>”</a:t>
              </a:r>
            </a:p>
            <a:p>
              <a:r>
                <a:rPr lang="en-US" dirty="0" smtClean="0"/>
                <a:t>“</a:t>
              </a:r>
              <a:r>
                <a:rPr lang="en-US" dirty="0"/>
                <a:t>Professionalism</a:t>
              </a:r>
              <a:r>
                <a:rPr lang="en-US" dirty="0" smtClean="0"/>
                <a:t>”   “Results </a:t>
              </a:r>
              <a:r>
                <a:rPr lang="en-US" dirty="0"/>
                <a:t>orientation”</a:t>
              </a:r>
            </a:p>
          </p:txBody>
        </p:sp>
      </p:grpSp>
    </p:spTree>
    <p:extLst>
      <p:ext uri="{BB962C8B-B14F-4D97-AF65-F5344CB8AC3E}">
        <p14:creationId xmlns:p14="http://schemas.microsoft.com/office/powerpoint/2010/main" val="1976052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43880"/>
            <a:ext cx="7612058" cy="664840"/>
          </a:xfrm>
        </p:spPr>
        <p:txBody>
          <a:bodyPr>
            <a:noAutofit/>
          </a:bodyPr>
          <a:lstStyle/>
          <a:p>
            <a:r>
              <a:rPr lang="en-US" sz="3200" dirty="0" smtClean="0"/>
              <a:t>Secretariat’s Input to the CWG-SFP</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a:t>
            </a:fld>
            <a:endParaRPr lang="en-US"/>
          </a:p>
        </p:txBody>
      </p:sp>
      <p:sp>
        <p:nvSpPr>
          <p:cNvPr id="4" name="Content Placeholder 3"/>
          <p:cNvSpPr>
            <a:spLocks noGrp="1"/>
          </p:cNvSpPr>
          <p:nvPr>
            <p:ph idx="1"/>
          </p:nvPr>
        </p:nvSpPr>
        <p:spPr/>
        <p:txBody>
          <a:bodyPr>
            <a:normAutofit lnSpcReduction="10000"/>
          </a:bodyPr>
          <a:lstStyle/>
          <a:p>
            <a:r>
              <a:rPr lang="en-US" dirty="0" smtClean="0"/>
              <a:t>Work plan of the </a:t>
            </a:r>
            <a:r>
              <a:rPr lang="en-US" b="1" dirty="0" smtClean="0"/>
              <a:t>Strategic Planning Working Group</a:t>
            </a:r>
            <a:r>
              <a:rPr lang="en-US" dirty="0" smtClean="0"/>
              <a:t> (SP-WG)</a:t>
            </a:r>
          </a:p>
          <a:p>
            <a:r>
              <a:rPr lang="en-US" dirty="0" smtClean="0"/>
              <a:t>Situational / strategic </a:t>
            </a:r>
            <a:r>
              <a:rPr lang="en-US" b="1" dirty="0" smtClean="0"/>
              <a:t>analysis</a:t>
            </a:r>
          </a:p>
          <a:p>
            <a:r>
              <a:rPr lang="en-US" dirty="0" smtClean="0"/>
              <a:t>Proposed revised ITU </a:t>
            </a:r>
            <a:r>
              <a:rPr lang="en-US" b="1" dirty="0" smtClean="0"/>
              <a:t>Vision</a:t>
            </a:r>
            <a:r>
              <a:rPr lang="en-US" dirty="0" smtClean="0"/>
              <a:t>, </a:t>
            </a:r>
            <a:r>
              <a:rPr lang="en-US" b="1" dirty="0" smtClean="0"/>
              <a:t>Mission</a:t>
            </a:r>
            <a:r>
              <a:rPr lang="en-US" dirty="0" smtClean="0"/>
              <a:t>, </a:t>
            </a:r>
            <a:r>
              <a:rPr lang="en-US" b="1" dirty="0" smtClean="0"/>
              <a:t>Values</a:t>
            </a:r>
            <a:r>
              <a:rPr lang="en-US" dirty="0" smtClean="0"/>
              <a:t>, </a:t>
            </a:r>
            <a:r>
              <a:rPr lang="en-US" b="1" dirty="0" smtClean="0"/>
              <a:t>Strategic Goals</a:t>
            </a:r>
            <a:endParaRPr lang="en-US" b="1" dirty="0"/>
          </a:p>
          <a:p>
            <a:r>
              <a:rPr lang="en-US" dirty="0" smtClean="0"/>
              <a:t>Process for reviewing the </a:t>
            </a:r>
            <a:r>
              <a:rPr lang="en-US" b="1" dirty="0" smtClean="0"/>
              <a:t>Targets</a:t>
            </a:r>
          </a:p>
          <a:p>
            <a:r>
              <a:rPr lang="en-US" dirty="0" smtClean="0"/>
              <a:t>Strategic </a:t>
            </a:r>
            <a:r>
              <a:rPr lang="en-US" b="1" dirty="0" smtClean="0"/>
              <a:t>Risk management </a:t>
            </a:r>
            <a:r>
              <a:rPr lang="en-US" dirty="0" smtClean="0"/>
              <a:t>analysis</a:t>
            </a:r>
          </a:p>
          <a:p>
            <a:r>
              <a:rPr lang="en-US" dirty="0" smtClean="0"/>
              <a:t>ITU within </a:t>
            </a:r>
            <a:r>
              <a:rPr lang="en-US" dirty="0"/>
              <a:t>the UN </a:t>
            </a:r>
            <a:r>
              <a:rPr lang="en-US" dirty="0" smtClean="0"/>
              <a:t>System and </a:t>
            </a:r>
            <a:r>
              <a:rPr lang="en-US" b="1" dirty="0" smtClean="0"/>
              <a:t>linkage with the SDGs</a:t>
            </a:r>
            <a:endParaRPr lang="en-US" b="1" dirty="0"/>
          </a:p>
          <a:p>
            <a:r>
              <a:rPr lang="en-US" dirty="0" smtClean="0"/>
              <a:t>Preliminary draft for ITU results framework</a:t>
            </a:r>
          </a:p>
          <a:p>
            <a:pPr lvl="1"/>
            <a:r>
              <a:rPr lang="en-US" b="1" dirty="0" smtClean="0"/>
              <a:t>Objectives</a:t>
            </a:r>
            <a:r>
              <a:rPr lang="en-US" dirty="0" smtClean="0"/>
              <a:t>/</a:t>
            </a:r>
            <a:r>
              <a:rPr lang="en-US" b="1" dirty="0" smtClean="0"/>
              <a:t>Outcomes</a:t>
            </a:r>
            <a:r>
              <a:rPr lang="en-US" dirty="0" smtClean="0"/>
              <a:t> and </a:t>
            </a:r>
            <a:r>
              <a:rPr lang="en-US" b="1" dirty="0" smtClean="0"/>
              <a:t>Outputs</a:t>
            </a:r>
          </a:p>
          <a:p>
            <a:pPr lvl="1"/>
            <a:r>
              <a:rPr lang="en-US" b="1" dirty="0" smtClean="0"/>
              <a:t>Enablers</a:t>
            </a:r>
            <a:r>
              <a:rPr lang="en-US" dirty="0" smtClean="0"/>
              <a:t>/</a:t>
            </a:r>
            <a:r>
              <a:rPr lang="en-US" b="1" dirty="0" smtClean="0"/>
              <a:t>support services</a:t>
            </a:r>
          </a:p>
        </p:txBody>
      </p:sp>
    </p:spTree>
    <p:extLst>
      <p:ext uri="{BB962C8B-B14F-4D97-AF65-F5344CB8AC3E}">
        <p14:creationId xmlns:p14="http://schemas.microsoft.com/office/powerpoint/2010/main" val="964042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Values – </a:t>
            </a:r>
            <a:r>
              <a:rPr lang="en-US" dirty="0" smtClean="0"/>
              <a:t>proposal</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20</a:t>
            </a:fld>
            <a:endParaRPr lang="en-US" dirty="0"/>
          </a:p>
        </p:txBody>
      </p:sp>
      <p:sp>
        <p:nvSpPr>
          <p:cNvPr id="4" name="Content Placeholder 3"/>
          <p:cNvSpPr>
            <a:spLocks noGrp="1"/>
          </p:cNvSpPr>
          <p:nvPr>
            <p:ph sz="quarter" idx="1"/>
          </p:nvPr>
        </p:nvSpPr>
        <p:spPr>
          <a:xfrm>
            <a:off x="612648" y="1600200"/>
            <a:ext cx="8153400" cy="4853136"/>
          </a:xfrm>
        </p:spPr>
        <p:txBody>
          <a:bodyPr>
            <a:normAutofit fontScale="70000" lnSpcReduction="20000"/>
          </a:bodyPr>
          <a:lstStyle/>
          <a:p>
            <a:pPr marL="0" indent="0">
              <a:buNone/>
            </a:pPr>
            <a:r>
              <a:rPr lang="en-US" sz="3200" dirty="0" smtClean="0">
                <a:sym typeface="Wingdings" panose="05000000000000000000" pitchFamily="2" charset="2"/>
              </a:rPr>
              <a:t> </a:t>
            </a:r>
            <a:r>
              <a:rPr lang="en-US" dirty="0" smtClean="0"/>
              <a:t>Proposed </a:t>
            </a:r>
            <a:r>
              <a:rPr lang="en-US" b="1" dirty="0"/>
              <a:t>values statement</a:t>
            </a:r>
            <a:r>
              <a:rPr lang="en-US" dirty="0" smtClean="0"/>
              <a:t>:</a:t>
            </a:r>
          </a:p>
          <a:p>
            <a:pPr marL="0" indent="0">
              <a:buNone/>
            </a:pPr>
            <a:endParaRPr lang="en-US" dirty="0"/>
          </a:p>
          <a:p>
            <a:pPr marL="0" indent="0">
              <a:buNone/>
            </a:pPr>
            <a:r>
              <a:rPr lang="en-US" i="1" dirty="0" smtClean="0"/>
              <a:t>The Union recognizes </a:t>
            </a:r>
            <a:r>
              <a:rPr lang="en-US" i="1" dirty="0"/>
              <a:t>that achieving </a:t>
            </a:r>
            <a:r>
              <a:rPr lang="en-US" i="1" dirty="0" smtClean="0"/>
              <a:t>its mission </a:t>
            </a:r>
            <a:r>
              <a:rPr lang="en-US" i="1" dirty="0"/>
              <a:t>requires that </a:t>
            </a:r>
            <a:r>
              <a:rPr lang="en-US" i="1" dirty="0" smtClean="0"/>
              <a:t>it builds </a:t>
            </a:r>
            <a:r>
              <a:rPr lang="en-US" i="1" dirty="0"/>
              <a:t>and </a:t>
            </a:r>
            <a:r>
              <a:rPr lang="en-US" i="1" dirty="0" smtClean="0"/>
              <a:t>maintains </a:t>
            </a:r>
            <a:r>
              <a:rPr lang="en-US" b="1" i="1" dirty="0"/>
              <a:t>trust</a:t>
            </a:r>
            <a:r>
              <a:rPr lang="en-US" i="1" dirty="0"/>
              <a:t> among </a:t>
            </a:r>
            <a:r>
              <a:rPr lang="en-US" i="1" dirty="0" smtClean="0"/>
              <a:t>its </a:t>
            </a:r>
            <a:r>
              <a:rPr lang="en-US" i="1" dirty="0"/>
              <a:t>Members and </a:t>
            </a:r>
            <a:r>
              <a:rPr lang="en-US" i="1" dirty="0" smtClean="0"/>
              <a:t>inspires </a:t>
            </a:r>
            <a:r>
              <a:rPr lang="en-US" i="1" dirty="0"/>
              <a:t>the </a:t>
            </a:r>
            <a:r>
              <a:rPr lang="en-US" b="1" i="1" dirty="0"/>
              <a:t>confidence</a:t>
            </a:r>
            <a:r>
              <a:rPr lang="en-US" i="1" dirty="0"/>
              <a:t> of the public at-large. </a:t>
            </a:r>
            <a:r>
              <a:rPr lang="en-US" i="1" dirty="0" smtClean="0"/>
              <a:t>This </a:t>
            </a:r>
            <a:r>
              <a:rPr lang="en-US" i="1" dirty="0"/>
              <a:t>applies to both what </a:t>
            </a:r>
            <a:r>
              <a:rPr lang="en-US" i="1" dirty="0" smtClean="0"/>
              <a:t>the Union does </a:t>
            </a:r>
            <a:r>
              <a:rPr lang="en-US" i="1" dirty="0"/>
              <a:t>and how </a:t>
            </a:r>
            <a:r>
              <a:rPr lang="en-US" i="1" dirty="0" smtClean="0"/>
              <a:t>it is done.</a:t>
            </a:r>
          </a:p>
          <a:p>
            <a:pPr marL="0" indent="0">
              <a:buNone/>
            </a:pPr>
            <a:r>
              <a:rPr lang="en-US" i="1" dirty="0" smtClean="0"/>
              <a:t>The Union is committed </a:t>
            </a:r>
            <a:r>
              <a:rPr lang="en-US" i="1" dirty="0"/>
              <a:t>to continuously building and safeguarding that trust by ensuring that </a:t>
            </a:r>
            <a:r>
              <a:rPr lang="en-US" i="1" dirty="0" smtClean="0"/>
              <a:t>its actions, </a:t>
            </a:r>
            <a:r>
              <a:rPr lang="en-US" i="1" dirty="0"/>
              <a:t>as an enabler </a:t>
            </a:r>
            <a:r>
              <a:rPr lang="en-US" i="1" dirty="0" smtClean="0"/>
              <a:t>of human progress:</a:t>
            </a:r>
          </a:p>
          <a:p>
            <a:r>
              <a:rPr lang="en-US" i="1" dirty="0" smtClean="0"/>
              <a:t>Promote </a:t>
            </a:r>
            <a:r>
              <a:rPr lang="en-US" b="1" i="1" dirty="0" smtClean="0"/>
              <a:t>innovation </a:t>
            </a:r>
            <a:r>
              <a:rPr lang="en-US" i="1" dirty="0" smtClean="0"/>
              <a:t>and </a:t>
            </a:r>
            <a:r>
              <a:rPr lang="en-US" b="1" i="1" dirty="0" smtClean="0"/>
              <a:t>inclusiveness</a:t>
            </a:r>
            <a:endParaRPr lang="en-US" i="1" dirty="0"/>
          </a:p>
          <a:p>
            <a:r>
              <a:rPr lang="en-US" i="1" dirty="0" smtClean="0"/>
              <a:t>Enable </a:t>
            </a:r>
            <a:r>
              <a:rPr lang="en-US" b="1" i="1" dirty="0"/>
              <a:t>collaboration</a:t>
            </a:r>
            <a:r>
              <a:rPr lang="en-US" i="1" dirty="0"/>
              <a:t> and </a:t>
            </a:r>
            <a:r>
              <a:rPr lang="en-US" b="1" i="1" dirty="0" smtClean="0"/>
              <a:t>harmonization</a:t>
            </a:r>
            <a:endParaRPr lang="en-US" i="1" dirty="0"/>
          </a:p>
          <a:p>
            <a:r>
              <a:rPr lang="en-US" i="1" dirty="0" smtClean="0"/>
              <a:t>Strive </a:t>
            </a:r>
            <a:r>
              <a:rPr lang="en-US" i="1" dirty="0"/>
              <a:t>for </a:t>
            </a:r>
            <a:r>
              <a:rPr lang="en-US" b="1" i="1" dirty="0"/>
              <a:t>transparency</a:t>
            </a:r>
            <a:r>
              <a:rPr lang="en-US" i="1" dirty="0"/>
              <a:t>, </a:t>
            </a:r>
            <a:r>
              <a:rPr lang="en-US" b="1" i="1" dirty="0" smtClean="0"/>
              <a:t>openness</a:t>
            </a:r>
            <a:r>
              <a:rPr lang="en-US" i="1" dirty="0" smtClean="0"/>
              <a:t>, </a:t>
            </a:r>
            <a:r>
              <a:rPr lang="en-US" b="1" i="1" dirty="0" smtClean="0"/>
              <a:t>neutrality</a:t>
            </a:r>
            <a:r>
              <a:rPr lang="en-US" i="1" dirty="0" smtClean="0"/>
              <a:t> </a:t>
            </a:r>
            <a:r>
              <a:rPr lang="en-US" i="1" dirty="0"/>
              <a:t>and </a:t>
            </a:r>
            <a:r>
              <a:rPr lang="en-US" b="1" i="1" dirty="0" smtClean="0"/>
              <a:t>impartiality</a:t>
            </a:r>
            <a:endParaRPr lang="en-US" i="1" dirty="0" smtClean="0"/>
          </a:p>
          <a:p>
            <a:r>
              <a:rPr lang="en-US" i="1" dirty="0" smtClean="0"/>
              <a:t>Be accountable </a:t>
            </a:r>
            <a:r>
              <a:rPr lang="en-US" i="1" dirty="0"/>
              <a:t>for achieving results with </a:t>
            </a:r>
            <a:r>
              <a:rPr lang="en-US" b="1" i="1" dirty="0" smtClean="0"/>
              <a:t>integrity</a:t>
            </a:r>
            <a:r>
              <a:rPr lang="en-US" i="1" dirty="0" smtClean="0"/>
              <a:t>.</a:t>
            </a:r>
          </a:p>
          <a:p>
            <a:pPr marL="0" indent="0">
              <a:buNone/>
            </a:pPr>
            <a:r>
              <a:rPr lang="en-US" i="1" dirty="0" smtClean="0"/>
              <a:t>The Union expects all of its staff to faithfully adhere to the Standards of Conduct for the International Civil Service and the ITU Code of Ethics. ITU also expects that any partner will uphold the highest standards of ethical behavior.</a:t>
            </a:r>
            <a:endParaRPr lang="en-US" dirty="0"/>
          </a:p>
        </p:txBody>
      </p:sp>
    </p:spTree>
    <p:extLst>
      <p:ext uri="{BB962C8B-B14F-4D97-AF65-F5344CB8AC3E}">
        <p14:creationId xmlns:p14="http://schemas.microsoft.com/office/powerpoint/2010/main" val="895722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a:t>Strategic Goals – </a:t>
            </a:r>
            <a:r>
              <a:rPr lang="en-US" sz="3600" dirty="0" smtClean="0"/>
              <a:t>proposal for modifications</a:t>
            </a:r>
            <a:endParaRPr lang="en-US" sz="3600" dirty="0"/>
          </a:p>
        </p:txBody>
      </p:sp>
      <p:sp>
        <p:nvSpPr>
          <p:cNvPr id="4" name="Slide Number Placeholder 3"/>
          <p:cNvSpPr>
            <a:spLocks noGrp="1"/>
          </p:cNvSpPr>
          <p:nvPr>
            <p:ph type="sldNum" sz="quarter" idx="11"/>
          </p:nvPr>
        </p:nvSpPr>
        <p:spPr/>
        <p:txBody>
          <a:bodyPr>
            <a:normAutofit fontScale="85000" lnSpcReduction="20000"/>
          </a:bodyPr>
          <a:lstStyle/>
          <a:p>
            <a:fld id="{DDD2957A-38BF-4766-88FD-46AF2F4ED65D}" type="slidenum">
              <a:rPr lang="en-US" smtClean="0"/>
              <a:t>21</a:t>
            </a:fld>
            <a:endParaRPr lang="en-US"/>
          </a:p>
        </p:txBody>
      </p:sp>
      <p:sp>
        <p:nvSpPr>
          <p:cNvPr id="7" name="Content Placeholder 3"/>
          <p:cNvSpPr>
            <a:spLocks noGrp="1"/>
          </p:cNvSpPr>
          <p:nvPr>
            <p:ph idx="1"/>
          </p:nvPr>
        </p:nvSpPr>
        <p:spPr>
          <a:xfrm>
            <a:off x="2411760" y="1008112"/>
            <a:ext cx="6522076" cy="5733256"/>
          </a:xfrm>
        </p:spPr>
        <p:txBody>
          <a:bodyPr>
            <a:normAutofit fontScale="62500" lnSpcReduction="20000"/>
          </a:bodyPr>
          <a:lstStyle/>
          <a:p>
            <a:pPr>
              <a:spcBef>
                <a:spcPts val="600"/>
              </a:spcBef>
            </a:pPr>
            <a:r>
              <a:rPr lang="en-US" b="1" dirty="0" smtClean="0"/>
              <a:t>Growth</a:t>
            </a:r>
            <a:r>
              <a:rPr lang="en-US" dirty="0"/>
              <a:t>: Enable and foster access to and increased use of digital services </a:t>
            </a:r>
            <a:r>
              <a:rPr lang="en-US" dirty="0" smtClean="0"/>
              <a:t>building </a:t>
            </a:r>
            <a:r>
              <a:rPr lang="en-US" dirty="0"/>
              <a:t>digital economy and society</a:t>
            </a:r>
          </a:p>
          <a:p>
            <a:pPr marL="365760" lvl="1" indent="0">
              <a:spcBef>
                <a:spcPts val="600"/>
              </a:spcBef>
              <a:buNone/>
            </a:pPr>
            <a:r>
              <a:rPr lang="en-US" dirty="0" smtClean="0"/>
              <a:t>- (2016) Enable </a:t>
            </a:r>
            <a:r>
              <a:rPr lang="en-US" dirty="0"/>
              <a:t>and foster access to and increased use of telecommunication/ICT</a:t>
            </a:r>
            <a:endParaRPr lang="en-US" sz="3200" dirty="0" smtClean="0"/>
          </a:p>
          <a:p>
            <a:pPr>
              <a:spcBef>
                <a:spcPts val="1200"/>
              </a:spcBef>
            </a:pPr>
            <a:r>
              <a:rPr lang="en-US" b="1" dirty="0" smtClean="0"/>
              <a:t>Inclusiveness</a:t>
            </a:r>
            <a:r>
              <a:rPr lang="en-US" dirty="0" smtClean="0"/>
              <a:t>: </a:t>
            </a:r>
            <a:r>
              <a:rPr lang="en-US" dirty="0"/>
              <a:t>Bridge the </a:t>
            </a:r>
            <a:r>
              <a:rPr lang="en-US" dirty="0" smtClean="0"/>
              <a:t>gaps for an inclusive digital society and provide broadband access ‘leaving </a:t>
            </a:r>
            <a:r>
              <a:rPr lang="en-US" dirty="0"/>
              <a:t>no one </a:t>
            </a:r>
            <a:r>
              <a:rPr lang="en-US" dirty="0" smtClean="0"/>
              <a:t>behind’</a:t>
            </a:r>
            <a:endParaRPr lang="en-US" sz="2300" strike="sngStrike" dirty="0" smtClean="0"/>
          </a:p>
          <a:p>
            <a:pPr marL="365760" lvl="1" indent="0">
              <a:spcBef>
                <a:spcPts val="600"/>
              </a:spcBef>
              <a:buNone/>
            </a:pPr>
            <a:r>
              <a:rPr lang="en-US" dirty="0" smtClean="0">
                <a:sym typeface="Wingdings" panose="05000000000000000000" pitchFamily="2" charset="2"/>
              </a:rPr>
              <a:t>- (2016) </a:t>
            </a:r>
            <a:r>
              <a:rPr lang="en-US" dirty="0"/>
              <a:t>Bridge the digital divide and provide broadband for all</a:t>
            </a:r>
          </a:p>
          <a:p>
            <a:pPr>
              <a:spcBef>
                <a:spcPts val="1200"/>
              </a:spcBef>
            </a:pPr>
            <a:r>
              <a:rPr lang="en-US" b="1" dirty="0" smtClean="0"/>
              <a:t>Sustainability</a:t>
            </a:r>
            <a:r>
              <a:rPr lang="en-US" dirty="0" smtClean="0"/>
              <a:t>:</a:t>
            </a:r>
            <a:r>
              <a:rPr lang="en-US" dirty="0"/>
              <a:t> Manage emerging risks and </a:t>
            </a:r>
            <a:r>
              <a:rPr lang="en-US" dirty="0" smtClean="0"/>
              <a:t>challenges resulting from the </a:t>
            </a:r>
            <a:r>
              <a:rPr lang="en-US" dirty="0"/>
              <a:t>increased </a:t>
            </a:r>
            <a:r>
              <a:rPr lang="en-US" dirty="0" smtClean="0"/>
              <a:t>use </a:t>
            </a:r>
            <a:r>
              <a:rPr lang="en-US" dirty="0"/>
              <a:t>of </a:t>
            </a:r>
            <a:r>
              <a:rPr lang="en-US" dirty="0" smtClean="0"/>
              <a:t>telecommunication/ICT</a:t>
            </a:r>
            <a:endParaRPr lang="en-US" sz="2300" dirty="0" smtClean="0"/>
          </a:p>
          <a:p>
            <a:pPr marL="365760" lvl="1" indent="0">
              <a:spcBef>
                <a:spcPts val="600"/>
              </a:spcBef>
              <a:buNone/>
            </a:pPr>
            <a:r>
              <a:rPr lang="en-US" dirty="0" smtClean="0"/>
              <a:t>- (2016) </a:t>
            </a:r>
            <a:r>
              <a:rPr lang="en-US" dirty="0"/>
              <a:t>Manage challenges resulting from telecommunication/ICT development</a:t>
            </a:r>
          </a:p>
          <a:p>
            <a:pPr>
              <a:spcBef>
                <a:spcPts val="1200"/>
              </a:spcBef>
            </a:pPr>
            <a:r>
              <a:rPr lang="en-US" b="1" dirty="0" smtClean="0"/>
              <a:t>Innovation</a:t>
            </a:r>
            <a:r>
              <a:rPr lang="en-US" dirty="0" smtClean="0"/>
              <a:t>: Enable </a:t>
            </a:r>
            <a:r>
              <a:rPr lang="en-US" dirty="0"/>
              <a:t>the digital transformation of </a:t>
            </a:r>
            <a:r>
              <a:rPr lang="en-US" dirty="0" smtClean="0"/>
              <a:t>society and economy by facilitating innovation in telecommunication/ICT</a:t>
            </a:r>
          </a:p>
          <a:p>
            <a:pPr marL="365760" lvl="1" indent="0">
              <a:spcBef>
                <a:spcPts val="600"/>
              </a:spcBef>
              <a:buNone/>
            </a:pPr>
            <a:r>
              <a:rPr lang="en-US" dirty="0" smtClean="0"/>
              <a:t>- </a:t>
            </a:r>
            <a:r>
              <a:rPr lang="en-US" dirty="0"/>
              <a:t>(2016) Lead, improve and adapt to the changing telecommunication/ICT environment</a:t>
            </a:r>
          </a:p>
          <a:p>
            <a:pPr marL="320040" lvl="1" indent="-320040">
              <a:spcBef>
                <a:spcPts val="1200"/>
              </a:spcBef>
              <a:buClr>
                <a:schemeClr val="accent2"/>
              </a:buClr>
              <a:buSzPct val="60000"/>
              <a:buFont typeface="Wingdings"/>
              <a:buChar char=""/>
            </a:pPr>
            <a:r>
              <a:rPr lang="en-US" sz="2900" b="1" dirty="0" smtClean="0"/>
              <a:t>Partnership</a:t>
            </a:r>
            <a:r>
              <a:rPr lang="en-US" sz="2900" dirty="0" smtClean="0"/>
              <a:t>: Strengthen </a:t>
            </a:r>
            <a:r>
              <a:rPr lang="en-US" sz="2900" dirty="0"/>
              <a:t>cooperation among </a:t>
            </a:r>
            <a:r>
              <a:rPr lang="en-US" sz="2900" dirty="0" smtClean="0"/>
              <a:t>Member States, private sector, especially SMEs, academia, intergovernmental </a:t>
            </a:r>
            <a:r>
              <a:rPr lang="en-US" sz="2900" dirty="0"/>
              <a:t>organizations and </a:t>
            </a:r>
            <a:r>
              <a:rPr lang="en-US" sz="2900" dirty="0" smtClean="0"/>
              <a:t>all other stakeholders, in </a:t>
            </a:r>
            <a:r>
              <a:rPr lang="en-US" sz="2900" dirty="0"/>
              <a:t>the role of </a:t>
            </a:r>
            <a:r>
              <a:rPr lang="en-US" sz="2900" dirty="0" smtClean="0"/>
              <a:t>telecommunication/ICT </a:t>
            </a:r>
            <a:r>
              <a:rPr lang="en-US" sz="2900" dirty="0"/>
              <a:t>towards the implementation of the SDGs</a:t>
            </a:r>
            <a:endParaRPr lang="en-US" sz="2900" dirty="0" smtClean="0"/>
          </a:p>
          <a:p>
            <a:pPr marL="365760" lvl="1" indent="0">
              <a:spcBef>
                <a:spcPts val="600"/>
              </a:spcBef>
              <a:buNone/>
            </a:pPr>
            <a:r>
              <a:rPr lang="en-US" dirty="0" smtClean="0"/>
              <a:t>- (2016) </a:t>
            </a:r>
            <a:r>
              <a:rPr lang="en-US" dirty="0"/>
              <a:t>Lead, improve and adapt to the changing telecommunication/ICT environment</a:t>
            </a:r>
          </a:p>
        </p:txBody>
      </p:sp>
      <p:pic>
        <p:nvPicPr>
          <p:cNvPr id="8" name="Picture 2" descr="rt5-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28" y="1129349"/>
            <a:ext cx="1762125" cy="10144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t5-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3" y="2209469"/>
            <a:ext cx="1764000" cy="10128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rt5-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490" y="3288054"/>
            <a:ext cx="1762125" cy="100369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539552" y="5440405"/>
            <a:ext cx="1764000" cy="1012878"/>
            <a:chOff x="608278" y="5440405"/>
            <a:chExt cx="1764000" cy="1012878"/>
          </a:xfrm>
        </p:grpSpPr>
        <p:pic>
          <p:nvPicPr>
            <p:cNvPr id="15" name="Picture 8" descr="rt5-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278" y="5440405"/>
              <a:ext cx="1764000" cy="10128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15616" y="5476307"/>
              <a:ext cx="792088" cy="785370"/>
            </a:xfrm>
            <a:prstGeom prst="rect">
              <a:avLst/>
            </a:prstGeom>
            <a:solidFill>
              <a:srgbClr val="4D7CB0"/>
            </a:solidFill>
          </p:spPr>
          <p:txBody>
            <a:bodyPr wrap="square" rtlCol="0">
              <a:noAutofit/>
            </a:bodyPr>
            <a:lstStyle/>
            <a:p>
              <a:endParaRPr lang="en-US" dirty="0"/>
            </a:p>
          </p:txBody>
        </p:sp>
        <p:sp>
          <p:nvSpPr>
            <p:cNvPr id="12" name="TextBox 11"/>
            <p:cNvSpPr txBox="1"/>
            <p:nvPr/>
          </p:nvSpPr>
          <p:spPr>
            <a:xfrm>
              <a:off x="827584" y="6258495"/>
              <a:ext cx="324000" cy="147197"/>
            </a:xfrm>
            <a:prstGeom prst="rect">
              <a:avLst/>
            </a:prstGeom>
            <a:solidFill>
              <a:srgbClr val="4D7CB0"/>
            </a:solidFill>
          </p:spPr>
          <p:txBody>
            <a:bodyPr wrap="square" rtlCol="0">
              <a:noAutofit/>
            </a:bodyPr>
            <a:lstStyle/>
            <a:p>
              <a:endParaRPr lang="en-US" dirty="0"/>
            </a:p>
          </p:txBody>
        </p:sp>
        <p:pic>
          <p:nvPicPr>
            <p:cNvPr id="1026" name="Picture 2" descr="Image result for partnership"/>
            <p:cNvPicPr>
              <a:picLocks noChangeAspect="1" noChangeArrowheads="1"/>
            </p:cNvPicPr>
            <p:nvPr/>
          </p:nvPicPr>
          <p:blipFill>
            <a:blip r:embed="rId7"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1185121" y="5476307"/>
              <a:ext cx="690829" cy="6908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539552" y="4359100"/>
            <a:ext cx="1764000" cy="1011600"/>
            <a:chOff x="608278" y="4359100"/>
            <a:chExt cx="1764000" cy="1011600"/>
          </a:xfrm>
        </p:grpSpPr>
        <p:sp>
          <p:nvSpPr>
            <p:cNvPr id="5" name="Rectangle 4"/>
            <p:cNvSpPr/>
            <p:nvPr/>
          </p:nvSpPr>
          <p:spPr>
            <a:xfrm>
              <a:off x="608278" y="4359100"/>
              <a:ext cx="1764000" cy="1011600"/>
            </a:xfrm>
            <a:prstGeom prst="rect">
              <a:avLst/>
            </a:prstGeom>
            <a:solidFill>
              <a:srgbClr val="4D7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8" descr="rt5-2.png"/>
            <p:cNvPicPr>
              <a:picLocks noChangeAspect="1" noChangeArrowheads="1"/>
            </p:cNvPicPr>
            <p:nvPr/>
          </p:nvPicPr>
          <p:blipFill rotWithShape="1">
            <a:blip r:embed="rId6">
              <a:extLst>
                <a:ext uri="{28A0092B-C50C-407E-A947-70E740481C1C}">
                  <a14:useLocalDpi xmlns:a14="http://schemas.microsoft.com/office/drawing/2010/main" val="0"/>
                </a:ext>
              </a:extLst>
            </a:blip>
            <a:srcRect b="14101"/>
            <a:stretch/>
          </p:blipFill>
          <p:spPr bwMode="auto">
            <a:xfrm>
              <a:off x="608278" y="4431158"/>
              <a:ext cx="1764000" cy="8700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07660" y="5258594"/>
              <a:ext cx="1008000" cy="72000"/>
            </a:xfrm>
            <a:prstGeom prst="rect">
              <a:avLst/>
            </a:prstGeom>
            <a:solidFill>
              <a:srgbClr val="4D7CB0"/>
            </a:solidFill>
          </p:spPr>
          <p:txBody>
            <a:bodyPr wrap="square" rtlCol="0">
              <a:noAutofit/>
            </a:bodyPr>
            <a:lstStyle/>
            <a:p>
              <a:endParaRPr lang="en-US" dirty="0"/>
            </a:p>
          </p:txBody>
        </p:sp>
      </p:grpSp>
    </p:spTree>
    <p:extLst>
      <p:ext uri="{BB962C8B-B14F-4D97-AF65-F5344CB8AC3E}">
        <p14:creationId xmlns:p14="http://schemas.microsoft.com/office/powerpoint/2010/main" val="4034974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Curved Connector 27"/>
          <p:cNvCxnSpPr>
            <a:endCxn id="5" idx="2"/>
          </p:cNvCxnSpPr>
          <p:nvPr/>
        </p:nvCxnSpPr>
        <p:spPr>
          <a:xfrm rot="10800000">
            <a:off x="1059926" y="2755697"/>
            <a:ext cx="3008018" cy="926749"/>
          </a:xfrm>
          <a:prstGeom prst="curvedConnector2">
            <a:avLst/>
          </a:prstGeom>
          <a:ln w="12700">
            <a:solidFill>
              <a:srgbClr val="BF8D2C"/>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a:t>Strategic </a:t>
            </a:r>
            <a:r>
              <a:rPr lang="en-US" dirty="0" smtClean="0"/>
              <a:t>Targets – being reviewed</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22</a:t>
            </a:fld>
            <a:endParaRPr lang="en-US"/>
          </a:p>
        </p:txBody>
      </p:sp>
      <p:pic>
        <p:nvPicPr>
          <p:cNvPr id="33" name="Picture 32"/>
          <p:cNvPicPr>
            <a:picLocks noChangeAspect="1"/>
          </p:cNvPicPr>
          <p:nvPr/>
        </p:nvPicPr>
        <p:blipFill>
          <a:blip r:embed="rId3"/>
          <a:stretch>
            <a:fillRect/>
          </a:stretch>
        </p:blipFill>
        <p:spPr>
          <a:xfrm>
            <a:off x="2676692" y="1026771"/>
            <a:ext cx="6329381" cy="3914397"/>
          </a:xfrm>
          <a:prstGeom prst="rect">
            <a:avLst/>
          </a:prstGeom>
        </p:spPr>
      </p:pic>
      <p:sp>
        <p:nvSpPr>
          <p:cNvPr id="34" name="Content Placeholder 3"/>
          <p:cNvSpPr txBox="1">
            <a:spLocks/>
          </p:cNvSpPr>
          <p:nvPr/>
        </p:nvSpPr>
        <p:spPr>
          <a:xfrm>
            <a:off x="1133349" y="5013175"/>
            <a:ext cx="7975155" cy="1751639"/>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300"/>
              </a:spcBef>
              <a:buNone/>
            </a:pPr>
            <a:r>
              <a:rPr lang="en-US" sz="1600" dirty="0">
                <a:sym typeface="Wingdings" panose="05000000000000000000" pitchFamily="2" charset="2"/>
              </a:rPr>
              <a:t> </a:t>
            </a:r>
            <a:r>
              <a:rPr lang="en-US" sz="1600" b="1" dirty="0" smtClean="0"/>
              <a:t>ICT-related SDG Targets</a:t>
            </a:r>
            <a:r>
              <a:rPr lang="en-US" sz="1600" dirty="0" smtClean="0"/>
              <a:t>:</a:t>
            </a:r>
          </a:p>
          <a:p>
            <a:pPr marL="180000" indent="-180000">
              <a:spcBef>
                <a:spcPts val="300"/>
              </a:spcBef>
            </a:pPr>
            <a:r>
              <a:rPr lang="en-US" sz="1600" b="1" dirty="0" smtClean="0"/>
              <a:t>4.4</a:t>
            </a:r>
            <a:r>
              <a:rPr lang="en-US" sz="1600" dirty="0"/>
              <a:t>: Proportion of youth/adults with ICT skills, by type of </a:t>
            </a:r>
            <a:r>
              <a:rPr lang="en-US" sz="1600" dirty="0" smtClean="0"/>
              <a:t>skills</a:t>
            </a:r>
          </a:p>
          <a:p>
            <a:pPr marL="180000" indent="-180000">
              <a:spcBef>
                <a:spcPts val="300"/>
              </a:spcBef>
            </a:pPr>
            <a:r>
              <a:rPr lang="en-US" sz="1600" b="1" dirty="0" smtClean="0"/>
              <a:t>5.b</a:t>
            </a:r>
            <a:r>
              <a:rPr lang="en-US" sz="1600" dirty="0"/>
              <a:t>: Proportion of individuals who own a mobile telephone, by </a:t>
            </a:r>
            <a:r>
              <a:rPr lang="en-US" sz="1600" dirty="0" smtClean="0"/>
              <a:t>sex</a:t>
            </a:r>
            <a:endParaRPr lang="en-US" sz="1600" dirty="0"/>
          </a:p>
          <a:p>
            <a:pPr marL="180000" indent="-180000">
              <a:spcBef>
                <a:spcPts val="300"/>
              </a:spcBef>
            </a:pPr>
            <a:r>
              <a:rPr lang="en-US" sz="1600" b="1" dirty="0" smtClean="0"/>
              <a:t>9.c</a:t>
            </a:r>
            <a:r>
              <a:rPr lang="en-US" sz="1600" dirty="0"/>
              <a:t>: Percentage of the population covered by a mobile network, broken down by </a:t>
            </a:r>
            <a:r>
              <a:rPr lang="en-US" sz="1600" dirty="0" smtClean="0"/>
              <a:t>technology</a:t>
            </a:r>
            <a:endParaRPr lang="en-US" sz="1600" dirty="0"/>
          </a:p>
          <a:p>
            <a:pPr marL="180000" indent="-180000">
              <a:spcBef>
                <a:spcPts val="300"/>
              </a:spcBef>
            </a:pPr>
            <a:r>
              <a:rPr lang="en-US" sz="1600" b="1" dirty="0" smtClean="0"/>
              <a:t>17.6</a:t>
            </a:r>
            <a:r>
              <a:rPr lang="en-US" sz="1600" dirty="0"/>
              <a:t>: Fixed Internet broadband subscriptions, broken down by </a:t>
            </a:r>
            <a:r>
              <a:rPr lang="en-US" sz="1600" dirty="0" smtClean="0"/>
              <a:t>speed</a:t>
            </a:r>
            <a:endParaRPr lang="en-US" sz="1600" dirty="0"/>
          </a:p>
          <a:p>
            <a:pPr marL="180000" indent="-180000">
              <a:spcBef>
                <a:spcPts val="300"/>
              </a:spcBef>
            </a:pPr>
            <a:r>
              <a:rPr lang="en-US" sz="1600" b="1" dirty="0" smtClean="0"/>
              <a:t>17.8</a:t>
            </a:r>
            <a:r>
              <a:rPr lang="en-US" sz="1600" dirty="0"/>
              <a:t>: Proportion of individuals using the </a:t>
            </a:r>
            <a:r>
              <a:rPr lang="en-US" sz="1600" dirty="0" smtClean="0"/>
              <a:t>Internet</a:t>
            </a:r>
            <a:endParaRPr lang="en-US" sz="1600" dirty="0"/>
          </a:p>
        </p:txBody>
      </p:sp>
      <p:cxnSp>
        <p:nvCxnSpPr>
          <p:cNvPr id="35" name="Straight Connector 34"/>
          <p:cNvCxnSpPr/>
          <p:nvPr/>
        </p:nvCxnSpPr>
        <p:spPr>
          <a:xfrm>
            <a:off x="503548" y="5013176"/>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Left Brace 35"/>
          <p:cNvSpPr/>
          <p:nvPr/>
        </p:nvSpPr>
        <p:spPr>
          <a:xfrm>
            <a:off x="2267744" y="973266"/>
            <a:ext cx="378415" cy="2306635"/>
          </a:xfrm>
          <a:prstGeom prst="leftBrace">
            <a:avLst>
              <a:gd name="adj1" fmla="val 39656"/>
              <a:gd name="adj2" fmla="val 44100"/>
            </a:avLst>
          </a:prstGeom>
          <a:solidFill>
            <a:srgbClr val="F36A2D"/>
          </a:solidFill>
          <a:ln w="38100">
            <a:solidFill>
              <a:srgbClr val="1249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8" name="Picture 14" descr="https://sustainabledevelopment.un.org/content/images/E_SDG_Icons-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6040" y="1242776"/>
            <a:ext cx="756000" cy="756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6" descr="https://sustainabledevelopment.un.org/content/images/E_SDG_Icons-1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6040" y="1988840"/>
            <a:ext cx="756000" cy="756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https://sustainabledevelopment.un.org/content/images/E_SDG_Icons-0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1366" y="4381938"/>
            <a:ext cx="568800" cy="5688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1835696" y="4048059"/>
            <a:ext cx="389850" cy="369332"/>
          </a:xfrm>
          <a:prstGeom prst="rect">
            <a:avLst/>
          </a:prstGeom>
          <a:noFill/>
        </p:spPr>
        <p:txBody>
          <a:bodyPr wrap="none" rtlCol="0">
            <a:spAutoFit/>
          </a:bodyPr>
          <a:lstStyle/>
          <a:p>
            <a:r>
              <a:rPr lang="en-US" b="1" dirty="0">
                <a:solidFill>
                  <a:srgbClr val="C7212F"/>
                </a:solidFill>
                <a:sym typeface="Wingdings" panose="05000000000000000000" pitchFamily="2" charset="2"/>
              </a:rPr>
              <a:t></a:t>
            </a:r>
            <a:endParaRPr lang="en-US" b="1" dirty="0">
              <a:solidFill>
                <a:srgbClr val="C7212F"/>
              </a:solidFill>
            </a:endParaRPr>
          </a:p>
        </p:txBody>
      </p:sp>
      <p:cxnSp>
        <p:nvCxnSpPr>
          <p:cNvPr id="43" name="Curved Connector 42"/>
          <p:cNvCxnSpPr>
            <a:endCxn id="37" idx="3"/>
          </p:cNvCxnSpPr>
          <p:nvPr/>
        </p:nvCxnSpPr>
        <p:spPr>
          <a:xfrm rot="10800000" flipV="1">
            <a:off x="1943640" y="2881150"/>
            <a:ext cx="2916392" cy="709833"/>
          </a:xfrm>
          <a:prstGeom prst="curvedConnector3">
            <a:avLst>
              <a:gd name="adj1" fmla="val 72536"/>
            </a:avLst>
          </a:prstGeom>
          <a:ln w="12700">
            <a:solidFill>
              <a:srgbClr val="EF402D"/>
            </a:solidFill>
            <a:tailEnd type="triangle"/>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4125" y="4383619"/>
            <a:ext cx="568590" cy="568590"/>
          </a:xfrm>
          <a:prstGeom prst="rect">
            <a:avLst/>
          </a:prstGeom>
        </p:spPr>
      </p:pic>
      <p:pic>
        <p:nvPicPr>
          <p:cNvPr id="47" name="Pictur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3724506"/>
            <a:ext cx="568590" cy="568590"/>
          </a:xfrm>
          <a:prstGeom prst="rect">
            <a:avLst/>
          </a:prstGeom>
        </p:spPr>
      </p:pic>
      <p:pic>
        <p:nvPicPr>
          <p:cNvPr id="48" name="Picture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4437" y="2870609"/>
            <a:ext cx="568800" cy="568800"/>
          </a:xfrm>
          <a:prstGeom prst="rect">
            <a:avLst/>
          </a:prstGeom>
        </p:spPr>
      </p:pic>
      <p:pic>
        <p:nvPicPr>
          <p:cNvPr id="49" name="Picture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504" y="1611214"/>
            <a:ext cx="568590" cy="568590"/>
          </a:xfrm>
          <a:prstGeom prst="rect">
            <a:avLst/>
          </a:prstGeom>
        </p:spPr>
      </p:pic>
      <p:pic>
        <p:nvPicPr>
          <p:cNvPr id="50" name="Picture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4899" y="948653"/>
            <a:ext cx="568590" cy="568590"/>
          </a:xfrm>
          <a:prstGeom prst="rect">
            <a:avLst/>
          </a:prstGeom>
        </p:spPr>
      </p:pic>
      <p:cxnSp>
        <p:nvCxnSpPr>
          <p:cNvPr id="62" name="Curved Connector 61"/>
          <p:cNvCxnSpPr>
            <a:endCxn id="49" idx="2"/>
          </p:cNvCxnSpPr>
          <p:nvPr/>
        </p:nvCxnSpPr>
        <p:spPr>
          <a:xfrm rot="10800000">
            <a:off x="391800" y="2179805"/>
            <a:ext cx="4900281" cy="1889433"/>
          </a:xfrm>
          <a:prstGeom prst="curvedConnector2">
            <a:avLst/>
          </a:prstGeom>
          <a:ln w="12700">
            <a:solidFill>
              <a:srgbClr val="407F46"/>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urved Connector 67"/>
          <p:cNvCxnSpPr>
            <a:endCxn id="47" idx="3"/>
          </p:cNvCxnSpPr>
          <p:nvPr/>
        </p:nvCxnSpPr>
        <p:spPr>
          <a:xfrm rot="10800000" flipV="1">
            <a:off x="820110" y="3160239"/>
            <a:ext cx="5768114" cy="848561"/>
          </a:xfrm>
          <a:prstGeom prst="curvedConnector3">
            <a:avLst>
              <a:gd name="adj1" fmla="val 66678"/>
            </a:avLst>
          </a:prstGeom>
          <a:ln w="12700">
            <a:solidFill>
              <a:srgbClr val="DE1768"/>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94876" y="2960825"/>
            <a:ext cx="389850" cy="369332"/>
          </a:xfrm>
          <a:prstGeom prst="rect">
            <a:avLst/>
          </a:prstGeom>
          <a:noFill/>
        </p:spPr>
        <p:txBody>
          <a:bodyPr wrap="none" rtlCol="0">
            <a:spAutoFit/>
          </a:bodyPr>
          <a:lstStyle/>
          <a:p>
            <a:r>
              <a:rPr lang="en-US" b="1" dirty="0" smtClean="0">
                <a:solidFill>
                  <a:srgbClr val="F89D2A"/>
                </a:solidFill>
                <a:sym typeface="Wingdings" panose="05000000000000000000" pitchFamily="2" charset="2"/>
              </a:rPr>
              <a:t></a:t>
            </a:r>
            <a:endParaRPr lang="en-US" b="1" dirty="0">
              <a:solidFill>
                <a:srgbClr val="F89D2A"/>
              </a:solidFill>
            </a:endParaRPr>
          </a:p>
        </p:txBody>
      </p:sp>
      <p:sp>
        <p:nvSpPr>
          <p:cNvPr id="75" name="TextBox 74"/>
          <p:cNvSpPr txBox="1"/>
          <p:nvPr/>
        </p:nvSpPr>
        <p:spPr>
          <a:xfrm>
            <a:off x="934125" y="1476593"/>
            <a:ext cx="389850" cy="369332"/>
          </a:xfrm>
          <a:prstGeom prst="rect">
            <a:avLst/>
          </a:prstGeom>
          <a:noFill/>
        </p:spPr>
        <p:txBody>
          <a:bodyPr wrap="none" rtlCol="0">
            <a:spAutoFit/>
          </a:bodyPr>
          <a:lstStyle/>
          <a:p>
            <a:r>
              <a:rPr lang="en-US" b="1" dirty="0">
                <a:solidFill>
                  <a:srgbClr val="136A9F"/>
                </a:solidFill>
                <a:sym typeface="Wingdings" panose="05000000000000000000" pitchFamily="2" charset="2"/>
              </a:rPr>
              <a:t></a:t>
            </a:r>
            <a:endParaRPr lang="en-US" b="1" dirty="0">
              <a:solidFill>
                <a:srgbClr val="136A9F"/>
              </a:solidFill>
            </a:endParaRPr>
          </a:p>
        </p:txBody>
      </p:sp>
      <p:sp>
        <p:nvSpPr>
          <p:cNvPr id="76" name="TextBox 75"/>
          <p:cNvSpPr txBox="1"/>
          <p:nvPr/>
        </p:nvSpPr>
        <p:spPr>
          <a:xfrm>
            <a:off x="1013798" y="4057488"/>
            <a:ext cx="389850" cy="369332"/>
          </a:xfrm>
          <a:prstGeom prst="rect">
            <a:avLst/>
          </a:prstGeom>
          <a:noFill/>
        </p:spPr>
        <p:txBody>
          <a:bodyPr wrap="none" rtlCol="0">
            <a:spAutoFit/>
          </a:bodyPr>
          <a:lstStyle/>
          <a:p>
            <a:r>
              <a:rPr lang="en-US" b="1" dirty="0">
                <a:solidFill>
                  <a:srgbClr val="A41C44"/>
                </a:solidFill>
                <a:sym typeface="Wingdings" panose="05000000000000000000" pitchFamily="2" charset="2"/>
              </a:rPr>
              <a:t></a:t>
            </a:r>
            <a:endParaRPr lang="en-US" b="1" dirty="0">
              <a:solidFill>
                <a:srgbClr val="A41C44"/>
              </a:solidFill>
            </a:endParaRPr>
          </a:p>
        </p:txBody>
      </p:sp>
      <p:pic>
        <p:nvPicPr>
          <p:cNvPr id="37" name="Picture 12" descr="https://sustainabledevelopment.un.org/content/images/E_SDG_Icons-05.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31640" y="3284984"/>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9" name="Content Placeholder 3"/>
          <p:cNvSpPr txBox="1">
            <a:spLocks/>
          </p:cNvSpPr>
          <p:nvPr/>
        </p:nvSpPr>
        <p:spPr>
          <a:xfrm>
            <a:off x="35495" y="5361299"/>
            <a:ext cx="1127665" cy="1312505"/>
          </a:xfrm>
          <a:prstGeom prst="rect">
            <a:avLst/>
          </a:prstGeom>
        </p:spPr>
        <p:txBody>
          <a:bodyPr vert="horz" lIns="0" tIns="36000" rIns="0" bIns="3600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r">
              <a:spcBef>
                <a:spcPts val="900"/>
              </a:spcBef>
              <a:buNone/>
            </a:pPr>
            <a:r>
              <a:rPr lang="en-US" sz="1100" b="1" dirty="0" smtClean="0">
                <a:solidFill>
                  <a:srgbClr val="4D7CB0"/>
                </a:solidFill>
                <a:sym typeface="Wingdings" panose="05000000000000000000" pitchFamily="2" charset="2"/>
              </a:rPr>
              <a:t> </a:t>
            </a:r>
            <a:r>
              <a:rPr lang="en-US" sz="1100" b="1" dirty="0" smtClean="0">
                <a:solidFill>
                  <a:srgbClr val="4D7CB0"/>
                </a:solidFill>
              </a:rPr>
              <a:t>INCLUSIVENESS</a:t>
            </a:r>
          </a:p>
          <a:p>
            <a:pPr marL="0" indent="0" algn="r">
              <a:spcBef>
                <a:spcPts val="900"/>
              </a:spcBef>
              <a:buNone/>
            </a:pPr>
            <a:r>
              <a:rPr lang="en-US" sz="1100" b="1" dirty="0" smtClean="0">
                <a:solidFill>
                  <a:srgbClr val="4D7CB0"/>
                </a:solidFill>
                <a:sym typeface="Wingdings" panose="05000000000000000000" pitchFamily="2" charset="2"/>
              </a:rPr>
              <a:t> </a:t>
            </a:r>
            <a:r>
              <a:rPr lang="en-US" sz="1100" b="1" dirty="0" smtClean="0">
                <a:solidFill>
                  <a:srgbClr val="4D7CB0"/>
                </a:solidFill>
              </a:rPr>
              <a:t>INCLUSIVENESS</a:t>
            </a:r>
          </a:p>
          <a:p>
            <a:pPr marL="0" indent="0" algn="r">
              <a:spcBef>
                <a:spcPts val="900"/>
              </a:spcBef>
              <a:buNone/>
            </a:pPr>
            <a:r>
              <a:rPr lang="en-US" sz="1100" b="1" dirty="0">
                <a:solidFill>
                  <a:srgbClr val="4D7CB0"/>
                </a:solidFill>
                <a:sym typeface="Wingdings" panose="05000000000000000000" pitchFamily="2" charset="2"/>
              </a:rPr>
              <a:t> </a:t>
            </a:r>
            <a:r>
              <a:rPr lang="en-US" sz="1100" b="1" dirty="0" smtClean="0">
                <a:solidFill>
                  <a:srgbClr val="4D7CB0"/>
                </a:solidFill>
              </a:rPr>
              <a:t>INCLUSIVENESS</a:t>
            </a:r>
            <a:endParaRPr lang="en-US" sz="1100" b="1" dirty="0">
              <a:solidFill>
                <a:srgbClr val="4D7CB0"/>
              </a:solidFill>
            </a:endParaRPr>
          </a:p>
          <a:p>
            <a:pPr marL="0" indent="0" algn="r">
              <a:spcBef>
                <a:spcPts val="900"/>
              </a:spcBef>
              <a:buNone/>
            </a:pPr>
            <a:r>
              <a:rPr lang="en-US" sz="1100" b="1" dirty="0">
                <a:solidFill>
                  <a:srgbClr val="4D7CB0"/>
                </a:solidFill>
                <a:sym typeface="Wingdings" panose="05000000000000000000" pitchFamily="2" charset="2"/>
              </a:rPr>
              <a:t> </a:t>
            </a:r>
            <a:r>
              <a:rPr lang="en-US" sz="1100" b="1" dirty="0" smtClean="0">
                <a:solidFill>
                  <a:srgbClr val="4D7CB0"/>
                </a:solidFill>
              </a:rPr>
              <a:t>GROWTH</a:t>
            </a:r>
          </a:p>
          <a:p>
            <a:pPr marL="0" indent="0" algn="r">
              <a:spcBef>
                <a:spcPts val="900"/>
              </a:spcBef>
              <a:buNone/>
            </a:pPr>
            <a:r>
              <a:rPr lang="en-US" sz="1100" b="1" dirty="0">
                <a:solidFill>
                  <a:srgbClr val="4D7CB0"/>
                </a:solidFill>
                <a:sym typeface="Wingdings" panose="05000000000000000000" pitchFamily="2" charset="2"/>
              </a:rPr>
              <a:t> </a:t>
            </a:r>
            <a:r>
              <a:rPr lang="en-US" sz="1100" b="1" dirty="0" smtClean="0">
                <a:solidFill>
                  <a:srgbClr val="4D7CB0"/>
                </a:solidFill>
              </a:rPr>
              <a:t>GROWTH</a:t>
            </a:r>
            <a:endParaRPr lang="en-US" sz="1100" b="1" dirty="0">
              <a:solidFill>
                <a:srgbClr val="4D7CB0"/>
              </a:solidFill>
            </a:endParaRPr>
          </a:p>
        </p:txBody>
      </p:sp>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5526" y="2186896"/>
            <a:ext cx="568800" cy="568800"/>
          </a:xfrm>
          <a:prstGeom prst="rect">
            <a:avLst/>
          </a:prstGeom>
        </p:spPr>
      </p:pic>
      <p:sp>
        <p:nvSpPr>
          <p:cNvPr id="32" name="TextBox 31"/>
          <p:cNvSpPr txBox="1"/>
          <p:nvPr/>
        </p:nvSpPr>
        <p:spPr>
          <a:xfrm>
            <a:off x="1609443" y="2700393"/>
            <a:ext cx="389850" cy="369332"/>
          </a:xfrm>
          <a:prstGeom prst="rect">
            <a:avLst/>
          </a:prstGeom>
          <a:noFill/>
        </p:spPr>
        <p:txBody>
          <a:bodyPr wrap="none" rtlCol="0">
            <a:spAutoFit/>
          </a:bodyPr>
          <a:lstStyle/>
          <a:p>
            <a:r>
              <a:rPr lang="en-US" b="1" dirty="0">
                <a:solidFill>
                  <a:srgbClr val="14496B"/>
                </a:solidFill>
                <a:sym typeface="Wingdings" panose="05000000000000000000" pitchFamily="2" charset="2"/>
              </a:rPr>
              <a:t></a:t>
            </a:r>
            <a:endParaRPr lang="en-US" b="1" dirty="0">
              <a:solidFill>
                <a:srgbClr val="14496B"/>
              </a:solidFill>
            </a:endParaRPr>
          </a:p>
        </p:txBody>
      </p:sp>
    </p:spTree>
    <p:extLst>
      <p:ext uri="{BB962C8B-B14F-4D97-AF65-F5344CB8AC3E}">
        <p14:creationId xmlns:p14="http://schemas.microsoft.com/office/powerpoint/2010/main" val="3872614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 1</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23</a:t>
            </a:fld>
            <a:endParaRPr lang="en-US"/>
          </a:p>
        </p:txBody>
      </p:sp>
      <p:sp>
        <p:nvSpPr>
          <p:cNvPr id="4" name="Content Placeholder 3"/>
          <p:cNvSpPr>
            <a:spLocks noGrp="1"/>
          </p:cNvSpPr>
          <p:nvPr>
            <p:ph idx="1"/>
          </p:nvPr>
        </p:nvSpPr>
        <p:spPr>
          <a:xfrm>
            <a:off x="612648" y="1046962"/>
            <a:ext cx="5615536" cy="5811038"/>
          </a:xfrm>
        </p:spPr>
        <p:txBody>
          <a:bodyPr>
            <a:normAutofit fontScale="92500" lnSpcReduction="10000"/>
          </a:bodyPr>
          <a:lstStyle/>
          <a:p>
            <a:pPr marL="457200" lvl="0" indent="-343693">
              <a:lnSpc>
                <a:spcPct val="80000"/>
              </a:lnSpc>
              <a:spcBef>
                <a:spcPts val="0"/>
              </a:spcBef>
              <a:buClr>
                <a:srgbClr val="498BC9"/>
              </a:buClr>
              <a:buSzPct val="100694"/>
              <a:buFont typeface="Noto Sans Symbols"/>
              <a:buChar char="●"/>
            </a:pPr>
            <a:r>
              <a:rPr lang="en-US" sz="1812" b="1" dirty="0">
                <a:ea typeface="Calibri"/>
                <a:cs typeface="Calibri"/>
                <a:sym typeface="Calibri"/>
              </a:rPr>
              <a:t>1.1</a:t>
            </a:r>
            <a:r>
              <a:rPr lang="en-US" sz="1812" dirty="0">
                <a:ea typeface="Calibri"/>
                <a:cs typeface="Calibri"/>
                <a:sym typeface="Calibri"/>
              </a:rPr>
              <a:t>: Worldwide, 55% of households connected </a:t>
            </a:r>
          </a:p>
          <a:p>
            <a:pPr marL="914400" lvl="1" indent="-343693">
              <a:lnSpc>
                <a:spcPct val="80000"/>
              </a:lnSpc>
              <a:spcBef>
                <a:spcPts val="0"/>
              </a:spcBef>
              <a:buClr>
                <a:srgbClr val="5B9BD5"/>
              </a:buClr>
              <a:buSzPct val="100694"/>
              <a:buFont typeface="Noto Sans Symbols"/>
              <a:buChar char="○"/>
            </a:pPr>
            <a:r>
              <a:rPr lang="en-US" sz="1812" dirty="0" smtClean="0">
                <a:ea typeface="Calibri"/>
                <a:cs typeface="Calibri"/>
                <a:sym typeface="Calibri"/>
              </a:rPr>
              <a:t>Expected to be achieved</a:t>
            </a:r>
            <a:endParaRPr lang="en-US" sz="1812" dirty="0">
              <a:ea typeface="Calibri"/>
              <a:cs typeface="Calibri"/>
              <a:sym typeface="Calibri"/>
            </a:endParaRPr>
          </a:p>
          <a:p>
            <a:pPr marL="914400" lvl="1" indent="-343693">
              <a:lnSpc>
                <a:spcPct val="80000"/>
              </a:lnSpc>
              <a:spcBef>
                <a:spcPts val="0"/>
              </a:spcBef>
              <a:buClr>
                <a:srgbClr val="498BC9"/>
              </a:buClr>
              <a:buSzPct val="100694"/>
              <a:buFont typeface="Noto Sans Symbols"/>
              <a:buChar char="○"/>
            </a:pPr>
            <a:r>
              <a:rPr lang="en-US" sz="1812" dirty="0">
                <a:ea typeface="Calibri"/>
                <a:cs typeface="Calibri"/>
                <a:sym typeface="Calibri"/>
              </a:rPr>
              <a:t>PROPOSAL: </a:t>
            </a:r>
            <a:r>
              <a:rPr lang="en-US" sz="1812" dirty="0" smtClean="0">
                <a:ea typeface="Calibri"/>
                <a:cs typeface="Calibri"/>
                <a:sym typeface="Calibri"/>
              </a:rPr>
              <a:t>by 2023: 65% / by 2025: 70%</a:t>
            </a:r>
            <a:endParaRPr lang="en-US" sz="1812" dirty="0">
              <a:ea typeface="Calibri"/>
              <a:cs typeface="Calibri"/>
              <a:sym typeface="Calibri"/>
            </a:endParaRPr>
          </a:p>
          <a:p>
            <a:pPr marL="457200" lvl="0" indent="-343693">
              <a:lnSpc>
                <a:spcPct val="80000"/>
              </a:lnSpc>
              <a:spcBef>
                <a:spcPts val="0"/>
              </a:spcBef>
              <a:buClr>
                <a:srgbClr val="498BC9"/>
              </a:buClr>
              <a:buSzPct val="100694"/>
              <a:buFont typeface="Noto Sans Symbols"/>
              <a:buChar char="●"/>
            </a:pPr>
            <a:endParaRPr lang="en-US" sz="1812" dirty="0" smtClean="0">
              <a:ea typeface="Calibri"/>
              <a:cs typeface="Calibri"/>
              <a:sym typeface="Calibri"/>
            </a:endParaRPr>
          </a:p>
          <a:p>
            <a:pPr marL="457200" lvl="0" indent="-343693">
              <a:lnSpc>
                <a:spcPct val="80000"/>
              </a:lnSpc>
              <a:spcBef>
                <a:spcPts val="0"/>
              </a:spcBef>
              <a:buClr>
                <a:srgbClr val="498BC9"/>
              </a:buClr>
              <a:buSzPct val="100694"/>
              <a:buFont typeface="Noto Sans Symbols"/>
              <a:buChar char="●"/>
            </a:pPr>
            <a:r>
              <a:rPr lang="en-US" sz="1812" b="1" dirty="0" smtClean="0">
                <a:ea typeface="Calibri"/>
                <a:cs typeface="Calibri"/>
                <a:sym typeface="Calibri"/>
              </a:rPr>
              <a:t>1.2</a:t>
            </a:r>
            <a:r>
              <a:rPr lang="en-US" sz="1812" dirty="0">
                <a:ea typeface="Calibri"/>
                <a:cs typeface="Calibri"/>
                <a:sym typeface="Calibri"/>
              </a:rPr>
              <a:t>: Worldwide, 60% of individuals should be using the Internet by </a:t>
            </a:r>
            <a:r>
              <a:rPr lang="en-US" sz="1812" dirty="0" smtClean="0">
                <a:ea typeface="Calibri"/>
                <a:cs typeface="Calibri"/>
                <a:sym typeface="Calibri"/>
              </a:rPr>
              <a:t>2020 </a:t>
            </a:r>
            <a:r>
              <a:rPr lang="en-US" sz="1812" dirty="0" smtClean="0">
                <a:ea typeface="Calibri"/>
                <a:cs typeface="Calibri"/>
                <a:sym typeface="Wingdings" panose="05000000000000000000" pitchFamily="2" charset="2"/>
              </a:rPr>
              <a:t></a:t>
            </a:r>
            <a:r>
              <a:rPr lang="en-US" sz="1812" dirty="0" smtClean="0">
                <a:ea typeface="Calibri"/>
                <a:cs typeface="Calibri"/>
                <a:sym typeface="Calibri"/>
              </a:rPr>
              <a:t> </a:t>
            </a:r>
            <a:r>
              <a:rPr lang="en-US" sz="1812" dirty="0" smtClean="0">
                <a:solidFill>
                  <a:schemeClr val="accent6">
                    <a:lumMod val="75000"/>
                  </a:schemeClr>
                </a:solidFill>
                <a:ea typeface="Calibri"/>
                <a:cs typeface="Calibri"/>
                <a:sym typeface="Calibri"/>
              </a:rPr>
              <a:t>SDG 17.8.1</a:t>
            </a:r>
            <a:endParaRPr lang="en-US" sz="1812" dirty="0">
              <a:solidFill>
                <a:schemeClr val="accent6">
                  <a:lumMod val="75000"/>
                </a:schemeClr>
              </a:solidFill>
              <a:ea typeface="Calibri"/>
              <a:cs typeface="Calibri"/>
              <a:sym typeface="Calibri"/>
            </a:endParaRPr>
          </a:p>
          <a:p>
            <a:pPr marL="914400" lvl="1" indent="-343693">
              <a:lnSpc>
                <a:spcPct val="80000"/>
              </a:lnSpc>
              <a:spcBef>
                <a:spcPts val="0"/>
              </a:spcBef>
              <a:buClr>
                <a:srgbClr val="5B9BD5"/>
              </a:buClr>
              <a:buSzPct val="100694"/>
              <a:buFont typeface="Noto Sans Symbols"/>
              <a:buChar char="○"/>
            </a:pPr>
            <a:r>
              <a:rPr lang="en-US" sz="1812" dirty="0" smtClean="0">
                <a:ea typeface="Calibri"/>
                <a:cs typeface="Calibri"/>
                <a:sym typeface="Calibri"/>
              </a:rPr>
              <a:t>Expected to be achieved</a:t>
            </a:r>
          </a:p>
          <a:p>
            <a:pPr marL="914400" lvl="1" indent="-343693">
              <a:lnSpc>
                <a:spcPct val="80000"/>
              </a:lnSpc>
              <a:spcBef>
                <a:spcPts val="0"/>
              </a:spcBef>
              <a:buClr>
                <a:srgbClr val="5B9BD5"/>
              </a:buClr>
              <a:buSzPct val="100694"/>
              <a:buFont typeface="Noto Sans Symbols"/>
              <a:buChar char="○"/>
            </a:pPr>
            <a:r>
              <a:rPr lang="en-US" sz="1812" dirty="0" smtClean="0">
                <a:ea typeface="Calibri"/>
                <a:cs typeface="Calibri"/>
                <a:sym typeface="Calibri"/>
              </a:rPr>
              <a:t>PROPOSAL</a:t>
            </a:r>
            <a:r>
              <a:rPr lang="en-US" sz="1812" dirty="0">
                <a:ea typeface="Calibri"/>
                <a:cs typeface="Calibri"/>
                <a:sym typeface="Calibri"/>
              </a:rPr>
              <a:t>: </a:t>
            </a:r>
            <a:r>
              <a:rPr lang="en-US" sz="1812" dirty="0" smtClean="0">
                <a:ea typeface="Calibri"/>
                <a:cs typeface="Calibri"/>
                <a:sym typeface="Calibri"/>
              </a:rPr>
              <a:t>by 2023: 65% / by 2025: 70%</a:t>
            </a:r>
            <a:endParaRPr lang="en-US" sz="1812" dirty="0">
              <a:ea typeface="Calibri"/>
              <a:cs typeface="Calibri"/>
              <a:sym typeface="Calibri"/>
            </a:endParaRPr>
          </a:p>
          <a:p>
            <a:pPr marL="457200" lvl="0" indent="-343693">
              <a:lnSpc>
                <a:spcPct val="80000"/>
              </a:lnSpc>
              <a:spcBef>
                <a:spcPts val="0"/>
              </a:spcBef>
              <a:buClr>
                <a:srgbClr val="498BC9"/>
              </a:buClr>
              <a:buSzPct val="100694"/>
              <a:buFont typeface="Noto Sans Symbols"/>
              <a:buChar char="●"/>
            </a:pPr>
            <a:endParaRPr lang="en-US" sz="1812" dirty="0" smtClean="0">
              <a:solidFill>
                <a:srgbClr val="000000"/>
              </a:solidFill>
              <a:ea typeface="Calibri"/>
              <a:cs typeface="Calibri"/>
              <a:sym typeface="Calibri"/>
            </a:endParaRPr>
          </a:p>
          <a:p>
            <a:pPr marL="457200" lvl="0" indent="-343693">
              <a:lnSpc>
                <a:spcPct val="80000"/>
              </a:lnSpc>
              <a:spcBef>
                <a:spcPts val="0"/>
              </a:spcBef>
              <a:buClr>
                <a:srgbClr val="498BC9"/>
              </a:buClr>
              <a:buSzPct val="100694"/>
              <a:buFont typeface="Noto Sans Symbols"/>
              <a:buChar char="●"/>
            </a:pPr>
            <a:r>
              <a:rPr lang="en-US" sz="1812" b="1" dirty="0" smtClean="0">
                <a:solidFill>
                  <a:srgbClr val="000000"/>
                </a:solidFill>
                <a:ea typeface="Calibri"/>
                <a:cs typeface="Calibri"/>
                <a:sym typeface="Calibri"/>
              </a:rPr>
              <a:t>1.3</a:t>
            </a:r>
            <a:r>
              <a:rPr lang="en-US" sz="1812" dirty="0">
                <a:solidFill>
                  <a:srgbClr val="000000"/>
                </a:solidFill>
                <a:ea typeface="Calibri"/>
                <a:cs typeface="Calibri"/>
                <a:sym typeface="Calibri"/>
              </a:rPr>
              <a:t>: Worldwide, ICT should be 40% more </a:t>
            </a:r>
            <a:r>
              <a:rPr lang="en-US" sz="1812" dirty="0" smtClean="0">
                <a:solidFill>
                  <a:srgbClr val="000000"/>
                </a:solidFill>
                <a:ea typeface="Calibri"/>
                <a:cs typeface="Calibri"/>
                <a:sym typeface="Calibri"/>
              </a:rPr>
              <a:t>affordable by </a:t>
            </a:r>
            <a:r>
              <a:rPr lang="en-US" sz="1812" dirty="0">
                <a:solidFill>
                  <a:srgbClr val="000000"/>
                </a:solidFill>
                <a:ea typeface="Calibri"/>
                <a:cs typeface="Calibri"/>
                <a:sym typeface="Calibri"/>
              </a:rPr>
              <a:t>2020</a:t>
            </a:r>
          </a:p>
          <a:p>
            <a:pPr marL="914400" lvl="1" indent="-343693">
              <a:lnSpc>
                <a:spcPct val="80000"/>
              </a:lnSpc>
              <a:spcBef>
                <a:spcPts val="0"/>
              </a:spcBef>
              <a:buClr>
                <a:srgbClr val="5B9BD5"/>
              </a:buClr>
              <a:buSzPct val="100694"/>
              <a:buFont typeface="Noto Sans Symbols"/>
              <a:buChar char="○"/>
            </a:pPr>
            <a:r>
              <a:rPr lang="en-US" sz="1812" dirty="0" smtClean="0">
                <a:solidFill>
                  <a:srgbClr val="000000"/>
                </a:solidFill>
                <a:ea typeface="Calibri"/>
                <a:cs typeface="Calibri"/>
                <a:sym typeface="Calibri"/>
              </a:rPr>
              <a:t>Developed </a:t>
            </a:r>
            <a:r>
              <a:rPr lang="en-US" sz="1812" dirty="0">
                <a:solidFill>
                  <a:srgbClr val="000000"/>
                </a:solidFill>
                <a:ea typeface="Calibri"/>
                <a:cs typeface="Calibri"/>
                <a:sym typeface="Calibri"/>
              </a:rPr>
              <a:t>countries </a:t>
            </a:r>
            <a:r>
              <a:rPr lang="en-US" sz="1812" dirty="0" smtClean="0">
                <a:ea typeface="Calibri"/>
                <a:cs typeface="Calibri"/>
                <a:sym typeface="Calibri"/>
              </a:rPr>
              <a:t>expected</a:t>
            </a:r>
            <a:r>
              <a:rPr lang="en-US" sz="1812" dirty="0" smtClean="0">
                <a:solidFill>
                  <a:srgbClr val="000000"/>
                </a:solidFill>
                <a:ea typeface="Calibri"/>
                <a:cs typeface="Calibri"/>
                <a:sym typeface="Calibri"/>
              </a:rPr>
              <a:t>: </a:t>
            </a:r>
            <a:r>
              <a:rPr lang="en-US" sz="1812" dirty="0">
                <a:solidFill>
                  <a:srgbClr val="000000"/>
                </a:solidFill>
                <a:ea typeface="Calibri"/>
                <a:cs typeface="Calibri"/>
                <a:sym typeface="Calibri"/>
              </a:rPr>
              <a:t>-</a:t>
            </a:r>
            <a:r>
              <a:rPr lang="en-US" sz="1812" dirty="0" smtClean="0">
                <a:solidFill>
                  <a:srgbClr val="000000"/>
                </a:solidFill>
                <a:ea typeface="Calibri"/>
                <a:cs typeface="Calibri"/>
                <a:sym typeface="Calibri"/>
              </a:rPr>
              <a:t>32.5%</a:t>
            </a:r>
            <a:endParaRPr lang="en-US" sz="1812" dirty="0">
              <a:solidFill>
                <a:srgbClr val="000000"/>
              </a:solidFill>
              <a:ea typeface="Calibri"/>
              <a:cs typeface="Calibri"/>
              <a:sym typeface="Calibri"/>
            </a:endParaRPr>
          </a:p>
          <a:p>
            <a:pPr marL="914400" lvl="1" indent="-343693">
              <a:lnSpc>
                <a:spcPct val="80000"/>
              </a:lnSpc>
              <a:spcBef>
                <a:spcPts val="0"/>
              </a:spcBef>
              <a:buClr>
                <a:srgbClr val="5B9BD5"/>
              </a:buClr>
              <a:buSzPct val="100694"/>
              <a:buFont typeface="Noto Sans Symbols"/>
              <a:buChar char="○"/>
            </a:pPr>
            <a:r>
              <a:rPr lang="en-US" sz="1812" dirty="0" smtClean="0">
                <a:solidFill>
                  <a:srgbClr val="000000"/>
                </a:solidFill>
                <a:ea typeface="Calibri"/>
                <a:cs typeface="Calibri"/>
                <a:sym typeface="Calibri"/>
              </a:rPr>
              <a:t>Developing </a:t>
            </a:r>
            <a:r>
              <a:rPr lang="en-US" sz="1812" dirty="0">
                <a:solidFill>
                  <a:srgbClr val="000000"/>
                </a:solidFill>
                <a:ea typeface="Calibri"/>
                <a:cs typeface="Calibri"/>
                <a:sym typeface="Calibri"/>
              </a:rPr>
              <a:t>countrie</a:t>
            </a:r>
            <a:r>
              <a:rPr lang="en-US" sz="1812" dirty="0">
                <a:ea typeface="Calibri"/>
                <a:cs typeface="Calibri"/>
                <a:sym typeface="Calibri"/>
              </a:rPr>
              <a:t>s </a:t>
            </a:r>
            <a:r>
              <a:rPr lang="en-US" sz="1812" dirty="0" smtClean="0">
                <a:ea typeface="Calibri"/>
                <a:cs typeface="Calibri"/>
                <a:sym typeface="Calibri"/>
              </a:rPr>
              <a:t>expected</a:t>
            </a:r>
            <a:r>
              <a:rPr lang="en-US" sz="1812" dirty="0" smtClean="0">
                <a:solidFill>
                  <a:srgbClr val="000000"/>
                </a:solidFill>
                <a:ea typeface="Calibri"/>
                <a:cs typeface="Calibri"/>
                <a:sym typeface="Calibri"/>
              </a:rPr>
              <a:t>: </a:t>
            </a:r>
            <a:r>
              <a:rPr lang="en-US" sz="1812" dirty="0">
                <a:solidFill>
                  <a:srgbClr val="000000"/>
                </a:solidFill>
                <a:ea typeface="Calibri"/>
                <a:cs typeface="Calibri"/>
                <a:sym typeface="Calibri"/>
              </a:rPr>
              <a:t>-</a:t>
            </a:r>
            <a:r>
              <a:rPr lang="en-US" sz="1812" dirty="0" smtClean="0">
                <a:solidFill>
                  <a:srgbClr val="000000"/>
                </a:solidFill>
                <a:ea typeface="Calibri"/>
                <a:cs typeface="Calibri"/>
                <a:sym typeface="Calibri"/>
              </a:rPr>
              <a:t>33.0%</a:t>
            </a:r>
            <a:endParaRPr lang="en-US" sz="1812" dirty="0">
              <a:solidFill>
                <a:srgbClr val="000000"/>
              </a:solidFill>
              <a:ea typeface="Calibri"/>
              <a:cs typeface="Calibri"/>
              <a:sym typeface="Calibri"/>
            </a:endParaRPr>
          </a:p>
          <a:p>
            <a:pPr marL="914400" lvl="1" indent="-343693">
              <a:lnSpc>
                <a:spcPct val="80000"/>
              </a:lnSpc>
              <a:spcBef>
                <a:spcPts val="0"/>
              </a:spcBef>
              <a:buClr>
                <a:srgbClr val="498BC9"/>
              </a:buClr>
              <a:buSzPct val="100694"/>
              <a:buFont typeface="Noto Sans Symbols"/>
              <a:buChar char="○"/>
            </a:pPr>
            <a:r>
              <a:rPr lang="en-US" sz="1812" dirty="0">
                <a:ea typeface="Calibri"/>
                <a:cs typeface="Calibri"/>
                <a:sym typeface="Calibri"/>
              </a:rPr>
              <a:t>PROPOSAL: </a:t>
            </a:r>
            <a:r>
              <a:rPr lang="en-US" sz="1812" dirty="0" smtClean="0">
                <a:ea typeface="Calibri"/>
                <a:cs typeface="Calibri"/>
                <a:sym typeface="Calibri"/>
              </a:rPr>
              <a:t>by 2023: 25% more affordable / by 2025: 30</a:t>
            </a:r>
            <a:r>
              <a:rPr lang="en-US" sz="1812" dirty="0">
                <a:ea typeface="Calibri"/>
                <a:cs typeface="Calibri"/>
                <a:sym typeface="Calibri"/>
              </a:rPr>
              <a:t>% more </a:t>
            </a:r>
            <a:r>
              <a:rPr lang="en-US" sz="1812" dirty="0" smtClean="0">
                <a:ea typeface="Calibri"/>
                <a:cs typeface="Calibri"/>
                <a:sym typeface="Calibri"/>
              </a:rPr>
              <a:t>affordable </a:t>
            </a:r>
            <a:r>
              <a:rPr lang="en-US" sz="1812" dirty="0">
                <a:ea typeface="Calibri"/>
                <a:cs typeface="Calibri"/>
                <a:sym typeface="Calibri"/>
              </a:rPr>
              <a:t>compared to 2016</a:t>
            </a:r>
          </a:p>
          <a:p>
            <a:pPr marL="457200" lvl="0" indent="-343693">
              <a:lnSpc>
                <a:spcPct val="80000"/>
              </a:lnSpc>
              <a:spcBef>
                <a:spcPts val="0"/>
              </a:spcBef>
              <a:buClr>
                <a:srgbClr val="498BC9"/>
              </a:buClr>
              <a:buSzPct val="100694"/>
              <a:buFont typeface="Calibri"/>
              <a:buChar char="●"/>
            </a:pPr>
            <a:endParaRPr lang="en-US" sz="1812" b="1" dirty="0" smtClean="0">
              <a:ea typeface="Calibri"/>
              <a:cs typeface="Calibri"/>
              <a:sym typeface="Calibri"/>
            </a:endParaRPr>
          </a:p>
          <a:p>
            <a:pPr marL="457200" lvl="0" indent="-343693">
              <a:lnSpc>
                <a:spcPct val="80000"/>
              </a:lnSpc>
              <a:spcBef>
                <a:spcPts val="0"/>
              </a:spcBef>
              <a:buClr>
                <a:srgbClr val="498BC9"/>
              </a:buClr>
              <a:buSzPct val="100694"/>
              <a:buFont typeface="Calibri"/>
              <a:buChar char="●"/>
            </a:pPr>
            <a:r>
              <a:rPr lang="en-US" sz="1812" b="1" dirty="0" smtClean="0">
                <a:ea typeface="Calibri"/>
                <a:cs typeface="Calibri"/>
                <a:sym typeface="Calibri"/>
              </a:rPr>
              <a:t>New 1.4 </a:t>
            </a:r>
            <a:r>
              <a:rPr lang="en-US" sz="1812" dirty="0" smtClean="0">
                <a:ea typeface="Calibri"/>
                <a:cs typeface="Calibri"/>
                <a:sym typeface="Calibri"/>
              </a:rPr>
              <a:t>PROPOSAL</a:t>
            </a:r>
            <a:r>
              <a:rPr lang="en-US" sz="1812" dirty="0">
                <a:ea typeface="Calibri"/>
                <a:cs typeface="Calibri"/>
                <a:sym typeface="Calibri"/>
              </a:rPr>
              <a:t>: by </a:t>
            </a:r>
            <a:r>
              <a:rPr lang="en-US" sz="1812" dirty="0" smtClean="0">
                <a:ea typeface="Calibri"/>
                <a:cs typeface="Calibri"/>
                <a:sym typeface="Calibri"/>
              </a:rPr>
              <a:t>2023/2025</a:t>
            </a:r>
            <a:r>
              <a:rPr lang="en-US" sz="1812" dirty="0">
                <a:ea typeface="Calibri"/>
                <a:cs typeface="Calibri"/>
                <a:sym typeface="Calibri"/>
              </a:rPr>
              <a:t>, all countries should adopt a digital </a:t>
            </a:r>
            <a:r>
              <a:rPr lang="en-US" sz="1812" dirty="0" smtClean="0">
                <a:ea typeface="Calibri"/>
                <a:cs typeface="Calibri"/>
                <a:sym typeface="Calibri"/>
              </a:rPr>
              <a:t>agenda/strategy</a:t>
            </a:r>
            <a:endParaRPr lang="en-US" sz="1812" dirty="0">
              <a:ea typeface="Calibri"/>
              <a:cs typeface="Calibri"/>
              <a:sym typeface="Calibri"/>
            </a:endParaRPr>
          </a:p>
          <a:p>
            <a:pPr marL="457200" lvl="0" indent="-343693">
              <a:lnSpc>
                <a:spcPct val="80000"/>
              </a:lnSpc>
              <a:spcBef>
                <a:spcPts val="0"/>
              </a:spcBef>
              <a:buClr>
                <a:srgbClr val="498BC9"/>
              </a:buClr>
              <a:buSzPct val="100694"/>
              <a:buFont typeface="Calibri"/>
              <a:buChar char="●"/>
            </a:pPr>
            <a:endParaRPr lang="en-US" sz="1812" b="1" dirty="0" smtClean="0">
              <a:ea typeface="Calibri"/>
              <a:cs typeface="Calibri"/>
              <a:sym typeface="Calibri"/>
            </a:endParaRPr>
          </a:p>
          <a:p>
            <a:pPr marL="457200" lvl="0" indent="-343693">
              <a:lnSpc>
                <a:spcPct val="80000"/>
              </a:lnSpc>
              <a:spcBef>
                <a:spcPts val="0"/>
              </a:spcBef>
              <a:buClr>
                <a:srgbClr val="498BC9"/>
              </a:buClr>
              <a:buSzPct val="100694"/>
              <a:buFont typeface="Calibri"/>
              <a:buChar char="●"/>
            </a:pPr>
            <a:r>
              <a:rPr lang="en-US" sz="1812" b="1" dirty="0" smtClean="0">
                <a:ea typeface="Calibri"/>
                <a:cs typeface="Calibri"/>
                <a:sym typeface="Calibri"/>
              </a:rPr>
              <a:t>New 1.5</a:t>
            </a:r>
            <a:r>
              <a:rPr lang="en-US" sz="1812" dirty="0" smtClean="0">
                <a:ea typeface="Calibri"/>
                <a:cs typeface="Calibri"/>
                <a:sym typeface="Calibri"/>
              </a:rPr>
              <a:t> PROPOSAL</a:t>
            </a:r>
            <a:r>
              <a:rPr lang="en-US" sz="1812" dirty="0">
                <a:ea typeface="Calibri"/>
                <a:cs typeface="Calibri"/>
                <a:sym typeface="Calibri"/>
              </a:rPr>
              <a:t>: </a:t>
            </a:r>
            <a:r>
              <a:rPr lang="en-US" sz="1812" dirty="0" smtClean="0">
                <a:ea typeface="Calibri"/>
                <a:cs typeface="Calibri"/>
                <a:sym typeface="Calibri"/>
              </a:rPr>
              <a:t>x% </a:t>
            </a:r>
            <a:r>
              <a:rPr lang="en-US" sz="1812" dirty="0">
                <a:ea typeface="Calibri"/>
                <a:cs typeface="Calibri"/>
                <a:sym typeface="Calibri"/>
              </a:rPr>
              <a:t>percent of SMEs selling </a:t>
            </a:r>
            <a:r>
              <a:rPr lang="en-US" sz="1812" dirty="0" smtClean="0">
                <a:ea typeface="Calibri"/>
                <a:cs typeface="Calibri"/>
                <a:sym typeface="Calibri"/>
              </a:rPr>
              <a:t>online</a:t>
            </a:r>
            <a:endParaRPr lang="en-US" sz="1812" dirty="0">
              <a:ea typeface="Calibri"/>
              <a:cs typeface="Calibri"/>
              <a:sym typeface="Calibri"/>
            </a:endParaRPr>
          </a:p>
          <a:p>
            <a:pPr lvl="0">
              <a:lnSpc>
                <a:spcPct val="80000"/>
              </a:lnSpc>
              <a:spcBef>
                <a:spcPts val="0"/>
              </a:spcBef>
              <a:buNone/>
            </a:pPr>
            <a:endParaRPr lang="en-US" sz="1812" dirty="0">
              <a:ea typeface="Calibri"/>
              <a:cs typeface="Calibri"/>
              <a:sym typeface="Calibri"/>
            </a:endParaRPr>
          </a:p>
          <a:p>
            <a:pPr marL="457200" lvl="0" indent="-343693">
              <a:lnSpc>
                <a:spcPct val="80000"/>
              </a:lnSpc>
              <a:spcBef>
                <a:spcPts val="0"/>
              </a:spcBef>
              <a:buClr>
                <a:srgbClr val="498BC9"/>
              </a:buClr>
              <a:buSzPct val="100694"/>
              <a:buFont typeface="Noto Sans Symbols"/>
              <a:buChar char="●"/>
            </a:pPr>
            <a:r>
              <a:rPr lang="en-US" sz="1812" b="1" dirty="0" smtClean="0">
                <a:ea typeface="Calibri"/>
                <a:cs typeface="Calibri"/>
                <a:sym typeface="Calibri"/>
              </a:rPr>
              <a:t>New 1.6 </a:t>
            </a:r>
            <a:r>
              <a:rPr lang="en-US" sz="1812" b="1" dirty="0" smtClean="0">
                <a:ea typeface="Calibri"/>
                <a:cs typeface="Calibri"/>
                <a:sym typeface="Wingdings" panose="05000000000000000000" pitchFamily="2" charset="2"/>
              </a:rPr>
              <a:t> </a:t>
            </a:r>
            <a:r>
              <a:rPr lang="en-US" sz="1812" dirty="0" smtClean="0">
                <a:solidFill>
                  <a:schemeClr val="accent6">
                    <a:lumMod val="75000"/>
                  </a:schemeClr>
                </a:solidFill>
                <a:ea typeface="Calibri"/>
                <a:cs typeface="Calibri"/>
                <a:sym typeface="Calibri"/>
              </a:rPr>
              <a:t>SDGs 17.6.2 (Fixed </a:t>
            </a:r>
            <a:r>
              <a:rPr lang="en-US" sz="1812" dirty="0">
                <a:solidFill>
                  <a:schemeClr val="accent6">
                    <a:lumMod val="75000"/>
                  </a:schemeClr>
                </a:solidFill>
                <a:ea typeface="Calibri"/>
                <a:cs typeface="Calibri"/>
                <a:sym typeface="Calibri"/>
              </a:rPr>
              <a:t>broadband, by </a:t>
            </a:r>
            <a:r>
              <a:rPr lang="en-US" sz="1812" dirty="0" smtClean="0">
                <a:solidFill>
                  <a:schemeClr val="accent6">
                    <a:lumMod val="75000"/>
                  </a:schemeClr>
                </a:solidFill>
                <a:ea typeface="Calibri"/>
                <a:cs typeface="Calibri"/>
                <a:sym typeface="Calibri"/>
              </a:rPr>
              <a:t>speed)</a:t>
            </a:r>
          </a:p>
          <a:p>
            <a:pPr marL="914400" lvl="1" indent="-343693">
              <a:lnSpc>
                <a:spcPct val="90000"/>
              </a:lnSpc>
              <a:spcBef>
                <a:spcPts val="0"/>
              </a:spcBef>
              <a:buSzPct val="100694"/>
              <a:buFont typeface="Noto Sans Symbols"/>
              <a:buChar char="○"/>
            </a:pPr>
            <a:r>
              <a:rPr lang="en-US" sz="1812" dirty="0" smtClean="0">
                <a:solidFill>
                  <a:srgbClr val="000000"/>
                </a:solidFill>
                <a:ea typeface="Calibri"/>
                <a:cs typeface="Calibri"/>
                <a:sym typeface="Calibri"/>
              </a:rPr>
              <a:t>PROPOSAL: Increase </a:t>
            </a:r>
            <a:r>
              <a:rPr lang="en-US" sz="1812" dirty="0">
                <a:solidFill>
                  <a:srgbClr val="000000"/>
                </a:solidFill>
                <a:ea typeface="Calibri"/>
                <a:cs typeface="Calibri"/>
                <a:sym typeface="Calibri"/>
              </a:rPr>
              <a:t>by x% the fixed broadband </a:t>
            </a:r>
            <a:r>
              <a:rPr lang="en-US" sz="1812" dirty="0" smtClean="0">
                <a:solidFill>
                  <a:srgbClr val="000000"/>
                </a:solidFill>
                <a:ea typeface="Calibri"/>
                <a:cs typeface="Calibri"/>
                <a:sym typeface="Calibri"/>
              </a:rPr>
              <a:t>subscriptions</a:t>
            </a:r>
            <a:endParaRPr lang="en-US" sz="1812" dirty="0">
              <a:solidFill>
                <a:srgbClr val="000000"/>
              </a:solidFill>
              <a:ea typeface="Calibri"/>
              <a:cs typeface="Calibri"/>
              <a:sym typeface="Calibri"/>
            </a:endParaRPr>
          </a:p>
          <a:p>
            <a:pPr marL="914400" lvl="1" indent="-343693">
              <a:lnSpc>
                <a:spcPct val="90000"/>
              </a:lnSpc>
              <a:spcBef>
                <a:spcPts val="0"/>
              </a:spcBef>
              <a:buSzPct val="100694"/>
              <a:buFont typeface="Noto Sans Symbols"/>
              <a:buChar char="○"/>
            </a:pPr>
            <a:r>
              <a:rPr lang="en-US" sz="1812" dirty="0" smtClean="0">
                <a:solidFill>
                  <a:srgbClr val="000000"/>
                </a:solidFill>
                <a:ea typeface="Calibri"/>
                <a:cs typeface="Calibri"/>
                <a:sym typeface="Calibri"/>
              </a:rPr>
              <a:t>PROPOSAL: x% of countries</a:t>
            </a:r>
            <a:r>
              <a:rPr lang="en-US" sz="1812" dirty="0">
                <a:solidFill>
                  <a:srgbClr val="000000"/>
                </a:solidFill>
                <a:ea typeface="Calibri"/>
                <a:cs typeface="Calibri"/>
                <a:sym typeface="Calibri"/>
              </a:rPr>
              <a:t> </a:t>
            </a:r>
            <a:r>
              <a:rPr lang="en-US" sz="1812" dirty="0" smtClean="0">
                <a:solidFill>
                  <a:srgbClr val="000000"/>
                </a:solidFill>
                <a:ea typeface="Calibri"/>
                <a:cs typeface="Calibri"/>
                <a:sym typeface="Calibri"/>
              </a:rPr>
              <a:t>to have 50% of the fixed broadband subscriptions more </a:t>
            </a:r>
            <a:r>
              <a:rPr lang="en-US" sz="1812" dirty="0">
                <a:solidFill>
                  <a:srgbClr val="000000"/>
                </a:solidFill>
                <a:ea typeface="Calibri"/>
                <a:cs typeface="Calibri"/>
                <a:sym typeface="Calibri"/>
              </a:rPr>
              <a:t>than </a:t>
            </a:r>
            <a:r>
              <a:rPr lang="en-US" sz="1812" dirty="0" smtClean="0">
                <a:solidFill>
                  <a:srgbClr val="000000"/>
                </a:solidFill>
                <a:ea typeface="Calibri"/>
                <a:cs typeface="Calibri"/>
                <a:sym typeface="Calibri"/>
              </a:rPr>
              <a:t>10 Mbit</a:t>
            </a:r>
          </a:p>
          <a:p>
            <a:pPr marL="914400" lvl="1" indent="-343693">
              <a:lnSpc>
                <a:spcPct val="90000"/>
              </a:lnSpc>
              <a:spcBef>
                <a:spcPts val="0"/>
              </a:spcBef>
              <a:buSzPct val="100694"/>
              <a:buFont typeface="Noto Sans Symbols"/>
              <a:buChar char="○"/>
            </a:pPr>
            <a:endParaRPr lang="en-US" sz="1812" dirty="0">
              <a:solidFill>
                <a:srgbClr val="000000"/>
              </a:solidFill>
              <a:ea typeface="Calibri"/>
              <a:cs typeface="Calibri"/>
              <a:sym typeface="Calibri"/>
            </a:endParaRPr>
          </a:p>
          <a:p>
            <a:pPr marL="457200" indent="-343693">
              <a:lnSpc>
                <a:spcPct val="80000"/>
              </a:lnSpc>
              <a:spcBef>
                <a:spcPts val="0"/>
              </a:spcBef>
              <a:buClr>
                <a:srgbClr val="498BC9"/>
              </a:buClr>
              <a:buSzPct val="100694"/>
              <a:buFont typeface="Calibri"/>
              <a:buChar char="●"/>
            </a:pPr>
            <a:r>
              <a:rPr lang="en-US" sz="1800" b="1" dirty="0">
                <a:ea typeface="Calibri"/>
                <a:cs typeface="Calibri"/>
                <a:sym typeface="Calibri"/>
              </a:rPr>
              <a:t>New </a:t>
            </a:r>
            <a:r>
              <a:rPr lang="en-US" sz="1800" b="1" dirty="0" smtClean="0">
                <a:ea typeface="Calibri"/>
                <a:cs typeface="Calibri"/>
                <a:sym typeface="Calibri"/>
              </a:rPr>
              <a:t>1.7</a:t>
            </a:r>
            <a:r>
              <a:rPr lang="en-US" sz="1800" dirty="0">
                <a:ea typeface="Calibri"/>
                <a:cs typeface="Calibri"/>
                <a:sym typeface="Calibri"/>
              </a:rPr>
              <a:t> </a:t>
            </a:r>
            <a:r>
              <a:rPr lang="en-US" sz="1800" b="1" dirty="0" smtClean="0">
                <a:ea typeface="Calibri"/>
                <a:cs typeface="Calibri"/>
                <a:sym typeface="Wingdings" panose="05000000000000000000" pitchFamily="2" charset="2"/>
              </a:rPr>
              <a:t> </a:t>
            </a:r>
            <a:r>
              <a:rPr lang="en-US" sz="1800" dirty="0" smtClean="0">
                <a:solidFill>
                  <a:schemeClr val="accent6">
                    <a:lumMod val="75000"/>
                  </a:schemeClr>
                </a:solidFill>
                <a:ea typeface="Calibri"/>
                <a:cs typeface="Calibri"/>
                <a:sym typeface="Calibri"/>
              </a:rPr>
              <a:t>SDG 16.10.2 (Public access to information)</a:t>
            </a:r>
            <a:endParaRPr lang="en-US" sz="1800" dirty="0" smtClean="0">
              <a:ea typeface="Calibri"/>
              <a:cs typeface="Calibri"/>
              <a:sym typeface="Calibri"/>
            </a:endParaRPr>
          </a:p>
          <a:p>
            <a:pPr marL="914400" lvl="1" indent="-343693">
              <a:lnSpc>
                <a:spcPct val="90000"/>
              </a:lnSpc>
              <a:spcBef>
                <a:spcPts val="0"/>
              </a:spcBef>
              <a:buSzPct val="100694"/>
              <a:buFont typeface="Noto Sans Symbols"/>
              <a:buChar char="○"/>
            </a:pPr>
            <a:r>
              <a:rPr lang="en-US" sz="1800" dirty="0" smtClean="0">
                <a:solidFill>
                  <a:srgbClr val="000000"/>
                </a:solidFill>
                <a:ea typeface="Calibri"/>
                <a:cs typeface="Calibri"/>
                <a:sym typeface="Calibri"/>
              </a:rPr>
              <a:t>PROPOSAL: x% of population interacting with </a:t>
            </a:r>
            <a:r>
              <a:rPr lang="en-US" sz="1800" dirty="0" smtClean="0">
                <a:ea typeface="Calibri"/>
                <a:cs typeface="Calibri"/>
                <a:sym typeface="Calibri"/>
              </a:rPr>
              <a:t>government services online</a:t>
            </a:r>
          </a:p>
        </p:txBody>
      </p:sp>
      <p:pic>
        <p:nvPicPr>
          <p:cNvPr id="5" name="Shape 91" title="Target 1.1 &amp; 2.1.A: Households"/>
          <p:cNvPicPr preferRelativeResize="0"/>
          <p:nvPr/>
        </p:nvPicPr>
        <p:blipFill>
          <a:blip r:embed="rId3">
            <a:alphaModFix/>
          </a:blip>
          <a:stretch>
            <a:fillRect/>
          </a:stretch>
        </p:blipFill>
        <p:spPr>
          <a:xfrm>
            <a:off x="6231429" y="908720"/>
            <a:ext cx="2877075" cy="2584497"/>
          </a:xfrm>
          <a:prstGeom prst="rect">
            <a:avLst/>
          </a:prstGeom>
          <a:noFill/>
          <a:ln>
            <a:noFill/>
          </a:ln>
        </p:spPr>
      </p:pic>
      <p:pic>
        <p:nvPicPr>
          <p:cNvPr id="6" name="Shape 92" title="Target 1.2, 2.2.A, 2.2.B: Individuals"/>
          <p:cNvPicPr preferRelativeResize="0"/>
          <p:nvPr/>
        </p:nvPicPr>
        <p:blipFill>
          <a:blip r:embed="rId4">
            <a:alphaModFix/>
          </a:blip>
          <a:stretch>
            <a:fillRect/>
          </a:stretch>
        </p:blipFill>
        <p:spPr>
          <a:xfrm>
            <a:off x="6288329" y="3645024"/>
            <a:ext cx="2820175" cy="2235638"/>
          </a:xfrm>
          <a:prstGeom prst="rect">
            <a:avLst/>
          </a:prstGeom>
          <a:noFill/>
          <a:ln>
            <a:noFill/>
          </a:ln>
        </p:spPr>
      </p:pic>
      <p:sp>
        <p:nvSpPr>
          <p:cNvPr id="7" name="TextBox 6"/>
          <p:cNvSpPr txBox="1"/>
          <p:nvPr/>
        </p:nvSpPr>
        <p:spPr>
          <a:xfrm>
            <a:off x="6323540" y="5880662"/>
            <a:ext cx="2784964" cy="646331"/>
          </a:xfrm>
          <a:prstGeom prst="rect">
            <a:avLst/>
          </a:prstGeom>
          <a:noFill/>
        </p:spPr>
        <p:txBody>
          <a:bodyPr wrap="square" rtlCol="0">
            <a:spAutoFit/>
          </a:bodyPr>
          <a:lstStyle/>
          <a:p>
            <a:r>
              <a:rPr lang="en-US" sz="1200" dirty="0" smtClean="0"/>
              <a:t>* Source: ITU data (World Telecommunication/ICT Indicators Database)</a:t>
            </a:r>
            <a:endParaRPr lang="en-US" sz="1200" dirty="0"/>
          </a:p>
        </p:txBody>
      </p:sp>
    </p:spTree>
    <p:extLst>
      <p:ext uri="{BB962C8B-B14F-4D97-AF65-F5344CB8AC3E}">
        <p14:creationId xmlns:p14="http://schemas.microsoft.com/office/powerpoint/2010/main" val="1801858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Goal 2</a:t>
            </a:r>
            <a:endParaRPr lang="en-US" b="1"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24</a:t>
            </a:fld>
            <a:endParaRPr lang="en-US"/>
          </a:p>
        </p:txBody>
      </p:sp>
      <p:sp>
        <p:nvSpPr>
          <p:cNvPr id="4" name="Content Placeholder 3"/>
          <p:cNvSpPr>
            <a:spLocks noGrp="1"/>
          </p:cNvSpPr>
          <p:nvPr>
            <p:ph idx="1"/>
          </p:nvPr>
        </p:nvSpPr>
        <p:spPr>
          <a:xfrm>
            <a:off x="0" y="980728"/>
            <a:ext cx="4536504" cy="6111620"/>
          </a:xfrm>
        </p:spPr>
        <p:txBody>
          <a:bodyPr>
            <a:normAutofit lnSpcReduction="10000"/>
          </a:bodyPr>
          <a:lstStyle/>
          <a:p>
            <a:pPr marL="457200" lvl="0" indent="-180000">
              <a:lnSpc>
                <a:spcPct val="80000"/>
              </a:lnSpc>
              <a:spcBef>
                <a:spcPts val="0"/>
              </a:spcBef>
              <a:buClr>
                <a:srgbClr val="498BC9"/>
              </a:buClr>
              <a:buSzPct val="100694"/>
              <a:buFont typeface="Noto Sans Symbols"/>
              <a:buChar char="●"/>
            </a:pPr>
            <a:r>
              <a:rPr lang="en-US" sz="1600" b="1" dirty="0" smtClean="0">
                <a:ea typeface="Calibri"/>
                <a:cs typeface="Calibri"/>
                <a:sym typeface="Calibri"/>
              </a:rPr>
              <a:t>2.1.A</a:t>
            </a:r>
            <a:r>
              <a:rPr lang="en-US" sz="1600" dirty="0" smtClean="0">
                <a:ea typeface="Calibri"/>
                <a:cs typeface="Calibri"/>
                <a:sym typeface="Calibri"/>
              </a:rPr>
              <a:t>: </a:t>
            </a:r>
            <a:r>
              <a:rPr lang="en-US" sz="1600" dirty="0">
                <a:ea typeface="Calibri"/>
                <a:cs typeface="Calibri"/>
                <a:sym typeface="Calibri"/>
              </a:rPr>
              <a:t>D</a:t>
            </a:r>
            <a:r>
              <a:rPr lang="en-US" sz="1600" dirty="0" smtClean="0">
                <a:ea typeface="Calibri"/>
                <a:cs typeface="Calibri"/>
                <a:sym typeface="Calibri"/>
              </a:rPr>
              <a:t>eveloping</a:t>
            </a:r>
            <a:r>
              <a:rPr lang="en-US" sz="1600" dirty="0">
                <a:ea typeface="Calibri"/>
                <a:cs typeface="Calibri"/>
                <a:sym typeface="Calibri"/>
              </a:rPr>
              <a:t>, 50% of households connected</a:t>
            </a:r>
          </a:p>
          <a:p>
            <a:pPr marL="914400" lvl="1" indent="-180000">
              <a:lnSpc>
                <a:spcPct val="80000"/>
              </a:lnSpc>
              <a:spcBef>
                <a:spcPts val="0"/>
              </a:spcBef>
              <a:buClr>
                <a:srgbClr val="5B9BD5"/>
              </a:buClr>
              <a:buSzPct val="100694"/>
              <a:buFont typeface="Noto Sans Symbols"/>
              <a:buChar char="○"/>
            </a:pPr>
            <a:r>
              <a:rPr lang="en-US" sz="1600" dirty="0" smtClean="0">
                <a:ea typeface="Calibri"/>
                <a:cs typeface="Calibri"/>
                <a:sym typeface="Calibri"/>
              </a:rPr>
              <a:t>Expected to be achieved</a:t>
            </a:r>
            <a:endParaRPr lang="en-US" sz="1600" dirty="0">
              <a:ea typeface="Calibri"/>
              <a:cs typeface="Calibri"/>
              <a:sym typeface="Calibri"/>
            </a:endParaRPr>
          </a:p>
          <a:p>
            <a:pPr marL="914400" lvl="1" indent="-180000">
              <a:lnSpc>
                <a:spcPct val="80000"/>
              </a:lnSpc>
              <a:spcBef>
                <a:spcPts val="0"/>
              </a:spcBef>
              <a:buClr>
                <a:srgbClr val="5B9BD5"/>
              </a:buClr>
              <a:buSzPct val="100694"/>
              <a:buFont typeface="Noto Sans Symbols"/>
              <a:buChar char="○"/>
            </a:pPr>
            <a:r>
              <a:rPr lang="en-US" sz="1600" dirty="0" smtClean="0">
                <a:ea typeface="Calibri"/>
                <a:cs typeface="Calibri"/>
                <a:sym typeface="Calibri"/>
              </a:rPr>
              <a:t>PROPOSAL: by 2023: 55% / by 2025: 60%</a:t>
            </a:r>
            <a:endParaRPr lang="en-US" sz="1600" dirty="0">
              <a:ea typeface="Calibri"/>
              <a:cs typeface="Calibri"/>
              <a:sym typeface="Calibri"/>
            </a:endParaRPr>
          </a:p>
          <a:p>
            <a:pPr marL="457200" lvl="0" indent="-180000">
              <a:lnSpc>
                <a:spcPct val="80000"/>
              </a:lnSpc>
              <a:spcBef>
                <a:spcPts val="0"/>
              </a:spcBef>
              <a:buClr>
                <a:srgbClr val="498BC9"/>
              </a:buClr>
              <a:buSzPct val="100694"/>
              <a:buFont typeface="Noto Sans Symbols"/>
              <a:buChar char="●"/>
            </a:pPr>
            <a:endParaRPr lang="en-US" sz="1600" b="1" dirty="0" smtClean="0">
              <a:ea typeface="Calibri"/>
              <a:cs typeface="Calibri"/>
              <a:sym typeface="Calibri"/>
            </a:endParaRPr>
          </a:p>
          <a:p>
            <a:pPr marL="457200" lvl="0" indent="-180000">
              <a:lnSpc>
                <a:spcPct val="80000"/>
              </a:lnSpc>
              <a:spcBef>
                <a:spcPts val="0"/>
              </a:spcBef>
              <a:buClr>
                <a:srgbClr val="498BC9"/>
              </a:buClr>
              <a:buSzPct val="100694"/>
              <a:buFont typeface="Noto Sans Symbols"/>
              <a:buChar char="●"/>
            </a:pPr>
            <a:r>
              <a:rPr lang="en-US" sz="1600" b="1" dirty="0" smtClean="0">
                <a:ea typeface="Calibri"/>
                <a:cs typeface="Calibri"/>
                <a:sym typeface="Calibri"/>
              </a:rPr>
              <a:t>2.1.B</a:t>
            </a:r>
            <a:r>
              <a:rPr lang="en-US" sz="1600" dirty="0" smtClean="0">
                <a:ea typeface="Calibri"/>
                <a:cs typeface="Calibri"/>
                <a:sym typeface="Calibri"/>
              </a:rPr>
              <a:t>: </a:t>
            </a:r>
            <a:r>
              <a:rPr lang="en-US" sz="1600" dirty="0">
                <a:solidFill>
                  <a:srgbClr val="000000"/>
                </a:solidFill>
                <a:ea typeface="Calibri"/>
                <a:cs typeface="Calibri"/>
                <a:sym typeface="Calibri"/>
              </a:rPr>
              <a:t>In the least developed countries </a:t>
            </a:r>
            <a:r>
              <a:rPr lang="en-US" sz="1600" dirty="0" smtClean="0">
                <a:solidFill>
                  <a:srgbClr val="000000"/>
                </a:solidFill>
                <a:ea typeface="Calibri"/>
                <a:cs typeface="Calibri"/>
                <a:sym typeface="Calibri"/>
              </a:rPr>
              <a:t>(</a:t>
            </a:r>
            <a:r>
              <a:rPr lang="en-US" sz="1600" dirty="0" smtClean="0">
                <a:ea typeface="Calibri"/>
                <a:cs typeface="Calibri"/>
                <a:sym typeface="Calibri"/>
              </a:rPr>
              <a:t>LDCs), </a:t>
            </a:r>
            <a:r>
              <a:rPr lang="en-US" sz="1600" dirty="0">
                <a:ea typeface="Calibri"/>
                <a:cs typeface="Calibri"/>
                <a:sym typeface="Calibri"/>
              </a:rPr>
              <a:t>15% of households</a:t>
            </a:r>
          </a:p>
          <a:p>
            <a:pPr marL="914400" lvl="1" indent="-180000">
              <a:lnSpc>
                <a:spcPct val="80000"/>
              </a:lnSpc>
              <a:spcBef>
                <a:spcPts val="0"/>
              </a:spcBef>
              <a:buClr>
                <a:srgbClr val="5B9BD5"/>
              </a:buClr>
              <a:buSzPct val="100694"/>
              <a:buFont typeface="Noto Sans Symbols"/>
              <a:buChar char="○"/>
            </a:pPr>
            <a:r>
              <a:rPr lang="en-US" sz="1600" dirty="0" smtClean="0">
                <a:solidFill>
                  <a:srgbClr val="000000"/>
                </a:solidFill>
                <a:ea typeface="Calibri"/>
                <a:cs typeface="Calibri"/>
                <a:sym typeface="Calibri"/>
              </a:rPr>
              <a:t>Expected to be achieved</a:t>
            </a:r>
            <a:endParaRPr lang="en-US" sz="1600" dirty="0">
              <a:solidFill>
                <a:srgbClr val="000000"/>
              </a:solidFill>
              <a:ea typeface="Calibri"/>
              <a:cs typeface="Calibri"/>
              <a:sym typeface="Calibri"/>
            </a:endParaRPr>
          </a:p>
          <a:p>
            <a:pPr marL="914400" lvl="1" indent="-180000">
              <a:lnSpc>
                <a:spcPct val="80000"/>
              </a:lnSpc>
              <a:spcBef>
                <a:spcPts val="0"/>
              </a:spcBef>
              <a:buClr>
                <a:srgbClr val="5B9BD5"/>
              </a:buClr>
              <a:buSzPct val="100694"/>
              <a:buFont typeface="Noto Sans Symbols"/>
              <a:buChar char="○"/>
            </a:pPr>
            <a:r>
              <a:rPr lang="en-US" sz="1600" dirty="0" smtClean="0">
                <a:ea typeface="Calibri"/>
                <a:cs typeface="Calibri"/>
                <a:sym typeface="Calibri"/>
              </a:rPr>
              <a:t>PROPOSAL: by 2023: 25% / by 2025: 30%</a:t>
            </a:r>
            <a:endParaRPr lang="en-US" sz="1600" dirty="0">
              <a:ea typeface="Calibri"/>
              <a:cs typeface="Calibri"/>
              <a:sym typeface="Calibri"/>
            </a:endParaRPr>
          </a:p>
          <a:p>
            <a:pPr marL="457200" lvl="0" indent="-180000">
              <a:lnSpc>
                <a:spcPct val="80000"/>
              </a:lnSpc>
              <a:spcBef>
                <a:spcPts val="0"/>
              </a:spcBef>
              <a:buClr>
                <a:srgbClr val="498BC9"/>
              </a:buClr>
              <a:buSzPct val="100694"/>
              <a:buFont typeface="Noto Sans Symbols"/>
              <a:buChar char="●"/>
            </a:pPr>
            <a:endParaRPr lang="en-US" sz="1600" b="1" dirty="0" smtClean="0">
              <a:ea typeface="Calibri"/>
              <a:cs typeface="Calibri"/>
              <a:sym typeface="Calibri"/>
            </a:endParaRPr>
          </a:p>
          <a:p>
            <a:pPr marL="457200" lvl="0" indent="-180000">
              <a:lnSpc>
                <a:spcPct val="80000"/>
              </a:lnSpc>
              <a:spcBef>
                <a:spcPts val="0"/>
              </a:spcBef>
              <a:buClr>
                <a:srgbClr val="498BC9"/>
              </a:buClr>
              <a:buSzPct val="100694"/>
              <a:buFont typeface="Noto Sans Symbols"/>
              <a:buChar char="●"/>
            </a:pPr>
            <a:r>
              <a:rPr lang="en-US" sz="1600" b="1" dirty="0" smtClean="0">
                <a:ea typeface="Calibri"/>
                <a:cs typeface="Calibri"/>
                <a:sym typeface="Calibri"/>
              </a:rPr>
              <a:t>2.2.A</a:t>
            </a:r>
            <a:r>
              <a:rPr lang="en-US" sz="1600" dirty="0">
                <a:ea typeface="Calibri"/>
                <a:cs typeface="Calibri"/>
                <a:sym typeface="Calibri"/>
              </a:rPr>
              <a:t>: D</a:t>
            </a:r>
            <a:r>
              <a:rPr lang="en-US" sz="1600" dirty="0" smtClean="0">
                <a:ea typeface="Calibri"/>
                <a:cs typeface="Calibri"/>
                <a:sym typeface="Calibri"/>
              </a:rPr>
              <a:t>eveloping </a:t>
            </a:r>
            <a:r>
              <a:rPr lang="en-US" sz="1600" dirty="0">
                <a:ea typeface="Calibri"/>
                <a:cs typeface="Calibri"/>
                <a:sym typeface="Calibri"/>
              </a:rPr>
              <a:t>world, 50% of individuals </a:t>
            </a:r>
            <a:r>
              <a:rPr lang="en-US" sz="1600" dirty="0" smtClean="0">
                <a:ea typeface="Calibri"/>
                <a:cs typeface="Calibri"/>
                <a:sym typeface="Calibri"/>
              </a:rPr>
              <a:t>using </a:t>
            </a:r>
            <a:r>
              <a:rPr lang="en-US" sz="1600" dirty="0">
                <a:ea typeface="Calibri"/>
                <a:cs typeface="Calibri"/>
                <a:sym typeface="Calibri"/>
              </a:rPr>
              <a:t>the Internet by 2020</a:t>
            </a:r>
          </a:p>
          <a:p>
            <a:pPr marL="914400" lvl="1" indent="-180000">
              <a:lnSpc>
                <a:spcPct val="80000"/>
              </a:lnSpc>
              <a:spcBef>
                <a:spcPts val="0"/>
              </a:spcBef>
              <a:buClr>
                <a:srgbClr val="5B9BD5"/>
              </a:buClr>
              <a:buSzPct val="100694"/>
              <a:buFont typeface="Calibri"/>
              <a:buChar char="○"/>
            </a:pPr>
            <a:r>
              <a:rPr lang="en-US" sz="1600" dirty="0" smtClean="0">
                <a:ea typeface="Calibri"/>
                <a:cs typeface="Calibri"/>
                <a:sym typeface="Calibri"/>
              </a:rPr>
              <a:t>Expected to be achieved</a:t>
            </a:r>
            <a:endParaRPr lang="en-US" sz="1600" dirty="0">
              <a:ea typeface="Calibri"/>
              <a:cs typeface="Calibri"/>
              <a:sym typeface="Calibri"/>
            </a:endParaRPr>
          </a:p>
          <a:p>
            <a:pPr marL="914400" lvl="1" indent="-180000">
              <a:lnSpc>
                <a:spcPct val="80000"/>
              </a:lnSpc>
              <a:spcBef>
                <a:spcPts val="0"/>
              </a:spcBef>
              <a:buClr>
                <a:srgbClr val="5B9BD5"/>
              </a:buClr>
              <a:buSzPct val="100694"/>
              <a:buFont typeface="Calibri"/>
              <a:buChar char="○"/>
            </a:pPr>
            <a:r>
              <a:rPr lang="en-US" sz="1600" dirty="0">
                <a:ea typeface="Calibri"/>
                <a:cs typeface="Calibri"/>
                <a:sym typeface="Calibri"/>
              </a:rPr>
              <a:t>PROPOSAL </a:t>
            </a:r>
            <a:r>
              <a:rPr lang="en-US" sz="1600" dirty="0" smtClean="0">
                <a:ea typeface="Calibri"/>
                <a:cs typeface="Calibri"/>
                <a:sym typeface="Calibri"/>
              </a:rPr>
              <a:t>by 2023: 55% / by </a:t>
            </a:r>
            <a:r>
              <a:rPr lang="en-US" sz="1600" dirty="0">
                <a:ea typeface="Calibri"/>
                <a:cs typeface="Calibri"/>
                <a:sym typeface="Calibri"/>
              </a:rPr>
              <a:t>2025: </a:t>
            </a:r>
            <a:r>
              <a:rPr lang="en-US" sz="1600" dirty="0" smtClean="0">
                <a:ea typeface="Calibri"/>
                <a:cs typeface="Calibri"/>
                <a:sym typeface="Calibri"/>
              </a:rPr>
              <a:t>60%</a:t>
            </a:r>
            <a:endParaRPr lang="en-US" sz="1600" dirty="0">
              <a:ea typeface="Calibri"/>
              <a:cs typeface="Calibri"/>
              <a:sym typeface="Calibri"/>
            </a:endParaRPr>
          </a:p>
          <a:p>
            <a:pPr marL="457200" lvl="0" indent="-180000">
              <a:lnSpc>
                <a:spcPct val="80000"/>
              </a:lnSpc>
              <a:spcBef>
                <a:spcPts val="0"/>
              </a:spcBef>
              <a:buClr>
                <a:srgbClr val="498BC9"/>
              </a:buClr>
              <a:buSzPct val="100694"/>
              <a:buFont typeface="Noto Sans Symbols"/>
              <a:buChar char="●"/>
            </a:pPr>
            <a:endParaRPr lang="en-US" sz="1600" dirty="0">
              <a:solidFill>
                <a:srgbClr val="000000"/>
              </a:solidFill>
              <a:ea typeface="Calibri"/>
              <a:cs typeface="Calibri"/>
              <a:sym typeface="Calibri"/>
            </a:endParaRPr>
          </a:p>
          <a:p>
            <a:pPr marL="457200" lvl="0" indent="-180000">
              <a:lnSpc>
                <a:spcPct val="80000"/>
              </a:lnSpc>
              <a:spcBef>
                <a:spcPts val="0"/>
              </a:spcBef>
              <a:buClr>
                <a:srgbClr val="498BC9"/>
              </a:buClr>
              <a:buSzPct val="100694"/>
              <a:buFont typeface="Noto Sans Symbols"/>
              <a:buChar char="●"/>
            </a:pPr>
            <a:r>
              <a:rPr lang="en-US" sz="1600" b="1" dirty="0">
                <a:solidFill>
                  <a:srgbClr val="000000"/>
                </a:solidFill>
                <a:ea typeface="Calibri"/>
                <a:cs typeface="Calibri"/>
                <a:sym typeface="Calibri"/>
              </a:rPr>
              <a:t>2.2.B</a:t>
            </a:r>
            <a:r>
              <a:rPr lang="en-US" sz="1600" dirty="0">
                <a:solidFill>
                  <a:srgbClr val="000000"/>
                </a:solidFill>
                <a:ea typeface="Calibri"/>
                <a:cs typeface="Calibri"/>
                <a:sym typeface="Calibri"/>
              </a:rPr>
              <a:t>: </a:t>
            </a:r>
            <a:r>
              <a:rPr lang="en-US" sz="1600" dirty="0" smtClean="0">
                <a:solidFill>
                  <a:srgbClr val="000000"/>
                </a:solidFill>
                <a:ea typeface="Calibri"/>
                <a:cs typeface="Calibri"/>
                <a:sym typeface="Calibri"/>
              </a:rPr>
              <a:t>LDCs, </a:t>
            </a:r>
            <a:r>
              <a:rPr lang="en-US" sz="1600" dirty="0">
                <a:solidFill>
                  <a:srgbClr val="000000"/>
                </a:solidFill>
                <a:ea typeface="Calibri"/>
                <a:cs typeface="Calibri"/>
                <a:sym typeface="Calibri"/>
              </a:rPr>
              <a:t>20% of individuals should be using the Internet by 2020</a:t>
            </a:r>
          </a:p>
          <a:p>
            <a:pPr marL="914400" lvl="1" indent="-180000">
              <a:lnSpc>
                <a:spcPct val="80000"/>
              </a:lnSpc>
              <a:spcBef>
                <a:spcPts val="0"/>
              </a:spcBef>
              <a:buClr>
                <a:srgbClr val="5B9BD5"/>
              </a:buClr>
              <a:buSzPct val="100694"/>
              <a:buFont typeface="Noto Sans Symbols"/>
              <a:buChar char="○"/>
            </a:pPr>
            <a:r>
              <a:rPr lang="en-US" sz="1600" dirty="0" smtClean="0">
                <a:ea typeface="Calibri"/>
                <a:cs typeface="Calibri"/>
                <a:sym typeface="Calibri"/>
              </a:rPr>
              <a:t>Expected to be </a:t>
            </a:r>
            <a:r>
              <a:rPr lang="en-US" sz="1600" dirty="0" smtClean="0">
                <a:solidFill>
                  <a:srgbClr val="000000"/>
                </a:solidFill>
                <a:ea typeface="Calibri"/>
                <a:cs typeface="Calibri"/>
                <a:sym typeface="Calibri"/>
              </a:rPr>
              <a:t>achieved</a:t>
            </a:r>
            <a:endParaRPr lang="en-US" sz="1600" dirty="0">
              <a:solidFill>
                <a:srgbClr val="000000"/>
              </a:solidFill>
              <a:ea typeface="Calibri"/>
              <a:cs typeface="Calibri"/>
              <a:sym typeface="Calibri"/>
            </a:endParaRPr>
          </a:p>
          <a:p>
            <a:pPr marL="914400" lvl="1" indent="-180000">
              <a:lnSpc>
                <a:spcPct val="80000"/>
              </a:lnSpc>
              <a:spcBef>
                <a:spcPts val="0"/>
              </a:spcBef>
              <a:buClr>
                <a:srgbClr val="5B9BD5"/>
              </a:buClr>
              <a:buSzPct val="100694"/>
              <a:buFont typeface="Noto Sans Symbols"/>
              <a:buChar char="○"/>
            </a:pPr>
            <a:r>
              <a:rPr lang="en-US" sz="1600" dirty="0">
                <a:solidFill>
                  <a:srgbClr val="000000"/>
                </a:solidFill>
                <a:ea typeface="Calibri"/>
                <a:cs typeface="Calibri"/>
                <a:sym typeface="Calibri"/>
              </a:rPr>
              <a:t>PROPOSAL </a:t>
            </a:r>
            <a:r>
              <a:rPr lang="en-US" sz="1600" dirty="0" smtClean="0">
                <a:solidFill>
                  <a:srgbClr val="000000"/>
                </a:solidFill>
                <a:ea typeface="Calibri"/>
                <a:cs typeface="Calibri"/>
                <a:sym typeface="Calibri"/>
              </a:rPr>
              <a:t>by 2023: 30% / by </a:t>
            </a:r>
            <a:r>
              <a:rPr lang="en-US" sz="1600" dirty="0">
                <a:solidFill>
                  <a:srgbClr val="000000"/>
                </a:solidFill>
                <a:ea typeface="Calibri"/>
                <a:cs typeface="Calibri"/>
                <a:sym typeface="Calibri"/>
              </a:rPr>
              <a:t>2025: </a:t>
            </a:r>
            <a:r>
              <a:rPr lang="en-US" sz="1600" dirty="0" smtClean="0">
                <a:solidFill>
                  <a:srgbClr val="000000"/>
                </a:solidFill>
                <a:ea typeface="Calibri"/>
                <a:cs typeface="Calibri"/>
                <a:sym typeface="Calibri"/>
              </a:rPr>
              <a:t>35%</a:t>
            </a:r>
            <a:endParaRPr lang="en-US" sz="1600" dirty="0">
              <a:solidFill>
                <a:srgbClr val="000000"/>
              </a:solidFill>
              <a:ea typeface="Calibri"/>
              <a:cs typeface="Calibri"/>
              <a:sym typeface="Calibri"/>
            </a:endParaRPr>
          </a:p>
          <a:p>
            <a:pPr marL="457200" lvl="0" indent="-180000">
              <a:lnSpc>
                <a:spcPct val="80000"/>
              </a:lnSpc>
              <a:spcBef>
                <a:spcPts val="0"/>
              </a:spcBef>
              <a:buClr>
                <a:srgbClr val="498BC9"/>
              </a:buClr>
              <a:buSzPct val="100694"/>
              <a:buFont typeface="Calibri"/>
              <a:buChar char="●"/>
            </a:pPr>
            <a:endParaRPr lang="en-US" sz="1600" dirty="0">
              <a:solidFill>
                <a:srgbClr val="FF0000"/>
              </a:solidFill>
              <a:ea typeface="Calibri"/>
              <a:cs typeface="Calibri"/>
              <a:sym typeface="Calibri"/>
            </a:endParaRPr>
          </a:p>
          <a:p>
            <a:pPr marL="457200" lvl="0" indent="-180000">
              <a:lnSpc>
                <a:spcPct val="80000"/>
              </a:lnSpc>
              <a:spcBef>
                <a:spcPts val="0"/>
              </a:spcBef>
              <a:buClr>
                <a:srgbClr val="498BC9"/>
              </a:buClr>
              <a:buSzPct val="100694"/>
              <a:buFont typeface="Calibri"/>
              <a:buChar char="●"/>
            </a:pPr>
            <a:r>
              <a:rPr lang="en-US" sz="1600" b="1" dirty="0" smtClean="0">
                <a:ea typeface="Calibri"/>
                <a:cs typeface="Calibri"/>
                <a:sym typeface="Calibri"/>
              </a:rPr>
              <a:t>New</a:t>
            </a:r>
            <a:r>
              <a:rPr lang="en-US" sz="1600" dirty="0" smtClean="0">
                <a:ea typeface="Calibri"/>
                <a:cs typeface="Calibri"/>
                <a:sym typeface="Calibri"/>
              </a:rPr>
              <a:t> </a:t>
            </a:r>
            <a:r>
              <a:rPr lang="en-US" sz="1600" b="1" dirty="0">
                <a:ea typeface="Calibri"/>
                <a:cs typeface="Calibri"/>
                <a:sym typeface="Wingdings" panose="05000000000000000000" pitchFamily="2" charset="2"/>
              </a:rPr>
              <a:t> </a:t>
            </a:r>
            <a:r>
              <a:rPr lang="en-US" sz="1600" dirty="0" smtClean="0">
                <a:solidFill>
                  <a:schemeClr val="accent6">
                    <a:lumMod val="75000"/>
                  </a:schemeClr>
                </a:solidFill>
                <a:ea typeface="Calibri"/>
                <a:cs typeface="Calibri"/>
                <a:sym typeface="Calibri"/>
              </a:rPr>
              <a:t>SDG 8.10.2: Proportion </a:t>
            </a:r>
            <a:r>
              <a:rPr lang="en-US" sz="1600" dirty="0">
                <a:solidFill>
                  <a:schemeClr val="accent6">
                    <a:lumMod val="75000"/>
                  </a:schemeClr>
                </a:solidFill>
                <a:ea typeface="Calibri"/>
                <a:cs typeface="Calibri"/>
                <a:sym typeface="Calibri"/>
              </a:rPr>
              <a:t>of adults </a:t>
            </a:r>
            <a:r>
              <a:rPr lang="en-US" sz="1600" dirty="0" smtClean="0">
                <a:solidFill>
                  <a:schemeClr val="accent6">
                    <a:lumMod val="75000"/>
                  </a:schemeClr>
                </a:solidFill>
                <a:ea typeface="Calibri"/>
                <a:cs typeface="Calibri"/>
                <a:sym typeface="Calibri"/>
              </a:rPr>
              <a:t>with </a:t>
            </a:r>
            <a:r>
              <a:rPr lang="en-US" sz="1600" dirty="0">
                <a:solidFill>
                  <a:schemeClr val="accent6">
                    <a:lumMod val="75000"/>
                  </a:schemeClr>
                </a:solidFill>
                <a:ea typeface="Calibri"/>
                <a:cs typeface="Calibri"/>
                <a:sym typeface="Calibri"/>
              </a:rPr>
              <a:t>an account at a bank or other financial institution or with a </a:t>
            </a:r>
            <a:r>
              <a:rPr lang="en-US" sz="1600" b="1" dirty="0">
                <a:solidFill>
                  <a:schemeClr val="accent6">
                    <a:lumMod val="75000"/>
                  </a:schemeClr>
                </a:solidFill>
                <a:ea typeface="Calibri"/>
                <a:cs typeface="Calibri"/>
                <a:sym typeface="Calibri"/>
              </a:rPr>
              <a:t>mobile-money-service </a:t>
            </a:r>
            <a:r>
              <a:rPr lang="en-US" sz="1600" b="1" dirty="0" smtClean="0">
                <a:solidFill>
                  <a:schemeClr val="accent6">
                    <a:lumMod val="75000"/>
                  </a:schemeClr>
                </a:solidFill>
                <a:ea typeface="Calibri"/>
                <a:cs typeface="Calibri"/>
                <a:sym typeface="Calibri"/>
              </a:rPr>
              <a:t>provider</a:t>
            </a:r>
            <a:endParaRPr lang="en-US" sz="1600" dirty="0" smtClean="0">
              <a:solidFill>
                <a:schemeClr val="accent6">
                  <a:lumMod val="75000"/>
                </a:schemeClr>
              </a:solidFill>
              <a:ea typeface="Calibri"/>
              <a:cs typeface="Calibri"/>
              <a:sym typeface="Calibri"/>
            </a:endParaRPr>
          </a:p>
          <a:p>
            <a:pPr marL="914400" lvl="1" indent="-180000">
              <a:lnSpc>
                <a:spcPct val="90000"/>
              </a:lnSpc>
              <a:spcBef>
                <a:spcPts val="0"/>
              </a:spcBef>
              <a:buClr>
                <a:srgbClr val="5B9BD5"/>
              </a:buClr>
              <a:buSzPct val="100694"/>
              <a:buFont typeface="Noto Sans Symbols"/>
              <a:buChar char="○"/>
            </a:pPr>
            <a:r>
              <a:rPr lang="en-US" sz="1600" dirty="0">
                <a:ea typeface="Calibri"/>
                <a:cs typeface="Calibri"/>
                <a:sym typeface="Calibri"/>
              </a:rPr>
              <a:t>PROPOSAL: by 2023/2025: x</a:t>
            </a:r>
            <a:r>
              <a:rPr lang="en-US" sz="1600" dirty="0" smtClean="0">
                <a:ea typeface="Calibri"/>
                <a:cs typeface="Calibri"/>
                <a:sym typeface="Calibri"/>
              </a:rPr>
              <a:t>% of population to use e-banking/mobile banking</a:t>
            </a:r>
          </a:p>
          <a:p>
            <a:pPr marL="914400" lvl="1" indent="-180000">
              <a:lnSpc>
                <a:spcPct val="90000"/>
              </a:lnSpc>
              <a:spcBef>
                <a:spcPts val="0"/>
              </a:spcBef>
              <a:buClr>
                <a:srgbClr val="5B9BD5"/>
              </a:buClr>
              <a:buSzPct val="100694"/>
              <a:buFont typeface="Noto Sans Symbols"/>
              <a:buChar char="○"/>
            </a:pPr>
            <a:endParaRPr lang="en-US" sz="1600" dirty="0">
              <a:ea typeface="Calibri"/>
              <a:cs typeface="Calibri"/>
              <a:sym typeface="Calibri"/>
            </a:endParaRPr>
          </a:p>
          <a:p>
            <a:pPr marL="457200" indent="-180000">
              <a:lnSpc>
                <a:spcPct val="80000"/>
              </a:lnSpc>
              <a:spcBef>
                <a:spcPts val="0"/>
              </a:spcBef>
              <a:buClr>
                <a:srgbClr val="498BC9"/>
              </a:buClr>
              <a:buSzPct val="100694"/>
              <a:buFont typeface="Noto Sans Symbols"/>
              <a:buChar char="●"/>
            </a:pPr>
            <a:r>
              <a:rPr lang="en-US" sz="1600" b="1" dirty="0">
                <a:solidFill>
                  <a:srgbClr val="000000"/>
                </a:solidFill>
                <a:ea typeface="Calibri"/>
                <a:cs typeface="Calibri"/>
                <a:sym typeface="Calibri"/>
              </a:rPr>
              <a:t>2.3.A: </a:t>
            </a:r>
            <a:r>
              <a:rPr lang="en-US" sz="1600" dirty="0">
                <a:solidFill>
                  <a:srgbClr val="000000"/>
                </a:solidFill>
                <a:ea typeface="Calibri"/>
                <a:cs typeface="Calibri"/>
                <a:sym typeface="Calibri"/>
              </a:rPr>
              <a:t>The affordability gap between developed and developing countries should be reduced by 40% by </a:t>
            </a:r>
            <a:r>
              <a:rPr lang="en-US" sz="1600" dirty="0" smtClean="0">
                <a:solidFill>
                  <a:srgbClr val="000000"/>
                </a:solidFill>
                <a:ea typeface="Calibri"/>
                <a:cs typeface="Calibri"/>
                <a:sym typeface="Calibri"/>
              </a:rPr>
              <a:t>2020</a:t>
            </a:r>
          </a:p>
          <a:p>
            <a:pPr marL="914400" lvl="1" indent="-180000">
              <a:lnSpc>
                <a:spcPct val="90000"/>
              </a:lnSpc>
              <a:spcBef>
                <a:spcPts val="0"/>
              </a:spcBef>
              <a:buClr>
                <a:srgbClr val="5B9BD5"/>
              </a:buClr>
              <a:buSzPct val="100694"/>
              <a:buFont typeface="Noto Sans Symbols"/>
              <a:buChar char="○"/>
            </a:pPr>
            <a:r>
              <a:rPr lang="en-US" sz="1600" dirty="0" smtClean="0">
                <a:ea typeface="Calibri"/>
                <a:cs typeface="Calibri"/>
                <a:sym typeface="Calibri"/>
              </a:rPr>
              <a:t>PROPOSAL: by 2025, reduced by another 30%</a:t>
            </a:r>
          </a:p>
        </p:txBody>
      </p:sp>
      <p:sp>
        <p:nvSpPr>
          <p:cNvPr id="5" name="Content Placeholder 3"/>
          <p:cNvSpPr txBox="1">
            <a:spLocks/>
          </p:cNvSpPr>
          <p:nvPr/>
        </p:nvSpPr>
        <p:spPr>
          <a:xfrm>
            <a:off x="4283968" y="1052736"/>
            <a:ext cx="4680520" cy="5744635"/>
          </a:xfrm>
          <a:prstGeom prst="rect">
            <a:avLst/>
          </a:prstGeom>
        </p:spPr>
        <p:txBody>
          <a:bodyPr vert="horz">
            <a:normAutofit fontScale="9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457200" lvl="0" indent="-343693">
              <a:lnSpc>
                <a:spcPct val="90000"/>
              </a:lnSpc>
              <a:spcBef>
                <a:spcPts val="0"/>
              </a:spcBef>
              <a:buClr>
                <a:srgbClr val="498BC9"/>
              </a:buClr>
              <a:buSzPct val="100694"/>
              <a:buFont typeface="Noto Sans Symbols"/>
              <a:buChar char="●"/>
            </a:pPr>
            <a:r>
              <a:rPr lang="en-US" sz="1600" b="1" dirty="0">
                <a:solidFill>
                  <a:srgbClr val="000000"/>
                </a:solidFill>
                <a:ea typeface="Calibri"/>
                <a:cs typeface="Calibri"/>
                <a:sym typeface="Calibri"/>
              </a:rPr>
              <a:t>2.3.B</a:t>
            </a:r>
            <a:r>
              <a:rPr lang="en-US" sz="1600" dirty="0">
                <a:solidFill>
                  <a:srgbClr val="000000"/>
                </a:solidFill>
                <a:ea typeface="Calibri"/>
                <a:cs typeface="Calibri"/>
                <a:sym typeface="Calibri"/>
              </a:rPr>
              <a:t>: Broadband services should cost no more than 5% of average monthly income in developing countries by 2020</a:t>
            </a:r>
          </a:p>
          <a:p>
            <a:pPr marL="720000" lvl="1" indent="-252000">
              <a:lnSpc>
                <a:spcPct val="90000"/>
              </a:lnSpc>
              <a:spcBef>
                <a:spcPts val="0"/>
              </a:spcBef>
              <a:buClr>
                <a:srgbClr val="5B9BD5"/>
              </a:buClr>
              <a:buSzPct val="100694"/>
              <a:buFont typeface="Noto Sans Symbols"/>
              <a:buChar char="○"/>
            </a:pPr>
            <a:r>
              <a:rPr lang="en-US" sz="1600" dirty="0" smtClean="0">
                <a:solidFill>
                  <a:srgbClr val="000000"/>
                </a:solidFill>
                <a:ea typeface="Calibri"/>
                <a:cs typeface="Calibri"/>
                <a:sym typeface="Calibri"/>
              </a:rPr>
              <a:t>Achieved in 120 countries</a:t>
            </a:r>
            <a:endParaRPr lang="en-US" sz="1600" dirty="0">
              <a:solidFill>
                <a:srgbClr val="000000"/>
              </a:solidFill>
              <a:ea typeface="Calibri"/>
              <a:cs typeface="Calibri"/>
              <a:sym typeface="Calibri"/>
            </a:endParaRPr>
          </a:p>
          <a:p>
            <a:pPr marL="720000" lvl="1" indent="-252000">
              <a:lnSpc>
                <a:spcPct val="90000"/>
              </a:lnSpc>
              <a:spcBef>
                <a:spcPts val="0"/>
              </a:spcBef>
              <a:buClr>
                <a:srgbClr val="5B9BD5"/>
              </a:buClr>
              <a:buSzPct val="100694"/>
              <a:buFont typeface="Noto Sans Symbols"/>
              <a:buChar char="○"/>
            </a:pPr>
            <a:r>
              <a:rPr lang="en-US" sz="1600" dirty="0">
                <a:solidFill>
                  <a:srgbClr val="000000"/>
                </a:solidFill>
                <a:ea typeface="Calibri"/>
                <a:cs typeface="Calibri"/>
                <a:sym typeface="Calibri"/>
              </a:rPr>
              <a:t>PROPOSAL: </a:t>
            </a:r>
            <a:r>
              <a:rPr lang="en-US" sz="1600" dirty="0" smtClean="0">
                <a:solidFill>
                  <a:srgbClr val="000000"/>
                </a:solidFill>
                <a:ea typeface="Calibri"/>
                <a:cs typeface="Calibri"/>
                <a:sym typeface="Calibri"/>
              </a:rPr>
              <a:t>by 2023 &lt;3% or by 2025 &lt;2.5% of GNIpc</a:t>
            </a:r>
          </a:p>
          <a:p>
            <a:pPr marL="720000" lvl="1" indent="-252000">
              <a:lnSpc>
                <a:spcPct val="90000"/>
              </a:lnSpc>
              <a:spcBef>
                <a:spcPts val="0"/>
              </a:spcBef>
              <a:buClr>
                <a:srgbClr val="5B9BD5"/>
              </a:buClr>
              <a:buSzPct val="100694"/>
              <a:buFont typeface="Noto Sans Symbols"/>
              <a:buChar char="○"/>
            </a:pPr>
            <a:endParaRPr lang="en-US" sz="1600" dirty="0" smtClean="0">
              <a:solidFill>
                <a:srgbClr val="000000"/>
              </a:solidFill>
              <a:ea typeface="Calibri"/>
              <a:cs typeface="Calibri"/>
              <a:sym typeface="Calibri"/>
            </a:endParaRPr>
          </a:p>
          <a:p>
            <a:pPr marL="457200" lvl="0" indent="-343693">
              <a:lnSpc>
                <a:spcPct val="90000"/>
              </a:lnSpc>
              <a:spcBef>
                <a:spcPts val="0"/>
              </a:spcBef>
              <a:buClr>
                <a:srgbClr val="498BC9"/>
              </a:buClr>
              <a:buSzPct val="100694"/>
              <a:buFont typeface="Noto Sans Symbols"/>
              <a:buChar char="●"/>
            </a:pPr>
            <a:r>
              <a:rPr lang="en-US" sz="1600" b="1" dirty="0" smtClean="0">
                <a:solidFill>
                  <a:srgbClr val="000000"/>
                </a:solidFill>
                <a:ea typeface="Calibri"/>
                <a:cs typeface="Calibri"/>
                <a:sym typeface="Calibri"/>
              </a:rPr>
              <a:t>2.4</a:t>
            </a:r>
            <a:r>
              <a:rPr lang="en-US" sz="1600" dirty="0">
                <a:solidFill>
                  <a:srgbClr val="000000"/>
                </a:solidFill>
                <a:ea typeface="Calibri"/>
                <a:cs typeface="Calibri"/>
                <a:sym typeface="Calibri"/>
              </a:rPr>
              <a:t>: Worldwide, 90% of the rural population should be covered by broadband services by </a:t>
            </a:r>
            <a:r>
              <a:rPr lang="en-US" sz="1600" dirty="0" smtClean="0">
                <a:solidFill>
                  <a:srgbClr val="000000"/>
                </a:solidFill>
                <a:ea typeface="Calibri"/>
                <a:cs typeface="Calibri"/>
                <a:sym typeface="Calibri"/>
              </a:rPr>
              <a:t>2020 </a:t>
            </a:r>
            <a:r>
              <a:rPr lang="en-US" sz="1600" dirty="0" smtClean="0">
                <a:solidFill>
                  <a:srgbClr val="000000"/>
                </a:solidFill>
                <a:ea typeface="Calibri"/>
                <a:cs typeface="Calibri"/>
                <a:sym typeface="Wingdings" panose="05000000000000000000" pitchFamily="2" charset="2"/>
              </a:rPr>
              <a:t></a:t>
            </a:r>
            <a:r>
              <a:rPr lang="en-US" sz="1600" dirty="0" smtClean="0">
                <a:solidFill>
                  <a:srgbClr val="000000"/>
                </a:solidFill>
                <a:ea typeface="Calibri"/>
                <a:cs typeface="Calibri"/>
                <a:sym typeface="Calibri"/>
              </a:rPr>
              <a:t> </a:t>
            </a:r>
            <a:r>
              <a:rPr lang="en-US" sz="1600" dirty="0">
                <a:solidFill>
                  <a:schemeClr val="accent6">
                    <a:lumMod val="75000"/>
                  </a:schemeClr>
                </a:solidFill>
                <a:ea typeface="Calibri"/>
                <a:cs typeface="Calibri"/>
                <a:sym typeface="Calibri"/>
              </a:rPr>
              <a:t>SDG </a:t>
            </a:r>
            <a:r>
              <a:rPr lang="en-US" sz="1600" dirty="0" smtClean="0">
                <a:solidFill>
                  <a:schemeClr val="accent6">
                    <a:lumMod val="75000"/>
                  </a:schemeClr>
                </a:solidFill>
                <a:ea typeface="Calibri"/>
                <a:cs typeface="Calibri"/>
                <a:sym typeface="Calibri"/>
              </a:rPr>
              <a:t>9.c.1 </a:t>
            </a:r>
            <a:r>
              <a:rPr lang="en-US" sz="1600" dirty="0">
                <a:solidFill>
                  <a:schemeClr val="accent6">
                    <a:lumMod val="75000"/>
                  </a:schemeClr>
                </a:solidFill>
                <a:ea typeface="Calibri"/>
                <a:cs typeface="Calibri"/>
                <a:sym typeface="Calibri"/>
              </a:rPr>
              <a:t>Proportion of population covered by a mobile network, by technology</a:t>
            </a:r>
          </a:p>
          <a:p>
            <a:pPr marL="720000" lvl="1" indent="-252000">
              <a:lnSpc>
                <a:spcPct val="90000"/>
              </a:lnSpc>
              <a:spcBef>
                <a:spcPts val="0"/>
              </a:spcBef>
              <a:buClr>
                <a:srgbClr val="5B9BD5"/>
              </a:buClr>
              <a:buSzPct val="100694"/>
              <a:buFont typeface="Noto Sans Symbols"/>
              <a:buChar char="○"/>
            </a:pPr>
            <a:r>
              <a:rPr lang="en-US" sz="1600" dirty="0" smtClean="0">
                <a:ea typeface="Calibri"/>
                <a:cs typeface="Calibri"/>
                <a:sym typeface="Calibri"/>
              </a:rPr>
              <a:t>Rural coverage at 67% in 2016</a:t>
            </a:r>
            <a:endParaRPr lang="en-US" sz="1600" dirty="0">
              <a:ea typeface="Calibri"/>
              <a:cs typeface="Calibri"/>
              <a:sym typeface="Calibri"/>
            </a:endParaRPr>
          </a:p>
          <a:p>
            <a:pPr marL="720000" lvl="1" indent="-252000">
              <a:lnSpc>
                <a:spcPct val="90000"/>
              </a:lnSpc>
              <a:spcBef>
                <a:spcPts val="0"/>
              </a:spcBef>
              <a:buClr>
                <a:srgbClr val="5B9BD5"/>
              </a:buClr>
              <a:buSzPct val="100694"/>
              <a:buFont typeface="Noto Sans Symbols"/>
              <a:buChar char="○"/>
            </a:pPr>
            <a:r>
              <a:rPr lang="en-US" sz="1600" dirty="0">
                <a:solidFill>
                  <a:srgbClr val="000000"/>
                </a:solidFill>
                <a:ea typeface="Calibri"/>
                <a:cs typeface="Calibri"/>
                <a:sym typeface="Calibri"/>
              </a:rPr>
              <a:t>PROPOSAL: </a:t>
            </a:r>
            <a:r>
              <a:rPr lang="en-US" sz="1600" dirty="0" smtClean="0">
                <a:solidFill>
                  <a:srgbClr val="000000"/>
                </a:solidFill>
                <a:ea typeface="Calibri"/>
                <a:cs typeface="Calibri"/>
                <a:sym typeface="Calibri"/>
              </a:rPr>
              <a:t>total population coverage by 2023 – 95% / by 2025 – 98%</a:t>
            </a:r>
            <a:endParaRPr lang="en-US" sz="1600" dirty="0">
              <a:solidFill>
                <a:srgbClr val="000000"/>
              </a:solidFill>
              <a:ea typeface="Calibri"/>
              <a:cs typeface="Calibri"/>
              <a:sym typeface="Calibri"/>
            </a:endParaRPr>
          </a:p>
          <a:p>
            <a:pPr marL="457200" lvl="0" indent="-343693">
              <a:lnSpc>
                <a:spcPct val="90000"/>
              </a:lnSpc>
              <a:spcBef>
                <a:spcPts val="0"/>
              </a:spcBef>
              <a:buClr>
                <a:srgbClr val="498BC9"/>
              </a:buClr>
              <a:buSzPct val="100694"/>
              <a:buFont typeface="Noto Sans Symbols"/>
              <a:buChar char="●"/>
            </a:pPr>
            <a:endParaRPr lang="en-US" sz="1050" dirty="0" smtClean="0">
              <a:ea typeface="Calibri"/>
              <a:cs typeface="Calibri"/>
              <a:sym typeface="Calibri"/>
            </a:endParaRPr>
          </a:p>
          <a:p>
            <a:pPr marL="457200" lvl="0" indent="-343693">
              <a:lnSpc>
                <a:spcPct val="90000"/>
              </a:lnSpc>
              <a:spcBef>
                <a:spcPts val="0"/>
              </a:spcBef>
              <a:buClr>
                <a:srgbClr val="498BC9"/>
              </a:buClr>
              <a:buSzPct val="100694"/>
              <a:buFont typeface="Noto Sans Symbols"/>
              <a:buChar char="●"/>
            </a:pPr>
            <a:r>
              <a:rPr lang="en-US" sz="1600" b="1" dirty="0" smtClean="0">
                <a:solidFill>
                  <a:srgbClr val="000000"/>
                </a:solidFill>
                <a:ea typeface="Calibri"/>
                <a:cs typeface="Calibri"/>
                <a:sym typeface="Calibri"/>
              </a:rPr>
              <a:t>2.5.A</a:t>
            </a:r>
            <a:r>
              <a:rPr lang="en-US" sz="1600" dirty="0" smtClean="0">
                <a:solidFill>
                  <a:srgbClr val="000000"/>
                </a:solidFill>
                <a:ea typeface="Calibri"/>
                <a:cs typeface="Calibri"/>
                <a:sym typeface="Calibri"/>
              </a:rPr>
              <a:t>: </a:t>
            </a:r>
            <a:r>
              <a:rPr lang="en-US" sz="1600" dirty="0">
                <a:solidFill>
                  <a:srgbClr val="000000"/>
                </a:solidFill>
                <a:ea typeface="Calibri"/>
                <a:cs typeface="Calibri"/>
                <a:sym typeface="Calibri"/>
              </a:rPr>
              <a:t>Achieving gender equality </a:t>
            </a:r>
            <a:r>
              <a:rPr lang="en-US" sz="1600" dirty="0" smtClean="0">
                <a:solidFill>
                  <a:srgbClr val="000000"/>
                </a:solidFill>
                <a:ea typeface="Calibri"/>
                <a:cs typeface="Calibri"/>
                <a:sym typeface="Calibri"/>
              </a:rPr>
              <a:t>among internet users by 2020</a:t>
            </a:r>
            <a:endParaRPr lang="en-US" sz="1600" dirty="0">
              <a:solidFill>
                <a:srgbClr val="FF0000"/>
              </a:solidFill>
              <a:ea typeface="Calibri"/>
              <a:cs typeface="Calibri"/>
              <a:sym typeface="Calibri"/>
            </a:endParaRPr>
          </a:p>
          <a:p>
            <a:pPr marL="720000" lvl="1" indent="-252000">
              <a:lnSpc>
                <a:spcPct val="90000"/>
              </a:lnSpc>
              <a:spcBef>
                <a:spcPts val="0"/>
              </a:spcBef>
              <a:buClr>
                <a:srgbClr val="5B9BD5"/>
              </a:buClr>
              <a:buSzPct val="100694"/>
              <a:buFont typeface="Noto Sans Symbols"/>
              <a:buChar char="○"/>
            </a:pPr>
            <a:r>
              <a:rPr lang="en-US" sz="1600" dirty="0" smtClean="0">
                <a:solidFill>
                  <a:srgbClr val="000000"/>
                </a:solidFill>
                <a:ea typeface="Calibri"/>
                <a:cs typeface="Calibri"/>
                <a:sym typeface="Calibri"/>
              </a:rPr>
              <a:t>Gender gap </a:t>
            </a:r>
            <a:r>
              <a:rPr lang="en-US" sz="1600" dirty="0">
                <a:solidFill>
                  <a:srgbClr val="000000"/>
                </a:solidFill>
                <a:ea typeface="Calibri"/>
                <a:cs typeface="Calibri"/>
                <a:sym typeface="Calibri"/>
              </a:rPr>
              <a:t>overall slightly </a:t>
            </a:r>
            <a:r>
              <a:rPr lang="en-US" sz="1600" dirty="0" smtClean="0">
                <a:solidFill>
                  <a:srgbClr val="000000"/>
                </a:solidFill>
                <a:ea typeface="Calibri"/>
                <a:cs typeface="Calibri"/>
                <a:sym typeface="Calibri"/>
              </a:rPr>
              <a:t>growing</a:t>
            </a:r>
            <a:br>
              <a:rPr lang="en-US" sz="1600" dirty="0" smtClean="0">
                <a:solidFill>
                  <a:srgbClr val="000000"/>
                </a:solidFill>
                <a:ea typeface="Calibri"/>
                <a:cs typeface="Calibri"/>
                <a:sym typeface="Calibri"/>
              </a:rPr>
            </a:br>
            <a:r>
              <a:rPr lang="en-US" sz="1600" dirty="0" smtClean="0">
                <a:solidFill>
                  <a:srgbClr val="000000"/>
                </a:solidFill>
                <a:ea typeface="Calibri"/>
                <a:cs typeface="Calibri"/>
                <a:sym typeface="Calibri"/>
              </a:rPr>
              <a:t>(albeit at slowing rate)</a:t>
            </a:r>
            <a:endParaRPr lang="en-US" sz="1600" dirty="0">
              <a:solidFill>
                <a:srgbClr val="000000"/>
              </a:solidFill>
              <a:ea typeface="Calibri"/>
              <a:cs typeface="Calibri"/>
              <a:sym typeface="Calibri"/>
            </a:endParaRPr>
          </a:p>
          <a:p>
            <a:pPr marL="468000" lvl="1" indent="0">
              <a:lnSpc>
                <a:spcPct val="90000"/>
              </a:lnSpc>
              <a:spcBef>
                <a:spcPts val="0"/>
              </a:spcBef>
              <a:buClr>
                <a:srgbClr val="5B9BD5"/>
              </a:buClr>
              <a:buSzPct val="100694"/>
              <a:buNone/>
            </a:pPr>
            <a:r>
              <a:rPr lang="en-US" sz="1600" dirty="0" smtClean="0">
                <a:solidFill>
                  <a:srgbClr val="000000"/>
                </a:solidFill>
                <a:ea typeface="Calibri"/>
                <a:cs typeface="Calibri"/>
                <a:sym typeface="Calibri"/>
              </a:rPr>
              <a:t>PROPOSAL:</a:t>
            </a:r>
          </a:p>
          <a:p>
            <a:pPr marL="720000" lvl="1" indent="-252000">
              <a:lnSpc>
                <a:spcPct val="90000"/>
              </a:lnSpc>
              <a:spcBef>
                <a:spcPts val="0"/>
              </a:spcBef>
              <a:buClr>
                <a:srgbClr val="5B9BD5"/>
              </a:buClr>
              <a:buSzPct val="100694"/>
              <a:buFont typeface="Noto Sans Symbols"/>
              <a:buChar char="○"/>
            </a:pPr>
            <a:r>
              <a:rPr lang="en-US" sz="1600" dirty="0" smtClean="0">
                <a:solidFill>
                  <a:srgbClr val="000000"/>
                </a:solidFill>
                <a:ea typeface="Calibri"/>
                <a:cs typeface="Calibri"/>
                <a:sym typeface="Calibri"/>
              </a:rPr>
              <a:t>Gender equality among ICT users</a:t>
            </a:r>
          </a:p>
          <a:p>
            <a:pPr marL="720000" lvl="1" indent="-252000">
              <a:lnSpc>
                <a:spcPct val="90000"/>
              </a:lnSpc>
              <a:spcBef>
                <a:spcPts val="0"/>
              </a:spcBef>
              <a:buClr>
                <a:srgbClr val="5B9BD5"/>
              </a:buClr>
              <a:buSzPct val="100694"/>
              <a:buFont typeface="Noto Sans Symbols"/>
              <a:buChar char="○"/>
            </a:pPr>
            <a:r>
              <a:rPr lang="en-US" sz="1600" dirty="0" smtClean="0">
                <a:solidFill>
                  <a:srgbClr val="000000"/>
                </a:solidFill>
                <a:ea typeface="Calibri"/>
                <a:cs typeface="Calibri"/>
                <a:sym typeface="Calibri"/>
              </a:rPr>
              <a:t>Gender equality on mobile phone ownership </a:t>
            </a:r>
            <a:r>
              <a:rPr lang="en-US" sz="1600" dirty="0">
                <a:solidFill>
                  <a:schemeClr val="accent6">
                    <a:lumMod val="75000"/>
                  </a:schemeClr>
                </a:solidFill>
                <a:ea typeface="Calibri"/>
                <a:cs typeface="Calibri"/>
                <a:sym typeface="Calibri"/>
              </a:rPr>
              <a:t>(SDG 5.b.1: Proportion of individuals who own a mobile telephone, by sex)</a:t>
            </a:r>
          </a:p>
          <a:p>
            <a:pPr marL="457200" lvl="0" indent="-343693">
              <a:lnSpc>
                <a:spcPct val="90000"/>
              </a:lnSpc>
              <a:spcBef>
                <a:spcPts val="0"/>
              </a:spcBef>
              <a:buClr>
                <a:srgbClr val="498BC9"/>
              </a:buClr>
              <a:buSzPct val="100694"/>
              <a:buFont typeface="Noto Sans Symbols"/>
              <a:buChar char="●"/>
            </a:pPr>
            <a:endParaRPr lang="en-US" sz="1000" dirty="0" smtClean="0">
              <a:ea typeface="Calibri"/>
              <a:cs typeface="Calibri"/>
              <a:sym typeface="Calibri"/>
            </a:endParaRPr>
          </a:p>
          <a:p>
            <a:pPr marL="457200" lvl="0" indent="-343693">
              <a:lnSpc>
                <a:spcPct val="90000"/>
              </a:lnSpc>
              <a:spcBef>
                <a:spcPts val="0"/>
              </a:spcBef>
              <a:buClr>
                <a:srgbClr val="498BC9"/>
              </a:buClr>
              <a:buSzPct val="100694"/>
              <a:buFont typeface="Noto Sans Symbols"/>
              <a:buChar char="●"/>
            </a:pPr>
            <a:r>
              <a:rPr lang="en-US" sz="1600" b="1" dirty="0" smtClean="0">
                <a:ea typeface="Calibri"/>
                <a:cs typeface="Calibri"/>
                <a:sym typeface="Calibri"/>
              </a:rPr>
              <a:t>2.5.B</a:t>
            </a:r>
            <a:r>
              <a:rPr lang="en-US" sz="1600" dirty="0" smtClean="0">
                <a:ea typeface="Calibri"/>
                <a:cs typeface="Calibri"/>
                <a:sym typeface="Calibri"/>
              </a:rPr>
              <a:t>: Strategy for accessibility (48/64 countries, 2016 data)</a:t>
            </a:r>
          </a:p>
          <a:p>
            <a:pPr marL="720000" lvl="1" indent="-252000">
              <a:lnSpc>
                <a:spcPct val="90000"/>
              </a:lnSpc>
              <a:spcBef>
                <a:spcPts val="0"/>
              </a:spcBef>
              <a:buClr>
                <a:srgbClr val="5B9BD5"/>
              </a:buClr>
              <a:buSzPct val="100694"/>
              <a:buFont typeface="Noto Sans Symbols"/>
              <a:buChar char="○"/>
            </a:pPr>
            <a:r>
              <a:rPr lang="en-US" sz="1600" dirty="0" smtClean="0">
                <a:solidFill>
                  <a:srgbClr val="000000"/>
                </a:solidFill>
                <a:ea typeface="Calibri"/>
                <a:cs typeface="Calibri"/>
                <a:sym typeface="Calibri"/>
              </a:rPr>
              <a:t>PROPOSAL: Keep target for all countries</a:t>
            </a:r>
          </a:p>
          <a:p>
            <a:pPr marL="457200" lvl="0" indent="-343693">
              <a:lnSpc>
                <a:spcPct val="90000"/>
              </a:lnSpc>
              <a:spcBef>
                <a:spcPts val="0"/>
              </a:spcBef>
              <a:buClr>
                <a:srgbClr val="FF0000"/>
              </a:buClr>
              <a:buSzPct val="100694"/>
              <a:buFont typeface="Calibri"/>
              <a:buChar char="●"/>
            </a:pPr>
            <a:endParaRPr lang="en-US" sz="1000" dirty="0" smtClean="0">
              <a:solidFill>
                <a:srgbClr val="FF0000"/>
              </a:solidFill>
              <a:ea typeface="Calibri"/>
              <a:cs typeface="Calibri"/>
              <a:sym typeface="Calibri"/>
            </a:endParaRPr>
          </a:p>
          <a:p>
            <a:pPr marL="457200" indent="-343693">
              <a:lnSpc>
                <a:spcPct val="90000"/>
              </a:lnSpc>
              <a:spcBef>
                <a:spcPts val="0"/>
              </a:spcBef>
              <a:buClr>
                <a:srgbClr val="498BC9"/>
              </a:buClr>
              <a:buSzPct val="100694"/>
              <a:buFont typeface="Noto Sans Symbols"/>
              <a:buChar char="●"/>
            </a:pPr>
            <a:r>
              <a:rPr lang="en-US" sz="1600" b="1" dirty="0" smtClean="0">
                <a:ea typeface="Calibri"/>
                <a:cs typeface="Calibri"/>
                <a:sym typeface="Calibri"/>
              </a:rPr>
              <a:t>New 2.5.C </a:t>
            </a:r>
            <a:r>
              <a:rPr lang="en-US" sz="1600" b="1" dirty="0" smtClean="0">
                <a:ea typeface="Calibri"/>
                <a:cs typeface="Calibri"/>
                <a:sym typeface="Wingdings" panose="05000000000000000000" pitchFamily="2" charset="2"/>
              </a:rPr>
              <a:t></a:t>
            </a:r>
            <a:r>
              <a:rPr lang="en-US" sz="1600" dirty="0" smtClean="0">
                <a:ea typeface="Calibri"/>
                <a:cs typeface="Calibri"/>
                <a:sym typeface="Calibri"/>
              </a:rPr>
              <a:t> </a:t>
            </a:r>
            <a:r>
              <a:rPr lang="en-US" sz="1600" dirty="0" smtClean="0">
                <a:solidFill>
                  <a:schemeClr val="accent6">
                    <a:lumMod val="75000"/>
                  </a:schemeClr>
                </a:solidFill>
                <a:ea typeface="Calibri"/>
                <a:cs typeface="Calibri"/>
                <a:sym typeface="Calibri"/>
              </a:rPr>
              <a:t>SDG 4.4.1</a:t>
            </a:r>
            <a:r>
              <a:rPr lang="en-US" sz="1600" dirty="0">
                <a:solidFill>
                  <a:schemeClr val="accent6">
                    <a:lumMod val="75000"/>
                  </a:schemeClr>
                </a:solidFill>
                <a:ea typeface="Calibri"/>
                <a:cs typeface="Calibri"/>
                <a:sym typeface="Calibri"/>
              </a:rPr>
              <a:t> </a:t>
            </a:r>
            <a:r>
              <a:rPr lang="en-US" sz="1600" dirty="0" smtClean="0">
                <a:solidFill>
                  <a:schemeClr val="accent6">
                    <a:lumMod val="75000"/>
                  </a:schemeClr>
                </a:solidFill>
                <a:ea typeface="Calibri"/>
                <a:cs typeface="Calibri"/>
                <a:sym typeface="Calibri"/>
              </a:rPr>
              <a:t>(Youth/adults </a:t>
            </a:r>
            <a:r>
              <a:rPr lang="en-US" sz="1600" dirty="0">
                <a:solidFill>
                  <a:schemeClr val="accent6">
                    <a:lumMod val="75000"/>
                  </a:schemeClr>
                </a:solidFill>
                <a:ea typeface="Calibri"/>
                <a:cs typeface="Calibri"/>
                <a:sym typeface="Calibri"/>
              </a:rPr>
              <a:t>ICT </a:t>
            </a:r>
            <a:r>
              <a:rPr lang="en-US" sz="1600" dirty="0" smtClean="0">
                <a:solidFill>
                  <a:schemeClr val="accent6">
                    <a:lumMod val="75000"/>
                  </a:schemeClr>
                </a:solidFill>
                <a:ea typeface="Calibri"/>
                <a:cs typeface="Calibri"/>
                <a:sym typeface="Calibri"/>
              </a:rPr>
              <a:t>skills, </a:t>
            </a:r>
            <a:r>
              <a:rPr lang="en-US" sz="1600" dirty="0">
                <a:solidFill>
                  <a:schemeClr val="accent6">
                    <a:lumMod val="75000"/>
                  </a:schemeClr>
                </a:solidFill>
                <a:ea typeface="Calibri"/>
                <a:cs typeface="Calibri"/>
                <a:sym typeface="Calibri"/>
              </a:rPr>
              <a:t>by </a:t>
            </a:r>
            <a:r>
              <a:rPr lang="en-US" sz="1600" dirty="0" smtClean="0">
                <a:solidFill>
                  <a:schemeClr val="accent6">
                    <a:lumMod val="75000"/>
                  </a:schemeClr>
                </a:solidFill>
                <a:ea typeface="Calibri"/>
                <a:cs typeface="Calibri"/>
                <a:sym typeface="Calibri"/>
              </a:rPr>
              <a:t>skill)</a:t>
            </a:r>
            <a:endParaRPr lang="en-US" sz="1600" dirty="0">
              <a:solidFill>
                <a:schemeClr val="accent6">
                  <a:lumMod val="75000"/>
                </a:schemeClr>
              </a:solidFill>
              <a:ea typeface="Calibri"/>
              <a:cs typeface="Calibri"/>
              <a:sym typeface="Calibri"/>
            </a:endParaRPr>
          </a:p>
          <a:p>
            <a:pPr marL="720000" lvl="1" indent="-252000">
              <a:lnSpc>
                <a:spcPct val="90000"/>
              </a:lnSpc>
              <a:spcBef>
                <a:spcPts val="0"/>
              </a:spcBef>
              <a:buClr>
                <a:srgbClr val="5B9BD5"/>
              </a:buClr>
              <a:buSzPct val="100694"/>
              <a:buFont typeface="Noto Sans Symbols"/>
              <a:buChar char="○"/>
            </a:pPr>
            <a:r>
              <a:rPr lang="en-US" sz="1600" dirty="0">
                <a:solidFill>
                  <a:srgbClr val="000000"/>
                </a:solidFill>
                <a:ea typeface="Calibri"/>
                <a:cs typeface="Calibri"/>
                <a:sym typeface="Calibri"/>
              </a:rPr>
              <a:t>PROPOSAL: </a:t>
            </a:r>
            <a:r>
              <a:rPr lang="en-US" sz="1600" dirty="0" smtClean="0">
                <a:solidFill>
                  <a:srgbClr val="000000"/>
                </a:solidFill>
                <a:ea typeface="Calibri"/>
                <a:cs typeface="Calibri"/>
                <a:sym typeface="Calibri"/>
              </a:rPr>
              <a:t>Improve proportion with ICT skills (distinction by developed/developing countries)</a:t>
            </a:r>
            <a:endParaRPr lang="en-US" sz="1600" dirty="0">
              <a:solidFill>
                <a:srgbClr val="000000"/>
              </a:solidFill>
              <a:ea typeface="Calibri"/>
              <a:cs typeface="Calibri"/>
              <a:sym typeface="Calibri"/>
            </a:endParaRPr>
          </a:p>
        </p:txBody>
      </p:sp>
    </p:spTree>
    <p:extLst>
      <p:ext uri="{BB962C8B-B14F-4D97-AF65-F5344CB8AC3E}">
        <p14:creationId xmlns:p14="http://schemas.microsoft.com/office/powerpoint/2010/main" val="2134836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Goal </a:t>
            </a:r>
            <a:r>
              <a:rPr lang="en-US" sz="2800" dirty="0" smtClean="0"/>
              <a:t>3 (Sustainability), 4 (Innovation) </a:t>
            </a:r>
            <a:br>
              <a:rPr lang="en-US" sz="2800" dirty="0" smtClean="0"/>
            </a:br>
            <a:r>
              <a:rPr lang="en-US" sz="2800" dirty="0" smtClean="0"/>
              <a:t>&amp; 5 (Partnership)</a:t>
            </a:r>
            <a:endParaRPr lang="en-US" sz="2800" b="1"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25</a:t>
            </a:fld>
            <a:endParaRPr lang="en-US"/>
          </a:p>
        </p:txBody>
      </p:sp>
      <p:sp>
        <p:nvSpPr>
          <p:cNvPr id="4" name="Content Placeholder 3"/>
          <p:cNvSpPr>
            <a:spLocks noGrp="1"/>
          </p:cNvSpPr>
          <p:nvPr>
            <p:ph idx="1"/>
          </p:nvPr>
        </p:nvSpPr>
        <p:spPr>
          <a:xfrm>
            <a:off x="323528" y="980728"/>
            <a:ext cx="4176464" cy="5832648"/>
          </a:xfrm>
        </p:spPr>
        <p:txBody>
          <a:bodyPr>
            <a:noAutofit/>
          </a:bodyPr>
          <a:lstStyle/>
          <a:p>
            <a:pPr marL="457200" lvl="0" indent="-343693">
              <a:lnSpc>
                <a:spcPct val="80000"/>
              </a:lnSpc>
              <a:spcBef>
                <a:spcPts val="0"/>
              </a:spcBef>
              <a:buClr>
                <a:srgbClr val="498BC9"/>
              </a:buClr>
              <a:buSzPct val="100694"/>
              <a:buFont typeface="Noto Sans Symbols"/>
              <a:buChar char="●"/>
            </a:pPr>
            <a:r>
              <a:rPr lang="en-US" sz="1700" b="1" dirty="0" smtClean="0">
                <a:ea typeface="Calibri"/>
                <a:cs typeface="Calibri"/>
                <a:sym typeface="Calibri"/>
              </a:rPr>
              <a:t>3.1</a:t>
            </a:r>
            <a:r>
              <a:rPr lang="en-US" sz="1700" dirty="0" smtClean="0">
                <a:ea typeface="Calibri"/>
                <a:cs typeface="Calibri"/>
                <a:sym typeface="Calibri"/>
              </a:rPr>
              <a:t>: Cybersecurity </a:t>
            </a:r>
            <a:r>
              <a:rPr lang="en-US" sz="1700" dirty="0">
                <a:ea typeface="Calibri"/>
                <a:cs typeface="Calibri"/>
                <a:sym typeface="Calibri"/>
              </a:rPr>
              <a:t>readiness should be improved by 40% by 2020</a:t>
            </a:r>
          </a:p>
          <a:p>
            <a:pPr marL="914400" lvl="1" indent="-343693">
              <a:lnSpc>
                <a:spcPct val="80000"/>
              </a:lnSpc>
              <a:spcBef>
                <a:spcPts val="0"/>
              </a:spcBef>
              <a:buClr>
                <a:srgbClr val="5B9BD5"/>
              </a:buClr>
              <a:buSzPct val="100694"/>
              <a:buFont typeface="Noto Sans Symbols"/>
              <a:buChar char="○"/>
            </a:pPr>
            <a:r>
              <a:rPr lang="en-US" sz="1700" dirty="0" smtClean="0">
                <a:ea typeface="Calibri"/>
                <a:cs typeface="Calibri"/>
                <a:sym typeface="Calibri"/>
              </a:rPr>
              <a:t>PROPOSAL: Improve cybersecurity preparedness of countries (with key capabilities: presence of strategy</a:t>
            </a:r>
            <a:r>
              <a:rPr lang="en-US" sz="1700" dirty="0">
                <a:ea typeface="Calibri"/>
                <a:cs typeface="Calibri"/>
                <a:sym typeface="Calibri"/>
              </a:rPr>
              <a:t>, </a:t>
            </a:r>
            <a:r>
              <a:rPr lang="en-US" sz="1700" dirty="0" smtClean="0">
                <a:ea typeface="Calibri"/>
                <a:cs typeface="Calibri"/>
                <a:sym typeface="Calibri"/>
              </a:rPr>
              <a:t>national computer incident/emergency response teams and legislation)</a:t>
            </a:r>
            <a:endParaRPr lang="en-US" sz="1700" dirty="0">
              <a:ea typeface="Calibri"/>
              <a:cs typeface="Calibri"/>
              <a:sym typeface="Calibri"/>
            </a:endParaRPr>
          </a:p>
          <a:p>
            <a:pPr marL="457200" lvl="0" indent="-343693">
              <a:lnSpc>
                <a:spcPct val="80000"/>
              </a:lnSpc>
              <a:spcBef>
                <a:spcPts val="0"/>
              </a:spcBef>
              <a:buClr>
                <a:srgbClr val="498BC9"/>
              </a:buClr>
              <a:buSzPct val="100694"/>
              <a:buFont typeface="Noto Sans Symbols"/>
              <a:buChar char="●"/>
            </a:pPr>
            <a:endParaRPr lang="en-US" sz="1700" dirty="0" smtClean="0">
              <a:solidFill>
                <a:srgbClr val="000000"/>
              </a:solidFill>
              <a:ea typeface="Calibri"/>
              <a:cs typeface="Calibri"/>
              <a:sym typeface="Calibri"/>
            </a:endParaRPr>
          </a:p>
          <a:p>
            <a:pPr marL="457200" lvl="0" indent="-343693">
              <a:lnSpc>
                <a:spcPct val="80000"/>
              </a:lnSpc>
              <a:spcBef>
                <a:spcPts val="0"/>
              </a:spcBef>
              <a:buClr>
                <a:srgbClr val="498BC9"/>
              </a:buClr>
              <a:buSzPct val="100694"/>
              <a:buFont typeface="Noto Sans Symbols"/>
              <a:buChar char="●"/>
            </a:pPr>
            <a:r>
              <a:rPr lang="en-US" sz="1700" b="1" dirty="0" smtClean="0">
                <a:solidFill>
                  <a:srgbClr val="000000"/>
                </a:solidFill>
                <a:ea typeface="Calibri"/>
                <a:cs typeface="Calibri"/>
                <a:sym typeface="Calibri"/>
              </a:rPr>
              <a:t>3.2</a:t>
            </a:r>
            <a:r>
              <a:rPr lang="en-US" sz="1700" dirty="0">
                <a:solidFill>
                  <a:srgbClr val="000000"/>
                </a:solidFill>
                <a:ea typeface="Calibri"/>
                <a:cs typeface="Calibri"/>
                <a:sym typeface="Calibri"/>
              </a:rPr>
              <a:t>: Volume of redundant e-waste to be reduced by 50% by 2020</a:t>
            </a:r>
          </a:p>
          <a:p>
            <a:pPr marL="570707" lvl="1" indent="0">
              <a:lnSpc>
                <a:spcPct val="80000"/>
              </a:lnSpc>
              <a:spcBef>
                <a:spcPts val="0"/>
              </a:spcBef>
              <a:buClr>
                <a:srgbClr val="5B9BD5"/>
              </a:buClr>
              <a:buSzPct val="100694"/>
              <a:buNone/>
            </a:pPr>
            <a:r>
              <a:rPr lang="en-US" sz="1700" dirty="0" smtClean="0">
                <a:solidFill>
                  <a:srgbClr val="000000"/>
                </a:solidFill>
                <a:ea typeface="Calibri"/>
                <a:cs typeface="Calibri"/>
                <a:sym typeface="Calibri"/>
              </a:rPr>
              <a:t>PROPOSAL:</a:t>
            </a:r>
          </a:p>
          <a:p>
            <a:pPr marL="914400" lvl="1" indent="-343693">
              <a:lnSpc>
                <a:spcPct val="80000"/>
              </a:lnSpc>
              <a:spcBef>
                <a:spcPts val="0"/>
              </a:spcBef>
              <a:buClr>
                <a:srgbClr val="5B9BD5"/>
              </a:buClr>
              <a:buSzPct val="100694"/>
              <a:buFont typeface="Noto Sans Symbols"/>
              <a:buChar char="○"/>
            </a:pPr>
            <a:r>
              <a:rPr lang="en-US" sz="1700" dirty="0" smtClean="0">
                <a:solidFill>
                  <a:srgbClr val="000000"/>
                </a:solidFill>
                <a:ea typeface="Calibri"/>
                <a:cs typeface="Calibri"/>
                <a:sym typeface="Calibri"/>
              </a:rPr>
              <a:t>Increase </a:t>
            </a:r>
            <a:r>
              <a:rPr lang="en-US" sz="1700" dirty="0">
                <a:solidFill>
                  <a:srgbClr val="000000"/>
                </a:solidFill>
                <a:ea typeface="Calibri"/>
                <a:cs typeface="Calibri"/>
                <a:sym typeface="Calibri"/>
              </a:rPr>
              <a:t>the global e-waste recycling rate to </a:t>
            </a:r>
            <a:r>
              <a:rPr lang="en-US" sz="1700" dirty="0" smtClean="0">
                <a:solidFill>
                  <a:srgbClr val="000000"/>
                </a:solidFill>
                <a:ea typeface="Calibri"/>
                <a:cs typeface="Calibri"/>
                <a:sym typeface="Calibri"/>
              </a:rPr>
              <a:t>x%</a:t>
            </a:r>
          </a:p>
          <a:p>
            <a:pPr marL="914400" lvl="1" indent="-343693">
              <a:lnSpc>
                <a:spcPct val="80000"/>
              </a:lnSpc>
              <a:spcBef>
                <a:spcPts val="0"/>
              </a:spcBef>
              <a:buClr>
                <a:srgbClr val="5B9BD5"/>
              </a:buClr>
              <a:buSzPct val="100694"/>
              <a:buFont typeface="Noto Sans Symbols"/>
              <a:buChar char="○"/>
            </a:pPr>
            <a:r>
              <a:rPr lang="en-US" sz="1700" dirty="0" smtClean="0">
                <a:solidFill>
                  <a:srgbClr val="000000"/>
                </a:solidFill>
                <a:ea typeface="Calibri"/>
                <a:cs typeface="Calibri"/>
                <a:sym typeface="Calibri"/>
              </a:rPr>
              <a:t>Increase </a:t>
            </a:r>
            <a:r>
              <a:rPr lang="en-US" sz="1700" dirty="0">
                <a:solidFill>
                  <a:srgbClr val="000000"/>
                </a:solidFill>
                <a:ea typeface="Calibri"/>
                <a:cs typeface="Calibri"/>
                <a:sym typeface="Calibri"/>
              </a:rPr>
              <a:t>the number of countries with an e-waste legislation to x</a:t>
            </a:r>
          </a:p>
          <a:p>
            <a:pPr marL="457200" lvl="0" indent="-343693">
              <a:lnSpc>
                <a:spcPct val="80000"/>
              </a:lnSpc>
              <a:spcBef>
                <a:spcPts val="0"/>
              </a:spcBef>
              <a:buClr>
                <a:srgbClr val="498BC9"/>
              </a:buClr>
              <a:buSzPct val="100694"/>
              <a:buFont typeface="Noto Sans Symbols"/>
              <a:buChar char="●"/>
            </a:pPr>
            <a:endParaRPr lang="en-US" sz="1700" dirty="0" smtClean="0">
              <a:solidFill>
                <a:srgbClr val="000000"/>
              </a:solidFill>
              <a:ea typeface="Calibri"/>
              <a:cs typeface="Calibri"/>
              <a:sym typeface="Calibri"/>
            </a:endParaRPr>
          </a:p>
          <a:p>
            <a:pPr marL="457200" lvl="0" indent="-343693">
              <a:lnSpc>
                <a:spcPct val="80000"/>
              </a:lnSpc>
              <a:spcBef>
                <a:spcPts val="0"/>
              </a:spcBef>
              <a:buClr>
                <a:srgbClr val="498BC9"/>
              </a:buClr>
              <a:buSzPct val="100694"/>
              <a:buFont typeface="Noto Sans Symbols"/>
              <a:buChar char="●"/>
            </a:pPr>
            <a:r>
              <a:rPr lang="en-US" sz="1700" b="1" dirty="0" smtClean="0">
                <a:solidFill>
                  <a:srgbClr val="000000"/>
                </a:solidFill>
                <a:ea typeface="Calibri"/>
                <a:cs typeface="Calibri"/>
                <a:sym typeface="Calibri"/>
              </a:rPr>
              <a:t>3.3</a:t>
            </a:r>
            <a:r>
              <a:rPr lang="en-US" sz="1700" dirty="0">
                <a:solidFill>
                  <a:srgbClr val="000000"/>
                </a:solidFill>
                <a:ea typeface="Calibri"/>
                <a:cs typeface="Calibri"/>
                <a:sym typeface="Calibri"/>
              </a:rPr>
              <a:t>: </a:t>
            </a:r>
            <a:r>
              <a:rPr lang="en-US" sz="1700" dirty="0" smtClean="0">
                <a:solidFill>
                  <a:srgbClr val="000000"/>
                </a:solidFill>
                <a:ea typeface="Calibri"/>
                <a:cs typeface="Calibri"/>
                <a:sym typeface="Calibri"/>
              </a:rPr>
              <a:t>GHG </a:t>
            </a:r>
            <a:r>
              <a:rPr lang="en-US" sz="1700" dirty="0">
                <a:solidFill>
                  <a:srgbClr val="000000"/>
                </a:solidFill>
                <a:ea typeface="Calibri"/>
                <a:cs typeface="Calibri"/>
                <a:sym typeface="Calibri"/>
              </a:rPr>
              <a:t>emissions </a:t>
            </a:r>
            <a:r>
              <a:rPr lang="en-US" sz="1700" dirty="0" smtClean="0">
                <a:solidFill>
                  <a:srgbClr val="000000"/>
                </a:solidFill>
                <a:ea typeface="Calibri"/>
                <a:cs typeface="Calibri"/>
                <a:sym typeface="Calibri"/>
              </a:rPr>
              <a:t>decreased </a:t>
            </a:r>
            <a:r>
              <a:rPr lang="en-US" sz="1700" dirty="0">
                <a:solidFill>
                  <a:srgbClr val="000000"/>
                </a:solidFill>
                <a:ea typeface="Calibri"/>
                <a:cs typeface="Calibri"/>
                <a:sym typeface="Calibri"/>
              </a:rPr>
              <a:t>per device by 30% by 2020</a:t>
            </a:r>
          </a:p>
          <a:p>
            <a:pPr marL="570707" lvl="1" indent="0">
              <a:lnSpc>
                <a:spcPct val="80000"/>
              </a:lnSpc>
              <a:spcBef>
                <a:spcPts val="0"/>
              </a:spcBef>
              <a:buClr>
                <a:srgbClr val="5B9BD5"/>
              </a:buClr>
              <a:buSzPct val="100694"/>
              <a:buNone/>
            </a:pPr>
            <a:r>
              <a:rPr lang="en-US" sz="1700" dirty="0" smtClean="0">
                <a:ea typeface="Calibri"/>
                <a:cs typeface="Calibri"/>
                <a:sym typeface="Wingdings" panose="05000000000000000000" pitchFamily="2" charset="2"/>
              </a:rPr>
              <a:t>OPTIONS:</a:t>
            </a:r>
          </a:p>
          <a:p>
            <a:pPr marL="914400" lvl="1" indent="-343693">
              <a:lnSpc>
                <a:spcPct val="80000"/>
              </a:lnSpc>
              <a:spcBef>
                <a:spcPts val="0"/>
              </a:spcBef>
              <a:buClr>
                <a:srgbClr val="5B9BD5"/>
              </a:buClr>
              <a:buSzPct val="100694"/>
              <a:buFont typeface="Noto Sans Symbols"/>
              <a:buChar char="○"/>
            </a:pPr>
            <a:r>
              <a:rPr lang="en-US" sz="1700" dirty="0" smtClean="0">
                <a:solidFill>
                  <a:srgbClr val="000000"/>
                </a:solidFill>
                <a:ea typeface="Calibri"/>
                <a:cs typeface="Calibri"/>
                <a:sym typeface="Wingdings" panose="05000000000000000000" pitchFamily="2" charset="2"/>
              </a:rPr>
              <a:t>Link </a:t>
            </a:r>
            <a:r>
              <a:rPr lang="en-US" sz="1700" dirty="0">
                <a:solidFill>
                  <a:srgbClr val="000000"/>
                </a:solidFill>
                <a:ea typeface="Calibri"/>
                <a:cs typeface="Calibri"/>
                <a:sym typeface="Wingdings" panose="05000000000000000000" pitchFamily="2" charset="2"/>
              </a:rPr>
              <a:t>with Paris Agreement / ICT sector to proportionally contribute to Intended Nationally Determined </a:t>
            </a:r>
            <a:r>
              <a:rPr lang="en-US" sz="1700" dirty="0" smtClean="0">
                <a:solidFill>
                  <a:srgbClr val="000000"/>
                </a:solidFill>
                <a:ea typeface="Calibri"/>
                <a:cs typeface="Calibri"/>
                <a:sym typeface="Wingdings" panose="05000000000000000000" pitchFamily="2" charset="2"/>
              </a:rPr>
              <a:t>Contributions (INDCs</a:t>
            </a:r>
            <a:r>
              <a:rPr lang="en-US" sz="1700" dirty="0">
                <a:solidFill>
                  <a:srgbClr val="000000"/>
                </a:solidFill>
                <a:ea typeface="Calibri"/>
                <a:cs typeface="Calibri"/>
                <a:sym typeface="Wingdings" panose="05000000000000000000" pitchFamily="2" charset="2"/>
              </a:rPr>
              <a:t>)</a:t>
            </a:r>
            <a:endParaRPr lang="en-US" sz="1700" dirty="0">
              <a:solidFill>
                <a:srgbClr val="000000"/>
              </a:solidFill>
              <a:ea typeface="Calibri"/>
              <a:cs typeface="Calibri"/>
              <a:sym typeface="Calibri"/>
            </a:endParaRPr>
          </a:p>
          <a:p>
            <a:pPr marL="914400" lvl="1" indent="-343693">
              <a:lnSpc>
                <a:spcPct val="80000"/>
              </a:lnSpc>
              <a:spcBef>
                <a:spcPts val="0"/>
              </a:spcBef>
              <a:buClr>
                <a:srgbClr val="5B9BD5"/>
              </a:buClr>
              <a:buSzPct val="100694"/>
              <a:buFont typeface="Noto Sans Symbols"/>
              <a:buChar char="○"/>
            </a:pPr>
            <a:r>
              <a:rPr lang="en-US" sz="1700" dirty="0" smtClean="0">
                <a:solidFill>
                  <a:srgbClr val="000000"/>
                </a:solidFill>
                <a:ea typeface="Calibri"/>
                <a:cs typeface="Calibri"/>
                <a:sym typeface="Calibri"/>
              </a:rPr>
              <a:t>Telecommunication/ICT </a:t>
            </a:r>
            <a:r>
              <a:rPr lang="en-US" sz="1700" dirty="0">
                <a:solidFill>
                  <a:srgbClr val="000000"/>
                </a:solidFill>
                <a:ea typeface="Calibri"/>
                <a:cs typeface="Calibri"/>
                <a:sym typeface="Calibri"/>
              </a:rPr>
              <a:t>infrastructure to use ‘cleaner’ energy</a:t>
            </a:r>
          </a:p>
        </p:txBody>
      </p:sp>
      <p:sp>
        <p:nvSpPr>
          <p:cNvPr id="5" name="Content Placeholder 3"/>
          <p:cNvSpPr txBox="1">
            <a:spLocks/>
          </p:cNvSpPr>
          <p:nvPr/>
        </p:nvSpPr>
        <p:spPr>
          <a:xfrm>
            <a:off x="4211960" y="908720"/>
            <a:ext cx="4608512" cy="590465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457200" indent="-343693">
              <a:lnSpc>
                <a:spcPct val="80000"/>
              </a:lnSpc>
              <a:spcBef>
                <a:spcPts val="0"/>
              </a:spcBef>
              <a:buClr>
                <a:srgbClr val="498BC9"/>
              </a:buClr>
              <a:buSzPct val="100694"/>
              <a:buFont typeface="Noto Sans Symbols"/>
              <a:buChar char="●"/>
            </a:pPr>
            <a:r>
              <a:rPr lang="en-US" sz="1700" b="1" dirty="0">
                <a:ea typeface="Calibri"/>
                <a:cs typeface="Calibri"/>
                <a:sym typeface="Calibri"/>
              </a:rPr>
              <a:t>New </a:t>
            </a:r>
            <a:r>
              <a:rPr lang="en-US" sz="1700" b="1" dirty="0" smtClean="0">
                <a:ea typeface="Calibri"/>
                <a:cs typeface="Calibri"/>
                <a:sym typeface="Calibri"/>
              </a:rPr>
              <a:t>3.4 </a:t>
            </a:r>
            <a:r>
              <a:rPr lang="en-US" sz="1700" dirty="0">
                <a:solidFill>
                  <a:srgbClr val="000000"/>
                </a:solidFill>
                <a:ea typeface="Calibri"/>
                <a:cs typeface="Calibri"/>
                <a:sym typeface="Wingdings" panose="05000000000000000000" pitchFamily="2" charset="2"/>
              </a:rPr>
              <a:t> </a:t>
            </a:r>
            <a:r>
              <a:rPr lang="en-US" sz="1700" dirty="0" smtClean="0">
                <a:solidFill>
                  <a:schemeClr val="accent6">
                    <a:lumMod val="75000"/>
                  </a:schemeClr>
                </a:solidFill>
                <a:ea typeface="Calibri"/>
                <a:cs typeface="Calibri"/>
                <a:sym typeface="Calibri"/>
              </a:rPr>
              <a:t>SDG 11.B.2: </a:t>
            </a:r>
            <a:r>
              <a:rPr lang="en-US" sz="1700" dirty="0">
                <a:solidFill>
                  <a:schemeClr val="accent6">
                    <a:lumMod val="75000"/>
                  </a:schemeClr>
                </a:solidFill>
                <a:ea typeface="Calibri"/>
                <a:cs typeface="Calibri"/>
                <a:sym typeface="Calibri"/>
              </a:rPr>
              <a:t>Number of countries with national and local disaster risk reduction </a:t>
            </a:r>
            <a:r>
              <a:rPr lang="en-US" sz="1700" dirty="0" smtClean="0">
                <a:solidFill>
                  <a:schemeClr val="accent6">
                    <a:lumMod val="75000"/>
                  </a:schemeClr>
                </a:solidFill>
                <a:ea typeface="Calibri"/>
                <a:cs typeface="Calibri"/>
                <a:sym typeface="Calibri"/>
              </a:rPr>
              <a:t>strategies</a:t>
            </a:r>
          </a:p>
          <a:p>
            <a:pPr marL="570707" lvl="1" indent="0">
              <a:lnSpc>
                <a:spcPct val="80000"/>
              </a:lnSpc>
              <a:spcBef>
                <a:spcPts val="0"/>
              </a:spcBef>
              <a:buClr>
                <a:srgbClr val="5B9BD5"/>
              </a:buClr>
              <a:buSzPct val="100694"/>
              <a:buNone/>
            </a:pPr>
            <a:r>
              <a:rPr lang="en-US" sz="1700" dirty="0" smtClean="0">
                <a:ea typeface="Calibri"/>
                <a:cs typeface="Calibri"/>
                <a:sym typeface="Calibri"/>
              </a:rPr>
              <a:t>PROPOSAL:</a:t>
            </a:r>
          </a:p>
          <a:p>
            <a:pPr marL="1188720" lvl="2" indent="-343693">
              <a:lnSpc>
                <a:spcPct val="80000"/>
              </a:lnSpc>
              <a:spcBef>
                <a:spcPts val="0"/>
              </a:spcBef>
              <a:buClr>
                <a:srgbClr val="5B9BD5"/>
              </a:buClr>
              <a:buSzPct val="100694"/>
              <a:buFont typeface="Calibri"/>
              <a:buChar char="○"/>
            </a:pPr>
            <a:r>
              <a:rPr lang="en-US" sz="1400" dirty="0" smtClean="0">
                <a:ea typeface="Calibri"/>
                <a:cs typeface="Calibri"/>
                <a:sym typeface="Calibri"/>
              </a:rPr>
              <a:t>Increased number </a:t>
            </a:r>
            <a:r>
              <a:rPr lang="en-US" sz="1400" dirty="0">
                <a:ea typeface="Calibri"/>
                <a:cs typeface="Calibri"/>
                <a:sym typeface="Calibri"/>
              </a:rPr>
              <a:t>of countries that have a </a:t>
            </a:r>
            <a:r>
              <a:rPr lang="en-US" sz="1400" dirty="0" smtClean="0">
                <a:ea typeface="Calibri"/>
                <a:cs typeface="Calibri"/>
                <a:sym typeface="Calibri"/>
              </a:rPr>
              <a:t>National Emergency </a:t>
            </a:r>
            <a:r>
              <a:rPr lang="en-US" sz="1400" dirty="0">
                <a:ea typeface="Calibri"/>
                <a:cs typeface="Calibri"/>
                <a:sym typeface="Calibri"/>
              </a:rPr>
              <a:t>Telecommunication </a:t>
            </a:r>
            <a:r>
              <a:rPr lang="en-US" sz="1400" dirty="0" smtClean="0">
                <a:ea typeface="Calibri"/>
                <a:cs typeface="Calibri"/>
                <a:sym typeface="Calibri"/>
              </a:rPr>
              <a:t>Plan</a:t>
            </a:r>
          </a:p>
          <a:p>
            <a:pPr marL="1188720" lvl="2" indent="-343693">
              <a:lnSpc>
                <a:spcPct val="80000"/>
              </a:lnSpc>
              <a:spcBef>
                <a:spcPts val="0"/>
              </a:spcBef>
              <a:buClr>
                <a:srgbClr val="5B9BD5"/>
              </a:buClr>
              <a:buSzPct val="100694"/>
              <a:buFont typeface="Calibri"/>
              <a:buChar char="○"/>
            </a:pPr>
            <a:r>
              <a:rPr lang="en-US" sz="1400" dirty="0" smtClean="0">
                <a:ea typeface="Calibri"/>
                <a:cs typeface="Calibri"/>
                <a:sym typeface="Calibri"/>
              </a:rPr>
              <a:t>Increased number </a:t>
            </a:r>
            <a:r>
              <a:rPr lang="en-US" sz="1400" dirty="0">
                <a:ea typeface="Calibri"/>
                <a:cs typeface="Calibri"/>
                <a:sym typeface="Calibri"/>
              </a:rPr>
              <a:t>of countries that have multi-hazard early warning systems (Sendai Framework indicator </a:t>
            </a:r>
            <a:r>
              <a:rPr lang="en-US" sz="1400" dirty="0" smtClean="0">
                <a:ea typeface="Calibri"/>
                <a:cs typeface="Calibri"/>
                <a:sym typeface="Calibri"/>
              </a:rPr>
              <a:t>G1)</a:t>
            </a:r>
          </a:p>
          <a:p>
            <a:pPr marL="1188720" lvl="2" indent="-343693">
              <a:lnSpc>
                <a:spcPct val="80000"/>
              </a:lnSpc>
              <a:spcBef>
                <a:spcPts val="0"/>
              </a:spcBef>
              <a:buClr>
                <a:srgbClr val="5B9BD5"/>
              </a:buClr>
              <a:buSzPct val="100694"/>
              <a:buFont typeface="Calibri"/>
              <a:buChar char="○"/>
            </a:pPr>
            <a:r>
              <a:rPr lang="en-US" sz="1400" dirty="0" smtClean="0">
                <a:ea typeface="Calibri"/>
                <a:cs typeface="Calibri"/>
                <a:sym typeface="Calibri"/>
              </a:rPr>
              <a:t>Increased number </a:t>
            </a:r>
            <a:r>
              <a:rPr lang="en-US" sz="1400" dirty="0">
                <a:ea typeface="Calibri"/>
                <a:cs typeface="Calibri"/>
                <a:sym typeface="Calibri"/>
              </a:rPr>
              <a:t>of countries that have implemented CAP</a:t>
            </a:r>
          </a:p>
          <a:p>
            <a:pPr marL="457200" lvl="0" indent="-343693">
              <a:lnSpc>
                <a:spcPct val="80000"/>
              </a:lnSpc>
              <a:spcBef>
                <a:spcPts val="0"/>
              </a:spcBef>
              <a:buClr>
                <a:srgbClr val="498BC9"/>
              </a:buClr>
              <a:buSzPct val="100694"/>
              <a:buFont typeface="Noto Sans Symbols"/>
              <a:buChar char="●"/>
            </a:pPr>
            <a:r>
              <a:rPr lang="en-US" sz="1700" b="1" dirty="0" smtClean="0">
                <a:solidFill>
                  <a:srgbClr val="000000"/>
                </a:solidFill>
                <a:ea typeface="Calibri"/>
                <a:cs typeface="Calibri"/>
                <a:sym typeface="Calibri"/>
              </a:rPr>
              <a:t>4.1</a:t>
            </a:r>
            <a:r>
              <a:rPr lang="en-US" sz="1700" dirty="0">
                <a:solidFill>
                  <a:srgbClr val="000000"/>
                </a:solidFill>
                <a:ea typeface="Calibri"/>
                <a:cs typeface="Calibri"/>
                <a:sym typeface="Calibri"/>
              </a:rPr>
              <a:t>: </a:t>
            </a:r>
            <a:r>
              <a:rPr lang="en-US" sz="1700" dirty="0" smtClean="0">
                <a:solidFill>
                  <a:srgbClr val="000000"/>
                </a:solidFill>
                <a:ea typeface="Calibri"/>
                <a:cs typeface="Calibri"/>
                <a:sym typeface="Calibri"/>
              </a:rPr>
              <a:t>ICT </a:t>
            </a:r>
            <a:r>
              <a:rPr lang="en-US" sz="1700" dirty="0">
                <a:solidFill>
                  <a:srgbClr val="000000"/>
                </a:solidFill>
                <a:ea typeface="Calibri"/>
                <a:cs typeface="Calibri"/>
                <a:sym typeface="Calibri"/>
              </a:rPr>
              <a:t>environment conducive to innovation</a:t>
            </a:r>
          </a:p>
          <a:p>
            <a:pPr marL="570707" lvl="1" indent="0">
              <a:lnSpc>
                <a:spcPct val="80000"/>
              </a:lnSpc>
              <a:spcBef>
                <a:spcPts val="0"/>
              </a:spcBef>
              <a:buClr>
                <a:srgbClr val="5B9BD5"/>
              </a:buClr>
              <a:buSzPct val="100694"/>
              <a:buNone/>
            </a:pPr>
            <a:r>
              <a:rPr lang="en-US" sz="1700" dirty="0" smtClean="0">
                <a:ea typeface="Calibri"/>
                <a:cs typeface="Calibri"/>
                <a:sym typeface="Calibri"/>
              </a:rPr>
              <a:t>OPTIONS:</a:t>
            </a:r>
          </a:p>
          <a:p>
            <a:pPr marL="1188720" lvl="2" indent="-343693">
              <a:lnSpc>
                <a:spcPct val="80000"/>
              </a:lnSpc>
              <a:spcBef>
                <a:spcPts val="0"/>
              </a:spcBef>
              <a:buClr>
                <a:srgbClr val="5B9BD5"/>
              </a:buClr>
              <a:buSzPct val="100694"/>
              <a:buFont typeface="Calibri"/>
              <a:buChar char="○"/>
            </a:pPr>
            <a:r>
              <a:rPr lang="en-US" sz="1400" dirty="0" smtClean="0">
                <a:ea typeface="Calibri"/>
                <a:cs typeface="Calibri"/>
                <a:sym typeface="Calibri"/>
              </a:rPr>
              <a:t>All countries to have a policy/strategy for innovation with focus on tech SMEs</a:t>
            </a:r>
          </a:p>
          <a:p>
            <a:pPr marL="1188720" lvl="2" indent="-343693">
              <a:lnSpc>
                <a:spcPct val="80000"/>
              </a:lnSpc>
              <a:spcBef>
                <a:spcPts val="0"/>
              </a:spcBef>
              <a:buClr>
                <a:srgbClr val="5B9BD5"/>
              </a:buClr>
              <a:buSzPct val="100694"/>
              <a:buFont typeface="Calibri"/>
              <a:buChar char="○"/>
            </a:pPr>
            <a:r>
              <a:rPr lang="en-US" sz="1400" dirty="0" smtClean="0">
                <a:ea typeface="Calibri"/>
                <a:cs typeface="Calibri"/>
                <a:sym typeface="Calibri"/>
              </a:rPr>
              <a:t>All countries to promote innovation hubs</a:t>
            </a:r>
          </a:p>
          <a:p>
            <a:pPr marL="457200" lvl="0" indent="-343693">
              <a:lnSpc>
                <a:spcPct val="80000"/>
              </a:lnSpc>
              <a:spcBef>
                <a:spcPts val="0"/>
              </a:spcBef>
              <a:buClr>
                <a:srgbClr val="498BC9"/>
              </a:buClr>
              <a:buSzPct val="100694"/>
              <a:buFont typeface="Noto Sans Symbols"/>
              <a:buChar char="●"/>
            </a:pPr>
            <a:r>
              <a:rPr lang="en-US" sz="1700" b="1" dirty="0" smtClean="0">
                <a:solidFill>
                  <a:srgbClr val="000000"/>
                </a:solidFill>
                <a:ea typeface="Calibri"/>
                <a:cs typeface="Calibri"/>
                <a:sym typeface="Calibri"/>
              </a:rPr>
              <a:t>New 4.2</a:t>
            </a:r>
            <a:r>
              <a:rPr lang="en-US" sz="1700" dirty="0" smtClean="0">
                <a:solidFill>
                  <a:srgbClr val="000000"/>
                </a:solidFill>
                <a:ea typeface="Calibri"/>
                <a:cs typeface="Calibri"/>
                <a:sym typeface="Calibri"/>
              </a:rPr>
              <a:t> </a:t>
            </a:r>
            <a:r>
              <a:rPr lang="en-US" sz="1700" dirty="0" smtClean="0">
                <a:solidFill>
                  <a:srgbClr val="000000"/>
                </a:solidFill>
                <a:ea typeface="Calibri"/>
                <a:cs typeface="Calibri"/>
                <a:sym typeface="Wingdings" panose="05000000000000000000" pitchFamily="2" charset="2"/>
              </a:rPr>
              <a:t></a:t>
            </a:r>
            <a:r>
              <a:rPr lang="en-US" sz="1700" dirty="0" smtClean="0">
                <a:solidFill>
                  <a:srgbClr val="FF0000"/>
                </a:solidFill>
                <a:ea typeface="Calibri"/>
                <a:cs typeface="Calibri"/>
                <a:sym typeface="Calibri"/>
              </a:rPr>
              <a:t> </a:t>
            </a:r>
            <a:r>
              <a:rPr lang="en-US" sz="1700" dirty="0" smtClean="0">
                <a:solidFill>
                  <a:schemeClr val="accent6">
                    <a:lumMod val="75000"/>
                  </a:schemeClr>
                </a:solidFill>
                <a:ea typeface="Calibri"/>
                <a:cs typeface="Calibri"/>
                <a:sym typeface="Calibri"/>
              </a:rPr>
              <a:t>SDG </a:t>
            </a:r>
            <a:r>
              <a:rPr lang="en-US" sz="1700" dirty="0">
                <a:solidFill>
                  <a:schemeClr val="accent6">
                    <a:lumMod val="75000"/>
                  </a:schemeClr>
                </a:solidFill>
                <a:ea typeface="Calibri"/>
                <a:cs typeface="Calibri"/>
                <a:sym typeface="Calibri"/>
              </a:rPr>
              <a:t>9.B.1: Proportion of medium and high-tech industry value added in total value </a:t>
            </a:r>
            <a:r>
              <a:rPr lang="en-US" sz="1700" dirty="0" smtClean="0">
                <a:solidFill>
                  <a:schemeClr val="accent6">
                    <a:lumMod val="75000"/>
                  </a:schemeClr>
                </a:solidFill>
                <a:ea typeface="Calibri"/>
                <a:cs typeface="Calibri"/>
                <a:sym typeface="Calibri"/>
              </a:rPr>
              <a:t>added</a:t>
            </a:r>
            <a:endParaRPr lang="en-US" sz="1700" dirty="0">
              <a:solidFill>
                <a:schemeClr val="accent6">
                  <a:lumMod val="75000"/>
                </a:schemeClr>
              </a:solidFill>
              <a:ea typeface="Calibri"/>
              <a:cs typeface="Calibri"/>
              <a:sym typeface="Calibri"/>
            </a:endParaRPr>
          </a:p>
          <a:p>
            <a:pPr marL="914400" lvl="1" indent="-343693">
              <a:lnSpc>
                <a:spcPct val="80000"/>
              </a:lnSpc>
              <a:spcBef>
                <a:spcPts val="0"/>
              </a:spcBef>
              <a:buClr>
                <a:srgbClr val="5B9BD5"/>
              </a:buClr>
              <a:buSzPct val="100694"/>
              <a:buFont typeface="Calibri"/>
              <a:buChar char="○"/>
            </a:pPr>
            <a:r>
              <a:rPr lang="en-US" sz="1700" dirty="0" smtClean="0">
                <a:ea typeface="Calibri"/>
                <a:cs typeface="Calibri"/>
                <a:sym typeface="Calibri"/>
              </a:rPr>
              <a:t>PROPOSAL: x% </a:t>
            </a:r>
            <a:r>
              <a:rPr lang="en-US" sz="1700" dirty="0">
                <a:ea typeface="Calibri"/>
                <a:cs typeface="Calibri"/>
                <a:sym typeface="Calibri"/>
              </a:rPr>
              <a:t>of </a:t>
            </a:r>
            <a:r>
              <a:rPr lang="en-US" sz="1700" dirty="0" smtClean="0">
                <a:ea typeface="Calibri"/>
                <a:cs typeface="Calibri"/>
                <a:sym typeface="Calibri"/>
              </a:rPr>
              <a:t>jobs in the ICT sector (male / female)</a:t>
            </a:r>
            <a:endParaRPr lang="en-US" sz="1700" dirty="0">
              <a:ea typeface="Calibri"/>
              <a:cs typeface="Calibri"/>
              <a:sym typeface="Calibri"/>
            </a:endParaRPr>
          </a:p>
          <a:p>
            <a:pPr marL="457200" lvl="0" indent="-343693">
              <a:lnSpc>
                <a:spcPct val="80000"/>
              </a:lnSpc>
              <a:spcBef>
                <a:spcPts val="0"/>
              </a:spcBef>
              <a:buClr>
                <a:srgbClr val="498BC9"/>
              </a:buClr>
              <a:buSzPct val="100694"/>
              <a:buFont typeface="Noto Sans Symbols"/>
              <a:buChar char="●"/>
            </a:pPr>
            <a:r>
              <a:rPr lang="en-US" sz="1700" b="1" dirty="0" smtClean="0">
                <a:solidFill>
                  <a:srgbClr val="000000"/>
                </a:solidFill>
                <a:ea typeface="Calibri"/>
                <a:cs typeface="Calibri"/>
                <a:sym typeface="Calibri"/>
              </a:rPr>
              <a:t>New 5.1</a:t>
            </a:r>
            <a:r>
              <a:rPr lang="en-US" sz="1700" dirty="0" smtClean="0">
                <a:solidFill>
                  <a:srgbClr val="000000"/>
                </a:solidFill>
                <a:ea typeface="Calibri"/>
                <a:cs typeface="Calibri"/>
                <a:sym typeface="Calibri"/>
              </a:rPr>
              <a:t>: (Effective partnerships of stakeholders in ICT environment) </a:t>
            </a:r>
            <a:r>
              <a:rPr lang="en-US" sz="1700" dirty="0" smtClean="0">
                <a:solidFill>
                  <a:srgbClr val="000000"/>
                </a:solidFill>
                <a:ea typeface="Calibri"/>
                <a:cs typeface="Calibri"/>
                <a:sym typeface="Wingdings" panose="05000000000000000000" pitchFamily="2" charset="2"/>
              </a:rPr>
              <a:t> </a:t>
            </a:r>
            <a:r>
              <a:rPr lang="en-US" sz="1700" dirty="0" smtClean="0">
                <a:solidFill>
                  <a:schemeClr val="accent6">
                    <a:lumMod val="75000"/>
                  </a:schemeClr>
                </a:solidFill>
                <a:ea typeface="Calibri"/>
                <a:cs typeface="Calibri"/>
                <a:sym typeface="Calibri"/>
              </a:rPr>
              <a:t>SDG 17.6.1 on number </a:t>
            </a:r>
            <a:r>
              <a:rPr lang="en-US" sz="1700" dirty="0">
                <a:solidFill>
                  <a:schemeClr val="accent6">
                    <a:lumMod val="75000"/>
                  </a:schemeClr>
                </a:solidFill>
                <a:ea typeface="Calibri"/>
                <a:cs typeface="Calibri"/>
                <a:sym typeface="Calibri"/>
              </a:rPr>
              <a:t>of science and/or technology cooperation </a:t>
            </a:r>
            <a:r>
              <a:rPr lang="en-US" sz="1700" dirty="0" smtClean="0">
                <a:solidFill>
                  <a:schemeClr val="accent6">
                    <a:lumMod val="75000"/>
                  </a:schemeClr>
                </a:solidFill>
                <a:ea typeface="Calibri"/>
                <a:cs typeface="Calibri"/>
                <a:sym typeface="Calibri"/>
              </a:rPr>
              <a:t>agreements)</a:t>
            </a:r>
          </a:p>
          <a:p>
            <a:pPr marL="914400" lvl="1" indent="-343693">
              <a:lnSpc>
                <a:spcPct val="80000"/>
              </a:lnSpc>
              <a:spcBef>
                <a:spcPts val="0"/>
              </a:spcBef>
              <a:buClr>
                <a:srgbClr val="5B9BD5"/>
              </a:buClr>
              <a:buSzPct val="100694"/>
              <a:buFont typeface="Noto Sans Symbols"/>
              <a:buChar char="○"/>
            </a:pPr>
            <a:r>
              <a:rPr lang="en-US" sz="1700" dirty="0" smtClean="0">
                <a:ea typeface="Calibri"/>
                <a:cs typeface="Calibri"/>
                <a:sym typeface="Calibri"/>
              </a:rPr>
              <a:t>PROPOSAL: Increased ICT-related funding/development programmes</a:t>
            </a:r>
            <a:endParaRPr lang="en-US" sz="1700" dirty="0">
              <a:ea typeface="Calibri"/>
              <a:cs typeface="Calibri"/>
              <a:sym typeface="Calibri"/>
            </a:endParaRPr>
          </a:p>
        </p:txBody>
      </p:sp>
    </p:spTree>
    <p:extLst>
      <p:ext uri="{BB962C8B-B14F-4D97-AF65-F5344CB8AC3E}">
        <p14:creationId xmlns:p14="http://schemas.microsoft.com/office/powerpoint/2010/main" val="9672790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Strategic Risks</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26</a:t>
            </a:fld>
            <a:endParaRPr lang="en-US"/>
          </a:p>
        </p:txBody>
      </p:sp>
    </p:spTree>
    <p:extLst>
      <p:ext uri="{BB962C8B-B14F-4D97-AF65-F5344CB8AC3E}">
        <p14:creationId xmlns:p14="http://schemas.microsoft.com/office/powerpoint/2010/main" val="1473006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smtClean="0"/>
              <a:t>Overview of Strategic Risks</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27</a:t>
            </a:fld>
            <a:endParaRPr lang="en-US" dirty="0"/>
          </a:p>
        </p:txBody>
      </p:sp>
      <p:sp>
        <p:nvSpPr>
          <p:cNvPr id="7" name="TextBox 6"/>
          <p:cNvSpPr txBox="1"/>
          <p:nvPr/>
        </p:nvSpPr>
        <p:spPr>
          <a:xfrm>
            <a:off x="475134" y="1550665"/>
            <a:ext cx="4096866" cy="1402298"/>
          </a:xfrm>
          <a:prstGeom prst="rect">
            <a:avLst/>
          </a:prstGeom>
          <a:solidFill>
            <a:srgbClr val="FFFFFF"/>
          </a:solid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Risk 1</a:t>
            </a:r>
          </a:p>
          <a:p>
            <a:pPr marL="180000" indent="-180000">
              <a:buClr>
                <a:schemeClr val="accent2"/>
              </a:buClr>
              <a:buSzPct val="70000"/>
              <a:buFont typeface="Wingdings" panose="05000000000000000000" pitchFamily="2" charset="2"/>
              <a:buChar char=""/>
            </a:pPr>
            <a:r>
              <a:rPr lang="en-US" sz="2400" dirty="0" smtClean="0"/>
              <a:t> Diminishing relevance and </a:t>
            </a:r>
            <a:r>
              <a:rPr lang="en-US" sz="2400" dirty="0"/>
              <a:t>ability to demonstrate clear added </a:t>
            </a:r>
            <a:r>
              <a:rPr lang="en-US" sz="2400" dirty="0" smtClean="0"/>
              <a:t>value</a:t>
            </a:r>
          </a:p>
        </p:txBody>
      </p:sp>
      <p:sp>
        <p:nvSpPr>
          <p:cNvPr id="8" name="TextBox 7"/>
          <p:cNvSpPr txBox="1"/>
          <p:nvPr/>
        </p:nvSpPr>
        <p:spPr>
          <a:xfrm>
            <a:off x="465584" y="3515908"/>
            <a:ext cx="4106416" cy="737501"/>
          </a:xfrm>
          <a:prstGeom prst="rect">
            <a:avLst/>
          </a:prstGeom>
          <a:solidFill>
            <a:srgbClr val="FFFFFF"/>
          </a:solid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Risk 2</a:t>
            </a:r>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Spreading too thin</a:t>
            </a:r>
          </a:p>
        </p:txBody>
      </p:sp>
      <p:sp>
        <p:nvSpPr>
          <p:cNvPr id="9" name="TextBox 8"/>
          <p:cNvSpPr txBox="1"/>
          <p:nvPr/>
        </p:nvSpPr>
        <p:spPr>
          <a:xfrm>
            <a:off x="475134" y="4816355"/>
            <a:ext cx="4106416" cy="1069899"/>
          </a:xfrm>
          <a:prstGeom prst="rect">
            <a:avLst/>
          </a:prstGeom>
          <a:solidFill>
            <a:srgbClr val="FFFFFF"/>
          </a:solid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Risk 3</a:t>
            </a:r>
          </a:p>
          <a:p>
            <a:pPr marL="180000" indent="-180000">
              <a:buClr>
                <a:schemeClr val="accent2"/>
              </a:buClr>
              <a:buSzPct val="70000"/>
              <a:buFont typeface="Wingdings" panose="05000000000000000000" pitchFamily="2" charset="2"/>
              <a:buChar char=""/>
            </a:pPr>
            <a:r>
              <a:rPr lang="en-US" sz="2400" dirty="0" smtClean="0"/>
              <a:t> Failure </a:t>
            </a:r>
            <a:r>
              <a:rPr lang="en-US" sz="2400" dirty="0"/>
              <a:t>to respond quickly to emerging needs and </a:t>
            </a:r>
            <a:r>
              <a:rPr lang="en-US" sz="2400" dirty="0" smtClean="0"/>
              <a:t>innovate</a:t>
            </a:r>
          </a:p>
        </p:txBody>
      </p:sp>
      <p:sp>
        <p:nvSpPr>
          <p:cNvPr id="10" name="TextBox 9"/>
          <p:cNvSpPr txBox="1"/>
          <p:nvPr/>
        </p:nvSpPr>
        <p:spPr>
          <a:xfrm>
            <a:off x="4855815" y="4483956"/>
            <a:ext cx="3888432" cy="1402298"/>
          </a:xfrm>
          <a:prstGeom prst="rect">
            <a:avLst/>
          </a:prstGeom>
          <a:no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Risk 6</a:t>
            </a:r>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Inadequacy of </a:t>
            </a:r>
            <a:r>
              <a:rPr lang="en-US" sz="2400" dirty="0"/>
              <a:t>funding </a:t>
            </a:r>
            <a:r>
              <a:rPr lang="en-US" sz="2400" dirty="0" smtClean="0"/>
              <a:t>(Insufficient </a:t>
            </a:r>
            <a:r>
              <a:rPr lang="en-US" sz="2400" dirty="0"/>
              <a:t>funding support</a:t>
            </a:r>
            <a:r>
              <a:rPr lang="en-US" sz="2400" dirty="0" smtClean="0"/>
              <a:t>)</a:t>
            </a:r>
            <a:endParaRPr lang="en-US" sz="2400" dirty="0"/>
          </a:p>
        </p:txBody>
      </p:sp>
      <p:sp>
        <p:nvSpPr>
          <p:cNvPr id="11" name="TextBox 10"/>
          <p:cNvSpPr txBox="1"/>
          <p:nvPr/>
        </p:nvSpPr>
        <p:spPr>
          <a:xfrm>
            <a:off x="4855815" y="2817551"/>
            <a:ext cx="3888432" cy="1475545"/>
          </a:xfrm>
          <a:prstGeom prst="rect">
            <a:avLst/>
          </a:prstGeom>
          <a:noFill/>
          <a:ln>
            <a:solidFill>
              <a:schemeClr val="accent1"/>
            </a:solidFill>
          </a:ln>
        </p:spPr>
        <p:txBody>
          <a:bodyPr wrap="square" lIns="72000" tIns="36000" rIns="72000" bIns="36000" rtlCol="0">
            <a:noAutofit/>
          </a:bodyPr>
          <a:lstStyle>
            <a:defPPr>
              <a:defRPr lang="en-US"/>
            </a:defPPr>
            <a:lvl1pPr>
              <a:lnSpc>
                <a:spcPct val="90000"/>
              </a:lnSpc>
              <a:defRPr b="1"/>
            </a:lvl1pPr>
          </a:lstStyle>
          <a:p>
            <a:r>
              <a:rPr lang="en-US" sz="2400" b="0" cap="small" dirty="0" smtClean="0">
                <a:solidFill>
                  <a:srgbClr val="C00000"/>
                </a:solidFill>
              </a:rPr>
              <a:t>Risk 5</a:t>
            </a:r>
          </a:p>
          <a:p>
            <a:pPr marL="180000" indent="-180000">
              <a:buClr>
                <a:schemeClr val="accent2"/>
              </a:buClr>
              <a:buSzPct val="70000"/>
              <a:buFont typeface="Wingdings" panose="05000000000000000000" pitchFamily="2" charset="2"/>
              <a:buChar char=""/>
            </a:pPr>
            <a:r>
              <a:rPr lang="en-US" sz="2400" dirty="0" smtClean="0"/>
              <a:t> Inadequate internal structures, </a:t>
            </a:r>
            <a:r>
              <a:rPr lang="en-US" sz="2400" dirty="0"/>
              <a:t>tools, methodology and </a:t>
            </a:r>
            <a:r>
              <a:rPr lang="en-US" sz="2400" dirty="0" smtClean="0"/>
              <a:t>processes</a:t>
            </a:r>
          </a:p>
        </p:txBody>
      </p:sp>
      <p:sp>
        <p:nvSpPr>
          <p:cNvPr id="15" name="TextBox 14"/>
          <p:cNvSpPr txBox="1"/>
          <p:nvPr/>
        </p:nvSpPr>
        <p:spPr>
          <a:xfrm>
            <a:off x="4860032" y="1556792"/>
            <a:ext cx="3888432" cy="1069899"/>
          </a:xfrm>
          <a:prstGeom prst="rect">
            <a:avLst/>
          </a:prstGeom>
          <a:solidFill>
            <a:schemeClr val="bg1">
              <a:lumMod val="95000"/>
            </a:schemeClr>
          </a:solid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Risk 4</a:t>
            </a:r>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Concerns regarding trust </a:t>
            </a:r>
            <a:r>
              <a:rPr lang="en-US" sz="2400" dirty="0"/>
              <a:t>and </a:t>
            </a:r>
            <a:r>
              <a:rPr lang="en-US" sz="2400" dirty="0" smtClean="0"/>
              <a:t>confidence</a:t>
            </a:r>
          </a:p>
        </p:txBody>
      </p:sp>
    </p:spTree>
    <p:extLst>
      <p:ext uri="{BB962C8B-B14F-4D97-AF65-F5344CB8AC3E}">
        <p14:creationId xmlns:p14="http://schemas.microsoft.com/office/powerpoint/2010/main" val="1360168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Strategic Risk 1</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28</a:t>
            </a:fld>
            <a:endParaRPr lang="en-US"/>
          </a:p>
        </p:txBody>
      </p:sp>
      <p:sp>
        <p:nvSpPr>
          <p:cNvPr id="6" name="TextBox 5"/>
          <p:cNvSpPr txBox="1"/>
          <p:nvPr/>
        </p:nvSpPr>
        <p:spPr>
          <a:xfrm>
            <a:off x="609600" y="1196752"/>
            <a:ext cx="8282880" cy="5252583"/>
          </a:xfrm>
          <a:prstGeom prst="rect">
            <a:avLst/>
          </a:prstGeom>
          <a:solidFill>
            <a:srgbClr val="FFFFFF"/>
          </a:solidFill>
          <a:ln>
            <a:noFill/>
          </a:ln>
        </p:spPr>
        <p:txBody>
          <a:bodyPr wrap="square" lIns="72000" tIns="36000" rIns="72000" bIns="36000" rtlCol="0">
            <a:spAutoFit/>
          </a:bodyPr>
          <a:lstStyle>
            <a:defPPr>
              <a:defRPr lang="en-US"/>
            </a:defPPr>
            <a:lvl1pPr>
              <a:lnSpc>
                <a:spcPct val="90000"/>
              </a:lnSpc>
              <a:defRPr b="1"/>
            </a:lvl1pPr>
          </a:lstStyle>
          <a:p>
            <a:r>
              <a:rPr lang="en-US" sz="2200" b="0" cap="small" dirty="0" smtClean="0">
                <a:solidFill>
                  <a:srgbClr val="C00000"/>
                </a:solidFill>
              </a:rPr>
              <a:t>Risk</a:t>
            </a:r>
          </a:p>
          <a:p>
            <a:pPr marL="180000" indent="-180000">
              <a:buClr>
                <a:schemeClr val="accent2"/>
              </a:buClr>
              <a:buSzPct val="70000"/>
              <a:buFont typeface="Wingdings" panose="05000000000000000000" pitchFamily="2" charset="2"/>
              <a:buChar char=""/>
            </a:pPr>
            <a:r>
              <a:rPr lang="en-US" sz="2200" dirty="0" smtClean="0"/>
              <a:t> Diminishing relevance and ability to demonstrate clear added value</a:t>
            </a:r>
          </a:p>
          <a:p>
            <a:pPr marL="360000" lvl="1" indent="-180000">
              <a:lnSpc>
                <a:spcPct val="90000"/>
              </a:lnSpc>
              <a:buClr>
                <a:schemeClr val="accent2"/>
              </a:buClr>
              <a:buSzPct val="70000"/>
              <a:buFont typeface="Wingdings" panose="05000000000000000000" pitchFamily="2" charset="2"/>
              <a:buChar char=""/>
            </a:pPr>
            <a:r>
              <a:rPr lang="en-US" sz="2200" dirty="0" smtClean="0"/>
              <a:t> Risk of duplication of efforts and inconsistencies </a:t>
            </a:r>
            <a:r>
              <a:rPr lang="en-US" sz="2200" b="1" dirty="0" smtClean="0"/>
              <a:t>inside the organization </a:t>
            </a:r>
            <a:r>
              <a:rPr lang="en-US" sz="2200" dirty="0" smtClean="0"/>
              <a:t>that affects our ability to demonstrate added value</a:t>
            </a:r>
          </a:p>
          <a:p>
            <a:pPr marL="360000" lvl="1" indent="-180000">
              <a:lnSpc>
                <a:spcPct val="90000"/>
              </a:lnSpc>
              <a:buClr>
                <a:schemeClr val="accent2"/>
              </a:buClr>
              <a:buSzPct val="70000"/>
              <a:buFont typeface="Wingdings" panose="05000000000000000000" pitchFamily="2" charset="2"/>
              <a:buChar char=""/>
            </a:pPr>
            <a:r>
              <a:rPr lang="en-US" sz="2200" dirty="0" smtClean="0"/>
              <a:t> Risk of conflicting efforts, inconsistencies and competition </a:t>
            </a:r>
            <a:r>
              <a:rPr lang="en-US" sz="2200" b="1" dirty="0" smtClean="0"/>
              <a:t>with other relevant organizations </a:t>
            </a:r>
            <a:r>
              <a:rPr lang="en-US" sz="2200" dirty="0" smtClean="0"/>
              <a:t>and bodies that leads to misperception of ITU’s mandate, mission and role</a:t>
            </a:r>
          </a:p>
          <a:p>
            <a:endParaRPr lang="en-US" sz="2200" b="0" cap="small" dirty="0" smtClean="0">
              <a:solidFill>
                <a:schemeClr val="accent6"/>
              </a:solidFill>
            </a:endParaRPr>
          </a:p>
          <a:p>
            <a:r>
              <a:rPr lang="en-US" sz="2200" b="0" cap="small" dirty="0" smtClean="0">
                <a:solidFill>
                  <a:schemeClr val="accent6"/>
                </a:solidFill>
              </a:rPr>
              <a:t>Mitigation Strategy</a:t>
            </a:r>
          </a:p>
          <a:p>
            <a:r>
              <a:rPr lang="en-US" sz="2200" b="0" dirty="0" smtClean="0"/>
              <a:t>- Risk avoidance: by clear </a:t>
            </a:r>
            <a:r>
              <a:rPr lang="en-US" sz="2200" dirty="0" smtClean="0"/>
              <a:t>mandates</a:t>
            </a:r>
            <a:r>
              <a:rPr lang="en-US" sz="2200" b="0" dirty="0" smtClean="0"/>
              <a:t> of each structure and </a:t>
            </a:r>
            <a:r>
              <a:rPr lang="en-US" sz="2200" dirty="0" smtClean="0"/>
              <a:t>role in the Union</a:t>
            </a:r>
          </a:p>
          <a:p>
            <a:r>
              <a:rPr lang="en-US" sz="2200" b="0" dirty="0" smtClean="0"/>
              <a:t>- Risk limitation: </a:t>
            </a:r>
            <a:r>
              <a:rPr lang="en-US" sz="2200" dirty="0" smtClean="0"/>
              <a:t>improve the cooperation framework</a:t>
            </a:r>
          </a:p>
          <a:p>
            <a:r>
              <a:rPr lang="en-US" sz="2200" b="0" dirty="0" smtClean="0"/>
              <a:t>- Risk avoidance: identify and </a:t>
            </a:r>
            <a:r>
              <a:rPr lang="en-US" sz="2200" dirty="0" smtClean="0"/>
              <a:t>concentrate on areas </a:t>
            </a:r>
            <a:r>
              <a:rPr lang="en-US" sz="2200" b="0" dirty="0" smtClean="0"/>
              <a:t>with </a:t>
            </a:r>
            <a:r>
              <a:rPr lang="en-US" sz="2200" dirty="0" smtClean="0"/>
              <a:t>clear added value</a:t>
            </a:r>
            <a:endParaRPr lang="en-US" sz="2200" b="0" dirty="0" smtClean="0"/>
          </a:p>
          <a:p>
            <a:r>
              <a:rPr lang="en-US" sz="2200" b="0" dirty="0" smtClean="0"/>
              <a:t>- Risk transfer: by establishing </a:t>
            </a:r>
            <a:r>
              <a:rPr lang="en-US" sz="2200" dirty="0" smtClean="0"/>
              <a:t>long term partnerships</a:t>
            </a:r>
          </a:p>
          <a:p>
            <a:r>
              <a:rPr lang="en-US" sz="2200" b="0" dirty="0" smtClean="0"/>
              <a:t>- Risk limitation: by an appropriate and consistent </a:t>
            </a:r>
            <a:r>
              <a:rPr lang="en-US" sz="2200" dirty="0" smtClean="0"/>
              <a:t>communication strategy </a:t>
            </a:r>
            <a:r>
              <a:rPr lang="en-US" sz="2200" b="0" dirty="0" smtClean="0"/>
              <a:t>(</a:t>
            </a:r>
            <a:r>
              <a:rPr lang="en-US" sz="2200" dirty="0" smtClean="0"/>
              <a:t>internal</a:t>
            </a:r>
            <a:r>
              <a:rPr lang="en-US" sz="2200" b="0" dirty="0" smtClean="0"/>
              <a:t> and </a:t>
            </a:r>
            <a:r>
              <a:rPr lang="en-US" sz="2200" dirty="0" smtClean="0"/>
              <a:t>external</a:t>
            </a:r>
            <a:r>
              <a:rPr lang="en-US" sz="2200" b="0" dirty="0" smtClean="0"/>
              <a:t>)</a:t>
            </a:r>
            <a:endParaRPr lang="en-US" sz="2200" b="0" dirty="0"/>
          </a:p>
        </p:txBody>
      </p:sp>
    </p:spTree>
    <p:extLst>
      <p:ext uri="{BB962C8B-B14F-4D97-AF65-F5344CB8AC3E}">
        <p14:creationId xmlns:p14="http://schemas.microsoft.com/office/powerpoint/2010/main" val="2627322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Strategic Risk 2</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29</a:t>
            </a:fld>
            <a:endParaRPr lang="en-US"/>
          </a:p>
        </p:txBody>
      </p:sp>
      <p:sp>
        <p:nvSpPr>
          <p:cNvPr id="5" name="TextBox 4"/>
          <p:cNvSpPr txBox="1"/>
          <p:nvPr/>
        </p:nvSpPr>
        <p:spPr>
          <a:xfrm>
            <a:off x="598537" y="1340768"/>
            <a:ext cx="8066856" cy="4061487"/>
          </a:xfrm>
          <a:prstGeom prst="rect">
            <a:avLst/>
          </a:prstGeom>
          <a:solidFill>
            <a:srgbClr val="FFFFFF"/>
          </a:solidFill>
          <a:ln>
            <a:no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Risk</a:t>
            </a:r>
          </a:p>
          <a:p>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Spreading too thin</a:t>
            </a:r>
          </a:p>
          <a:p>
            <a:pPr marL="360000" lvl="1" indent="-180000">
              <a:lnSpc>
                <a:spcPct val="90000"/>
              </a:lnSpc>
              <a:buClr>
                <a:schemeClr val="accent2"/>
              </a:buClr>
              <a:buSzPct val="70000"/>
              <a:buFont typeface="Wingdings" panose="05000000000000000000" pitchFamily="2" charset="2"/>
              <a:buChar char=""/>
            </a:pPr>
            <a:r>
              <a:rPr lang="en-US" sz="2400" dirty="0" smtClean="0"/>
              <a:t> Risk </a:t>
            </a:r>
            <a:r>
              <a:rPr lang="en-US" sz="2400" dirty="0"/>
              <a:t>of mission dilution and </a:t>
            </a:r>
            <a:r>
              <a:rPr lang="en-US" sz="2400" dirty="0" smtClean="0"/>
              <a:t>losing </a:t>
            </a:r>
            <a:r>
              <a:rPr lang="en-US" sz="2400" dirty="0"/>
              <a:t>sight of the </a:t>
            </a:r>
            <a:r>
              <a:rPr lang="en-US" sz="2400" dirty="0" smtClean="0"/>
              <a:t>organization core mandate</a:t>
            </a:r>
          </a:p>
          <a:p>
            <a:endParaRPr lang="en-US" sz="2400" b="0" cap="small" dirty="0" smtClean="0">
              <a:solidFill>
                <a:schemeClr val="accent6"/>
              </a:solidFill>
            </a:endParaRPr>
          </a:p>
          <a:p>
            <a:r>
              <a:rPr lang="en-US" sz="2400" b="0" cap="small" dirty="0" smtClean="0">
                <a:solidFill>
                  <a:schemeClr val="accent6"/>
                </a:solidFill>
              </a:rPr>
              <a:t>Mitigation </a:t>
            </a:r>
            <a:r>
              <a:rPr lang="en-US" sz="2400" b="0" cap="small" dirty="0">
                <a:solidFill>
                  <a:schemeClr val="accent6"/>
                </a:solidFill>
              </a:rPr>
              <a:t>Strategy</a:t>
            </a:r>
            <a:endParaRPr lang="en-US" sz="2400" dirty="0">
              <a:solidFill>
                <a:schemeClr val="accent6"/>
              </a:solidFill>
            </a:endParaRPr>
          </a:p>
          <a:p>
            <a:endParaRPr lang="en-US" sz="2400" b="0" dirty="0" smtClean="0"/>
          </a:p>
          <a:p>
            <a:r>
              <a:rPr lang="en-US" sz="2400" b="0" dirty="0" smtClean="0"/>
              <a:t>- Risk avoidance: </a:t>
            </a:r>
            <a:r>
              <a:rPr lang="en-US" sz="2400" b="0" dirty="0"/>
              <a:t>by </a:t>
            </a:r>
            <a:r>
              <a:rPr lang="en-US" sz="2400" dirty="0"/>
              <a:t>focusing </a:t>
            </a:r>
            <a:r>
              <a:rPr lang="en-US" sz="2400" dirty="0" smtClean="0"/>
              <a:t>and building on </a:t>
            </a:r>
            <a:r>
              <a:rPr lang="en-US" sz="2400" dirty="0"/>
              <a:t>the </a:t>
            </a:r>
            <a:r>
              <a:rPr lang="en-US" sz="2400" dirty="0" smtClean="0"/>
              <a:t>strengths</a:t>
            </a:r>
            <a:r>
              <a:rPr lang="en-US" sz="2400" b="0" dirty="0" smtClean="0"/>
              <a:t> of the Union</a:t>
            </a:r>
            <a:endParaRPr lang="en-US" sz="2400" b="0" dirty="0"/>
          </a:p>
          <a:p>
            <a:r>
              <a:rPr lang="en-US" sz="2400" b="0" dirty="0" smtClean="0"/>
              <a:t>- Risk limitation: </a:t>
            </a:r>
            <a:r>
              <a:rPr lang="en-US" sz="2400" b="0" dirty="0"/>
              <a:t>by </a:t>
            </a:r>
            <a:r>
              <a:rPr lang="en-US" sz="2400" b="0" dirty="0" smtClean="0"/>
              <a:t>ensuring </a:t>
            </a:r>
            <a:r>
              <a:rPr lang="en-US" sz="2400" dirty="0" smtClean="0"/>
              <a:t>consistency</a:t>
            </a:r>
            <a:r>
              <a:rPr lang="en-US" sz="2400" b="0" dirty="0" smtClean="0"/>
              <a:t> of </a:t>
            </a:r>
            <a:r>
              <a:rPr lang="en-US" sz="2400" b="0" dirty="0"/>
              <a:t>ITU </a:t>
            </a:r>
            <a:r>
              <a:rPr lang="en-US" sz="2400" b="0" dirty="0" smtClean="0"/>
              <a:t>activities / </a:t>
            </a:r>
            <a:r>
              <a:rPr lang="en-US" sz="2400" dirty="0" smtClean="0"/>
              <a:t>working </a:t>
            </a:r>
            <a:r>
              <a:rPr lang="en-US" sz="2400" dirty="0"/>
              <a:t>outside of silos</a:t>
            </a:r>
          </a:p>
        </p:txBody>
      </p:sp>
    </p:spTree>
    <p:extLst>
      <p:ext uri="{BB962C8B-B14F-4D97-AF65-F5344CB8AC3E}">
        <p14:creationId xmlns:p14="http://schemas.microsoft.com/office/powerpoint/2010/main" val="897170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Work plan for SP-WG</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a:t>
            </a:fld>
            <a:endParaRPr lang="en-US" dirty="0"/>
          </a:p>
        </p:txBody>
      </p:sp>
      <p:sp>
        <p:nvSpPr>
          <p:cNvPr id="7" name="Rectangle 6"/>
          <p:cNvSpPr/>
          <p:nvPr/>
        </p:nvSpPr>
        <p:spPr>
          <a:xfrm>
            <a:off x="6629774" y="1987236"/>
            <a:ext cx="1620000" cy="2392316"/>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en-US" sz="1200" dirty="0" smtClean="0">
                <a:solidFill>
                  <a:schemeClr val="tx2"/>
                </a:solidFill>
              </a:rPr>
              <a:t>Report on the final public consultation</a:t>
            </a:r>
          </a:p>
          <a:p>
            <a:pPr marL="72000" indent="-72000">
              <a:lnSpc>
                <a:spcPct val="90000"/>
              </a:lnSpc>
              <a:spcAft>
                <a:spcPts val="600"/>
              </a:spcAft>
              <a:buFont typeface="Arial" pitchFamily="34" charset="0"/>
              <a:buChar char="•"/>
            </a:pPr>
            <a:r>
              <a:rPr lang="en-US" sz="1200" dirty="0" smtClean="0">
                <a:solidFill>
                  <a:schemeClr val="tx2"/>
                </a:solidFill>
              </a:rPr>
              <a:t>Inputs from Sector advisory groups</a:t>
            </a:r>
          </a:p>
          <a:p>
            <a:pPr marL="72000" indent="-72000">
              <a:lnSpc>
                <a:spcPct val="90000"/>
              </a:lnSpc>
              <a:spcAft>
                <a:spcPts val="600"/>
              </a:spcAft>
              <a:buFont typeface="Arial" pitchFamily="34" charset="0"/>
              <a:buChar char="•"/>
            </a:pPr>
            <a:r>
              <a:rPr lang="en-US" sz="1200" dirty="0" smtClean="0">
                <a:solidFill>
                  <a:schemeClr val="tx2"/>
                </a:solidFill>
              </a:rPr>
              <a:t>Consolidate and finalize draft texts of the:</a:t>
            </a:r>
          </a:p>
          <a:p>
            <a:pPr marL="180000" lvl="1" indent="-72000">
              <a:lnSpc>
                <a:spcPct val="90000"/>
              </a:lnSpc>
              <a:spcAft>
                <a:spcPts val="600"/>
              </a:spcAft>
              <a:buFont typeface="Arial" pitchFamily="34" charset="0"/>
              <a:buChar char="•"/>
            </a:pPr>
            <a:r>
              <a:rPr lang="en-US" sz="1200" dirty="0" smtClean="0">
                <a:solidFill>
                  <a:schemeClr val="tx2"/>
                </a:solidFill>
              </a:rPr>
              <a:t>Strategic plan</a:t>
            </a:r>
          </a:p>
          <a:p>
            <a:pPr marL="180000" lvl="1" indent="-72000">
              <a:lnSpc>
                <a:spcPct val="90000"/>
              </a:lnSpc>
              <a:spcAft>
                <a:spcPts val="600"/>
              </a:spcAft>
              <a:buFont typeface="Arial" pitchFamily="34" charset="0"/>
              <a:buChar char="•"/>
            </a:pPr>
            <a:r>
              <a:rPr lang="en-US" sz="1200" dirty="0" smtClean="0">
                <a:solidFill>
                  <a:schemeClr val="tx2"/>
                </a:solidFill>
              </a:rPr>
              <a:t>Draft Resolutions</a:t>
            </a:r>
            <a:endParaRPr lang="en-US" sz="1200" dirty="0">
              <a:solidFill>
                <a:schemeClr val="tx2"/>
              </a:solidFill>
            </a:endParaRPr>
          </a:p>
        </p:txBody>
      </p:sp>
      <p:sp>
        <p:nvSpPr>
          <p:cNvPr id="8" name="Rectangle 7"/>
          <p:cNvSpPr/>
          <p:nvPr/>
        </p:nvSpPr>
        <p:spPr>
          <a:xfrm>
            <a:off x="6629773" y="4623084"/>
            <a:ext cx="1620000" cy="13680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en-US" sz="1200" b="1" dirty="0" smtClean="0">
                <a:solidFill>
                  <a:schemeClr val="tx2"/>
                </a:solidFill>
              </a:rPr>
              <a:t>Draft Documents submitted to 4</a:t>
            </a:r>
            <a:r>
              <a:rPr lang="en-US" sz="1200" b="1" baseline="30000" dirty="0" smtClean="0">
                <a:solidFill>
                  <a:schemeClr val="tx2"/>
                </a:solidFill>
              </a:rPr>
              <a:t>th</a:t>
            </a:r>
            <a:r>
              <a:rPr lang="en-US" sz="1200" b="1" dirty="0" smtClean="0">
                <a:solidFill>
                  <a:schemeClr val="tx2"/>
                </a:solidFill>
              </a:rPr>
              <a:t> CWG-SFP and the 2018 Session of Council </a:t>
            </a:r>
          </a:p>
          <a:p>
            <a:pPr marL="72000" indent="-72000">
              <a:lnSpc>
                <a:spcPct val="90000"/>
              </a:lnSpc>
              <a:spcAft>
                <a:spcPts val="600"/>
              </a:spcAft>
              <a:buFont typeface="Arial" pitchFamily="34" charset="0"/>
              <a:buChar char="•"/>
            </a:pPr>
            <a:endParaRPr lang="en-US" sz="1200" b="1" dirty="0">
              <a:solidFill>
                <a:schemeClr val="tx2"/>
              </a:solidFill>
            </a:endParaRPr>
          </a:p>
        </p:txBody>
      </p:sp>
      <p:sp>
        <p:nvSpPr>
          <p:cNvPr id="9" name="Rectangle 8"/>
          <p:cNvSpPr/>
          <p:nvPr/>
        </p:nvSpPr>
        <p:spPr>
          <a:xfrm>
            <a:off x="5282948" y="1987238"/>
            <a:ext cx="1347636" cy="2392314"/>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en-US" sz="1200" dirty="0" smtClean="0">
                <a:solidFill>
                  <a:schemeClr val="tx2"/>
                </a:solidFill>
              </a:rPr>
              <a:t>Support CWG-SFP to prepare an open consultation on the draft text of the Strategic Plan (including situational analysis)</a:t>
            </a:r>
          </a:p>
          <a:p>
            <a:pPr marL="72000" indent="-72000">
              <a:lnSpc>
                <a:spcPct val="90000"/>
              </a:lnSpc>
              <a:spcAft>
                <a:spcPts val="600"/>
              </a:spcAft>
              <a:buFont typeface="Arial" pitchFamily="34" charset="0"/>
              <a:buChar char="•"/>
            </a:pPr>
            <a:endParaRPr lang="en-US" sz="1200" dirty="0" smtClean="0">
              <a:solidFill>
                <a:schemeClr val="tx2"/>
              </a:solidFill>
            </a:endParaRPr>
          </a:p>
          <a:p>
            <a:pPr marL="72000" indent="-72000">
              <a:lnSpc>
                <a:spcPct val="90000"/>
              </a:lnSpc>
              <a:spcAft>
                <a:spcPts val="600"/>
              </a:spcAft>
              <a:buFont typeface="Arial" pitchFamily="34" charset="0"/>
              <a:buChar char="•"/>
            </a:pPr>
            <a:r>
              <a:rPr lang="en-US" sz="1200" dirty="0" smtClean="0">
                <a:solidFill>
                  <a:schemeClr val="tx2"/>
                </a:solidFill>
              </a:rPr>
              <a:t>Present progress and get feedback from the Sector advisory groups</a:t>
            </a:r>
          </a:p>
          <a:p>
            <a:pPr marL="72000" indent="-72000">
              <a:lnSpc>
                <a:spcPct val="90000"/>
              </a:lnSpc>
              <a:spcAft>
                <a:spcPts val="600"/>
              </a:spcAft>
              <a:buFont typeface="Arial" pitchFamily="34" charset="0"/>
              <a:buChar char="•"/>
            </a:pPr>
            <a:endParaRPr lang="en-US" sz="1200" dirty="0" smtClean="0">
              <a:solidFill>
                <a:schemeClr val="tx2"/>
              </a:solidFill>
            </a:endParaRPr>
          </a:p>
        </p:txBody>
      </p:sp>
      <p:sp>
        <p:nvSpPr>
          <p:cNvPr id="10" name="Rectangle 9"/>
          <p:cNvSpPr/>
          <p:nvPr/>
        </p:nvSpPr>
        <p:spPr>
          <a:xfrm>
            <a:off x="5282947" y="4623085"/>
            <a:ext cx="1346827" cy="13680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en-US" sz="1200" b="1" dirty="0" smtClean="0">
                <a:solidFill>
                  <a:schemeClr val="tx2"/>
                </a:solidFill>
              </a:rPr>
              <a:t>CWG-SFP Consultation </a:t>
            </a:r>
            <a:r>
              <a:rPr lang="en-US" sz="1200" b="1" dirty="0">
                <a:solidFill>
                  <a:schemeClr val="tx2"/>
                </a:solidFill>
              </a:rPr>
              <a:t>on the </a:t>
            </a:r>
            <a:r>
              <a:rPr lang="en-US" sz="1200" b="1" dirty="0" smtClean="0">
                <a:solidFill>
                  <a:schemeClr val="tx2"/>
                </a:solidFill>
              </a:rPr>
              <a:t>draft ITU </a:t>
            </a:r>
            <a:r>
              <a:rPr lang="en-US" sz="1200" b="1" dirty="0">
                <a:solidFill>
                  <a:schemeClr val="tx2"/>
                </a:solidFill>
              </a:rPr>
              <a:t>Strategic </a:t>
            </a:r>
            <a:r>
              <a:rPr lang="en-US" sz="1200" b="1" dirty="0" smtClean="0">
                <a:solidFill>
                  <a:schemeClr val="tx2"/>
                </a:solidFill>
              </a:rPr>
              <a:t>Plan for 2020-2023</a:t>
            </a:r>
            <a:endParaRPr lang="en-US" sz="1200" b="1" dirty="0">
              <a:solidFill>
                <a:schemeClr val="tx2"/>
              </a:solidFill>
            </a:endParaRPr>
          </a:p>
        </p:txBody>
      </p:sp>
      <p:sp>
        <p:nvSpPr>
          <p:cNvPr id="11" name="Rectangle 10"/>
          <p:cNvSpPr/>
          <p:nvPr/>
        </p:nvSpPr>
        <p:spPr>
          <a:xfrm>
            <a:off x="838562" y="4623085"/>
            <a:ext cx="1572551" cy="13680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oAutofit/>
          </a:bodyPr>
          <a:lstStyle/>
          <a:p>
            <a:pPr marL="72000" indent="-72000">
              <a:lnSpc>
                <a:spcPct val="90000"/>
              </a:lnSpc>
              <a:spcAft>
                <a:spcPts val="600"/>
              </a:spcAft>
              <a:buFont typeface="Arial" pitchFamily="34" charset="0"/>
              <a:buChar char="•"/>
            </a:pPr>
            <a:r>
              <a:rPr lang="en-US" sz="1200" b="1" dirty="0">
                <a:solidFill>
                  <a:schemeClr val="tx2"/>
                </a:solidFill>
              </a:rPr>
              <a:t>ITU strategic </a:t>
            </a:r>
            <a:r>
              <a:rPr lang="en-US" sz="1200" b="1" dirty="0" smtClean="0">
                <a:solidFill>
                  <a:schemeClr val="tx2"/>
                </a:solidFill>
              </a:rPr>
              <a:t>framework (including Vision, Mission, Values, Goals)</a:t>
            </a:r>
          </a:p>
          <a:p>
            <a:pPr marL="72000" indent="-72000">
              <a:lnSpc>
                <a:spcPct val="90000"/>
              </a:lnSpc>
              <a:spcAft>
                <a:spcPts val="600"/>
              </a:spcAft>
              <a:buFont typeface="Arial" pitchFamily="34" charset="0"/>
              <a:buChar char="•"/>
            </a:pPr>
            <a:r>
              <a:rPr lang="en-US" sz="1200" b="1" dirty="0" smtClean="0">
                <a:solidFill>
                  <a:schemeClr val="tx2"/>
                </a:solidFill>
              </a:rPr>
              <a:t>Consultation &amp; Staff Survey reports</a:t>
            </a:r>
          </a:p>
          <a:p>
            <a:pPr marL="72000" indent="-72000">
              <a:lnSpc>
                <a:spcPct val="90000"/>
              </a:lnSpc>
              <a:spcAft>
                <a:spcPts val="600"/>
              </a:spcAft>
              <a:buFont typeface="Arial" pitchFamily="34" charset="0"/>
              <a:buChar char="•"/>
            </a:pPr>
            <a:r>
              <a:rPr lang="en-US" sz="1200" b="1" dirty="0" smtClean="0">
                <a:solidFill>
                  <a:schemeClr val="tx2"/>
                </a:solidFill>
              </a:rPr>
              <a:t>Docs for 2</a:t>
            </a:r>
            <a:r>
              <a:rPr lang="en-US" sz="1200" b="1" baseline="30000" dirty="0" smtClean="0">
                <a:solidFill>
                  <a:schemeClr val="tx2"/>
                </a:solidFill>
              </a:rPr>
              <a:t>nd</a:t>
            </a:r>
            <a:r>
              <a:rPr lang="en-US" sz="1200" b="1" dirty="0" smtClean="0">
                <a:solidFill>
                  <a:schemeClr val="tx2"/>
                </a:solidFill>
              </a:rPr>
              <a:t> CWG-SFP</a:t>
            </a:r>
          </a:p>
          <a:p>
            <a:pPr marL="72000" indent="-72000">
              <a:lnSpc>
                <a:spcPct val="90000"/>
              </a:lnSpc>
              <a:spcAft>
                <a:spcPts val="600"/>
              </a:spcAft>
              <a:buFont typeface="Arial" pitchFamily="34" charset="0"/>
              <a:buChar char="•"/>
            </a:pPr>
            <a:endParaRPr lang="en-US" sz="1200" b="1" dirty="0">
              <a:solidFill>
                <a:schemeClr val="tx2"/>
              </a:solidFill>
            </a:endParaRPr>
          </a:p>
        </p:txBody>
      </p:sp>
      <p:sp>
        <p:nvSpPr>
          <p:cNvPr id="12" name="Rectangle 11"/>
          <p:cNvSpPr/>
          <p:nvPr/>
        </p:nvSpPr>
        <p:spPr>
          <a:xfrm>
            <a:off x="838562" y="1987237"/>
            <a:ext cx="1581801" cy="2397463"/>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oAutofit/>
          </a:bodyPr>
          <a:lstStyle/>
          <a:p>
            <a:pPr marL="72000" indent="-72000">
              <a:lnSpc>
                <a:spcPct val="90000"/>
              </a:lnSpc>
              <a:spcAft>
                <a:spcPts val="600"/>
              </a:spcAft>
              <a:buFont typeface="Arial" pitchFamily="34" charset="0"/>
              <a:buChar char="•"/>
            </a:pPr>
            <a:r>
              <a:rPr lang="en-US" sz="1200" dirty="0" smtClean="0">
                <a:solidFill>
                  <a:schemeClr val="tx2"/>
                </a:solidFill>
              </a:rPr>
              <a:t>Brainstorming on ITU strategic framework &amp; map with SDGs</a:t>
            </a:r>
          </a:p>
          <a:p>
            <a:pPr marL="72000" indent="-72000">
              <a:lnSpc>
                <a:spcPct val="90000"/>
              </a:lnSpc>
              <a:spcAft>
                <a:spcPts val="600"/>
              </a:spcAft>
              <a:buFont typeface="Arial" pitchFamily="34" charset="0"/>
              <a:buChar char="•"/>
            </a:pPr>
            <a:r>
              <a:rPr lang="en-US" sz="1200" dirty="0" smtClean="0">
                <a:solidFill>
                  <a:schemeClr val="tx2"/>
                </a:solidFill>
              </a:rPr>
              <a:t>Strategic/situational analysis &amp; Internal Strategic Workshops</a:t>
            </a:r>
          </a:p>
          <a:p>
            <a:pPr marL="72000" indent="-72000">
              <a:lnSpc>
                <a:spcPct val="90000"/>
              </a:lnSpc>
              <a:spcAft>
                <a:spcPts val="600"/>
              </a:spcAft>
              <a:buFont typeface="Arial" pitchFamily="34" charset="0"/>
              <a:buChar char="•"/>
            </a:pPr>
            <a:r>
              <a:rPr lang="en-US" sz="1200" dirty="0" smtClean="0">
                <a:solidFill>
                  <a:schemeClr val="tx2"/>
                </a:solidFill>
              </a:rPr>
              <a:t>Report on 1</a:t>
            </a:r>
            <a:r>
              <a:rPr lang="en-US" sz="1200" baseline="30000" dirty="0" smtClean="0">
                <a:solidFill>
                  <a:schemeClr val="tx2"/>
                </a:solidFill>
              </a:rPr>
              <a:t>st</a:t>
            </a:r>
            <a:r>
              <a:rPr lang="en-US" sz="1200" dirty="0" smtClean="0">
                <a:solidFill>
                  <a:schemeClr val="tx2"/>
                </a:solidFill>
              </a:rPr>
              <a:t> Public and Staff consultations</a:t>
            </a:r>
          </a:p>
          <a:p>
            <a:pPr marL="72000" indent="-72000">
              <a:lnSpc>
                <a:spcPct val="90000"/>
              </a:lnSpc>
              <a:spcAft>
                <a:spcPts val="600"/>
              </a:spcAft>
              <a:buFont typeface="Arial" pitchFamily="34" charset="0"/>
              <a:buChar char="•"/>
            </a:pPr>
            <a:r>
              <a:rPr lang="en-US" sz="1200" dirty="0" smtClean="0">
                <a:solidFill>
                  <a:schemeClr val="tx2"/>
                </a:solidFill>
              </a:rPr>
              <a:t>Review the Targets</a:t>
            </a:r>
          </a:p>
          <a:p>
            <a:pPr marL="72000" indent="-72000">
              <a:lnSpc>
                <a:spcPct val="90000"/>
              </a:lnSpc>
              <a:spcAft>
                <a:spcPts val="600"/>
              </a:spcAft>
              <a:buFont typeface="Arial" pitchFamily="34" charset="0"/>
              <a:buChar char="•"/>
            </a:pPr>
            <a:r>
              <a:rPr lang="en-US" sz="1200" dirty="0" smtClean="0">
                <a:solidFill>
                  <a:schemeClr val="tx2"/>
                </a:solidFill>
              </a:rPr>
              <a:t>Strategic risks review</a:t>
            </a:r>
          </a:p>
          <a:p>
            <a:pPr marL="72000" indent="-72000">
              <a:lnSpc>
                <a:spcPct val="90000"/>
              </a:lnSpc>
              <a:spcAft>
                <a:spcPts val="600"/>
              </a:spcAft>
              <a:buFont typeface="Arial" pitchFamily="34" charset="0"/>
              <a:buChar char="•"/>
            </a:pPr>
            <a:r>
              <a:rPr lang="en-US" sz="1200" dirty="0" smtClean="0">
                <a:solidFill>
                  <a:schemeClr val="tx2"/>
                </a:solidFill>
              </a:rPr>
              <a:t>Preliminary objectives, outcomes &amp; outputs</a:t>
            </a:r>
          </a:p>
          <a:p>
            <a:pPr marL="72000" indent="-72000">
              <a:lnSpc>
                <a:spcPct val="90000"/>
              </a:lnSpc>
              <a:spcAft>
                <a:spcPts val="600"/>
              </a:spcAft>
              <a:buFont typeface="Arial" pitchFamily="34" charset="0"/>
              <a:buChar char="•"/>
            </a:pPr>
            <a:endParaRPr lang="en-US" sz="1200" dirty="0" smtClean="0">
              <a:solidFill>
                <a:schemeClr val="tx2"/>
              </a:solidFill>
            </a:endParaRPr>
          </a:p>
          <a:p>
            <a:pPr marL="72000" indent="-72000">
              <a:lnSpc>
                <a:spcPct val="90000"/>
              </a:lnSpc>
              <a:spcAft>
                <a:spcPts val="600"/>
              </a:spcAft>
              <a:buFont typeface="Arial" pitchFamily="34" charset="0"/>
              <a:buChar char="•"/>
            </a:pPr>
            <a:endParaRPr lang="en-US" sz="1200" dirty="0">
              <a:solidFill>
                <a:schemeClr val="tx2"/>
              </a:solidFill>
            </a:endParaRPr>
          </a:p>
        </p:txBody>
      </p:sp>
      <p:sp>
        <p:nvSpPr>
          <p:cNvPr id="13" name="Rectangle 12"/>
          <p:cNvSpPr/>
          <p:nvPr/>
        </p:nvSpPr>
        <p:spPr>
          <a:xfrm>
            <a:off x="2411116" y="1987237"/>
            <a:ext cx="1346825" cy="2397463"/>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marL="72000" indent="-72000">
              <a:lnSpc>
                <a:spcPct val="90000"/>
              </a:lnSpc>
              <a:spcAft>
                <a:spcPts val="600"/>
              </a:spcAft>
              <a:buFont typeface="Arial" pitchFamily="34" charset="0"/>
              <a:buChar char="•"/>
            </a:pPr>
            <a:r>
              <a:rPr lang="en-US" sz="1200" dirty="0" smtClean="0">
                <a:solidFill>
                  <a:schemeClr val="tx2"/>
                </a:solidFill>
              </a:rPr>
              <a:t>Support CWG-SFP to prepare and conduct the 2</a:t>
            </a:r>
            <a:r>
              <a:rPr lang="en-US" sz="1200" baseline="30000" dirty="0" smtClean="0">
                <a:solidFill>
                  <a:schemeClr val="tx2"/>
                </a:solidFill>
              </a:rPr>
              <a:t>nd</a:t>
            </a:r>
            <a:r>
              <a:rPr lang="en-US" sz="1200" dirty="0" smtClean="0">
                <a:solidFill>
                  <a:schemeClr val="tx2"/>
                </a:solidFill>
              </a:rPr>
              <a:t> Public Consultation on the proposed ITU Strategic Framework</a:t>
            </a:r>
          </a:p>
          <a:p>
            <a:pPr>
              <a:lnSpc>
                <a:spcPct val="90000"/>
              </a:lnSpc>
              <a:spcAft>
                <a:spcPts val="600"/>
              </a:spcAft>
            </a:pPr>
            <a:endParaRPr lang="en-US" sz="1200" dirty="0" smtClean="0">
              <a:solidFill>
                <a:schemeClr val="tx2"/>
              </a:solidFill>
            </a:endParaRPr>
          </a:p>
          <a:p>
            <a:pPr marL="72000" indent="-72000">
              <a:lnSpc>
                <a:spcPct val="90000"/>
              </a:lnSpc>
              <a:spcAft>
                <a:spcPts val="600"/>
              </a:spcAft>
              <a:buFont typeface="Arial" pitchFamily="34" charset="0"/>
              <a:buChar char="•"/>
            </a:pPr>
            <a:r>
              <a:rPr lang="en-US" sz="1200" dirty="0" smtClean="0">
                <a:solidFill>
                  <a:schemeClr val="tx2"/>
                </a:solidFill>
              </a:rPr>
              <a:t>Continue internal preparations</a:t>
            </a:r>
            <a:endParaRPr lang="en-US" sz="1200" dirty="0">
              <a:solidFill>
                <a:schemeClr val="tx2"/>
              </a:solidFill>
            </a:endParaRPr>
          </a:p>
        </p:txBody>
      </p:sp>
      <p:sp>
        <p:nvSpPr>
          <p:cNvPr id="14" name="Text Box 94"/>
          <p:cNvSpPr txBox="1">
            <a:spLocks noChangeArrowheads="1"/>
          </p:cNvSpPr>
          <p:nvPr>
            <p:custDataLst>
              <p:tags r:id="rId1"/>
            </p:custDataLst>
          </p:nvPr>
        </p:nvSpPr>
        <p:spPr bwMode="auto">
          <a:xfrm>
            <a:off x="874563" y="984950"/>
            <a:ext cx="5433603" cy="184666"/>
          </a:xfrm>
          <a:prstGeom prst="rect">
            <a:avLst/>
          </a:prstGeom>
          <a:noFill/>
          <a:ln w="9525">
            <a:noFill/>
            <a:miter lim="800000"/>
            <a:headEnd/>
            <a:tailEnd/>
          </a:ln>
        </p:spPr>
        <p:txBody>
          <a:bodyPr wrap="none" lIns="0" tIns="0" rIns="0" bIns="0">
            <a:spAutoFit/>
          </a:bodyPr>
          <a:lstStyle/>
          <a:p>
            <a:pPr defTabSz="855663" eaLnBrk="0" hangingPunct="0"/>
            <a:r>
              <a:rPr lang="en-US" sz="1200" b="1" dirty="0" smtClean="0">
                <a:solidFill>
                  <a:schemeClr val="tx2"/>
                </a:solidFill>
                <a:latin typeface="Calibri" pitchFamily="34" charset="0"/>
              </a:rPr>
              <a:t>WORK PLAN OF THE SECRETARIAT’S STRATEGIC PLANNING WORKING GROUP (SP-WG)</a:t>
            </a:r>
            <a:endParaRPr lang="en-US" sz="1200" b="1" dirty="0">
              <a:solidFill>
                <a:schemeClr val="tx2"/>
              </a:solidFill>
              <a:latin typeface="Calibri" pitchFamily="34" charset="0"/>
            </a:endParaRPr>
          </a:p>
        </p:txBody>
      </p:sp>
      <p:sp>
        <p:nvSpPr>
          <p:cNvPr id="15" name="Text Box 94"/>
          <p:cNvSpPr txBox="1">
            <a:spLocks noChangeArrowheads="1"/>
          </p:cNvSpPr>
          <p:nvPr>
            <p:custDataLst>
              <p:tags r:id="rId2"/>
            </p:custDataLst>
          </p:nvPr>
        </p:nvSpPr>
        <p:spPr bwMode="auto">
          <a:xfrm>
            <a:off x="874563" y="1767349"/>
            <a:ext cx="689997" cy="184666"/>
          </a:xfrm>
          <a:prstGeom prst="rect">
            <a:avLst/>
          </a:prstGeom>
          <a:noFill/>
          <a:ln w="9525">
            <a:noFill/>
            <a:miter lim="800000"/>
            <a:headEnd/>
            <a:tailEnd/>
          </a:ln>
        </p:spPr>
        <p:txBody>
          <a:bodyPr wrap="none" lIns="0" tIns="0" rIns="0" bIns="0">
            <a:spAutoFit/>
          </a:bodyPr>
          <a:lstStyle/>
          <a:p>
            <a:pPr defTabSz="855663" eaLnBrk="0" hangingPunct="0"/>
            <a:r>
              <a:rPr lang="en-US" sz="1200" b="1" dirty="0" smtClean="0">
                <a:solidFill>
                  <a:schemeClr val="tx2"/>
                </a:solidFill>
                <a:latin typeface="Calibri" pitchFamily="34" charset="0"/>
              </a:rPr>
              <a:t>ACTIVITIES</a:t>
            </a:r>
            <a:endParaRPr lang="en-US" sz="1200" b="1" dirty="0">
              <a:solidFill>
                <a:schemeClr val="tx2"/>
              </a:solidFill>
              <a:latin typeface="Calibri" pitchFamily="34" charset="0"/>
            </a:endParaRPr>
          </a:p>
        </p:txBody>
      </p:sp>
      <p:sp>
        <p:nvSpPr>
          <p:cNvPr id="16" name="Rectangle 15"/>
          <p:cNvSpPr/>
          <p:nvPr/>
        </p:nvSpPr>
        <p:spPr>
          <a:xfrm>
            <a:off x="2411115" y="4623085"/>
            <a:ext cx="1338347" cy="13680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marL="72000" indent="-72000">
              <a:lnSpc>
                <a:spcPct val="90000"/>
              </a:lnSpc>
              <a:spcAft>
                <a:spcPts val="600"/>
              </a:spcAft>
              <a:buFont typeface="Arial" pitchFamily="34" charset="0"/>
              <a:buChar char="•"/>
            </a:pPr>
            <a:r>
              <a:rPr lang="en-US" sz="1200" b="1" dirty="0" smtClean="0">
                <a:solidFill>
                  <a:schemeClr val="tx2"/>
                </a:solidFill>
              </a:rPr>
              <a:t>CWG-SFP Consultation on the proposed ITU Strategic Framework</a:t>
            </a:r>
          </a:p>
        </p:txBody>
      </p:sp>
      <p:sp>
        <p:nvSpPr>
          <p:cNvPr id="17" name="Text Box 94"/>
          <p:cNvSpPr txBox="1">
            <a:spLocks noChangeArrowheads="1"/>
          </p:cNvSpPr>
          <p:nvPr>
            <p:custDataLst>
              <p:tags r:id="rId3"/>
            </p:custDataLst>
          </p:nvPr>
        </p:nvSpPr>
        <p:spPr bwMode="auto">
          <a:xfrm>
            <a:off x="874563" y="4438419"/>
            <a:ext cx="1200778" cy="184666"/>
          </a:xfrm>
          <a:prstGeom prst="rect">
            <a:avLst/>
          </a:prstGeom>
          <a:noFill/>
          <a:ln w="9525">
            <a:noFill/>
            <a:miter lim="800000"/>
            <a:headEnd/>
            <a:tailEnd/>
          </a:ln>
        </p:spPr>
        <p:txBody>
          <a:bodyPr wrap="none" lIns="0" tIns="0" rIns="0" bIns="0">
            <a:spAutoFit/>
          </a:bodyPr>
          <a:lstStyle/>
          <a:p>
            <a:pPr defTabSz="855663" eaLnBrk="0" hangingPunct="0"/>
            <a:r>
              <a:rPr lang="en-US" sz="1200" b="1" dirty="0" smtClean="0">
                <a:solidFill>
                  <a:schemeClr val="tx2"/>
                </a:solidFill>
                <a:latin typeface="Calibri" pitchFamily="34" charset="0"/>
              </a:rPr>
              <a:t>KEY DELIVERABLES</a:t>
            </a:r>
            <a:endParaRPr lang="en-US" sz="1200" b="1" dirty="0">
              <a:solidFill>
                <a:schemeClr val="tx2"/>
              </a:solidFill>
              <a:latin typeface="Calibri" pitchFamily="34" charset="0"/>
            </a:endParaRPr>
          </a:p>
        </p:txBody>
      </p:sp>
      <p:grpSp>
        <p:nvGrpSpPr>
          <p:cNvPr id="18" name="Group 17"/>
          <p:cNvGrpSpPr/>
          <p:nvPr/>
        </p:nvGrpSpPr>
        <p:grpSpPr>
          <a:xfrm>
            <a:off x="755576" y="1160800"/>
            <a:ext cx="1908272" cy="540000"/>
            <a:chOff x="-152077" y="0"/>
            <a:chExt cx="2500018" cy="792086"/>
          </a:xfrm>
        </p:grpSpPr>
        <p:sp>
          <p:nvSpPr>
            <p:cNvPr id="19" name="Chevron 18"/>
            <p:cNvSpPr/>
            <p:nvPr/>
          </p:nvSpPr>
          <p:spPr>
            <a:xfrm>
              <a:off x="-152077" y="0"/>
              <a:ext cx="2500018"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30935" y="0"/>
              <a:ext cx="1727691"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200" b="1" kern="1200" dirty="0" smtClean="0"/>
                <a:t>PREPARE FOR 2</a:t>
              </a:r>
              <a:r>
                <a:rPr lang="en-US" sz="1200" b="1" kern="1200" baseline="30000" dirty="0" smtClean="0"/>
                <a:t>ND</a:t>
              </a:r>
              <a:r>
                <a:rPr lang="en-US" sz="1200" b="1" kern="1200" dirty="0" smtClean="0"/>
                <a:t> CWG-SFP</a:t>
              </a:r>
              <a:endParaRPr lang="en-US" sz="1200" b="1" kern="1200" dirty="0"/>
            </a:p>
          </p:txBody>
        </p:sp>
      </p:grpSp>
      <p:grpSp>
        <p:nvGrpSpPr>
          <p:cNvPr id="21" name="Group 20"/>
          <p:cNvGrpSpPr/>
          <p:nvPr/>
        </p:nvGrpSpPr>
        <p:grpSpPr>
          <a:xfrm>
            <a:off x="5076056" y="1160808"/>
            <a:ext cx="1882507" cy="540000"/>
            <a:chOff x="3741182" y="0"/>
            <a:chExt cx="2216566" cy="792086"/>
          </a:xfrm>
        </p:grpSpPr>
        <p:sp>
          <p:nvSpPr>
            <p:cNvPr id="22" name="Chevron 21"/>
            <p:cNvSpPr/>
            <p:nvPr/>
          </p:nvSpPr>
          <p:spPr>
            <a:xfrm>
              <a:off x="3741182" y="0"/>
              <a:ext cx="2216566"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8"/>
            <p:cNvSpPr/>
            <p:nvPr/>
          </p:nvSpPr>
          <p:spPr>
            <a:xfrm>
              <a:off x="3962523" y="0"/>
              <a:ext cx="1773588"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200" b="1" dirty="0" smtClean="0"/>
                <a:t>SUPPORT CWG-SFP CONSULTATION ON THE DRAFT SP</a:t>
              </a:r>
              <a:endParaRPr lang="en-US" sz="1200" b="1" kern="1200" dirty="0"/>
            </a:p>
          </p:txBody>
        </p:sp>
      </p:grpSp>
      <p:grpSp>
        <p:nvGrpSpPr>
          <p:cNvPr id="24" name="Group 23"/>
          <p:cNvGrpSpPr/>
          <p:nvPr/>
        </p:nvGrpSpPr>
        <p:grpSpPr>
          <a:xfrm>
            <a:off x="6670562" y="1160800"/>
            <a:ext cx="1717861" cy="540000"/>
            <a:chOff x="5611786" y="0"/>
            <a:chExt cx="2403884" cy="792086"/>
          </a:xfrm>
        </p:grpSpPr>
        <p:sp>
          <p:nvSpPr>
            <p:cNvPr id="25" name="Chevron 24"/>
            <p:cNvSpPr/>
            <p:nvPr/>
          </p:nvSpPr>
          <p:spPr>
            <a:xfrm>
              <a:off x="5611786" y="0"/>
              <a:ext cx="2403884"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Chevron 10"/>
            <p:cNvSpPr/>
            <p:nvPr/>
          </p:nvSpPr>
          <p:spPr>
            <a:xfrm>
              <a:off x="5744830" y="0"/>
              <a:ext cx="1974564"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200" b="1" dirty="0" smtClean="0"/>
                <a:t>PREPARE FOR 4</a:t>
              </a:r>
              <a:r>
                <a:rPr lang="en-US" sz="1200" b="1" baseline="30000" dirty="0" smtClean="0"/>
                <a:t>TH</a:t>
              </a:r>
              <a:r>
                <a:rPr lang="en-US" sz="1200" b="1" dirty="0" smtClean="0"/>
                <a:t> CWG-SFP &amp; COUNCIL 2018</a:t>
              </a:r>
              <a:endParaRPr lang="en-US" sz="1200" kern="1200" dirty="0"/>
            </a:p>
          </p:txBody>
        </p:sp>
      </p:grpSp>
      <p:sp>
        <p:nvSpPr>
          <p:cNvPr id="31" name="AutoShape 33"/>
          <p:cNvSpPr>
            <a:spLocks noChangeArrowheads="1"/>
          </p:cNvSpPr>
          <p:nvPr>
            <p:custDataLst>
              <p:tags r:id="rId4"/>
            </p:custDataLst>
          </p:nvPr>
        </p:nvSpPr>
        <p:spPr bwMode="auto">
          <a:xfrm>
            <a:off x="2278172" y="6157459"/>
            <a:ext cx="209550" cy="182562"/>
          </a:xfrm>
          <a:prstGeom prst="triangle">
            <a:avLst>
              <a:gd name="adj" fmla="val 50000"/>
            </a:avLst>
          </a:prstGeom>
          <a:solidFill>
            <a:schemeClr val="accent2"/>
          </a:solidFill>
          <a:ln w="9525">
            <a:noFill/>
            <a:miter lim="800000"/>
            <a:headEnd/>
            <a:tailEnd/>
          </a:ln>
        </p:spPr>
        <p:txBody>
          <a:bodyPr wrap="none" lIns="45720" rIns="45720" anchor="ctr"/>
          <a:lstStyle/>
          <a:p>
            <a:pPr algn="ctr" eaLnBrk="0" hangingPunct="0"/>
            <a:endParaRPr lang="en-US" sz="1400" b="1">
              <a:solidFill>
                <a:schemeClr val="bg2"/>
              </a:solidFill>
            </a:endParaRPr>
          </a:p>
        </p:txBody>
      </p:sp>
      <p:sp>
        <p:nvSpPr>
          <p:cNvPr id="35" name="Text Box 94"/>
          <p:cNvSpPr txBox="1">
            <a:spLocks noChangeArrowheads="1"/>
          </p:cNvSpPr>
          <p:nvPr>
            <p:custDataLst>
              <p:tags r:id="rId5"/>
            </p:custDataLst>
          </p:nvPr>
        </p:nvSpPr>
        <p:spPr bwMode="auto">
          <a:xfrm>
            <a:off x="874563" y="6043864"/>
            <a:ext cx="612347" cy="184666"/>
          </a:xfrm>
          <a:prstGeom prst="rect">
            <a:avLst/>
          </a:prstGeom>
          <a:noFill/>
          <a:ln w="9525">
            <a:noFill/>
            <a:miter lim="800000"/>
            <a:headEnd/>
            <a:tailEnd/>
          </a:ln>
        </p:spPr>
        <p:txBody>
          <a:bodyPr wrap="none" lIns="0" tIns="0" rIns="0" bIns="0">
            <a:spAutoFit/>
          </a:bodyPr>
          <a:lstStyle/>
          <a:p>
            <a:pPr defTabSz="855663" eaLnBrk="0" hangingPunct="0"/>
            <a:r>
              <a:rPr lang="en-US" sz="1200" b="1" dirty="0" smtClean="0">
                <a:solidFill>
                  <a:schemeClr val="tx2"/>
                </a:solidFill>
                <a:latin typeface="Calibri" pitchFamily="34" charset="0"/>
              </a:rPr>
              <a:t>TIMELINE</a:t>
            </a:r>
            <a:endParaRPr lang="en-US" sz="1000" i="1" dirty="0">
              <a:solidFill>
                <a:schemeClr val="tx2"/>
              </a:solidFill>
              <a:latin typeface="Calibri" pitchFamily="34" charset="0"/>
            </a:endParaRPr>
          </a:p>
        </p:txBody>
      </p:sp>
      <p:cxnSp>
        <p:nvCxnSpPr>
          <p:cNvPr id="36" name="Elbow Connector 71"/>
          <p:cNvCxnSpPr/>
          <p:nvPr/>
        </p:nvCxnSpPr>
        <p:spPr>
          <a:xfrm flipH="1">
            <a:off x="910563" y="6342342"/>
            <a:ext cx="7272000" cy="1"/>
          </a:xfrm>
          <a:prstGeom prst="straightConnector1">
            <a:avLst/>
          </a:prstGeom>
          <a:ln w="28575">
            <a:headEnd type="stealth" w="lg" len="lg"/>
            <a:tailEnd type="oval" w="lg" len="lg"/>
          </a:ln>
        </p:spPr>
        <p:style>
          <a:lnRef idx="1">
            <a:schemeClr val="accent1"/>
          </a:lnRef>
          <a:fillRef idx="0">
            <a:schemeClr val="accent1"/>
          </a:fillRef>
          <a:effectRef idx="0">
            <a:schemeClr val="accent1"/>
          </a:effectRef>
          <a:fontRef idx="minor">
            <a:schemeClr val="tx1"/>
          </a:fontRef>
        </p:style>
      </p:cxnSp>
      <p:sp>
        <p:nvSpPr>
          <p:cNvPr id="37" name="Text Box 94"/>
          <p:cNvSpPr txBox="1">
            <a:spLocks noChangeArrowheads="1"/>
          </p:cNvSpPr>
          <p:nvPr>
            <p:custDataLst>
              <p:tags r:id="rId6"/>
            </p:custDataLst>
          </p:nvPr>
        </p:nvSpPr>
        <p:spPr bwMode="auto">
          <a:xfrm>
            <a:off x="1806784" y="6363254"/>
            <a:ext cx="1153265" cy="369332"/>
          </a:xfrm>
          <a:prstGeom prst="rect">
            <a:avLst/>
          </a:prstGeom>
          <a:noFill/>
          <a:ln w="9525">
            <a:noFill/>
            <a:miter lim="800000"/>
            <a:headEnd/>
            <a:tailEnd/>
          </a:ln>
        </p:spPr>
        <p:txBody>
          <a:bodyPr wrap="square" lIns="0" tIns="0" rIns="0" bIns="0">
            <a:spAutoFit/>
          </a:bodyPr>
          <a:lstStyle/>
          <a:p>
            <a:pPr algn="ctr" defTabSz="855663" eaLnBrk="0" hangingPunct="0"/>
            <a:r>
              <a:rPr lang="en-US" sz="1200" b="1" dirty="0" smtClean="0">
                <a:solidFill>
                  <a:schemeClr val="tx2"/>
                </a:solidFill>
                <a:latin typeface="Calibri" pitchFamily="34" charset="0"/>
              </a:rPr>
              <a:t>11-12 Sep 2017 (2</a:t>
            </a:r>
            <a:r>
              <a:rPr lang="en-US" sz="1200" b="1" baseline="30000" dirty="0" smtClean="0">
                <a:solidFill>
                  <a:schemeClr val="tx2"/>
                </a:solidFill>
                <a:latin typeface="Calibri" pitchFamily="34" charset="0"/>
              </a:rPr>
              <a:t>nd</a:t>
            </a:r>
            <a:r>
              <a:rPr lang="en-US" sz="1200" b="1" dirty="0" smtClean="0">
                <a:solidFill>
                  <a:schemeClr val="tx2"/>
                </a:solidFill>
                <a:latin typeface="Calibri" pitchFamily="34" charset="0"/>
              </a:rPr>
              <a:t> CWG-SFP)</a:t>
            </a:r>
            <a:endParaRPr lang="en-US" sz="1200" b="1" dirty="0">
              <a:solidFill>
                <a:schemeClr val="tx2"/>
              </a:solidFill>
              <a:latin typeface="Calibri" pitchFamily="34" charset="0"/>
            </a:endParaRPr>
          </a:p>
        </p:txBody>
      </p:sp>
      <p:grpSp>
        <p:nvGrpSpPr>
          <p:cNvPr id="46" name="Group 45"/>
          <p:cNvGrpSpPr/>
          <p:nvPr/>
        </p:nvGrpSpPr>
        <p:grpSpPr>
          <a:xfrm>
            <a:off x="3682563" y="1160808"/>
            <a:ext cx="1753533" cy="540000"/>
            <a:chOff x="3807" y="0"/>
            <a:chExt cx="2159345" cy="792086"/>
          </a:xfrm>
        </p:grpSpPr>
        <p:sp>
          <p:nvSpPr>
            <p:cNvPr id="47" name="Chevron 46"/>
            <p:cNvSpPr/>
            <p:nvPr/>
          </p:nvSpPr>
          <p:spPr>
            <a:xfrm>
              <a:off x="3807" y="0"/>
              <a:ext cx="2159345"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Chevron 4"/>
            <p:cNvSpPr/>
            <p:nvPr/>
          </p:nvSpPr>
          <p:spPr>
            <a:xfrm>
              <a:off x="225355" y="0"/>
              <a:ext cx="1749204"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200" b="1" dirty="0" smtClean="0"/>
                <a:t>PREPARE FOR 3</a:t>
              </a:r>
              <a:r>
                <a:rPr lang="en-US" sz="1200" b="1" baseline="30000" dirty="0" smtClean="0"/>
                <a:t>RD</a:t>
              </a:r>
              <a:r>
                <a:rPr lang="en-US" sz="1200" b="1" dirty="0" smtClean="0"/>
                <a:t> CWG-SFP</a:t>
              </a:r>
              <a:endParaRPr lang="en-US" sz="1200" b="1" kern="1200" dirty="0"/>
            </a:p>
          </p:txBody>
        </p:sp>
      </p:grpSp>
      <p:sp>
        <p:nvSpPr>
          <p:cNvPr id="49" name="Rectangle 48"/>
          <p:cNvSpPr/>
          <p:nvPr/>
        </p:nvSpPr>
        <p:spPr>
          <a:xfrm>
            <a:off x="3757941" y="1987236"/>
            <a:ext cx="1525006" cy="2397464"/>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en-US" sz="1200" dirty="0" smtClean="0">
                <a:solidFill>
                  <a:schemeClr val="tx2"/>
                </a:solidFill>
              </a:rPr>
              <a:t>Report on 2</a:t>
            </a:r>
            <a:r>
              <a:rPr lang="en-US" sz="1200" baseline="30000" dirty="0" smtClean="0">
                <a:solidFill>
                  <a:schemeClr val="tx2"/>
                </a:solidFill>
              </a:rPr>
              <a:t>nd</a:t>
            </a:r>
            <a:r>
              <a:rPr lang="en-US" sz="1200" dirty="0" smtClean="0">
                <a:solidFill>
                  <a:schemeClr val="tx2"/>
                </a:solidFill>
              </a:rPr>
              <a:t> Consultation</a:t>
            </a:r>
          </a:p>
          <a:p>
            <a:pPr marL="72000" indent="-72000">
              <a:lnSpc>
                <a:spcPct val="90000"/>
              </a:lnSpc>
              <a:spcAft>
                <a:spcPts val="600"/>
              </a:spcAft>
              <a:buFont typeface="Arial" pitchFamily="34" charset="0"/>
              <a:buChar char="•"/>
            </a:pPr>
            <a:r>
              <a:rPr lang="en-US" sz="1200" dirty="0" smtClean="0">
                <a:solidFill>
                  <a:schemeClr val="tx2"/>
                </a:solidFill>
              </a:rPr>
              <a:t>Present revised Sector &amp; Inter-Sector Obj./ Outcomes &amp; Outputs</a:t>
            </a:r>
          </a:p>
          <a:p>
            <a:pPr marL="72000" indent="-72000">
              <a:lnSpc>
                <a:spcPct val="90000"/>
              </a:lnSpc>
              <a:spcAft>
                <a:spcPts val="600"/>
              </a:spcAft>
              <a:buFont typeface="Arial" pitchFamily="34" charset="0"/>
              <a:buChar char="•"/>
            </a:pPr>
            <a:r>
              <a:rPr lang="en-US" sz="1200" dirty="0" smtClean="0">
                <a:solidFill>
                  <a:schemeClr val="tx2"/>
                </a:solidFill>
              </a:rPr>
              <a:t>WTDC-17 input</a:t>
            </a:r>
          </a:p>
          <a:p>
            <a:pPr marL="72000" indent="-72000">
              <a:lnSpc>
                <a:spcPct val="90000"/>
              </a:lnSpc>
              <a:spcAft>
                <a:spcPts val="600"/>
              </a:spcAft>
              <a:buFont typeface="Arial" pitchFamily="34" charset="0"/>
              <a:buChar char="•"/>
            </a:pPr>
            <a:r>
              <a:rPr lang="en-US" sz="1200" dirty="0" smtClean="0">
                <a:solidFill>
                  <a:schemeClr val="tx2"/>
                </a:solidFill>
              </a:rPr>
              <a:t>Draft the text of SP</a:t>
            </a:r>
          </a:p>
          <a:p>
            <a:pPr marL="72000" indent="-72000">
              <a:lnSpc>
                <a:spcPct val="90000"/>
              </a:lnSpc>
              <a:spcAft>
                <a:spcPts val="600"/>
              </a:spcAft>
              <a:buFont typeface="Arial" pitchFamily="34" charset="0"/>
              <a:buChar char="•"/>
            </a:pPr>
            <a:r>
              <a:rPr lang="en-US" sz="1200" dirty="0" smtClean="0">
                <a:solidFill>
                  <a:schemeClr val="tx2"/>
                </a:solidFill>
              </a:rPr>
              <a:t>Draft strategic situational analysis</a:t>
            </a:r>
            <a:endParaRPr lang="en-US" sz="1200" dirty="0">
              <a:solidFill>
                <a:schemeClr val="tx2"/>
              </a:solidFill>
            </a:endParaRPr>
          </a:p>
          <a:p>
            <a:pPr marL="72000" indent="-72000">
              <a:lnSpc>
                <a:spcPct val="90000"/>
              </a:lnSpc>
              <a:spcAft>
                <a:spcPts val="600"/>
              </a:spcAft>
              <a:buFont typeface="Arial" pitchFamily="34" charset="0"/>
              <a:buChar char="•"/>
            </a:pPr>
            <a:r>
              <a:rPr lang="en-US" sz="1200" dirty="0" smtClean="0">
                <a:solidFill>
                  <a:schemeClr val="tx2"/>
                </a:solidFill>
              </a:rPr>
              <a:t>Proposal for targets</a:t>
            </a:r>
          </a:p>
          <a:p>
            <a:pPr marL="72000" indent="-72000">
              <a:lnSpc>
                <a:spcPct val="90000"/>
              </a:lnSpc>
              <a:spcAft>
                <a:spcPts val="600"/>
              </a:spcAft>
              <a:buFont typeface="Arial" pitchFamily="34" charset="0"/>
              <a:buChar char="•"/>
            </a:pPr>
            <a:r>
              <a:rPr lang="en-US" sz="1200" dirty="0" smtClean="0">
                <a:solidFill>
                  <a:schemeClr val="tx2"/>
                </a:solidFill>
              </a:rPr>
              <a:t>Draft Rev. Resolutions</a:t>
            </a:r>
            <a:endParaRPr lang="en-US" sz="1200" dirty="0">
              <a:solidFill>
                <a:srgbClr val="FF0000"/>
              </a:solidFill>
            </a:endParaRPr>
          </a:p>
        </p:txBody>
      </p:sp>
      <p:sp>
        <p:nvSpPr>
          <p:cNvPr id="50" name="Rectangle 49"/>
          <p:cNvSpPr/>
          <p:nvPr/>
        </p:nvSpPr>
        <p:spPr>
          <a:xfrm>
            <a:off x="3757941" y="4623084"/>
            <a:ext cx="1525005" cy="13680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en-US" sz="1200" b="1" dirty="0" smtClean="0">
                <a:solidFill>
                  <a:schemeClr val="tx2"/>
                </a:solidFill>
              </a:rPr>
              <a:t>Draft text of the SP (including situational analysis)</a:t>
            </a:r>
          </a:p>
          <a:p>
            <a:pPr marL="72000" indent="-72000">
              <a:lnSpc>
                <a:spcPct val="90000"/>
              </a:lnSpc>
              <a:spcAft>
                <a:spcPts val="600"/>
              </a:spcAft>
              <a:buFont typeface="Arial" pitchFamily="34" charset="0"/>
              <a:buChar char="•"/>
            </a:pPr>
            <a:r>
              <a:rPr lang="en-US" sz="1200" b="1" dirty="0" smtClean="0">
                <a:solidFill>
                  <a:schemeClr val="tx2"/>
                </a:solidFill>
              </a:rPr>
              <a:t>Draft Revised Resolutions</a:t>
            </a:r>
          </a:p>
          <a:p>
            <a:pPr marL="72000" indent="-72000">
              <a:lnSpc>
                <a:spcPct val="90000"/>
              </a:lnSpc>
              <a:spcAft>
                <a:spcPts val="600"/>
              </a:spcAft>
              <a:buFont typeface="Arial" pitchFamily="34" charset="0"/>
              <a:buChar char="•"/>
            </a:pPr>
            <a:r>
              <a:rPr lang="en-US" sz="1200" b="1" dirty="0" smtClean="0">
                <a:solidFill>
                  <a:schemeClr val="tx2"/>
                </a:solidFill>
              </a:rPr>
              <a:t>Docs for 3</a:t>
            </a:r>
            <a:r>
              <a:rPr lang="en-US" sz="1200" b="1" baseline="30000" dirty="0" smtClean="0">
                <a:solidFill>
                  <a:schemeClr val="tx2"/>
                </a:solidFill>
              </a:rPr>
              <a:t>rd</a:t>
            </a:r>
            <a:r>
              <a:rPr lang="en-US" sz="1200" b="1" dirty="0" smtClean="0">
                <a:solidFill>
                  <a:schemeClr val="tx2"/>
                </a:solidFill>
              </a:rPr>
              <a:t> CWG-SFP</a:t>
            </a:r>
          </a:p>
        </p:txBody>
      </p:sp>
      <p:grpSp>
        <p:nvGrpSpPr>
          <p:cNvPr id="51" name="Group 50"/>
          <p:cNvGrpSpPr/>
          <p:nvPr/>
        </p:nvGrpSpPr>
        <p:grpSpPr>
          <a:xfrm>
            <a:off x="2382947" y="1160808"/>
            <a:ext cx="1612989" cy="540000"/>
            <a:chOff x="2132128" y="0"/>
            <a:chExt cx="1986275" cy="792086"/>
          </a:xfrm>
        </p:grpSpPr>
        <p:sp>
          <p:nvSpPr>
            <p:cNvPr id="52" name="Chevron 51"/>
            <p:cNvSpPr/>
            <p:nvPr/>
          </p:nvSpPr>
          <p:spPr>
            <a:xfrm>
              <a:off x="2132128" y="0"/>
              <a:ext cx="1955031"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Chevron 6"/>
            <p:cNvSpPr/>
            <p:nvPr/>
          </p:nvSpPr>
          <p:spPr>
            <a:xfrm>
              <a:off x="2178203" y="0"/>
              <a:ext cx="1940200"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algn="ctr" defTabSz="711200">
                <a:lnSpc>
                  <a:spcPct val="90000"/>
                </a:lnSpc>
                <a:spcBef>
                  <a:spcPct val="0"/>
                </a:spcBef>
                <a:spcAft>
                  <a:spcPct val="35000"/>
                </a:spcAft>
              </a:pPr>
              <a:r>
                <a:rPr lang="en-US" sz="1200" b="1" dirty="0" smtClean="0"/>
                <a:t>SUPPORT 2</a:t>
              </a:r>
              <a:r>
                <a:rPr lang="en-US" sz="1200" b="1" baseline="30000" dirty="0" smtClean="0"/>
                <a:t>ND</a:t>
              </a:r>
              <a:r>
                <a:rPr lang="en-US" sz="1200" b="1" dirty="0" smtClean="0"/>
                <a:t> </a:t>
              </a:r>
              <a:br>
                <a:rPr lang="en-US" sz="1200" b="1" dirty="0" smtClean="0"/>
              </a:br>
              <a:r>
                <a:rPr lang="en-US" sz="1200" b="1" dirty="0" smtClean="0"/>
                <a:t>CWG-SFP PUBLIC </a:t>
              </a:r>
              <a:br>
                <a:rPr lang="en-US" sz="1200" b="1" dirty="0" smtClean="0"/>
              </a:br>
              <a:r>
                <a:rPr lang="en-US" sz="1200" b="1" dirty="0" smtClean="0"/>
                <a:t>CONSULTATION</a:t>
              </a:r>
              <a:endParaRPr lang="en-US" sz="1100" dirty="0"/>
            </a:p>
          </p:txBody>
        </p:sp>
      </p:grpSp>
      <p:sp>
        <p:nvSpPr>
          <p:cNvPr id="54" name="Text Box 94"/>
          <p:cNvSpPr txBox="1">
            <a:spLocks noChangeArrowheads="1"/>
          </p:cNvSpPr>
          <p:nvPr>
            <p:custDataLst>
              <p:tags r:id="rId7"/>
            </p:custDataLst>
          </p:nvPr>
        </p:nvSpPr>
        <p:spPr bwMode="auto">
          <a:xfrm>
            <a:off x="4754688" y="6363254"/>
            <a:ext cx="1153265" cy="369332"/>
          </a:xfrm>
          <a:prstGeom prst="rect">
            <a:avLst/>
          </a:prstGeom>
          <a:noFill/>
          <a:ln w="9525">
            <a:noFill/>
            <a:miter lim="800000"/>
            <a:headEnd/>
            <a:tailEnd/>
          </a:ln>
        </p:spPr>
        <p:txBody>
          <a:bodyPr wrap="square" lIns="0" tIns="0" rIns="0" bIns="0">
            <a:spAutoFit/>
          </a:bodyPr>
          <a:lstStyle/>
          <a:p>
            <a:pPr algn="ctr" defTabSz="855663" eaLnBrk="0" hangingPunct="0"/>
            <a:r>
              <a:rPr lang="en-US" sz="1200" b="1" dirty="0" smtClean="0">
                <a:solidFill>
                  <a:schemeClr val="tx2"/>
                </a:solidFill>
                <a:latin typeface="Calibri" pitchFamily="34" charset="0"/>
              </a:rPr>
              <a:t>End of Jan 2018 (3</a:t>
            </a:r>
            <a:r>
              <a:rPr lang="en-US" sz="1200" b="1" baseline="30000" dirty="0" smtClean="0">
                <a:solidFill>
                  <a:schemeClr val="tx2"/>
                </a:solidFill>
                <a:latin typeface="Calibri" pitchFamily="34" charset="0"/>
              </a:rPr>
              <a:t>rd</a:t>
            </a:r>
            <a:r>
              <a:rPr lang="en-US" sz="1200" b="1" dirty="0" smtClean="0">
                <a:solidFill>
                  <a:schemeClr val="tx2"/>
                </a:solidFill>
                <a:latin typeface="Calibri" pitchFamily="34" charset="0"/>
              </a:rPr>
              <a:t> CWG-SFP)</a:t>
            </a:r>
            <a:endParaRPr lang="en-US" sz="1200" b="1" dirty="0">
              <a:solidFill>
                <a:schemeClr val="tx2"/>
              </a:solidFill>
              <a:latin typeface="Calibri" pitchFamily="34" charset="0"/>
            </a:endParaRPr>
          </a:p>
        </p:txBody>
      </p:sp>
      <p:sp>
        <p:nvSpPr>
          <p:cNvPr id="55" name="AutoShape 33"/>
          <p:cNvSpPr>
            <a:spLocks noChangeArrowheads="1"/>
          </p:cNvSpPr>
          <p:nvPr>
            <p:custDataLst>
              <p:tags r:id="rId8"/>
            </p:custDataLst>
          </p:nvPr>
        </p:nvSpPr>
        <p:spPr bwMode="auto">
          <a:xfrm>
            <a:off x="5226546" y="6148677"/>
            <a:ext cx="209550" cy="182562"/>
          </a:xfrm>
          <a:prstGeom prst="triangle">
            <a:avLst>
              <a:gd name="adj" fmla="val 50000"/>
            </a:avLst>
          </a:prstGeom>
          <a:solidFill>
            <a:schemeClr val="accent2"/>
          </a:solidFill>
          <a:ln w="9525">
            <a:noFill/>
            <a:miter lim="800000"/>
            <a:headEnd/>
            <a:tailEnd/>
          </a:ln>
        </p:spPr>
        <p:txBody>
          <a:bodyPr wrap="none" lIns="45720" rIns="45720" anchor="ctr"/>
          <a:lstStyle/>
          <a:p>
            <a:pPr algn="ctr" eaLnBrk="0" hangingPunct="0"/>
            <a:endParaRPr lang="en-US" sz="1400" b="1">
              <a:solidFill>
                <a:schemeClr val="bg2"/>
              </a:solidFill>
            </a:endParaRPr>
          </a:p>
        </p:txBody>
      </p:sp>
      <p:sp>
        <p:nvSpPr>
          <p:cNvPr id="56" name="Text Box 94"/>
          <p:cNvSpPr txBox="1">
            <a:spLocks noChangeArrowheads="1"/>
          </p:cNvSpPr>
          <p:nvPr>
            <p:custDataLst>
              <p:tags r:id="rId9"/>
            </p:custDataLst>
          </p:nvPr>
        </p:nvSpPr>
        <p:spPr bwMode="auto">
          <a:xfrm>
            <a:off x="7164289" y="6372036"/>
            <a:ext cx="1338962" cy="369332"/>
          </a:xfrm>
          <a:prstGeom prst="rect">
            <a:avLst/>
          </a:prstGeom>
          <a:noFill/>
          <a:ln w="9525">
            <a:noFill/>
            <a:miter lim="800000"/>
            <a:headEnd/>
            <a:tailEnd/>
          </a:ln>
        </p:spPr>
        <p:txBody>
          <a:bodyPr wrap="square" lIns="0" tIns="0" rIns="0" bIns="0">
            <a:spAutoFit/>
          </a:bodyPr>
          <a:lstStyle/>
          <a:p>
            <a:pPr algn="ctr" defTabSz="855663" eaLnBrk="0" hangingPunct="0"/>
            <a:r>
              <a:rPr lang="en-US" sz="1200" b="1" dirty="0" smtClean="0">
                <a:solidFill>
                  <a:schemeClr val="tx2"/>
                </a:solidFill>
                <a:latin typeface="Calibri" pitchFamily="34" charset="0"/>
              </a:rPr>
              <a:t>April / Council 2018 (4</a:t>
            </a:r>
            <a:r>
              <a:rPr lang="en-US" sz="1200" b="1" baseline="30000" dirty="0" smtClean="0">
                <a:solidFill>
                  <a:schemeClr val="tx2"/>
                </a:solidFill>
                <a:latin typeface="Calibri" pitchFamily="34" charset="0"/>
              </a:rPr>
              <a:t>th</a:t>
            </a:r>
            <a:r>
              <a:rPr lang="en-US" sz="1200" b="1" dirty="0">
                <a:solidFill>
                  <a:schemeClr val="tx2"/>
                </a:solidFill>
                <a:latin typeface="Calibri" pitchFamily="34" charset="0"/>
              </a:rPr>
              <a:t> </a:t>
            </a:r>
            <a:r>
              <a:rPr lang="en-US" sz="1200" b="1" dirty="0" smtClean="0">
                <a:solidFill>
                  <a:schemeClr val="tx2"/>
                </a:solidFill>
                <a:latin typeface="Calibri" pitchFamily="34" charset="0"/>
              </a:rPr>
              <a:t>CWG-SFP)</a:t>
            </a:r>
            <a:endParaRPr lang="en-US" sz="1200" b="1" dirty="0">
              <a:solidFill>
                <a:schemeClr val="tx2"/>
              </a:solidFill>
              <a:latin typeface="Calibri" pitchFamily="34" charset="0"/>
            </a:endParaRPr>
          </a:p>
        </p:txBody>
      </p:sp>
      <p:sp>
        <p:nvSpPr>
          <p:cNvPr id="57" name="AutoShape 33"/>
          <p:cNvSpPr>
            <a:spLocks noChangeArrowheads="1"/>
          </p:cNvSpPr>
          <p:nvPr>
            <p:custDataLst>
              <p:tags r:id="rId10"/>
            </p:custDataLst>
          </p:nvPr>
        </p:nvSpPr>
        <p:spPr bwMode="auto">
          <a:xfrm>
            <a:off x="7740352" y="6157459"/>
            <a:ext cx="209550" cy="182562"/>
          </a:xfrm>
          <a:prstGeom prst="triangle">
            <a:avLst>
              <a:gd name="adj" fmla="val 50000"/>
            </a:avLst>
          </a:prstGeom>
          <a:solidFill>
            <a:schemeClr val="accent2"/>
          </a:solidFill>
          <a:ln w="9525">
            <a:noFill/>
            <a:miter lim="800000"/>
            <a:headEnd/>
            <a:tailEnd/>
          </a:ln>
        </p:spPr>
        <p:txBody>
          <a:bodyPr wrap="none" lIns="45720" rIns="45720" anchor="ctr"/>
          <a:lstStyle/>
          <a:p>
            <a:pPr algn="ctr" eaLnBrk="0" hangingPunct="0"/>
            <a:endParaRPr lang="en-US" sz="1400" b="1">
              <a:solidFill>
                <a:schemeClr val="bg2"/>
              </a:solidFill>
            </a:endParaRPr>
          </a:p>
        </p:txBody>
      </p:sp>
    </p:spTree>
    <p:extLst>
      <p:ext uri="{BB962C8B-B14F-4D97-AF65-F5344CB8AC3E}">
        <p14:creationId xmlns:p14="http://schemas.microsoft.com/office/powerpoint/2010/main" val="755963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Strategic Risk 3</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30</a:t>
            </a:fld>
            <a:endParaRPr lang="en-US"/>
          </a:p>
        </p:txBody>
      </p:sp>
      <p:sp>
        <p:nvSpPr>
          <p:cNvPr id="5" name="TextBox 4"/>
          <p:cNvSpPr txBox="1"/>
          <p:nvPr/>
        </p:nvSpPr>
        <p:spPr>
          <a:xfrm>
            <a:off x="609600" y="1340768"/>
            <a:ext cx="7850832" cy="4837084"/>
          </a:xfrm>
          <a:prstGeom prst="rect">
            <a:avLst/>
          </a:prstGeom>
          <a:solidFill>
            <a:srgbClr val="FFFFFF"/>
          </a:solidFill>
          <a:ln>
            <a:no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Risk</a:t>
            </a:r>
          </a:p>
          <a:p>
            <a:endParaRPr lang="en-US" sz="2400" b="0" cap="small" dirty="0" smtClean="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Failure </a:t>
            </a:r>
            <a:r>
              <a:rPr lang="en-US" sz="2400" dirty="0"/>
              <a:t>to respond quickly to emerging needs and </a:t>
            </a:r>
            <a:r>
              <a:rPr lang="en-US" sz="2400" dirty="0" smtClean="0"/>
              <a:t>innovate</a:t>
            </a:r>
          </a:p>
          <a:p>
            <a:pPr marL="360000" lvl="1" indent="-180000">
              <a:buClr>
                <a:schemeClr val="accent2"/>
              </a:buClr>
              <a:buSzPct val="70000"/>
              <a:buFont typeface="Wingdings" panose="05000000000000000000" pitchFamily="2" charset="2"/>
              <a:buChar char=""/>
            </a:pPr>
            <a:r>
              <a:rPr lang="en-US" sz="2400" dirty="0" smtClean="0"/>
              <a:t> Risk </a:t>
            </a:r>
            <a:r>
              <a:rPr lang="en-US" sz="2400" dirty="0"/>
              <a:t>of unresponsiveness, leading to disengagement of membership and other </a:t>
            </a:r>
            <a:r>
              <a:rPr lang="en-US" sz="2400" dirty="0" smtClean="0"/>
              <a:t>stakeholders</a:t>
            </a:r>
          </a:p>
          <a:p>
            <a:pPr marL="360000" lvl="1" indent="-180000">
              <a:buClr>
                <a:schemeClr val="accent2"/>
              </a:buClr>
              <a:buSzPct val="70000"/>
              <a:buFont typeface="Wingdings" panose="05000000000000000000" pitchFamily="2" charset="2"/>
              <a:buChar char=""/>
            </a:pPr>
            <a:r>
              <a:rPr lang="en-US" sz="2400" dirty="0" smtClean="0"/>
              <a:t> Risk of being left behind</a:t>
            </a:r>
          </a:p>
          <a:p>
            <a:endParaRPr lang="en-US" sz="2400" b="0" cap="small" dirty="0" smtClean="0">
              <a:solidFill>
                <a:schemeClr val="accent6"/>
              </a:solidFill>
            </a:endParaRPr>
          </a:p>
          <a:p>
            <a:r>
              <a:rPr lang="en-US" sz="2400" b="0" cap="small" dirty="0" smtClean="0">
                <a:solidFill>
                  <a:schemeClr val="accent6"/>
                </a:solidFill>
              </a:rPr>
              <a:t>Mitigation </a:t>
            </a:r>
            <a:r>
              <a:rPr lang="en-US" sz="2400" b="0" cap="small" dirty="0">
                <a:solidFill>
                  <a:schemeClr val="accent6"/>
                </a:solidFill>
              </a:rPr>
              <a:t>Strategy</a:t>
            </a:r>
            <a:endParaRPr lang="en-US" sz="2400" dirty="0">
              <a:solidFill>
                <a:schemeClr val="accent6"/>
              </a:solidFill>
            </a:endParaRPr>
          </a:p>
          <a:p>
            <a:endParaRPr lang="en-US" sz="2400" b="0" dirty="0" smtClean="0"/>
          </a:p>
          <a:p>
            <a:r>
              <a:rPr lang="en-US" sz="2400" b="0" dirty="0" smtClean="0"/>
              <a:t>- Risk </a:t>
            </a:r>
            <a:r>
              <a:rPr lang="en-US" sz="2400" b="0" dirty="0"/>
              <a:t>avoidance: </a:t>
            </a:r>
            <a:r>
              <a:rPr lang="en-US" sz="2400" dirty="0" smtClean="0"/>
              <a:t>plan </a:t>
            </a:r>
            <a:r>
              <a:rPr lang="en-US" sz="2400" dirty="0"/>
              <a:t>for </a:t>
            </a:r>
            <a:r>
              <a:rPr lang="en-US" sz="2400" dirty="0" smtClean="0"/>
              <a:t>the future </a:t>
            </a:r>
            <a:r>
              <a:rPr lang="en-US" sz="2400" b="0" dirty="0" smtClean="0"/>
              <a:t>while being </a:t>
            </a:r>
            <a:r>
              <a:rPr lang="en-US" sz="2400" dirty="0" smtClean="0"/>
              <a:t>agile</a:t>
            </a:r>
            <a:r>
              <a:rPr lang="en-US" sz="2400" b="0" dirty="0"/>
              <a:t>, </a:t>
            </a:r>
            <a:r>
              <a:rPr lang="en-US" sz="2400" dirty="0"/>
              <a:t>responsive</a:t>
            </a:r>
            <a:r>
              <a:rPr lang="en-US" sz="2400" b="0" dirty="0"/>
              <a:t> and </a:t>
            </a:r>
            <a:r>
              <a:rPr lang="en-US" sz="2400" dirty="0" smtClean="0"/>
              <a:t>innovative</a:t>
            </a:r>
          </a:p>
          <a:p>
            <a:r>
              <a:rPr lang="en-US" sz="2400" b="0" dirty="0" smtClean="0"/>
              <a:t>- Risk </a:t>
            </a:r>
            <a:r>
              <a:rPr lang="en-US" sz="2400" b="0" dirty="0"/>
              <a:t>limitation: </a:t>
            </a:r>
            <a:r>
              <a:rPr lang="en-US" sz="2400" b="0" dirty="0" smtClean="0"/>
              <a:t>define</a:t>
            </a:r>
            <a:r>
              <a:rPr lang="en-US" sz="2400" b="0" dirty="0"/>
              <a:t>, promote and implement a </a:t>
            </a:r>
            <a:r>
              <a:rPr lang="en-US" sz="2400" b="0" dirty="0" smtClean="0"/>
              <a:t>fit-for-purpose </a:t>
            </a:r>
            <a:r>
              <a:rPr lang="en-US" sz="2400" dirty="0" smtClean="0"/>
              <a:t>organizational culture</a:t>
            </a:r>
          </a:p>
          <a:p>
            <a:r>
              <a:rPr lang="en-US" sz="2400" b="0" dirty="0" smtClean="0"/>
              <a:t>- Risk </a:t>
            </a:r>
            <a:r>
              <a:rPr lang="en-US" sz="2400" b="0" dirty="0"/>
              <a:t>transfer: </a:t>
            </a:r>
            <a:r>
              <a:rPr lang="en-US" sz="2400" b="0" dirty="0" smtClean="0"/>
              <a:t>proactively </a:t>
            </a:r>
            <a:r>
              <a:rPr lang="en-US" sz="2400" dirty="0"/>
              <a:t>engage stakeholders</a:t>
            </a:r>
          </a:p>
        </p:txBody>
      </p:sp>
    </p:spTree>
    <p:extLst>
      <p:ext uri="{BB962C8B-B14F-4D97-AF65-F5344CB8AC3E}">
        <p14:creationId xmlns:p14="http://schemas.microsoft.com/office/powerpoint/2010/main" val="11702679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Strategic Risk 4</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31</a:t>
            </a:fld>
            <a:endParaRPr lang="en-US"/>
          </a:p>
        </p:txBody>
      </p:sp>
      <p:sp>
        <p:nvSpPr>
          <p:cNvPr id="5" name="TextBox 4"/>
          <p:cNvSpPr txBox="1"/>
          <p:nvPr/>
        </p:nvSpPr>
        <p:spPr>
          <a:xfrm>
            <a:off x="609600" y="1484784"/>
            <a:ext cx="8066856" cy="4837084"/>
          </a:xfrm>
          <a:prstGeom prst="rect">
            <a:avLst/>
          </a:prstGeom>
          <a:noFill/>
          <a:ln>
            <a:no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Risk</a:t>
            </a:r>
          </a:p>
          <a:p>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Concerns regarding trust </a:t>
            </a:r>
            <a:r>
              <a:rPr lang="en-US" sz="2400" dirty="0"/>
              <a:t>and </a:t>
            </a:r>
            <a:r>
              <a:rPr lang="en-US" sz="2400" dirty="0" smtClean="0"/>
              <a:t>confidence</a:t>
            </a:r>
          </a:p>
          <a:p>
            <a:pPr marL="360000" lvl="1" indent="-180000">
              <a:buClr>
                <a:schemeClr val="accent2"/>
              </a:buClr>
              <a:buSzPct val="70000"/>
              <a:buFont typeface="Wingdings" panose="05000000000000000000" pitchFamily="2" charset="2"/>
              <a:buChar char=""/>
            </a:pPr>
            <a:r>
              <a:rPr lang="en-US" sz="2400" dirty="0" smtClean="0"/>
              <a:t> Risk </a:t>
            </a:r>
            <a:r>
              <a:rPr lang="en-US" sz="2400" dirty="0"/>
              <a:t>of </a:t>
            </a:r>
            <a:r>
              <a:rPr lang="en-US" sz="2400" dirty="0" smtClean="0"/>
              <a:t>rising concerns related to trust by membership and stakeholders</a:t>
            </a:r>
          </a:p>
          <a:p>
            <a:pPr marL="360000" lvl="1" indent="-180000">
              <a:buClr>
                <a:schemeClr val="accent2"/>
              </a:buClr>
              <a:buSzPct val="70000"/>
              <a:buFont typeface="Wingdings" panose="05000000000000000000" pitchFamily="2" charset="2"/>
              <a:buChar char=""/>
            </a:pPr>
            <a:r>
              <a:rPr lang="en-US" sz="2400" dirty="0" smtClean="0"/>
              <a:t> Risk </a:t>
            </a:r>
            <a:r>
              <a:rPr lang="en-US" sz="2400" dirty="0"/>
              <a:t>of </a:t>
            </a:r>
            <a:r>
              <a:rPr lang="en-US" sz="2400" dirty="0" smtClean="0"/>
              <a:t>rising concerns on confidence within membership</a:t>
            </a:r>
            <a:endParaRPr lang="en-US" sz="2400" dirty="0"/>
          </a:p>
          <a:p>
            <a:endParaRPr lang="en-US" sz="2400" b="0" cap="small" dirty="0" smtClean="0">
              <a:solidFill>
                <a:schemeClr val="accent6"/>
              </a:solidFill>
            </a:endParaRPr>
          </a:p>
          <a:p>
            <a:r>
              <a:rPr lang="en-US" sz="2400" b="0" cap="small" dirty="0" smtClean="0">
                <a:solidFill>
                  <a:schemeClr val="accent6"/>
                </a:solidFill>
              </a:rPr>
              <a:t>Mitigation Strategy</a:t>
            </a:r>
            <a:endParaRPr lang="en-US" sz="2400" b="0" cap="small" dirty="0">
              <a:solidFill>
                <a:schemeClr val="accent6"/>
              </a:solidFill>
            </a:endParaRPr>
          </a:p>
          <a:p>
            <a:endParaRPr lang="en-US" sz="2400" b="0" dirty="0" smtClean="0"/>
          </a:p>
          <a:p>
            <a:r>
              <a:rPr lang="en-US" sz="2400" b="0" dirty="0" smtClean="0"/>
              <a:t>- Risk </a:t>
            </a:r>
            <a:r>
              <a:rPr lang="en-US" sz="2400" b="0" dirty="0"/>
              <a:t>avoidance: </a:t>
            </a:r>
            <a:r>
              <a:rPr lang="en-US" sz="2400" dirty="0" smtClean="0"/>
              <a:t>adopt and implement </a:t>
            </a:r>
            <a:r>
              <a:rPr lang="en-US" sz="2400" dirty="0"/>
              <a:t>common </a:t>
            </a:r>
            <a:r>
              <a:rPr lang="en-US" sz="2400" dirty="0" smtClean="0"/>
              <a:t>values</a:t>
            </a:r>
            <a:r>
              <a:rPr lang="en-US" sz="2400" b="0" dirty="0" smtClean="0"/>
              <a:t> – all actions </a:t>
            </a:r>
            <a:r>
              <a:rPr lang="en-US" sz="2400" b="0" dirty="0"/>
              <a:t>guided by the adopted </a:t>
            </a:r>
            <a:r>
              <a:rPr lang="en-US" sz="2400" b="0" dirty="0" smtClean="0"/>
              <a:t>values</a:t>
            </a:r>
            <a:endParaRPr lang="en-US" sz="2400" b="0" dirty="0"/>
          </a:p>
          <a:p>
            <a:r>
              <a:rPr lang="en-US" sz="2400" b="0" dirty="0" smtClean="0"/>
              <a:t>- Risk </a:t>
            </a:r>
            <a:r>
              <a:rPr lang="en-US" sz="2400" b="0" dirty="0"/>
              <a:t>limitation: </a:t>
            </a:r>
            <a:r>
              <a:rPr lang="en-US" sz="2400" dirty="0" smtClean="0"/>
              <a:t>engage </a:t>
            </a:r>
            <a:r>
              <a:rPr lang="en-US" sz="2400" dirty="0"/>
              <a:t>with membership</a:t>
            </a:r>
            <a:r>
              <a:rPr lang="en-US" sz="2400" b="0" dirty="0"/>
              <a:t> </a:t>
            </a:r>
            <a:r>
              <a:rPr lang="en-US" sz="2400" b="0" dirty="0" smtClean="0"/>
              <a:t>and </a:t>
            </a:r>
            <a:r>
              <a:rPr lang="en-US" sz="2400" b="0" dirty="0"/>
              <a:t>other </a:t>
            </a:r>
            <a:r>
              <a:rPr lang="en-US" sz="2400" b="0" dirty="0" smtClean="0"/>
              <a:t>stakeholders, </a:t>
            </a:r>
            <a:r>
              <a:rPr lang="en-US" sz="2400" dirty="0" smtClean="0"/>
              <a:t>improve </a:t>
            </a:r>
            <a:r>
              <a:rPr lang="en-US" sz="2400" dirty="0"/>
              <a:t>communication</a:t>
            </a:r>
            <a:r>
              <a:rPr lang="en-US" sz="2400" b="0" dirty="0" smtClean="0"/>
              <a:t>, </a:t>
            </a:r>
            <a:r>
              <a:rPr lang="en-US" sz="2400" dirty="0" smtClean="0"/>
              <a:t>commit to the values</a:t>
            </a:r>
            <a:r>
              <a:rPr lang="en-US" sz="2400" b="0" dirty="0" smtClean="0"/>
              <a:t>, </a:t>
            </a:r>
            <a:r>
              <a:rPr lang="en-US" sz="2400" dirty="0" smtClean="0"/>
              <a:t>promote ownership </a:t>
            </a:r>
            <a:r>
              <a:rPr lang="en-US" sz="2400" dirty="0"/>
              <a:t>of strategic </a:t>
            </a:r>
            <a:r>
              <a:rPr lang="en-US" sz="2400" dirty="0" smtClean="0"/>
              <a:t>initiatives</a:t>
            </a:r>
            <a:endParaRPr lang="en-US" sz="2400" dirty="0"/>
          </a:p>
        </p:txBody>
      </p:sp>
    </p:spTree>
    <p:extLst>
      <p:ext uri="{BB962C8B-B14F-4D97-AF65-F5344CB8AC3E}">
        <p14:creationId xmlns:p14="http://schemas.microsoft.com/office/powerpoint/2010/main" val="40104461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Strategic Risk 5</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32</a:t>
            </a:fld>
            <a:endParaRPr lang="en-US"/>
          </a:p>
        </p:txBody>
      </p:sp>
      <p:sp>
        <p:nvSpPr>
          <p:cNvPr id="5" name="TextBox 4"/>
          <p:cNvSpPr txBox="1"/>
          <p:nvPr/>
        </p:nvSpPr>
        <p:spPr>
          <a:xfrm>
            <a:off x="609600" y="1340768"/>
            <a:ext cx="8066856" cy="4824536"/>
          </a:xfrm>
          <a:prstGeom prst="rect">
            <a:avLst/>
          </a:prstGeom>
          <a:noFill/>
          <a:ln>
            <a:noFill/>
          </a:ln>
        </p:spPr>
        <p:txBody>
          <a:bodyPr wrap="square" lIns="72000" tIns="36000" rIns="72000" bIns="36000" rtlCol="0">
            <a:noAutofit/>
          </a:bodyPr>
          <a:lstStyle>
            <a:defPPr>
              <a:defRPr lang="en-US"/>
            </a:defPPr>
            <a:lvl1pPr>
              <a:lnSpc>
                <a:spcPct val="90000"/>
              </a:lnSpc>
              <a:defRPr b="1"/>
            </a:lvl1pPr>
          </a:lstStyle>
          <a:p>
            <a:r>
              <a:rPr lang="en-US" sz="2400" b="0" cap="small" dirty="0" smtClean="0">
                <a:solidFill>
                  <a:srgbClr val="C00000"/>
                </a:solidFill>
              </a:rPr>
              <a:t>Risk</a:t>
            </a:r>
          </a:p>
          <a:p>
            <a:endParaRPr lang="en-US" sz="2400" b="0" cap="small" dirty="0" smtClean="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Inadequate internal structures, </a:t>
            </a:r>
            <a:r>
              <a:rPr lang="en-US" sz="2400" dirty="0"/>
              <a:t>tools, methodology and </a:t>
            </a:r>
            <a:r>
              <a:rPr lang="en-US" sz="2400" dirty="0" smtClean="0"/>
              <a:t>processes</a:t>
            </a:r>
          </a:p>
          <a:p>
            <a:pPr marL="360000" lvl="1" indent="-180000">
              <a:lnSpc>
                <a:spcPct val="90000"/>
              </a:lnSpc>
              <a:buClr>
                <a:schemeClr val="accent2"/>
              </a:buClr>
              <a:buSzPct val="70000"/>
              <a:buFont typeface="Wingdings" panose="05000000000000000000" pitchFamily="2" charset="2"/>
              <a:buChar char=""/>
            </a:pPr>
            <a:r>
              <a:rPr lang="en-US" sz="2400" dirty="0" smtClean="0"/>
              <a:t> Risk </a:t>
            </a:r>
            <a:r>
              <a:rPr lang="en-US" sz="2400" dirty="0"/>
              <a:t>of </a:t>
            </a:r>
            <a:r>
              <a:rPr lang="en-US" sz="2400" dirty="0" smtClean="0"/>
              <a:t>structures, </a:t>
            </a:r>
            <a:r>
              <a:rPr lang="en-US" sz="2400" dirty="0"/>
              <a:t>methods and tools becoming </a:t>
            </a:r>
            <a:r>
              <a:rPr lang="en-US" sz="2400" dirty="0" smtClean="0"/>
              <a:t>inadequate, failing </a:t>
            </a:r>
            <a:r>
              <a:rPr lang="en-US" sz="2400" dirty="0"/>
              <a:t>to </a:t>
            </a:r>
            <a:r>
              <a:rPr lang="en-US" sz="2400" dirty="0" smtClean="0"/>
              <a:t>be effective</a:t>
            </a:r>
          </a:p>
          <a:p>
            <a:endParaRPr lang="en-US" sz="2400" b="0" cap="small" dirty="0" smtClean="0">
              <a:solidFill>
                <a:schemeClr val="accent6"/>
              </a:solidFill>
            </a:endParaRPr>
          </a:p>
          <a:p>
            <a:r>
              <a:rPr lang="en-US" sz="2400" b="0" cap="small" dirty="0" smtClean="0">
                <a:solidFill>
                  <a:schemeClr val="accent6"/>
                </a:solidFill>
              </a:rPr>
              <a:t>Mitigation Strategy</a:t>
            </a:r>
            <a:endParaRPr lang="en-US" sz="2400" b="0" cap="small" dirty="0">
              <a:solidFill>
                <a:schemeClr val="accent6"/>
              </a:solidFill>
            </a:endParaRPr>
          </a:p>
          <a:p>
            <a:endParaRPr lang="en-US" sz="2400" b="0" dirty="0" smtClean="0"/>
          </a:p>
          <a:p>
            <a:r>
              <a:rPr lang="en-US" sz="2400" b="0" dirty="0" smtClean="0"/>
              <a:t>- Risk </a:t>
            </a:r>
            <a:r>
              <a:rPr lang="en-US" sz="2400" b="0" dirty="0"/>
              <a:t>limitation: </a:t>
            </a:r>
            <a:r>
              <a:rPr lang="en-US" sz="2400" b="0" dirty="0" smtClean="0"/>
              <a:t>Optimize internal structures, </a:t>
            </a:r>
            <a:r>
              <a:rPr lang="en-US" sz="2400" dirty="0"/>
              <a:t>improve tools</a:t>
            </a:r>
            <a:r>
              <a:rPr lang="en-US" sz="2400" b="0" dirty="0"/>
              <a:t>, </a:t>
            </a:r>
            <a:r>
              <a:rPr lang="en-US" sz="2400" dirty="0"/>
              <a:t>methodologies </a:t>
            </a:r>
            <a:r>
              <a:rPr lang="en-US" sz="2400" b="0" dirty="0"/>
              <a:t>and </a:t>
            </a:r>
            <a:r>
              <a:rPr lang="en-US" sz="2400" dirty="0" smtClean="0"/>
              <a:t>processes</a:t>
            </a:r>
            <a:endParaRPr lang="en-US" sz="2400" dirty="0"/>
          </a:p>
          <a:p>
            <a:r>
              <a:rPr lang="en-US" sz="2400" b="0" dirty="0" smtClean="0"/>
              <a:t>- Risk transfer: Initiate processes for </a:t>
            </a:r>
            <a:r>
              <a:rPr lang="en-US" sz="2400" dirty="0" smtClean="0"/>
              <a:t>quality certification</a:t>
            </a:r>
          </a:p>
          <a:p>
            <a:r>
              <a:rPr lang="en-US" sz="2400" b="0" dirty="0" smtClean="0"/>
              <a:t>- Risk limitation: Improve </a:t>
            </a:r>
            <a:r>
              <a:rPr lang="en-US" sz="2400" dirty="0" smtClean="0"/>
              <a:t>internal</a:t>
            </a:r>
            <a:r>
              <a:rPr lang="en-US" sz="2400" b="0" dirty="0" smtClean="0"/>
              <a:t> and </a:t>
            </a:r>
            <a:r>
              <a:rPr lang="en-US" sz="2400" dirty="0" smtClean="0"/>
              <a:t>external communication</a:t>
            </a:r>
            <a:endParaRPr lang="en-US" sz="2400" dirty="0"/>
          </a:p>
        </p:txBody>
      </p:sp>
    </p:spTree>
    <p:extLst>
      <p:ext uri="{BB962C8B-B14F-4D97-AF65-F5344CB8AC3E}">
        <p14:creationId xmlns:p14="http://schemas.microsoft.com/office/powerpoint/2010/main" val="39520864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Strategic Risk 6</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33</a:t>
            </a:fld>
            <a:endParaRPr lang="en-US"/>
          </a:p>
        </p:txBody>
      </p:sp>
      <p:sp>
        <p:nvSpPr>
          <p:cNvPr id="5" name="TextBox 4"/>
          <p:cNvSpPr txBox="1"/>
          <p:nvPr/>
        </p:nvSpPr>
        <p:spPr>
          <a:xfrm>
            <a:off x="609600" y="1412776"/>
            <a:ext cx="8138864" cy="3766022"/>
          </a:xfrm>
          <a:prstGeom prst="rect">
            <a:avLst/>
          </a:prstGeom>
          <a:noFill/>
          <a:ln>
            <a:no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Risk</a:t>
            </a:r>
          </a:p>
          <a:p>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Inadequacy </a:t>
            </a:r>
            <a:r>
              <a:rPr lang="en-US" sz="2400" dirty="0"/>
              <a:t>of funding </a:t>
            </a:r>
            <a:r>
              <a:rPr lang="en-US" sz="2400" dirty="0" smtClean="0"/>
              <a:t>(Insufficient </a:t>
            </a:r>
            <a:r>
              <a:rPr lang="en-US" sz="2400" dirty="0"/>
              <a:t>funding </a:t>
            </a:r>
            <a:r>
              <a:rPr lang="en-US" sz="2400" dirty="0" smtClean="0"/>
              <a:t>support)</a:t>
            </a:r>
          </a:p>
          <a:p>
            <a:pPr marL="360000" lvl="1" indent="-180000">
              <a:buClr>
                <a:schemeClr val="accent2"/>
              </a:buClr>
              <a:buSzPct val="70000"/>
              <a:buFont typeface="Wingdings" panose="05000000000000000000" pitchFamily="2" charset="2"/>
              <a:buChar char=""/>
            </a:pPr>
            <a:r>
              <a:rPr lang="en-US" sz="2400" dirty="0" smtClean="0"/>
              <a:t> Risk </a:t>
            </a:r>
            <a:r>
              <a:rPr lang="en-US" sz="2400" dirty="0"/>
              <a:t>of reduced financial </a:t>
            </a:r>
            <a:r>
              <a:rPr lang="en-US" sz="2400" dirty="0" smtClean="0"/>
              <a:t>contributions</a:t>
            </a:r>
          </a:p>
          <a:p>
            <a:endParaRPr lang="en-US" sz="2400" b="0" cap="small" dirty="0" smtClean="0">
              <a:solidFill>
                <a:schemeClr val="accent6"/>
              </a:solidFill>
            </a:endParaRPr>
          </a:p>
          <a:p>
            <a:r>
              <a:rPr lang="en-US" sz="2400" b="0" cap="small" dirty="0" smtClean="0">
                <a:solidFill>
                  <a:schemeClr val="accent6"/>
                </a:solidFill>
              </a:rPr>
              <a:t>Mitigation Strategy</a:t>
            </a:r>
            <a:endParaRPr lang="en-US" sz="2400" b="0" cap="small" dirty="0">
              <a:solidFill>
                <a:schemeClr val="accent6"/>
              </a:solidFill>
            </a:endParaRPr>
          </a:p>
          <a:p>
            <a:endParaRPr lang="en-US" sz="2400" b="0" dirty="0" smtClean="0"/>
          </a:p>
          <a:p>
            <a:r>
              <a:rPr lang="en-US" sz="2400" b="0" dirty="0" smtClean="0"/>
              <a:t>- Risk </a:t>
            </a:r>
            <a:r>
              <a:rPr lang="en-US" sz="2400" b="0" dirty="0"/>
              <a:t>limitation: </a:t>
            </a:r>
            <a:r>
              <a:rPr lang="en-US" sz="2400" b="0" dirty="0" smtClean="0"/>
              <a:t>focus </a:t>
            </a:r>
            <a:r>
              <a:rPr lang="en-US" sz="2400" b="0" dirty="0"/>
              <a:t>on </a:t>
            </a:r>
            <a:r>
              <a:rPr lang="en-US" sz="2400" dirty="0"/>
              <a:t>new markets and </a:t>
            </a:r>
            <a:r>
              <a:rPr lang="en-US" sz="2400" dirty="0" smtClean="0"/>
              <a:t>players</a:t>
            </a:r>
          </a:p>
          <a:p>
            <a:r>
              <a:rPr lang="en-US" sz="2400" b="0" dirty="0" smtClean="0"/>
              <a:t>- Risk </a:t>
            </a:r>
            <a:r>
              <a:rPr lang="en-US" sz="2400" b="0" dirty="0"/>
              <a:t>limitation: e</a:t>
            </a:r>
            <a:r>
              <a:rPr lang="en-US" sz="2400" b="0" dirty="0" smtClean="0"/>
              <a:t>nsure </a:t>
            </a:r>
            <a:r>
              <a:rPr lang="en-US" sz="2400" dirty="0"/>
              <a:t>effective financial </a:t>
            </a:r>
            <a:r>
              <a:rPr lang="en-US" sz="2400" dirty="0" smtClean="0"/>
              <a:t>planning</a:t>
            </a:r>
          </a:p>
          <a:p>
            <a:r>
              <a:rPr lang="en-US" sz="2400" b="0" dirty="0" smtClean="0"/>
              <a:t>- Risk limitation: membership </a:t>
            </a:r>
            <a:r>
              <a:rPr lang="en-US" sz="2400" dirty="0" smtClean="0"/>
              <a:t>engagement strategies</a:t>
            </a:r>
          </a:p>
          <a:p>
            <a:r>
              <a:rPr lang="en-US" sz="2400" b="0" dirty="0" smtClean="0"/>
              <a:t>- Risk </a:t>
            </a:r>
            <a:r>
              <a:rPr lang="en-US" sz="2400" b="0" dirty="0"/>
              <a:t>transfer: </a:t>
            </a:r>
            <a:r>
              <a:rPr lang="en-US" sz="2400" b="0" dirty="0" smtClean="0"/>
              <a:t>increase </a:t>
            </a:r>
            <a:r>
              <a:rPr lang="en-US" sz="2400" dirty="0"/>
              <a:t>relevance of ITU </a:t>
            </a:r>
            <a:r>
              <a:rPr lang="en-US" sz="2400" dirty="0" smtClean="0"/>
              <a:t>activities</a:t>
            </a:r>
            <a:endParaRPr lang="en-US" sz="2400" dirty="0"/>
          </a:p>
        </p:txBody>
      </p:sp>
    </p:spTree>
    <p:extLst>
      <p:ext uri="{BB962C8B-B14F-4D97-AF65-F5344CB8AC3E}">
        <p14:creationId xmlns:p14="http://schemas.microsoft.com/office/powerpoint/2010/main" val="36650141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smtClean="0"/>
              <a:t>- Examples from other Agencies</a:t>
            </a:r>
          </a:p>
          <a:p>
            <a:r>
              <a:rPr lang="en-US" dirty="0" smtClean="0"/>
              <a:t>- Proposed approach for ITU</a:t>
            </a:r>
          </a:p>
        </p:txBody>
      </p:sp>
      <p:sp>
        <p:nvSpPr>
          <p:cNvPr id="3" name="Title 2"/>
          <p:cNvSpPr>
            <a:spLocks noGrp="1"/>
          </p:cNvSpPr>
          <p:nvPr>
            <p:ph type="title"/>
          </p:nvPr>
        </p:nvSpPr>
        <p:spPr/>
        <p:txBody>
          <a:bodyPr>
            <a:normAutofit/>
          </a:bodyPr>
          <a:lstStyle/>
          <a:p>
            <a:r>
              <a:rPr lang="en-US" sz="3600" dirty="0" smtClean="0"/>
              <a:t>Linkage with the SDGs</a:t>
            </a:r>
            <a:endParaRPr lang="en-US" sz="3600" dirty="0"/>
          </a:p>
        </p:txBody>
      </p:sp>
      <p:sp>
        <p:nvSpPr>
          <p:cNvPr id="4" name="Slide Number Placeholder 3"/>
          <p:cNvSpPr>
            <a:spLocks noGrp="1"/>
          </p:cNvSpPr>
          <p:nvPr>
            <p:ph type="sldNum" sz="quarter" idx="11"/>
          </p:nvPr>
        </p:nvSpPr>
        <p:spPr/>
        <p:txBody>
          <a:bodyPr/>
          <a:lstStyle/>
          <a:p>
            <a:fld id="{DDD2957A-38BF-4766-88FD-46AF2F4ED65D}" type="slidenum">
              <a:rPr lang="en-US" smtClean="0"/>
              <a:t>34</a:t>
            </a:fld>
            <a:endParaRPr lang="en-US"/>
          </a:p>
        </p:txBody>
      </p:sp>
    </p:spTree>
    <p:extLst>
      <p:ext uri="{BB962C8B-B14F-4D97-AF65-F5344CB8AC3E}">
        <p14:creationId xmlns:p14="http://schemas.microsoft.com/office/powerpoint/2010/main" val="37675661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from UPU</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35</a:t>
            </a:fld>
            <a:endParaRPr lang="en-US" dirty="0"/>
          </a:p>
        </p:txBody>
      </p:sp>
      <p:pic>
        <p:nvPicPr>
          <p:cNvPr id="5" name="Picture 4"/>
          <p:cNvPicPr>
            <a:picLocks noChangeAspect="1"/>
          </p:cNvPicPr>
          <p:nvPr/>
        </p:nvPicPr>
        <p:blipFill>
          <a:blip r:embed="rId2"/>
          <a:stretch>
            <a:fillRect/>
          </a:stretch>
        </p:blipFill>
        <p:spPr>
          <a:xfrm>
            <a:off x="1256128" y="1988840"/>
            <a:ext cx="6631744" cy="4051548"/>
          </a:xfrm>
          <a:prstGeom prst="rect">
            <a:avLst/>
          </a:prstGeom>
        </p:spPr>
      </p:pic>
    </p:spTree>
    <p:extLst>
      <p:ext uri="{BB962C8B-B14F-4D97-AF65-F5344CB8AC3E}">
        <p14:creationId xmlns:p14="http://schemas.microsoft.com/office/powerpoint/2010/main" val="29967302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wipo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000" y="2204864"/>
            <a:ext cx="1222047" cy="8749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Example of WIPO</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36</a:t>
            </a:fld>
            <a:endParaRPr lang="en-US" dirty="0"/>
          </a:p>
        </p:txBody>
      </p:sp>
      <p:sp>
        <p:nvSpPr>
          <p:cNvPr id="4" name="Content Placeholder 3"/>
          <p:cNvSpPr>
            <a:spLocks noGrp="1"/>
          </p:cNvSpPr>
          <p:nvPr>
            <p:ph sz="quarter" idx="1"/>
          </p:nvPr>
        </p:nvSpPr>
        <p:spPr>
          <a:xfrm>
            <a:off x="899592" y="1600200"/>
            <a:ext cx="7866456" cy="4925144"/>
          </a:xfrm>
        </p:spPr>
        <p:txBody>
          <a:bodyPr>
            <a:normAutofit fontScale="85000" lnSpcReduction="10000"/>
          </a:bodyPr>
          <a:lstStyle/>
          <a:p>
            <a:r>
              <a:rPr lang="en-US" dirty="0" smtClean="0"/>
              <a:t>Focus on SDG 9 (Innovation)</a:t>
            </a:r>
          </a:p>
          <a:p>
            <a:pPr lvl="1"/>
            <a:r>
              <a:rPr lang="en-US" i="1" dirty="0" smtClean="0"/>
              <a:t>“</a:t>
            </a:r>
            <a:r>
              <a:rPr lang="en-US" sz="2400" i="1" dirty="0" smtClean="0"/>
              <a:t>The </a:t>
            </a:r>
            <a:r>
              <a:rPr lang="en-US" sz="2400" i="1" dirty="0"/>
              <a:t>period of the new MTSP will see the </a:t>
            </a:r>
            <a:r>
              <a:rPr lang="en-US" sz="2400" i="1" dirty="0" smtClean="0"/>
              <a:t>first implementation </a:t>
            </a:r>
            <a:r>
              <a:rPr lang="en-US" sz="2400" i="1" dirty="0"/>
              <a:t>of the United Nations </a:t>
            </a:r>
            <a:r>
              <a:rPr lang="en-US" sz="2400" i="1" dirty="0" smtClean="0"/>
              <a:t>Sustainable Development </a:t>
            </a:r>
            <a:r>
              <a:rPr lang="en-US" sz="2400" i="1" dirty="0"/>
              <a:t>Goals (SDGs) and 2030 Agenda for Sustainable Development. The MTSP will </a:t>
            </a:r>
            <a:r>
              <a:rPr lang="en-US" sz="2400" i="1" dirty="0" smtClean="0"/>
              <a:t>be executed </a:t>
            </a:r>
            <a:r>
              <a:rPr lang="en-US" sz="2400" i="1" dirty="0"/>
              <a:t>with a view to ensuring an effective contribution by the Organization, within </a:t>
            </a:r>
            <a:r>
              <a:rPr lang="en-US" sz="2400" i="1" dirty="0" smtClean="0"/>
              <a:t>its mandate</a:t>
            </a:r>
            <a:r>
              <a:rPr lang="en-US" sz="2400" i="1" dirty="0"/>
              <a:t>, to the implementation of the SDGs, with special attention to innovation in SDG </a:t>
            </a:r>
            <a:r>
              <a:rPr lang="en-US" sz="2400" i="1" dirty="0" smtClean="0"/>
              <a:t>9”</a:t>
            </a:r>
          </a:p>
          <a:p>
            <a:endParaRPr lang="en-US" dirty="0" smtClean="0"/>
          </a:p>
          <a:p>
            <a:r>
              <a:rPr lang="en-US" dirty="0" smtClean="0"/>
              <a:t>WIPO strategies</a:t>
            </a:r>
          </a:p>
          <a:p>
            <a:pPr lvl="1"/>
            <a:r>
              <a:rPr lang="en-US" sz="2400" i="1" dirty="0" smtClean="0"/>
              <a:t>“Support </a:t>
            </a:r>
            <a:r>
              <a:rPr lang="en-US" sz="2400" i="1" dirty="0"/>
              <a:t>for the implementation of the SDGs and 2030 Agenda for </a:t>
            </a:r>
            <a:r>
              <a:rPr lang="en-US" sz="2400" i="1" dirty="0" smtClean="0"/>
              <a:t>Sustainable Development </a:t>
            </a:r>
            <a:r>
              <a:rPr lang="en-US" sz="2400" i="1" dirty="0"/>
              <a:t>within the mandate of the Organization and, in particular, in relation </a:t>
            </a:r>
            <a:r>
              <a:rPr lang="en-US" sz="2400" i="1" dirty="0" smtClean="0"/>
              <a:t>to innovation </a:t>
            </a:r>
            <a:r>
              <a:rPr lang="en-US" sz="2400" i="1" dirty="0"/>
              <a:t>in SDG </a:t>
            </a:r>
            <a:r>
              <a:rPr lang="en-US" sz="2400" i="1" dirty="0" smtClean="0"/>
              <a:t>9”</a:t>
            </a:r>
          </a:p>
          <a:p>
            <a:pPr lvl="1"/>
            <a:r>
              <a:rPr lang="en-US" sz="2400" i="1" dirty="0" smtClean="0"/>
              <a:t>“The </a:t>
            </a:r>
            <a:r>
              <a:rPr lang="en-US" sz="2400" i="1" dirty="0"/>
              <a:t>Organization seeks to play a supportive and engaged role in the </a:t>
            </a:r>
            <a:r>
              <a:rPr lang="en-US" sz="2400" i="1" dirty="0" smtClean="0"/>
              <a:t>implementation of </a:t>
            </a:r>
            <a:r>
              <a:rPr lang="en-US" sz="2400" i="1" dirty="0"/>
              <a:t>the </a:t>
            </a:r>
            <a:r>
              <a:rPr lang="en-US" sz="2400" i="1" dirty="0" smtClean="0"/>
              <a:t>SDGs”</a:t>
            </a:r>
            <a:endParaRPr lang="en-US" sz="2400" i="1" dirty="0"/>
          </a:p>
          <a:p>
            <a:pPr lvl="1"/>
            <a:endParaRPr lang="en-US" dirty="0"/>
          </a:p>
          <a:p>
            <a:endParaRPr lang="en-US" dirty="0" smtClean="0"/>
          </a:p>
        </p:txBody>
      </p:sp>
    </p:spTree>
    <p:extLst>
      <p:ext uri="{BB962C8B-B14F-4D97-AF65-F5344CB8AC3E}">
        <p14:creationId xmlns:p14="http://schemas.microsoft.com/office/powerpoint/2010/main" val="24900919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 from WFP</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DDD2957A-38BF-4766-88FD-46AF2F4ED65D}" type="slidenum">
              <a:rPr lang="en-US" smtClean="0"/>
              <a:t>37</a:t>
            </a:fld>
            <a:endParaRPr lang="en-US"/>
          </a:p>
        </p:txBody>
      </p:sp>
      <p:pic>
        <p:nvPicPr>
          <p:cNvPr id="7" name="Picture 6"/>
          <p:cNvPicPr>
            <a:picLocks noChangeAspect="1"/>
          </p:cNvPicPr>
          <p:nvPr/>
        </p:nvPicPr>
        <p:blipFill rotWithShape="1">
          <a:blip r:embed="rId3"/>
          <a:srcRect t="4266"/>
          <a:stretch/>
        </p:blipFill>
        <p:spPr>
          <a:xfrm>
            <a:off x="209839" y="1678293"/>
            <a:ext cx="8724322" cy="4847051"/>
          </a:xfrm>
          <a:prstGeom prst="rect">
            <a:avLst/>
          </a:prstGeom>
        </p:spPr>
      </p:pic>
    </p:spTree>
    <p:extLst>
      <p:ext uri="{BB962C8B-B14F-4D97-AF65-F5344CB8AC3E}">
        <p14:creationId xmlns:p14="http://schemas.microsoft.com/office/powerpoint/2010/main" val="19410138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182751" y="1981440"/>
            <a:ext cx="4948411" cy="4317326"/>
          </a:xfrm>
          <a:prstGeom prst="rect">
            <a:avLst/>
          </a:prstGeom>
        </p:spPr>
      </p:pic>
      <p:sp>
        <p:nvSpPr>
          <p:cNvPr id="5" name="Title 4"/>
          <p:cNvSpPr>
            <a:spLocks noGrp="1"/>
          </p:cNvSpPr>
          <p:nvPr>
            <p:ph type="title"/>
          </p:nvPr>
        </p:nvSpPr>
        <p:spPr/>
        <p:txBody>
          <a:bodyPr>
            <a:noAutofit/>
          </a:bodyPr>
          <a:lstStyle/>
          <a:p>
            <a:r>
              <a:rPr lang="en-US" sz="4000" dirty="0" smtClean="0"/>
              <a:t>Proposed approach: SDG mapping</a:t>
            </a:r>
            <a:endParaRPr lang="en-US" sz="40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38</a:t>
            </a:fld>
            <a:endParaRPr lang="en-US" dirty="0"/>
          </a:p>
        </p:txBody>
      </p:sp>
      <p:sp>
        <p:nvSpPr>
          <p:cNvPr id="10" name="TextBox 9"/>
          <p:cNvSpPr txBox="1"/>
          <p:nvPr/>
        </p:nvSpPr>
        <p:spPr>
          <a:xfrm>
            <a:off x="2012839" y="1046962"/>
            <a:ext cx="5118323" cy="934478"/>
          </a:xfrm>
          <a:prstGeom prst="rect">
            <a:avLst/>
          </a:prstGeom>
          <a:noFill/>
        </p:spPr>
        <p:txBody>
          <a:bodyPr wrap="square" lIns="36000" tIns="36000" rIns="36000" bIns="36000" rtlCol="0">
            <a:spAutoFit/>
          </a:bodyPr>
          <a:lstStyle/>
          <a:p>
            <a:r>
              <a:rPr lang="en-US" sz="2000" b="1" dirty="0" smtClean="0"/>
              <a:t>Mapping ITU key activities &amp; outputs to SDGs</a:t>
            </a:r>
            <a:br>
              <a:rPr lang="en-US" sz="2000" b="1" dirty="0" smtClean="0"/>
            </a:br>
            <a:r>
              <a:rPr lang="en-US" dirty="0" smtClean="0"/>
              <a:t>Size of the SDGs is relative to the number of key activities/outputs</a:t>
            </a:r>
            <a:endParaRPr lang="en-US" dirty="0"/>
          </a:p>
        </p:txBody>
      </p:sp>
    </p:spTree>
    <p:extLst>
      <p:ext uri="{BB962C8B-B14F-4D97-AF65-F5344CB8AC3E}">
        <p14:creationId xmlns:p14="http://schemas.microsoft.com/office/powerpoint/2010/main" val="17909990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smtClean="0"/>
              <a:t>Linkage with SDGs: Mapping at the level of the Objectives</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39</a:t>
            </a:fld>
            <a:endParaRPr lang="en-US" dirty="0"/>
          </a:p>
        </p:txBody>
      </p:sp>
      <p:sp>
        <p:nvSpPr>
          <p:cNvPr id="11" name="TextBox 10"/>
          <p:cNvSpPr txBox="1"/>
          <p:nvPr/>
        </p:nvSpPr>
        <p:spPr>
          <a:xfrm>
            <a:off x="6508602" y="1196752"/>
            <a:ext cx="2609919" cy="4289242"/>
          </a:xfrm>
          <a:prstGeom prst="rect">
            <a:avLst/>
          </a:prstGeom>
          <a:noFill/>
        </p:spPr>
        <p:txBody>
          <a:bodyPr wrap="square" lIns="36000" tIns="36000" rIns="36000" bIns="36000" rtlCol="0">
            <a:spAutoFit/>
          </a:bodyPr>
          <a:lstStyle/>
          <a:p>
            <a:r>
              <a:rPr lang="en-US" sz="2000" b="1" dirty="0" smtClean="0"/>
              <a:t>Mapping of ITU objectives to SDGs</a:t>
            </a:r>
          </a:p>
          <a:p>
            <a:r>
              <a:rPr lang="en-US" dirty="0" smtClean="0"/>
              <a:t>A ‘primary’ or ‘secondary’ link is generated for the objectives that contribute to the achievement of the SDG</a:t>
            </a:r>
          </a:p>
          <a:p>
            <a:endParaRPr lang="en-US" dirty="0"/>
          </a:p>
          <a:p>
            <a:pPr marL="180000" indent="-180000">
              <a:buFontTx/>
              <a:buChar char="-"/>
            </a:pPr>
            <a:r>
              <a:rPr lang="en-US" b="1" dirty="0"/>
              <a:t>Primary</a:t>
            </a:r>
            <a:r>
              <a:rPr lang="en-US" dirty="0"/>
              <a:t> </a:t>
            </a:r>
            <a:r>
              <a:rPr lang="en-US" dirty="0" smtClean="0"/>
              <a:t>( </a:t>
            </a:r>
            <a:r>
              <a:rPr lang="en-US" dirty="0" smtClean="0">
                <a:solidFill>
                  <a:srgbClr val="FF0000"/>
                </a:solidFill>
                <a:sym typeface="Wingdings 2" panose="05020102010507070707" pitchFamily="18" charset="2"/>
              </a:rPr>
              <a:t></a:t>
            </a:r>
            <a:r>
              <a:rPr lang="en-US" dirty="0" smtClean="0"/>
              <a:t> ) </a:t>
            </a:r>
            <a:r>
              <a:rPr lang="en-US" dirty="0"/>
              <a:t>if this SDG is a focus area for </a:t>
            </a:r>
            <a:r>
              <a:rPr lang="en-US" dirty="0" smtClean="0"/>
              <a:t>ITU</a:t>
            </a:r>
          </a:p>
          <a:p>
            <a:pPr marL="180000" indent="-180000">
              <a:buFontTx/>
              <a:buChar char="-"/>
            </a:pPr>
            <a:endParaRPr lang="en-US" dirty="0"/>
          </a:p>
          <a:p>
            <a:pPr marL="180000" indent="-180000">
              <a:buFontTx/>
              <a:buChar char="-"/>
            </a:pPr>
            <a:r>
              <a:rPr lang="en-US" b="1" dirty="0" smtClean="0"/>
              <a:t>Secondary</a:t>
            </a:r>
            <a:r>
              <a:rPr lang="en-US" dirty="0" smtClean="0"/>
              <a:t> (</a:t>
            </a:r>
            <a:r>
              <a:rPr lang="en-US" dirty="0" smtClean="0">
                <a:solidFill>
                  <a:schemeClr val="accent2"/>
                </a:solidFill>
                <a:sym typeface="Wingdings" panose="05000000000000000000" pitchFamily="2" charset="2"/>
              </a:rPr>
              <a:t></a:t>
            </a:r>
            <a:r>
              <a:rPr lang="en-US" dirty="0" smtClean="0"/>
              <a:t>) if the work of ITU has an enabling role (as per current input)</a:t>
            </a:r>
          </a:p>
        </p:txBody>
      </p:sp>
      <p:sp>
        <p:nvSpPr>
          <p:cNvPr id="2" name="Rectangle 1"/>
          <p:cNvSpPr/>
          <p:nvPr/>
        </p:nvSpPr>
        <p:spPr>
          <a:xfrm>
            <a:off x="6300192" y="5836852"/>
            <a:ext cx="2789432" cy="784830"/>
          </a:xfrm>
          <a:prstGeom prst="rect">
            <a:avLst/>
          </a:prstGeom>
        </p:spPr>
        <p:txBody>
          <a:bodyPr wrap="square" lIns="36000" rIns="36000">
            <a:spAutoFit/>
          </a:bodyPr>
          <a:lstStyle/>
          <a:p>
            <a:r>
              <a:rPr lang="en-US" sz="1200" dirty="0" smtClean="0"/>
              <a:t>Current preliminary/inputs available at </a:t>
            </a:r>
            <a:r>
              <a:rPr lang="en-US" sz="1200" dirty="0" smtClean="0">
                <a:hlinkClick r:id="rId3"/>
              </a:rPr>
              <a:t>SDG Mapping Tool</a:t>
            </a:r>
            <a:r>
              <a:rPr lang="en-US" sz="1200" dirty="0" smtClean="0"/>
              <a:t>:</a:t>
            </a:r>
          </a:p>
          <a:p>
            <a:endParaRPr lang="en-US" sz="1200" b="1" dirty="0">
              <a:hlinkClick r:id="rId3"/>
            </a:endParaRPr>
          </a:p>
          <a:p>
            <a:r>
              <a:rPr lang="en-US" sz="900" b="1" dirty="0" smtClean="0">
                <a:hlinkClick r:id="rId3"/>
              </a:rPr>
              <a:t>https</a:t>
            </a:r>
            <a:r>
              <a:rPr lang="en-US" sz="900" b="1" dirty="0">
                <a:hlinkClick r:id="rId3"/>
              </a:rPr>
              <a:t>://www.itu.int/net4/CRM/SDG/#/</a:t>
            </a:r>
            <a:r>
              <a:rPr lang="en-US" sz="900" b="1" dirty="0" smtClean="0">
                <a:hlinkClick r:id="rId3"/>
              </a:rPr>
              <a:t>home/objectives</a:t>
            </a:r>
            <a:endParaRPr lang="en-US" sz="900" b="1" dirty="0"/>
          </a:p>
        </p:txBody>
      </p:sp>
      <p:pic>
        <p:nvPicPr>
          <p:cNvPr id="4" name="Picture 3"/>
          <p:cNvPicPr>
            <a:picLocks noChangeAspect="1"/>
          </p:cNvPicPr>
          <p:nvPr/>
        </p:nvPicPr>
        <p:blipFill>
          <a:blip r:embed="rId4"/>
          <a:stretch>
            <a:fillRect/>
          </a:stretch>
        </p:blipFill>
        <p:spPr>
          <a:xfrm>
            <a:off x="35496" y="1180049"/>
            <a:ext cx="6473105" cy="4991871"/>
          </a:xfrm>
          <a:prstGeom prst="rect">
            <a:avLst/>
          </a:prstGeom>
        </p:spPr>
      </p:pic>
      <p:pic>
        <p:nvPicPr>
          <p:cNvPr id="7" name="Picture 6"/>
          <p:cNvPicPr>
            <a:picLocks noChangeAspect="1"/>
          </p:cNvPicPr>
          <p:nvPr/>
        </p:nvPicPr>
        <p:blipFill>
          <a:blip r:embed="rId5"/>
          <a:stretch>
            <a:fillRect/>
          </a:stretch>
        </p:blipFill>
        <p:spPr>
          <a:xfrm>
            <a:off x="300935" y="3675984"/>
            <a:ext cx="6071266" cy="987638"/>
          </a:xfrm>
          <a:prstGeom prst="rect">
            <a:avLst/>
          </a:prstGeom>
        </p:spPr>
      </p:pic>
      <p:pic>
        <p:nvPicPr>
          <p:cNvPr id="8" name="Picture 7"/>
          <p:cNvPicPr>
            <a:picLocks noChangeAspect="1"/>
          </p:cNvPicPr>
          <p:nvPr/>
        </p:nvPicPr>
        <p:blipFill>
          <a:blip r:embed="rId6"/>
          <a:stretch>
            <a:fillRect/>
          </a:stretch>
        </p:blipFill>
        <p:spPr>
          <a:xfrm>
            <a:off x="940519" y="3782673"/>
            <a:ext cx="4572396" cy="774259"/>
          </a:xfrm>
          <a:prstGeom prst="rect">
            <a:avLst/>
          </a:prstGeom>
        </p:spPr>
      </p:pic>
    </p:spTree>
    <p:extLst>
      <p:ext uri="{BB962C8B-B14F-4D97-AF65-F5344CB8AC3E}">
        <p14:creationId xmlns:p14="http://schemas.microsoft.com/office/powerpoint/2010/main" val="254963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smtClean="0"/>
              <a:t>- Lessons learned (2016-2019 Strategic Plan)</a:t>
            </a:r>
          </a:p>
          <a:p>
            <a:r>
              <a:rPr lang="en-US" dirty="0" smtClean="0"/>
              <a:t>- Strategic / situational analysis (ITU and the environment</a:t>
            </a:r>
            <a:r>
              <a:rPr lang="en-US" dirty="0"/>
              <a:t> </a:t>
            </a:r>
            <a:r>
              <a:rPr lang="mr-IN" dirty="0" smtClean="0"/>
              <a:t>–</a:t>
            </a:r>
            <a:r>
              <a:rPr lang="en-US" dirty="0" smtClean="0"/>
              <a:t> SWOT)</a:t>
            </a:r>
          </a:p>
        </p:txBody>
      </p:sp>
      <p:sp>
        <p:nvSpPr>
          <p:cNvPr id="3" name="Title 2"/>
          <p:cNvSpPr>
            <a:spLocks noGrp="1"/>
          </p:cNvSpPr>
          <p:nvPr>
            <p:ph type="title"/>
          </p:nvPr>
        </p:nvSpPr>
        <p:spPr/>
        <p:txBody>
          <a:bodyPr>
            <a:normAutofit/>
          </a:bodyPr>
          <a:lstStyle/>
          <a:p>
            <a:r>
              <a:rPr lang="en-US" dirty="0" smtClean="0"/>
              <a:t>Situational / strategic analysis</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4</a:t>
            </a:fld>
            <a:endParaRPr lang="en-US"/>
          </a:p>
        </p:txBody>
      </p:sp>
    </p:spTree>
    <p:extLst>
      <p:ext uri="{BB962C8B-B14F-4D97-AF65-F5344CB8AC3E}">
        <p14:creationId xmlns:p14="http://schemas.microsoft.com/office/powerpoint/2010/main" val="27197393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Proposed approach: SDG mapping</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40</a:t>
            </a:fld>
            <a:endParaRPr lang="en-US" dirty="0"/>
          </a:p>
        </p:txBody>
      </p:sp>
      <p:grpSp>
        <p:nvGrpSpPr>
          <p:cNvPr id="2" name="Group 1"/>
          <p:cNvGrpSpPr/>
          <p:nvPr/>
        </p:nvGrpSpPr>
        <p:grpSpPr>
          <a:xfrm>
            <a:off x="580851" y="1046962"/>
            <a:ext cx="5796000" cy="5796000"/>
            <a:chOff x="720216" y="962728"/>
            <a:chExt cx="5796000" cy="5796000"/>
          </a:xfrm>
        </p:grpSpPr>
        <p:sp>
          <p:nvSpPr>
            <p:cNvPr id="13" name="Oval 12"/>
            <p:cNvSpPr>
              <a:spLocks noChangeAspect="1"/>
            </p:cNvSpPr>
            <p:nvPr/>
          </p:nvSpPr>
          <p:spPr>
            <a:xfrm>
              <a:off x="720216" y="962728"/>
              <a:ext cx="5796000" cy="5796000"/>
            </a:xfrm>
            <a:prstGeom prst="ellipse">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b="1" dirty="0"/>
            </a:p>
          </p:txBody>
        </p:sp>
        <p:sp>
          <p:nvSpPr>
            <p:cNvPr id="14" name="Oval 13"/>
            <p:cNvSpPr>
              <a:spLocks noChangeAspect="1"/>
            </p:cNvSpPr>
            <p:nvPr/>
          </p:nvSpPr>
          <p:spPr>
            <a:xfrm>
              <a:off x="1638215" y="1880728"/>
              <a:ext cx="3960000" cy="39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lnSpc>
                  <a:spcPct val="80000"/>
                </a:lnSpc>
              </a:pPr>
              <a:endParaRPr lang="en-US" sz="2000" dirty="0" smtClean="0"/>
            </a:p>
          </p:txBody>
        </p:sp>
        <p:sp>
          <p:nvSpPr>
            <p:cNvPr id="15" name="Oval 14"/>
            <p:cNvSpPr>
              <a:spLocks noChangeAspect="1"/>
            </p:cNvSpPr>
            <p:nvPr/>
          </p:nvSpPr>
          <p:spPr>
            <a:xfrm>
              <a:off x="2718216" y="2946270"/>
              <a:ext cx="1800000" cy="1800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bIns="180000" rtlCol="0" anchor="ctr"/>
            <a:lstStyle/>
            <a:p>
              <a:pPr algn="ctr"/>
              <a:endParaRPr lang="en-US" sz="20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384" y="1916832"/>
              <a:ext cx="568800" cy="568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2846" y="3384351"/>
              <a:ext cx="710738" cy="710738"/>
            </a:xfrm>
            <a:prstGeom prst="rect">
              <a:avLst/>
            </a:prstGeom>
          </p:spPr>
        </p:pic>
        <p:sp>
          <p:nvSpPr>
            <p:cNvPr id="39" name="TextBox 38"/>
            <p:cNvSpPr txBox="1"/>
            <p:nvPr/>
          </p:nvSpPr>
          <p:spPr>
            <a:xfrm>
              <a:off x="2431368" y="4139210"/>
              <a:ext cx="2483887" cy="541046"/>
            </a:xfrm>
            <a:prstGeom prst="rect">
              <a:avLst/>
            </a:prstGeom>
            <a:noFill/>
          </p:spPr>
          <p:txBody>
            <a:bodyPr wrap="square" rtlCol="0">
              <a:spAutoFit/>
            </a:bodyPr>
            <a:lstStyle/>
            <a:p>
              <a:pPr algn="ctr">
                <a:lnSpc>
                  <a:spcPct val="80000"/>
                </a:lnSpc>
              </a:pPr>
              <a:r>
                <a:rPr lang="en-US" b="1" dirty="0" smtClean="0">
                  <a:solidFill>
                    <a:schemeClr val="bg1"/>
                  </a:solidFill>
                </a:rPr>
                <a:t>Universal</a:t>
              </a:r>
              <a:r>
                <a:rPr lang="en-US" dirty="0" smtClean="0">
                  <a:solidFill>
                    <a:schemeClr val="bg1"/>
                  </a:solidFill>
                </a:rPr>
                <a:t> &amp; </a:t>
              </a:r>
              <a:r>
                <a:rPr lang="en-US" b="1" dirty="0" smtClean="0">
                  <a:solidFill>
                    <a:schemeClr val="bg1"/>
                  </a:solidFill>
                </a:rPr>
                <a:t>affordable</a:t>
              </a:r>
              <a:r>
                <a:rPr lang="en-US" dirty="0" smtClean="0">
                  <a:solidFill>
                    <a:schemeClr val="bg1"/>
                  </a:solidFill>
                </a:rPr>
                <a:t> </a:t>
              </a:r>
              <a:r>
                <a:rPr lang="en-US" b="1" dirty="0" smtClean="0">
                  <a:solidFill>
                    <a:schemeClr val="bg1"/>
                  </a:solidFill>
                </a:rPr>
                <a:t>access</a:t>
              </a:r>
              <a:r>
                <a:rPr lang="en-US" dirty="0" smtClean="0">
                  <a:solidFill>
                    <a:schemeClr val="bg1"/>
                  </a:solidFill>
                </a:rPr>
                <a:t> for all</a:t>
              </a:r>
              <a:endParaRPr lang="en-US" dirty="0">
                <a:solidFill>
                  <a:schemeClr val="bg1"/>
                </a:solidFill>
              </a:endParaRPr>
            </a:p>
          </p:txBody>
        </p:sp>
        <p:sp>
          <p:nvSpPr>
            <p:cNvPr id="40" name="TextBox 39"/>
            <p:cNvSpPr txBox="1"/>
            <p:nvPr/>
          </p:nvSpPr>
          <p:spPr>
            <a:xfrm>
              <a:off x="4122272" y="3391887"/>
              <a:ext cx="1607396" cy="491160"/>
            </a:xfrm>
            <a:prstGeom prst="rect">
              <a:avLst/>
            </a:prstGeom>
            <a:noFill/>
          </p:spPr>
          <p:txBody>
            <a:bodyPr wrap="square" rtlCol="0">
              <a:spAutoFit/>
            </a:bodyPr>
            <a:lstStyle/>
            <a:p>
              <a:pPr algn="ctr">
                <a:lnSpc>
                  <a:spcPct val="80000"/>
                </a:lnSpc>
              </a:pPr>
              <a:r>
                <a:rPr lang="en-US" sz="1600" dirty="0" smtClean="0">
                  <a:solidFill>
                    <a:schemeClr val="bg1"/>
                  </a:solidFill>
                </a:rPr>
                <a:t>Higher </a:t>
              </a:r>
              <a:r>
                <a:rPr lang="en-US" sz="1600" b="1" dirty="0" smtClean="0">
                  <a:solidFill>
                    <a:schemeClr val="bg1"/>
                  </a:solidFill>
                </a:rPr>
                <a:t>education</a:t>
              </a:r>
              <a:r>
                <a:rPr lang="en-US" sz="1600" dirty="0" smtClean="0">
                  <a:solidFill>
                    <a:schemeClr val="bg1"/>
                  </a:solidFill>
                </a:rPr>
                <a:t> in ICTs</a:t>
              </a:r>
              <a:endParaRPr lang="en-US" sz="1600" dirty="0">
                <a:solidFill>
                  <a:schemeClr val="bg1"/>
                </a:solidFill>
              </a:endParaRPr>
            </a:p>
          </p:txBody>
        </p:sp>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0424" y="2932418"/>
              <a:ext cx="568590" cy="568590"/>
            </a:xfrm>
            <a:prstGeom prst="rect">
              <a:avLst/>
            </a:prstGeom>
          </p:spPr>
        </p:pic>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7105" y="2708920"/>
              <a:ext cx="639664" cy="639664"/>
            </a:xfrm>
            <a:prstGeom prst="rect">
              <a:avLst/>
            </a:prstGeom>
          </p:spPr>
        </p:pic>
        <p:pic>
          <p:nvPicPr>
            <p:cNvPr id="43" name="Picture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5083" y="2683620"/>
              <a:ext cx="639664" cy="639664"/>
            </a:xfrm>
            <a:prstGeom prst="rect">
              <a:avLst/>
            </a:prstGeom>
          </p:spPr>
        </p:pic>
        <p:pic>
          <p:nvPicPr>
            <p:cNvPr id="44" name="Pictur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78456" y="3933056"/>
              <a:ext cx="568590" cy="568590"/>
            </a:xfrm>
            <a:prstGeom prst="rect">
              <a:avLst/>
            </a:prstGeom>
          </p:spPr>
        </p:pic>
        <p:pic>
          <p:nvPicPr>
            <p:cNvPr id="45" name="Picture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6810" y="4437112"/>
              <a:ext cx="568590" cy="568590"/>
            </a:xfrm>
            <a:prstGeom prst="rect">
              <a:avLst/>
            </a:prstGeom>
          </p:spPr>
        </p:pic>
        <p:pic>
          <p:nvPicPr>
            <p:cNvPr id="46" name="Picture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82642" y="5291272"/>
              <a:ext cx="568590" cy="568590"/>
            </a:xfrm>
            <a:prstGeom prst="rect">
              <a:avLst/>
            </a:prstGeom>
          </p:spPr>
        </p:pic>
        <p:pic>
          <p:nvPicPr>
            <p:cNvPr id="2050" name="Picture 2" descr="End poverty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01544" y="1276024"/>
              <a:ext cx="568800" cy="56880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2238546" y="4779764"/>
              <a:ext cx="1607396" cy="688137"/>
            </a:xfrm>
            <a:prstGeom prst="rect">
              <a:avLst/>
            </a:prstGeom>
            <a:noFill/>
          </p:spPr>
          <p:txBody>
            <a:bodyPr wrap="square" rtlCol="0">
              <a:spAutoFit/>
            </a:bodyPr>
            <a:lstStyle/>
            <a:p>
              <a:pPr algn="ctr">
                <a:lnSpc>
                  <a:spcPct val="80000"/>
                </a:lnSpc>
              </a:pPr>
              <a:r>
                <a:rPr lang="en-US" sz="1600" dirty="0" smtClean="0">
                  <a:solidFill>
                    <a:schemeClr val="bg1"/>
                  </a:solidFill>
                </a:rPr>
                <a:t>Enhanced </a:t>
              </a:r>
              <a:r>
                <a:rPr lang="en-US" sz="1600" b="1" dirty="0" smtClean="0">
                  <a:solidFill>
                    <a:schemeClr val="bg1"/>
                  </a:solidFill>
                </a:rPr>
                <a:t>use of ICTs </a:t>
              </a:r>
              <a:r>
                <a:rPr lang="en-US" sz="1600" dirty="0" smtClean="0">
                  <a:solidFill>
                    <a:schemeClr val="bg1"/>
                  </a:solidFill>
                </a:rPr>
                <a:t>for global partnership</a:t>
              </a:r>
              <a:endParaRPr lang="en-US" sz="1600" dirty="0">
                <a:solidFill>
                  <a:schemeClr val="bg1"/>
                </a:solidFill>
              </a:endParaRPr>
            </a:p>
          </p:txBody>
        </p:sp>
        <p:sp>
          <p:nvSpPr>
            <p:cNvPr id="50" name="TextBox 49"/>
            <p:cNvSpPr txBox="1"/>
            <p:nvPr/>
          </p:nvSpPr>
          <p:spPr>
            <a:xfrm>
              <a:off x="2373728" y="2999053"/>
              <a:ext cx="2483887" cy="387798"/>
            </a:xfrm>
            <a:prstGeom prst="rect">
              <a:avLst/>
            </a:prstGeom>
            <a:noFill/>
          </p:spPr>
          <p:txBody>
            <a:bodyPr wrap="square" rtlCol="0">
              <a:spAutoFit/>
            </a:bodyPr>
            <a:lstStyle/>
            <a:p>
              <a:pPr algn="ctr">
                <a:lnSpc>
                  <a:spcPct val="80000"/>
                </a:lnSpc>
              </a:pPr>
              <a:r>
                <a:rPr lang="en-US" sz="2400" b="1" dirty="0" smtClean="0">
                  <a:solidFill>
                    <a:schemeClr val="bg1"/>
                  </a:solidFill>
                </a:rPr>
                <a:t>Key focus</a:t>
              </a:r>
              <a:endParaRPr lang="en-US" sz="2400" dirty="0">
                <a:solidFill>
                  <a:schemeClr val="bg1"/>
                </a:solidFill>
              </a:endParaRPr>
            </a:p>
          </p:txBody>
        </p:sp>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90448" y="4797152"/>
              <a:ext cx="639664" cy="639664"/>
            </a:xfrm>
            <a:prstGeom prst="rect">
              <a:avLst/>
            </a:prstGeom>
          </p:spPr>
        </p:pic>
        <p:pic>
          <p:nvPicPr>
            <p:cNvPr id="51" name="Pictur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36145" y="5668722"/>
              <a:ext cx="568590" cy="568590"/>
            </a:xfrm>
            <a:prstGeom prst="rect">
              <a:avLst/>
            </a:prstGeom>
          </p:spPr>
        </p:pic>
        <p:pic>
          <p:nvPicPr>
            <p:cNvPr id="52" name="Picture 5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14160" y="1844824"/>
              <a:ext cx="639664" cy="639664"/>
            </a:xfrm>
            <a:prstGeom prst="rect">
              <a:avLst/>
            </a:prstGeom>
          </p:spPr>
        </p:pic>
        <p:pic>
          <p:nvPicPr>
            <p:cNvPr id="53" name="Picture 5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16151" y="5371673"/>
              <a:ext cx="568590" cy="568590"/>
            </a:xfrm>
            <a:prstGeom prst="rect">
              <a:avLst/>
            </a:prstGeom>
          </p:spPr>
        </p:pic>
        <p:pic>
          <p:nvPicPr>
            <p:cNvPr id="54" name="Picture 5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37458" y="4228562"/>
              <a:ext cx="568590" cy="568590"/>
            </a:xfrm>
            <a:prstGeom prst="rect">
              <a:avLst/>
            </a:prstGeom>
          </p:spPr>
        </p:pic>
        <p:pic>
          <p:nvPicPr>
            <p:cNvPr id="55" name="Picture 5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15138" y="3257429"/>
              <a:ext cx="568590" cy="568590"/>
            </a:xfrm>
            <a:prstGeom prst="rect">
              <a:avLst/>
            </a:prstGeom>
          </p:spPr>
        </p:pic>
        <p:pic>
          <p:nvPicPr>
            <p:cNvPr id="56" name="Picture 5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09877" y="1997881"/>
              <a:ext cx="568590" cy="568590"/>
            </a:xfrm>
            <a:prstGeom prst="rect">
              <a:avLst/>
            </a:prstGeom>
          </p:spPr>
        </p:pic>
        <p:pic>
          <p:nvPicPr>
            <p:cNvPr id="57" name="Picture 5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394080" y="1276234"/>
              <a:ext cx="568590" cy="568590"/>
            </a:xfrm>
            <a:prstGeom prst="rect">
              <a:avLst/>
            </a:prstGeom>
          </p:spPr>
        </p:pic>
        <p:sp>
          <p:nvSpPr>
            <p:cNvPr id="59" name="TextBox 58"/>
            <p:cNvSpPr txBox="1"/>
            <p:nvPr/>
          </p:nvSpPr>
          <p:spPr>
            <a:xfrm>
              <a:off x="1529984" y="3334132"/>
              <a:ext cx="1607396" cy="683264"/>
            </a:xfrm>
            <a:prstGeom prst="rect">
              <a:avLst/>
            </a:prstGeom>
            <a:noFill/>
          </p:spPr>
          <p:txBody>
            <a:bodyPr wrap="square" rtlCol="0">
              <a:spAutoFit/>
            </a:bodyPr>
            <a:lstStyle/>
            <a:p>
              <a:pPr algn="ctr">
                <a:lnSpc>
                  <a:spcPct val="80000"/>
                </a:lnSpc>
              </a:pPr>
              <a:r>
                <a:rPr lang="en-US" sz="1600" b="1" dirty="0" smtClean="0">
                  <a:solidFill>
                    <a:schemeClr val="bg1"/>
                  </a:solidFill>
                </a:rPr>
                <a:t>Empowering women </a:t>
              </a:r>
              <a:r>
                <a:rPr lang="en-US" sz="1600" dirty="0" smtClean="0">
                  <a:solidFill>
                    <a:schemeClr val="bg1"/>
                  </a:solidFill>
                </a:rPr>
                <a:t>through ICTs</a:t>
              </a:r>
              <a:endParaRPr lang="en-US" sz="1600" dirty="0">
                <a:solidFill>
                  <a:schemeClr val="bg1"/>
                </a:solidFill>
              </a:endParaRPr>
            </a:p>
          </p:txBody>
        </p:sp>
        <p:sp>
          <p:nvSpPr>
            <p:cNvPr id="60" name="TextBox 59"/>
            <p:cNvSpPr txBox="1"/>
            <p:nvPr/>
          </p:nvSpPr>
          <p:spPr>
            <a:xfrm>
              <a:off x="3482092" y="1913707"/>
              <a:ext cx="1164564" cy="486287"/>
            </a:xfrm>
            <a:prstGeom prst="rect">
              <a:avLst/>
            </a:prstGeom>
            <a:noFill/>
          </p:spPr>
          <p:txBody>
            <a:bodyPr wrap="square" rtlCol="0">
              <a:spAutoFit/>
            </a:bodyPr>
            <a:lstStyle/>
            <a:p>
              <a:pPr algn="ctr">
                <a:lnSpc>
                  <a:spcPct val="80000"/>
                </a:lnSpc>
              </a:pPr>
              <a:r>
                <a:rPr lang="en-US" sz="1600" b="1" dirty="0" smtClean="0">
                  <a:solidFill>
                    <a:schemeClr val="bg1"/>
                  </a:solidFill>
                </a:rPr>
                <a:t>Smart</a:t>
              </a:r>
              <a:endParaRPr lang="en-US" sz="1600" dirty="0">
                <a:solidFill>
                  <a:schemeClr val="bg1"/>
                </a:solidFill>
              </a:endParaRPr>
            </a:p>
            <a:p>
              <a:pPr algn="ctr">
                <a:lnSpc>
                  <a:spcPct val="80000"/>
                </a:lnSpc>
              </a:pPr>
              <a:r>
                <a:rPr lang="en-US" sz="1600" dirty="0" smtClean="0">
                  <a:solidFill>
                    <a:schemeClr val="bg1"/>
                  </a:solidFill>
                </a:rPr>
                <a:t>cities</a:t>
              </a:r>
              <a:endParaRPr lang="en-US" sz="1600" dirty="0">
                <a:solidFill>
                  <a:schemeClr val="bg1"/>
                </a:solidFill>
              </a:endParaRPr>
            </a:p>
          </p:txBody>
        </p:sp>
      </p:grpSp>
      <p:sp>
        <p:nvSpPr>
          <p:cNvPr id="34" name="Content Placeholder 3"/>
          <p:cNvSpPr>
            <a:spLocks noGrp="1"/>
          </p:cNvSpPr>
          <p:nvPr>
            <p:ph sz="quarter" idx="1"/>
          </p:nvPr>
        </p:nvSpPr>
        <p:spPr>
          <a:xfrm>
            <a:off x="6567264" y="2946270"/>
            <a:ext cx="2435759" cy="3424256"/>
          </a:xfrm>
        </p:spPr>
        <p:txBody>
          <a:bodyPr>
            <a:noAutofit/>
          </a:bodyPr>
          <a:lstStyle/>
          <a:p>
            <a:pPr marL="0" indent="0">
              <a:buSzPct val="95000"/>
              <a:buNone/>
            </a:pPr>
            <a:r>
              <a:rPr lang="en-US" sz="1600" b="1" dirty="0" smtClean="0"/>
              <a:t>ITU’s role:</a:t>
            </a:r>
          </a:p>
          <a:p>
            <a:pPr marL="162900" indent="-162900">
              <a:buSzPct val="95000"/>
              <a:buFont typeface="+mj-lt"/>
              <a:buAutoNum type="arabicPeriod"/>
            </a:pPr>
            <a:r>
              <a:rPr lang="en-US" sz="1600" dirty="0" smtClean="0"/>
              <a:t>Contribute to Key </a:t>
            </a:r>
            <a:r>
              <a:rPr lang="en-US" sz="1600" dirty="0"/>
              <a:t>Focus areas of </a:t>
            </a:r>
            <a:r>
              <a:rPr lang="en-US" sz="1600" dirty="0" smtClean="0"/>
              <a:t>SDGs</a:t>
            </a:r>
          </a:p>
          <a:p>
            <a:pPr marL="162900" indent="-162900">
              <a:buSzPct val="95000"/>
              <a:buFont typeface="+mj-lt"/>
              <a:buAutoNum type="arabicPeriod"/>
            </a:pPr>
            <a:r>
              <a:rPr lang="en-US" sz="1600" dirty="0"/>
              <a:t>Promote enabling role of ICTs across sectors for all SDGs (through diverse partnerships)</a:t>
            </a:r>
          </a:p>
          <a:p>
            <a:pPr marL="162900" indent="-162900">
              <a:buSzPct val="95000"/>
              <a:buFont typeface="+mj-lt"/>
              <a:buAutoNum type="arabicPeriod"/>
            </a:pPr>
            <a:r>
              <a:rPr lang="en-US" sz="1600" dirty="0"/>
              <a:t>Promote technological trends for the SDG implementation</a:t>
            </a:r>
          </a:p>
          <a:p>
            <a:pPr marL="162900" indent="-162900">
              <a:buSzPct val="95000"/>
              <a:buFont typeface="+mj-lt"/>
              <a:buAutoNum type="arabicPeriod"/>
            </a:pPr>
            <a:r>
              <a:rPr lang="en-US" sz="1600" dirty="0"/>
              <a:t>Track progress and evaluate ICT-driven SDGs</a:t>
            </a:r>
          </a:p>
          <a:p>
            <a:pPr marL="162900" indent="-162900">
              <a:buSzPct val="95000"/>
              <a:buFont typeface="+mj-lt"/>
              <a:buAutoNum type="arabicPeriod"/>
            </a:pPr>
            <a:endParaRPr lang="en-US" sz="1600" dirty="0"/>
          </a:p>
        </p:txBody>
      </p:sp>
      <p:sp>
        <p:nvSpPr>
          <p:cNvPr id="36" name="Content Placeholder 3"/>
          <p:cNvSpPr txBox="1">
            <a:spLocks/>
          </p:cNvSpPr>
          <p:nvPr/>
        </p:nvSpPr>
        <p:spPr>
          <a:xfrm>
            <a:off x="7017505" y="1196680"/>
            <a:ext cx="2018991" cy="1288445"/>
          </a:xfrm>
          <a:prstGeom prst="rect">
            <a:avLst/>
          </a:prstGeom>
        </p:spPr>
        <p:txBody>
          <a:bodyPr vert="horz">
            <a:normAutofit/>
          </a:bodyPr>
          <a:lstStyle>
            <a:lvl1pPr marL="162900" indent="-162900">
              <a:spcBef>
                <a:spcPts val="700"/>
              </a:spcBef>
              <a:buClr>
                <a:schemeClr val="accent2"/>
              </a:buClr>
              <a:buSzPct val="95000"/>
              <a:buFont typeface="+mj-lt"/>
              <a:buAutoNum type="arabicPeriod"/>
              <a:defRPr kumimoji="0" sz="1600"/>
            </a:lvl1pPr>
            <a:lvl2pPr marL="640080" indent="-274320">
              <a:spcBef>
                <a:spcPts val="550"/>
              </a:spcBef>
              <a:buClr>
                <a:schemeClr val="accent1"/>
              </a:buClr>
              <a:buSzPct val="70000"/>
              <a:buFont typeface="Wingdings 2"/>
              <a:buChar char=""/>
              <a:defRPr kumimoji="0" sz="2600"/>
            </a:lvl2pPr>
            <a:lvl3pPr indent="-228600">
              <a:spcBef>
                <a:spcPts val="500"/>
              </a:spcBef>
              <a:buClr>
                <a:schemeClr val="accent2"/>
              </a:buClr>
              <a:buSzPct val="75000"/>
              <a:buFont typeface="Wingdings"/>
              <a:buChar char=""/>
              <a:defRPr kumimoji="0" sz="2300"/>
            </a:lvl3pPr>
            <a:lvl4pPr indent="-228600">
              <a:spcBef>
                <a:spcPts val="400"/>
              </a:spcBef>
              <a:buClr>
                <a:schemeClr val="accent3"/>
              </a:buClr>
              <a:buSzPct val="75000"/>
              <a:buFont typeface="Wingdings"/>
              <a:buChar char=""/>
              <a:defRPr kumimoji="0" sz="2000"/>
            </a:lvl4pPr>
            <a:lvl5pPr indent="-228600">
              <a:spcBef>
                <a:spcPts val="400"/>
              </a:spcBef>
              <a:buClr>
                <a:schemeClr val="accent4"/>
              </a:buClr>
              <a:buSzPct val="65000"/>
              <a:buFont typeface="Wingdings"/>
              <a:buChar char=""/>
              <a:defRPr kumimoji="0" sz="2000"/>
            </a:lvl5pPr>
            <a:lvl6pPr marL="2103120" indent="-228600">
              <a:spcBef>
                <a:spcPct val="20000"/>
              </a:spcBef>
              <a:buClr>
                <a:schemeClr val="accent1"/>
              </a:buClr>
              <a:buFont typeface="Wingdings"/>
              <a:buChar char="§"/>
              <a:defRPr kumimoji="0" baseline="0"/>
            </a:lvl6pPr>
            <a:lvl7pPr marL="2377440" indent="-228600">
              <a:spcBef>
                <a:spcPct val="20000"/>
              </a:spcBef>
              <a:buClr>
                <a:schemeClr val="accent2"/>
              </a:buClr>
              <a:buFont typeface="Wingdings"/>
              <a:buChar char="§"/>
              <a:defRPr kumimoji="0" baseline="0"/>
            </a:lvl7pPr>
            <a:lvl8pPr marL="2651760" indent="-228600">
              <a:spcBef>
                <a:spcPct val="20000"/>
              </a:spcBef>
              <a:buClr>
                <a:schemeClr val="accent3"/>
              </a:buClr>
              <a:buFont typeface="Wingdings"/>
              <a:buChar char="§"/>
              <a:defRPr kumimoji="0" baseline="0"/>
            </a:lvl8pPr>
            <a:lvl9pPr marL="2926080" indent="-228600">
              <a:spcBef>
                <a:spcPct val="20000"/>
              </a:spcBef>
              <a:buClr>
                <a:schemeClr val="accent4"/>
              </a:buClr>
              <a:buFont typeface="Wingdings"/>
              <a:buChar char="§"/>
              <a:defRPr kumimoji="0" baseline="0"/>
            </a:lvl9pPr>
          </a:lstStyle>
          <a:p>
            <a:pPr>
              <a:buFont typeface="+mj-lt"/>
              <a:buAutoNum type="arabicPeriod" startAt="2"/>
            </a:pPr>
            <a:endParaRPr lang="en-US" dirty="0"/>
          </a:p>
        </p:txBody>
      </p:sp>
      <p:sp>
        <p:nvSpPr>
          <p:cNvPr id="33" name="Content Placeholder 3"/>
          <p:cNvSpPr txBox="1">
            <a:spLocks/>
          </p:cNvSpPr>
          <p:nvPr/>
        </p:nvSpPr>
        <p:spPr>
          <a:xfrm>
            <a:off x="5526207" y="1091786"/>
            <a:ext cx="3334002" cy="936484"/>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r">
              <a:buSzPct val="95000"/>
              <a:buFont typeface="Wingdings"/>
              <a:buNone/>
            </a:pPr>
            <a:r>
              <a:rPr lang="en-US" sz="1800" b="1" dirty="0" smtClean="0"/>
              <a:t>* Figure to be updated upon the completion of the mapping exercise</a:t>
            </a:r>
            <a:endParaRPr lang="en-US" sz="1800" dirty="0"/>
          </a:p>
        </p:txBody>
      </p:sp>
    </p:spTree>
    <p:extLst>
      <p:ext uri="{BB962C8B-B14F-4D97-AF65-F5344CB8AC3E}">
        <p14:creationId xmlns:p14="http://schemas.microsoft.com/office/powerpoint/2010/main" val="30298417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smtClean="0"/>
              <a:t>- Sector &amp; Inter-sectoral Objectives, Outcomes and Outputs</a:t>
            </a:r>
          </a:p>
          <a:p>
            <a:r>
              <a:rPr lang="en-US" dirty="0" smtClean="0"/>
              <a:t>- Enablers</a:t>
            </a:r>
          </a:p>
        </p:txBody>
      </p:sp>
      <p:sp>
        <p:nvSpPr>
          <p:cNvPr id="3" name="Title 2"/>
          <p:cNvSpPr>
            <a:spLocks noGrp="1"/>
          </p:cNvSpPr>
          <p:nvPr>
            <p:ph type="title"/>
          </p:nvPr>
        </p:nvSpPr>
        <p:spPr/>
        <p:txBody>
          <a:bodyPr>
            <a:normAutofit/>
          </a:bodyPr>
          <a:lstStyle/>
          <a:p>
            <a:r>
              <a:rPr lang="en-US" dirty="0" smtClean="0"/>
              <a:t>ITU results framework</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41</a:t>
            </a:fld>
            <a:endParaRPr lang="en-US"/>
          </a:p>
        </p:txBody>
      </p:sp>
    </p:spTree>
    <p:extLst>
      <p:ext uri="{BB962C8B-B14F-4D97-AF65-F5344CB8AC3E}">
        <p14:creationId xmlns:p14="http://schemas.microsoft.com/office/powerpoint/2010/main" val="23328970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R.1 (Spectrum regulations)</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065330014"/>
              </p:ext>
            </p:extLst>
          </p:nvPr>
        </p:nvGraphicFramePr>
        <p:xfrm>
          <a:off x="609600" y="1289841"/>
          <a:ext cx="8035014" cy="4310631"/>
        </p:xfrm>
        <a:graphic>
          <a:graphicData uri="http://schemas.openxmlformats.org/drawingml/2006/table">
            <a:tbl>
              <a:tblPr firstRow="1" bandRow="1">
                <a:tableStyleId>{3B4B98B0-60AC-42C2-AFA5-B58CD77FA1E5}</a:tableStyleId>
              </a:tblPr>
              <a:tblGrid>
                <a:gridCol w="1802160"/>
                <a:gridCol w="3960440"/>
                <a:gridCol w="2272414"/>
              </a:tblGrid>
              <a:tr h="266951">
                <a:tc>
                  <a:txBody>
                    <a:bodyPr/>
                    <a:lstStyle/>
                    <a:p>
                      <a:pPr algn="ctr" hangingPunct="0">
                        <a:spcBef>
                          <a:spcPts val="400"/>
                        </a:spcBef>
                        <a:spcAft>
                          <a:spcPts val="400"/>
                        </a:spcAft>
                      </a:pPr>
                      <a:r>
                        <a:rPr lang="en-GB" sz="1400" dirty="0">
                          <a:effectLst/>
                        </a:rPr>
                        <a:t>Objective</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a:effectLst/>
                        </a:rPr>
                        <a:t>Outcomes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a:effectLst/>
                        </a:rPr>
                        <a:t>Outputs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3865389">
                <a:tc>
                  <a:txBody>
                    <a:bodyPr/>
                    <a:lstStyle/>
                    <a:p>
                      <a:pPr hangingPunct="0">
                        <a:spcBef>
                          <a:spcPts val="200"/>
                        </a:spcBef>
                        <a:spcAft>
                          <a:spcPts val="200"/>
                        </a:spcAft>
                      </a:pPr>
                      <a:r>
                        <a:rPr lang="en-GB" sz="1400" dirty="0" smtClean="0">
                          <a:effectLst/>
                        </a:rPr>
                        <a:t>R.1 Meet</a:t>
                      </a:r>
                      <a:r>
                        <a:rPr lang="en-GB" sz="1400" dirty="0">
                          <a:effectLst/>
                        </a:rPr>
                        <a:t>, in a rational, equitable, efficient, economical and timely way, the ITU membership's requirements for radio-frequency spectrum and satellite-orbit resources, while avoiding harmful interference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hangingPunct="0">
                        <a:spcBef>
                          <a:spcPts val="200"/>
                        </a:spcBef>
                        <a:spcAft>
                          <a:spcPts val="200"/>
                        </a:spcAft>
                      </a:pPr>
                      <a:r>
                        <a:rPr lang="en-GB" sz="1400" dirty="0">
                          <a:effectLst/>
                        </a:rPr>
                        <a:t>R.1-1: Increased number of countries having satellite networks and earth stations recorded in the Master International Frequency Register (MIFR)</a:t>
                      </a:r>
                      <a:endParaRPr lang="en-US" sz="1400" dirty="0">
                        <a:effectLst/>
                      </a:endParaRPr>
                    </a:p>
                    <a:p>
                      <a:pPr hangingPunct="0">
                        <a:spcBef>
                          <a:spcPts val="200"/>
                        </a:spcBef>
                        <a:spcAft>
                          <a:spcPts val="200"/>
                        </a:spcAft>
                      </a:pPr>
                      <a:r>
                        <a:rPr lang="en-GB" sz="1400" dirty="0">
                          <a:effectLst/>
                        </a:rPr>
                        <a:t>R.1-2: Increased number of countries having terrestrial frequency assignments recorded in the MIFR</a:t>
                      </a:r>
                      <a:endParaRPr lang="en-US" sz="1400" dirty="0">
                        <a:effectLst/>
                      </a:endParaRPr>
                    </a:p>
                    <a:p>
                      <a:pPr hangingPunct="0">
                        <a:spcBef>
                          <a:spcPts val="200"/>
                        </a:spcBef>
                        <a:spcAft>
                          <a:spcPts val="200"/>
                        </a:spcAft>
                      </a:pPr>
                      <a:r>
                        <a:rPr lang="en-GB" sz="1400" dirty="0">
                          <a:effectLst/>
                        </a:rPr>
                        <a:t>R.1-3: Increased percentage of assignments recorded in the MIFR with a favourable finding</a:t>
                      </a:r>
                      <a:endParaRPr lang="en-US" sz="1400" dirty="0">
                        <a:effectLst/>
                      </a:endParaRPr>
                    </a:p>
                    <a:p>
                      <a:pPr hangingPunct="0">
                        <a:spcBef>
                          <a:spcPts val="200"/>
                        </a:spcBef>
                        <a:spcAft>
                          <a:spcPts val="200"/>
                        </a:spcAft>
                      </a:pPr>
                      <a:r>
                        <a:rPr lang="en-GB" sz="1400" dirty="0">
                          <a:effectLst/>
                        </a:rPr>
                        <a:t>R.1-4: Increased percentage of countries which have completed the transition to digital terrestrial television broadcasting</a:t>
                      </a:r>
                      <a:endParaRPr lang="en-US" sz="1400" dirty="0">
                        <a:effectLst/>
                      </a:endParaRPr>
                    </a:p>
                    <a:p>
                      <a:pPr hangingPunct="0">
                        <a:spcBef>
                          <a:spcPts val="200"/>
                        </a:spcBef>
                        <a:spcAft>
                          <a:spcPts val="200"/>
                        </a:spcAft>
                      </a:pPr>
                      <a:r>
                        <a:rPr lang="en-GB" sz="1400" dirty="0">
                          <a:effectLst/>
                        </a:rPr>
                        <a:t>R.1-5: Increased percentage of spectrum assigned to satellite networks which is free from harmful interference </a:t>
                      </a:r>
                      <a:endParaRPr lang="en-US" sz="1400" dirty="0">
                        <a:effectLst/>
                      </a:endParaRPr>
                    </a:p>
                    <a:p>
                      <a:pPr hangingPunct="0">
                        <a:spcBef>
                          <a:spcPts val="200"/>
                        </a:spcBef>
                        <a:spcAft>
                          <a:spcPts val="200"/>
                        </a:spcAft>
                      </a:pPr>
                      <a:r>
                        <a:rPr lang="en-GB" sz="1400" dirty="0">
                          <a:effectLst/>
                        </a:rPr>
                        <a:t>R.1-6: Increased percentage of assignments to terrestrial services recorded in the MIFR which are free from harmful interference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marL="183515" indent="-183515" hangingPunct="0">
                        <a:spcBef>
                          <a:spcPts val="200"/>
                        </a:spcBef>
                        <a:spcAft>
                          <a:spcPts val="200"/>
                        </a:spcAft>
                      </a:pPr>
                      <a:r>
                        <a:rPr lang="en-GB" sz="1400" dirty="0">
                          <a:effectLst/>
                        </a:rPr>
                        <a:t>–	Final </a:t>
                      </a:r>
                      <a:r>
                        <a:rPr lang="en-US" sz="1400" dirty="0">
                          <a:effectLst/>
                        </a:rPr>
                        <a:t>acts of world radiocommunication conferences, updated Radio Regulations</a:t>
                      </a:r>
                    </a:p>
                    <a:p>
                      <a:pPr marL="183515" indent="-183515" hangingPunct="0">
                        <a:spcBef>
                          <a:spcPts val="200"/>
                        </a:spcBef>
                        <a:spcAft>
                          <a:spcPts val="200"/>
                        </a:spcAft>
                      </a:pPr>
                      <a:r>
                        <a:rPr lang="en-GB" sz="1400" dirty="0">
                          <a:effectLst/>
                        </a:rPr>
                        <a:t>–	</a:t>
                      </a:r>
                      <a:r>
                        <a:rPr lang="en-US" sz="1400" dirty="0">
                          <a:effectLst/>
                        </a:rPr>
                        <a:t>Final acts of regional radiocommunication conferences, regional agreements</a:t>
                      </a:r>
                    </a:p>
                    <a:p>
                      <a:pPr marL="183515" indent="-183515" hangingPunct="0">
                        <a:spcBef>
                          <a:spcPts val="200"/>
                        </a:spcBef>
                        <a:spcAft>
                          <a:spcPts val="200"/>
                        </a:spcAft>
                      </a:pPr>
                      <a:r>
                        <a:rPr lang="en-GB" sz="1400" dirty="0">
                          <a:effectLst/>
                        </a:rPr>
                        <a:t>–	</a:t>
                      </a:r>
                      <a:r>
                        <a:rPr lang="en-US" sz="1400" dirty="0">
                          <a:effectLst/>
                        </a:rPr>
                        <a:t>Rules of Procedure and other decisions of the Radio Regulations Board (RRB)</a:t>
                      </a:r>
                    </a:p>
                    <a:p>
                      <a:pPr marL="183515" indent="-183515" hangingPunct="0">
                        <a:spcBef>
                          <a:spcPts val="200"/>
                        </a:spcBef>
                        <a:spcAft>
                          <a:spcPts val="200"/>
                        </a:spcAft>
                      </a:pPr>
                      <a:r>
                        <a:rPr lang="en-GB" sz="1400" dirty="0">
                          <a:effectLst/>
                        </a:rPr>
                        <a:t>–	</a:t>
                      </a:r>
                      <a:r>
                        <a:rPr lang="en-US" sz="1400" dirty="0">
                          <a:effectLst/>
                        </a:rPr>
                        <a:t>Publication of space notices and other related activities</a:t>
                      </a:r>
                    </a:p>
                    <a:p>
                      <a:pPr marL="183515" indent="-183515" hangingPunct="0">
                        <a:spcBef>
                          <a:spcPts val="200"/>
                        </a:spcBef>
                        <a:spcAft>
                          <a:spcPts val="200"/>
                        </a:spcAft>
                      </a:pPr>
                      <a:r>
                        <a:rPr lang="en-GB" sz="1400" dirty="0">
                          <a:effectLst/>
                        </a:rPr>
                        <a:t>–	</a:t>
                      </a:r>
                      <a:r>
                        <a:rPr lang="en-US" sz="1400" dirty="0">
                          <a:effectLst/>
                        </a:rPr>
                        <a:t>Publication of terrestrial notices and other related </a:t>
                      </a:r>
                      <a:r>
                        <a:rPr lang="en-US" sz="1400" dirty="0" smtClean="0">
                          <a:effectLst/>
                        </a:rPr>
                        <a:t>activities</a:t>
                      </a:r>
                      <a:endParaRPr lang="en-US" sz="1400" dirty="0">
                        <a:effectLst/>
                      </a:endParaRPr>
                    </a:p>
                  </a:txBody>
                  <a:tcPr marL="56441" marR="56441" marT="0" marB="0"/>
                </a:tc>
              </a:tr>
            </a:tbl>
          </a:graphicData>
        </a:graphic>
      </p:graphicFrame>
      <p:sp>
        <p:nvSpPr>
          <p:cNvPr id="7" name="Rectangle 1"/>
          <p:cNvSpPr>
            <a:spLocks noChangeArrowheads="1"/>
          </p:cNvSpPr>
          <p:nvPr/>
        </p:nvSpPr>
        <p:spPr bwMode="auto">
          <a:xfrm>
            <a:off x="671513" y="1046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323285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R.2 (Radiocommunication standards)</a:t>
            </a:r>
            <a:endParaRPr lang="en-US" sz="36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43</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034145385"/>
              </p:ext>
            </p:extLst>
          </p:nvPr>
        </p:nvGraphicFramePr>
        <p:xfrm>
          <a:off x="609600" y="935048"/>
          <a:ext cx="8273201" cy="5703569"/>
        </p:xfrm>
        <a:graphic>
          <a:graphicData uri="http://schemas.openxmlformats.org/drawingml/2006/table">
            <a:tbl>
              <a:tblPr firstRow="1" bandRow="1">
                <a:tableStyleId>{3B4B98B0-60AC-42C2-AFA5-B58CD77FA1E5}</a:tableStyleId>
              </a:tblPr>
              <a:tblGrid>
                <a:gridCol w="2142186"/>
                <a:gridCol w="3558924"/>
                <a:gridCol w="2572091"/>
              </a:tblGrid>
              <a:tr h="278129">
                <a:tc>
                  <a:txBody>
                    <a:bodyPr/>
                    <a:lstStyle/>
                    <a:p>
                      <a:pPr algn="ctr" hangingPunct="0">
                        <a:spcBef>
                          <a:spcPts val="400"/>
                        </a:spcBef>
                        <a:spcAft>
                          <a:spcPts val="400"/>
                        </a:spcAft>
                      </a:pPr>
                      <a:r>
                        <a:rPr lang="en-GB" sz="1400" dirty="0">
                          <a:effectLst/>
                        </a:rPr>
                        <a:t>Objective</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a:effectLst/>
                        </a:rPr>
                        <a:t>Outcomes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a:effectLst/>
                        </a:rPr>
                        <a:t>Outputs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2411685">
                <a:tc>
                  <a:txBody>
                    <a:bodyPr/>
                    <a:lstStyle/>
                    <a:p>
                      <a:pPr hangingPunct="0">
                        <a:spcBef>
                          <a:spcPts val="200"/>
                        </a:spcBef>
                        <a:spcAft>
                          <a:spcPts val="200"/>
                        </a:spcAft>
                      </a:pPr>
                      <a:r>
                        <a:rPr lang="en-GB" sz="1400" dirty="0" smtClean="0">
                          <a:effectLst/>
                        </a:rPr>
                        <a:t>R.2 Provide </a:t>
                      </a:r>
                      <a:r>
                        <a:rPr lang="en-GB" sz="1400" dirty="0">
                          <a:effectLst/>
                        </a:rPr>
                        <a:t>for worldwide connectivity and interoperability, improved performance, quality, affordability and timeliness of service and overall system economy in radiocommunications, including through the development of international standards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hangingPunct="0">
                        <a:spcBef>
                          <a:spcPts val="200"/>
                        </a:spcBef>
                        <a:spcAft>
                          <a:spcPts val="200"/>
                        </a:spcAft>
                      </a:pPr>
                      <a:r>
                        <a:rPr lang="en-GB" sz="1400" dirty="0">
                          <a:effectLst/>
                        </a:rPr>
                        <a:t>R.2-1: Increased mobile-broadband access, including in frequency bands identified for international mobile telecommunications (IMT)</a:t>
                      </a:r>
                      <a:endParaRPr lang="en-US" sz="1400" dirty="0">
                        <a:effectLst/>
                      </a:endParaRPr>
                    </a:p>
                    <a:p>
                      <a:pPr hangingPunct="0">
                        <a:spcBef>
                          <a:spcPts val="200"/>
                        </a:spcBef>
                        <a:spcAft>
                          <a:spcPts val="200"/>
                        </a:spcAft>
                      </a:pPr>
                      <a:r>
                        <a:rPr lang="en-GB" sz="1400" dirty="0">
                          <a:effectLst/>
                        </a:rPr>
                        <a:t>R.2-2: Reduced mobile-broadband price </a:t>
                      </a:r>
                      <a:r>
                        <a:rPr lang="en-GB" sz="1400" dirty="0" smtClean="0">
                          <a:effectLst/>
                        </a:rPr>
                        <a:t>basket, </a:t>
                      </a:r>
                      <a:r>
                        <a:rPr lang="en-GB" sz="1400" dirty="0">
                          <a:effectLst/>
                        </a:rPr>
                        <a:t>as a percentage of gross national income (GNI) per capita</a:t>
                      </a:r>
                      <a:endParaRPr lang="en-US" sz="1400" dirty="0">
                        <a:effectLst/>
                      </a:endParaRPr>
                    </a:p>
                    <a:p>
                      <a:pPr hangingPunct="0">
                        <a:spcBef>
                          <a:spcPts val="200"/>
                        </a:spcBef>
                        <a:spcAft>
                          <a:spcPts val="200"/>
                        </a:spcAft>
                      </a:pPr>
                      <a:r>
                        <a:rPr lang="en-GB" sz="1400" dirty="0">
                          <a:effectLst/>
                        </a:rPr>
                        <a:t>R.2-3: Increased number of fixed links and increased amount of traffic handled by the fixed service (</a:t>
                      </a:r>
                      <a:r>
                        <a:rPr lang="en-GB" sz="1400" dirty="0" err="1">
                          <a:effectLst/>
                        </a:rPr>
                        <a:t>Tbit</a:t>
                      </a:r>
                      <a:r>
                        <a:rPr lang="en-GB" sz="1400" dirty="0">
                          <a:effectLst/>
                        </a:rPr>
                        <a:t>/s)</a:t>
                      </a:r>
                      <a:endParaRPr lang="en-US" sz="1400" dirty="0">
                        <a:effectLst/>
                      </a:endParaRPr>
                    </a:p>
                    <a:p>
                      <a:pPr hangingPunct="0">
                        <a:spcBef>
                          <a:spcPts val="200"/>
                        </a:spcBef>
                        <a:spcAft>
                          <a:spcPts val="200"/>
                        </a:spcAft>
                      </a:pPr>
                      <a:r>
                        <a:rPr lang="en-GB" sz="1400" dirty="0">
                          <a:effectLst/>
                        </a:rPr>
                        <a:t>R.2-4: Increased number of households with digital terrestrial television reception</a:t>
                      </a:r>
                      <a:endParaRPr lang="en-US" sz="1400" dirty="0">
                        <a:effectLst/>
                      </a:endParaRPr>
                    </a:p>
                    <a:p>
                      <a:pPr hangingPunct="0">
                        <a:spcBef>
                          <a:spcPts val="200"/>
                        </a:spcBef>
                        <a:spcAft>
                          <a:spcPts val="200"/>
                        </a:spcAft>
                      </a:pPr>
                      <a:r>
                        <a:rPr lang="en-GB" sz="1400" dirty="0">
                          <a:effectLst/>
                        </a:rPr>
                        <a:t>R.2-5: Increased number of transponders (equivalent 36 MHz) on communication satellites in operation and corresponding capacity (</a:t>
                      </a:r>
                      <a:r>
                        <a:rPr lang="en-GB" sz="1400" dirty="0" err="1">
                          <a:effectLst/>
                        </a:rPr>
                        <a:t>Tbit</a:t>
                      </a:r>
                      <a:r>
                        <a:rPr lang="en-GB" sz="1400" dirty="0">
                          <a:effectLst/>
                        </a:rPr>
                        <a:t>/s); Number of VSAT terminals; Number of households with satellite television reception </a:t>
                      </a:r>
                      <a:endParaRPr lang="en-US" sz="1400" dirty="0">
                        <a:effectLst/>
                      </a:endParaRPr>
                    </a:p>
                    <a:p>
                      <a:pPr hangingPunct="0">
                        <a:spcBef>
                          <a:spcPts val="200"/>
                        </a:spcBef>
                        <a:spcAft>
                          <a:spcPts val="200"/>
                        </a:spcAft>
                      </a:pPr>
                      <a:r>
                        <a:rPr lang="en-GB" sz="1400" dirty="0">
                          <a:effectLst/>
                        </a:rPr>
                        <a:t>R.2-6: Increased number of devices with </a:t>
                      </a:r>
                      <a:r>
                        <a:rPr lang="en-GB" sz="1400" dirty="0" err="1">
                          <a:effectLst/>
                        </a:rPr>
                        <a:t>radionavigation</a:t>
                      </a:r>
                      <a:r>
                        <a:rPr lang="en-GB" sz="1400" dirty="0">
                          <a:effectLst/>
                        </a:rPr>
                        <a:t>-satellite reception</a:t>
                      </a:r>
                      <a:endParaRPr lang="en-US" sz="1400" dirty="0">
                        <a:effectLst/>
                      </a:endParaRPr>
                    </a:p>
                    <a:p>
                      <a:pPr hangingPunct="0">
                        <a:spcBef>
                          <a:spcPts val="200"/>
                        </a:spcBef>
                        <a:spcAft>
                          <a:spcPts val="200"/>
                        </a:spcAft>
                      </a:pPr>
                      <a:r>
                        <a:rPr lang="en-GB" sz="1400" dirty="0">
                          <a:effectLst/>
                        </a:rPr>
                        <a:t>R.2-7: Increased number of satellites having Earth exploration payloads in operation, corresponding quantity and resolution of transmitted images and data volume downloaded (</a:t>
                      </a:r>
                      <a:r>
                        <a:rPr lang="en-GB" sz="1400" dirty="0" err="1">
                          <a:effectLst/>
                        </a:rPr>
                        <a:t>Tbytes</a:t>
                      </a:r>
                      <a:r>
                        <a:rPr lang="en-GB"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marL="183515" indent="-183515" hangingPunct="0">
                        <a:spcBef>
                          <a:spcPts val="200"/>
                        </a:spcBef>
                        <a:spcAft>
                          <a:spcPts val="200"/>
                        </a:spcAft>
                      </a:pPr>
                      <a:r>
                        <a:rPr lang="en-GB" sz="1400" dirty="0">
                          <a:effectLst/>
                        </a:rPr>
                        <a:t>–	Decisions of the </a:t>
                      </a:r>
                      <a:r>
                        <a:rPr lang="en-US" sz="1400" dirty="0">
                          <a:effectLst/>
                        </a:rPr>
                        <a:t>Radiocommunication Assembly, ITU-R resolutions</a:t>
                      </a:r>
                    </a:p>
                    <a:p>
                      <a:pPr marL="183515" indent="-183515" hangingPunct="0">
                        <a:spcBef>
                          <a:spcPts val="200"/>
                        </a:spcBef>
                        <a:spcAft>
                          <a:spcPts val="200"/>
                        </a:spcAft>
                      </a:pPr>
                      <a:r>
                        <a:rPr lang="en-GB" sz="1400" dirty="0">
                          <a:effectLst/>
                        </a:rPr>
                        <a:t>–	</a:t>
                      </a:r>
                      <a:r>
                        <a:rPr lang="en-US" sz="1400" dirty="0">
                          <a:effectLst/>
                        </a:rPr>
                        <a:t>ITU-R recommendations, reports (including the CPM report) and handbooks</a:t>
                      </a:r>
                    </a:p>
                    <a:p>
                      <a:pPr marL="183515" indent="-183515" hangingPunct="0">
                        <a:spcBef>
                          <a:spcPts val="200"/>
                        </a:spcBef>
                        <a:spcAft>
                          <a:spcPts val="200"/>
                        </a:spcAft>
                      </a:pPr>
                      <a:r>
                        <a:rPr lang="en-GB" sz="1400" dirty="0">
                          <a:effectLst/>
                        </a:rPr>
                        <a:t>–	</a:t>
                      </a:r>
                      <a:r>
                        <a:rPr lang="en-US" sz="1400" dirty="0">
                          <a:effectLst/>
                        </a:rPr>
                        <a:t>Advice from the</a:t>
                      </a:r>
                      <a:r>
                        <a:rPr lang="en-GB" sz="1400" dirty="0">
                          <a:effectLst/>
                        </a:rPr>
                        <a:t> Radiocommunication Advisory Group</a:t>
                      </a:r>
                      <a:endParaRPr lang="en-US" sz="1400" dirty="0">
                        <a:effectLst/>
                      </a:endParaRPr>
                    </a:p>
                    <a:p>
                      <a:pPr marL="183515" indent="-183515" hangingPunct="0">
                        <a:spcBef>
                          <a:spcPts val="300"/>
                        </a:spcBef>
                        <a:spcAft>
                          <a:spcPts val="0"/>
                        </a:spcAft>
                      </a:pPr>
                      <a:r>
                        <a:rPr lang="en-GB"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bl>
          </a:graphicData>
        </a:graphic>
      </p:graphicFrame>
    </p:spTree>
    <p:extLst>
      <p:ext uri="{BB962C8B-B14F-4D97-AF65-F5344CB8AC3E}">
        <p14:creationId xmlns:p14="http://schemas.microsoft.com/office/powerpoint/2010/main" val="41279033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R.3 (Disseminate information)</a:t>
            </a:r>
            <a:endParaRPr lang="en-US" sz="36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86831971"/>
              </p:ext>
            </p:extLst>
          </p:nvPr>
        </p:nvGraphicFramePr>
        <p:xfrm>
          <a:off x="609600" y="1628800"/>
          <a:ext cx="8035014" cy="2259072"/>
        </p:xfrm>
        <a:graphic>
          <a:graphicData uri="http://schemas.openxmlformats.org/drawingml/2006/table">
            <a:tbl>
              <a:tblPr firstRow="1" bandRow="1">
                <a:tableStyleId>{3B4B98B0-60AC-42C2-AFA5-B58CD77FA1E5}</a:tableStyleId>
              </a:tblPr>
              <a:tblGrid>
                <a:gridCol w="2498040"/>
                <a:gridCol w="3038934"/>
                <a:gridCol w="2498040"/>
              </a:tblGrid>
              <a:tr h="288032">
                <a:tc>
                  <a:txBody>
                    <a:bodyPr/>
                    <a:lstStyle/>
                    <a:p>
                      <a:pPr algn="ctr" hangingPunct="0">
                        <a:spcBef>
                          <a:spcPts val="400"/>
                        </a:spcBef>
                        <a:spcAft>
                          <a:spcPts val="400"/>
                        </a:spcAft>
                      </a:pPr>
                      <a:r>
                        <a:rPr lang="en-GB" sz="1400" dirty="0">
                          <a:effectLst/>
                        </a:rPr>
                        <a:t>Objective</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a:effectLst/>
                        </a:rPr>
                        <a:t>Outcomes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a:effectLst/>
                        </a:rPr>
                        <a:t>Outputs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017919">
                <a:tc>
                  <a:txBody>
                    <a:bodyPr/>
                    <a:lstStyle/>
                    <a:p>
                      <a:pPr hangingPunct="0">
                        <a:spcBef>
                          <a:spcPts val="200"/>
                        </a:spcBef>
                        <a:spcAft>
                          <a:spcPts val="200"/>
                        </a:spcAft>
                      </a:pPr>
                      <a:r>
                        <a:rPr lang="en-GB" sz="1400" dirty="0" smtClean="0">
                          <a:effectLst/>
                        </a:rPr>
                        <a:t>R.3 Foster </a:t>
                      </a:r>
                      <a:r>
                        <a:rPr lang="en-GB" sz="1400" dirty="0">
                          <a:effectLst/>
                        </a:rPr>
                        <a:t>the acquisition and sharing of knowledge and know-how on radiocommunications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hangingPunct="0">
                        <a:spcBef>
                          <a:spcPts val="200"/>
                        </a:spcBef>
                        <a:spcAft>
                          <a:spcPts val="200"/>
                        </a:spcAft>
                      </a:pPr>
                      <a:r>
                        <a:rPr lang="en-GB" sz="1400" dirty="0" smtClean="0">
                          <a:effectLst/>
                        </a:rPr>
                        <a:t>R.3-1</a:t>
                      </a:r>
                      <a:r>
                        <a:rPr lang="en-GB" sz="1400" dirty="0">
                          <a:effectLst/>
                        </a:rPr>
                        <a:t>: Increased knowledge and know-how on the Radio Regulations, Rules of Procedure, regional agreements, recommendations and best practices on spectrum use</a:t>
                      </a:r>
                      <a:endParaRPr lang="en-US" sz="1400" dirty="0">
                        <a:effectLst/>
                      </a:endParaRPr>
                    </a:p>
                    <a:p>
                      <a:pPr hangingPunct="0">
                        <a:spcBef>
                          <a:spcPts val="200"/>
                        </a:spcBef>
                        <a:spcAft>
                          <a:spcPts val="200"/>
                        </a:spcAft>
                      </a:pPr>
                      <a:r>
                        <a:rPr lang="en-GB" sz="1400" dirty="0">
                          <a:effectLst/>
                        </a:rPr>
                        <a:t>R.3-2: Increased participation in ITU-R activities (including through remote participation), in particular by developing </a:t>
                      </a:r>
                      <a:r>
                        <a:rPr lang="en-GB" sz="1400" dirty="0" smtClean="0">
                          <a:effectLst/>
                        </a:rPr>
                        <a:t>countries</a:t>
                      </a:r>
                      <a:endParaRPr lang="en-US" sz="1400" dirty="0">
                        <a:effectLst/>
                      </a:endParaRPr>
                    </a:p>
                  </a:txBody>
                  <a:tcPr marL="56441" marR="56441" marT="0" marB="0"/>
                </a:tc>
                <a:tc>
                  <a:txBody>
                    <a:bodyPr/>
                    <a:lstStyle/>
                    <a:p>
                      <a:pPr marL="183515" indent="-183515" hangingPunct="0">
                        <a:spcBef>
                          <a:spcPts val="300"/>
                        </a:spcBef>
                        <a:spcAft>
                          <a:spcPts val="0"/>
                        </a:spcAft>
                      </a:pPr>
                      <a:r>
                        <a:rPr lang="en-GB" sz="1400" dirty="0">
                          <a:effectLst/>
                        </a:rPr>
                        <a:t>–	ITU-R </a:t>
                      </a:r>
                      <a:r>
                        <a:rPr lang="en-US" sz="1400" dirty="0">
                          <a:effectLst/>
                        </a:rPr>
                        <a:t>publications</a:t>
                      </a:r>
                    </a:p>
                    <a:p>
                      <a:pPr marL="183515" indent="-183515" hangingPunct="0">
                        <a:spcBef>
                          <a:spcPts val="300"/>
                        </a:spcBef>
                        <a:spcAft>
                          <a:spcPts val="0"/>
                        </a:spcAft>
                      </a:pPr>
                      <a:r>
                        <a:rPr lang="en-GB" sz="1400" dirty="0">
                          <a:effectLst/>
                        </a:rPr>
                        <a:t>–	</a:t>
                      </a:r>
                      <a:r>
                        <a:rPr lang="en-US" sz="1400" dirty="0">
                          <a:effectLst/>
                        </a:rPr>
                        <a:t>Assistance to members, in particular developing countries and LDCs</a:t>
                      </a:r>
                    </a:p>
                    <a:p>
                      <a:pPr marL="183515" indent="-183515" hangingPunct="0">
                        <a:spcBef>
                          <a:spcPts val="300"/>
                        </a:spcBef>
                        <a:spcAft>
                          <a:spcPts val="0"/>
                        </a:spcAft>
                      </a:pPr>
                      <a:r>
                        <a:rPr lang="en-GB" sz="1400" dirty="0">
                          <a:effectLst/>
                        </a:rPr>
                        <a:t>–	</a:t>
                      </a:r>
                      <a:r>
                        <a:rPr lang="en-US" sz="1400" dirty="0">
                          <a:effectLst/>
                        </a:rPr>
                        <a:t>Liaison/support to development activities</a:t>
                      </a:r>
                    </a:p>
                    <a:p>
                      <a:pPr marL="183515" indent="-183515" hangingPunct="0">
                        <a:spcBef>
                          <a:spcPts val="300"/>
                        </a:spcBef>
                        <a:spcAft>
                          <a:spcPts val="0"/>
                        </a:spcAft>
                      </a:pPr>
                      <a:r>
                        <a:rPr lang="en-GB" sz="1400" dirty="0">
                          <a:effectLst/>
                        </a:rPr>
                        <a:t>–	</a:t>
                      </a:r>
                      <a:r>
                        <a:rPr lang="en-US" sz="1400" dirty="0">
                          <a:effectLst/>
                        </a:rPr>
                        <a:t>Seminars,</a:t>
                      </a:r>
                      <a:r>
                        <a:rPr lang="en-GB" sz="1400" dirty="0">
                          <a:effectLst/>
                        </a:rPr>
                        <a:t> workshops and other events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bl>
          </a:graphicData>
        </a:graphic>
      </p:graphicFrame>
    </p:spTree>
    <p:extLst>
      <p:ext uri="{BB962C8B-B14F-4D97-AF65-F5344CB8AC3E}">
        <p14:creationId xmlns:p14="http://schemas.microsoft.com/office/powerpoint/2010/main" val="4413331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T.1 (Development of standards)</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51885706"/>
              </p:ext>
            </p:extLst>
          </p:nvPr>
        </p:nvGraphicFramePr>
        <p:xfrm>
          <a:off x="683568" y="1484784"/>
          <a:ext cx="7776864" cy="4373880"/>
        </p:xfrm>
        <a:graphic>
          <a:graphicData uri="http://schemas.openxmlformats.org/drawingml/2006/table">
            <a:tbl>
              <a:tblPr firstRow="1" bandRow="1">
                <a:tableStyleId>{3B4B98B0-60AC-42C2-AFA5-B58CD77FA1E5}</a:tableStyleId>
              </a:tblPr>
              <a:tblGrid>
                <a:gridCol w="1944480"/>
                <a:gridCol w="2952064"/>
                <a:gridCol w="2880320"/>
              </a:tblGrid>
              <a:tr h="97801">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1534729">
                <a:tc>
                  <a:txBody>
                    <a:bodyPr/>
                    <a:lstStyle/>
                    <a:p>
                      <a:pPr algn="l" hangingPunct="0">
                        <a:spcBef>
                          <a:spcPts val="300"/>
                        </a:spcBef>
                        <a:spcAft>
                          <a:spcPts val="300"/>
                        </a:spcAft>
                      </a:pPr>
                      <a:r>
                        <a:rPr lang="en-GB" sz="1400" dirty="0" smtClean="0">
                          <a:effectLst/>
                        </a:rPr>
                        <a:t>T.1 Develop </a:t>
                      </a:r>
                      <a:r>
                        <a:rPr lang="en-GB" sz="1400" dirty="0">
                          <a:effectLst/>
                        </a:rPr>
                        <a:t>non-discriminatory international standards (ITU-T recommendations), in a timely manner, and foster interoperability and improved performance of equipment, networks, services and applications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a:effectLst/>
                        </a:rPr>
                        <a:t>T.1-1: Increased utilization of ITU-T recommendations</a:t>
                      </a:r>
                      <a:endParaRPr lang="en-US" sz="1400" dirty="0">
                        <a:effectLst/>
                      </a:endParaRPr>
                    </a:p>
                    <a:p>
                      <a:pPr algn="l" hangingPunct="0">
                        <a:spcBef>
                          <a:spcPts val="300"/>
                        </a:spcBef>
                        <a:spcAft>
                          <a:spcPts val="300"/>
                        </a:spcAft>
                      </a:pPr>
                      <a:r>
                        <a:rPr lang="en-GB" sz="1400" dirty="0">
                          <a:effectLst/>
                        </a:rPr>
                        <a:t>T.1-2: Improved conformance to ITU-T recommendations</a:t>
                      </a:r>
                      <a:endParaRPr lang="en-US" sz="1400" dirty="0">
                        <a:effectLst/>
                      </a:endParaRPr>
                    </a:p>
                    <a:p>
                      <a:pPr algn="l" hangingPunct="0">
                        <a:spcBef>
                          <a:spcPts val="300"/>
                        </a:spcBef>
                        <a:spcAft>
                          <a:spcPts val="300"/>
                        </a:spcAft>
                      </a:pPr>
                      <a:r>
                        <a:rPr lang="en-GB" sz="1400" dirty="0">
                          <a:effectLst/>
                        </a:rPr>
                        <a:t>T.1-3: Enhanced standards in new technologies and services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marL="183515" indent="-183515" algn="l" hangingPunct="0">
                        <a:spcBef>
                          <a:spcPts val="300"/>
                        </a:spcBef>
                        <a:spcAft>
                          <a:spcPts val="300"/>
                        </a:spcAft>
                      </a:pPr>
                      <a:r>
                        <a:rPr lang="en-US" sz="1400" dirty="0" smtClean="0">
                          <a:effectLst/>
                        </a:rPr>
                        <a:t>–</a:t>
                      </a:r>
                      <a:r>
                        <a:rPr lang="en-US" sz="1400" dirty="0">
                          <a:effectLst/>
                        </a:rPr>
                        <a:t>	Resolutions, recommendations and opinions of the World Telecommunication Standardization Assembly (WTSA)</a:t>
                      </a:r>
                    </a:p>
                    <a:p>
                      <a:pPr marL="183515" indent="-183515" algn="l" hangingPunct="0">
                        <a:spcBef>
                          <a:spcPts val="300"/>
                        </a:spcBef>
                        <a:spcAft>
                          <a:spcPts val="300"/>
                        </a:spcAft>
                      </a:pPr>
                      <a:r>
                        <a:rPr lang="en-US" sz="1400" dirty="0">
                          <a:effectLst/>
                        </a:rPr>
                        <a:t>–	WTSA regional consultation sessions</a:t>
                      </a:r>
                    </a:p>
                    <a:p>
                      <a:pPr marL="183515" indent="-183515" algn="l" hangingPunct="0">
                        <a:spcBef>
                          <a:spcPts val="300"/>
                        </a:spcBef>
                        <a:spcAft>
                          <a:spcPts val="300"/>
                        </a:spcAft>
                      </a:pPr>
                      <a:r>
                        <a:rPr lang="en-US" sz="1400" dirty="0">
                          <a:effectLst/>
                        </a:rPr>
                        <a:t>–	Advice and decisions of the Telecommunication Standardization Advisory Group (TSAG)</a:t>
                      </a:r>
                    </a:p>
                    <a:p>
                      <a:pPr marL="183515" indent="-183515" algn="l" hangingPunct="0">
                        <a:spcBef>
                          <a:spcPts val="300"/>
                        </a:spcBef>
                        <a:spcAft>
                          <a:spcPts val="300"/>
                        </a:spcAft>
                      </a:pPr>
                      <a:r>
                        <a:rPr lang="en-US" sz="1400" dirty="0">
                          <a:effectLst/>
                        </a:rPr>
                        <a:t>–	ITU-T recommendations and related results of ITU-T study groups</a:t>
                      </a:r>
                    </a:p>
                    <a:p>
                      <a:pPr marL="183515" indent="-183515" algn="l" hangingPunct="0">
                        <a:spcBef>
                          <a:spcPts val="300"/>
                        </a:spcBef>
                        <a:spcAft>
                          <a:spcPts val="300"/>
                        </a:spcAft>
                      </a:pPr>
                      <a:r>
                        <a:rPr lang="en-US" sz="1400" dirty="0">
                          <a:effectLst/>
                        </a:rPr>
                        <a:t>–	ITU-T general assistance and cooperation</a:t>
                      </a:r>
                    </a:p>
                    <a:p>
                      <a:pPr marL="183515" indent="-183515" algn="l" hangingPunct="0">
                        <a:spcBef>
                          <a:spcPts val="300"/>
                        </a:spcBef>
                        <a:spcAft>
                          <a:spcPts val="300"/>
                        </a:spcAft>
                      </a:pPr>
                      <a:r>
                        <a:rPr lang="en-US" sz="1400" dirty="0">
                          <a:effectLst/>
                        </a:rPr>
                        <a:t>–	Conformity database</a:t>
                      </a:r>
                    </a:p>
                    <a:p>
                      <a:pPr marL="183515" indent="-183515" algn="l" hangingPunct="0">
                        <a:spcBef>
                          <a:spcPts val="300"/>
                        </a:spcBef>
                        <a:spcAft>
                          <a:spcPts val="300"/>
                        </a:spcAft>
                      </a:pPr>
                      <a:r>
                        <a:rPr lang="en-US" sz="1400" dirty="0">
                          <a:effectLst/>
                        </a:rPr>
                        <a:t>–	Interoperability test </a:t>
                      </a:r>
                      <a:r>
                        <a:rPr lang="en-US" sz="1400" dirty="0" err="1">
                          <a:effectLst/>
                        </a:rPr>
                        <a:t>centres</a:t>
                      </a:r>
                      <a:r>
                        <a:rPr lang="en-US" sz="1400" dirty="0">
                          <a:effectLst/>
                        </a:rPr>
                        <a:t> and events</a:t>
                      </a:r>
                    </a:p>
                    <a:p>
                      <a:pPr marL="183515" indent="-183515" algn="l" hangingPunct="0">
                        <a:spcBef>
                          <a:spcPts val="300"/>
                        </a:spcBef>
                        <a:spcAft>
                          <a:spcPts val="300"/>
                        </a:spcAft>
                      </a:pPr>
                      <a:r>
                        <a:rPr lang="en-US" sz="1400" dirty="0">
                          <a:effectLst/>
                        </a:rPr>
                        <a:t>–	Development of test suites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bl>
          </a:graphicData>
        </a:graphic>
      </p:graphicFrame>
    </p:spTree>
    <p:extLst>
      <p:ext uri="{BB962C8B-B14F-4D97-AF65-F5344CB8AC3E}">
        <p14:creationId xmlns:p14="http://schemas.microsoft.com/office/powerpoint/2010/main" val="12540398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T.2 (Bridging the standards gap)</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993684372"/>
              </p:ext>
            </p:extLst>
          </p:nvPr>
        </p:nvGraphicFramePr>
        <p:xfrm>
          <a:off x="648172" y="1772816"/>
          <a:ext cx="7847657" cy="2933730"/>
        </p:xfrm>
        <a:graphic>
          <a:graphicData uri="http://schemas.openxmlformats.org/drawingml/2006/table">
            <a:tbl>
              <a:tblPr firstRow="1" bandRow="1">
                <a:tableStyleId>{3B4B98B0-60AC-42C2-AFA5-B58CD77FA1E5}</a:tableStyleId>
              </a:tblPr>
              <a:tblGrid>
                <a:gridCol w="1962180"/>
                <a:gridCol w="3244571"/>
                <a:gridCol w="2640906"/>
              </a:tblGrid>
              <a:tr h="221010">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978013">
                <a:tc>
                  <a:txBody>
                    <a:bodyPr/>
                    <a:lstStyle/>
                    <a:p>
                      <a:pPr algn="l" hangingPunct="0">
                        <a:spcBef>
                          <a:spcPts val="300"/>
                        </a:spcBef>
                        <a:spcAft>
                          <a:spcPts val="300"/>
                        </a:spcAft>
                      </a:pPr>
                      <a:r>
                        <a:rPr lang="en-GB" sz="1400" dirty="0" smtClean="0">
                          <a:effectLst/>
                        </a:rPr>
                        <a:t>T.2 Promote </a:t>
                      </a:r>
                      <a:r>
                        <a:rPr lang="en-GB" sz="1400" dirty="0">
                          <a:effectLst/>
                        </a:rPr>
                        <a:t>the active participation of the membership, in particular developing countries, in the definition and adoption of non-discriminatory international standards (ITU-T recommendations) with a view to bridging the standardization gap</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a:effectLst/>
                        </a:rPr>
                        <a:t>T.2-1: Increased participation in the ITU-T standardization process, including attendance of meetings, submission of contributions, taking leadership positions and hosting of meetings/workshops, especially from developing countries</a:t>
                      </a:r>
                      <a:endParaRPr lang="en-US" sz="1400" dirty="0">
                        <a:effectLst/>
                      </a:endParaRPr>
                    </a:p>
                    <a:p>
                      <a:pPr algn="l" hangingPunct="0">
                        <a:spcBef>
                          <a:spcPts val="300"/>
                        </a:spcBef>
                        <a:spcAft>
                          <a:spcPts val="300"/>
                        </a:spcAft>
                      </a:pPr>
                      <a:r>
                        <a:rPr lang="en-GB" sz="1400" dirty="0">
                          <a:effectLst/>
                        </a:rPr>
                        <a:t>T.2-2: Increase of the ITU-T membership, including Sector Members, Associates and Academia</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marL="183515" indent="-183515" algn="l" hangingPunct="0">
                        <a:spcBef>
                          <a:spcPts val="300"/>
                        </a:spcBef>
                        <a:spcAft>
                          <a:spcPts val="300"/>
                        </a:spcAft>
                      </a:pPr>
                      <a:r>
                        <a:rPr lang="en-US" sz="1400" dirty="0">
                          <a:effectLst/>
                        </a:rPr>
                        <a:t>–	Bridging the standardization gap (e.g. remote participation, fellowships, establishment of regional study groups)</a:t>
                      </a:r>
                    </a:p>
                    <a:p>
                      <a:pPr marL="183515" indent="-183515" algn="l" hangingPunct="0">
                        <a:spcBef>
                          <a:spcPts val="300"/>
                        </a:spcBef>
                        <a:spcAft>
                          <a:spcPts val="300"/>
                        </a:spcAft>
                      </a:pPr>
                      <a:r>
                        <a:rPr lang="en-US" sz="1400" dirty="0">
                          <a:effectLst/>
                        </a:rPr>
                        <a:t>–	Workshops and seminars, including offline and online training activities, complementing the capacity-building work on bridging the standardization gap undertaken in ITU-D</a:t>
                      </a:r>
                    </a:p>
                    <a:p>
                      <a:pPr marL="183515" indent="-183515" algn="l" hangingPunct="0">
                        <a:spcBef>
                          <a:spcPts val="300"/>
                        </a:spcBef>
                        <a:spcAft>
                          <a:spcPts val="300"/>
                        </a:spcAft>
                      </a:pPr>
                      <a:r>
                        <a:rPr lang="en-US" sz="1400" dirty="0">
                          <a:effectLst/>
                        </a:rPr>
                        <a:t>–	Outreach and promotion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bl>
          </a:graphicData>
        </a:graphic>
      </p:graphicFrame>
    </p:spTree>
    <p:extLst>
      <p:ext uri="{BB962C8B-B14F-4D97-AF65-F5344CB8AC3E}">
        <p14:creationId xmlns:p14="http://schemas.microsoft.com/office/powerpoint/2010/main" val="1359713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T.3 (Telecommunication resources)</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721743026"/>
              </p:ext>
            </p:extLst>
          </p:nvPr>
        </p:nvGraphicFramePr>
        <p:xfrm>
          <a:off x="684176" y="2060848"/>
          <a:ext cx="7775649" cy="2639978"/>
        </p:xfrm>
        <a:graphic>
          <a:graphicData uri="http://schemas.openxmlformats.org/drawingml/2006/table">
            <a:tbl>
              <a:tblPr firstRow="1" bandRow="1">
                <a:tableStyleId>{3B4B98B0-60AC-42C2-AFA5-B58CD77FA1E5}</a:tableStyleId>
              </a:tblPr>
              <a:tblGrid>
                <a:gridCol w="1944176"/>
                <a:gridCol w="3214800"/>
                <a:gridCol w="2616673"/>
              </a:tblGrid>
              <a:tr h="293018">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880212">
                <a:tc>
                  <a:txBody>
                    <a:bodyPr/>
                    <a:lstStyle/>
                    <a:p>
                      <a:pPr algn="l" hangingPunct="0">
                        <a:spcBef>
                          <a:spcPts val="300"/>
                        </a:spcBef>
                        <a:spcAft>
                          <a:spcPts val="300"/>
                        </a:spcAft>
                      </a:pPr>
                      <a:r>
                        <a:rPr lang="en-GB" sz="1400" dirty="0" smtClean="0">
                          <a:effectLst/>
                        </a:rPr>
                        <a:t>T.3 Ensure </a:t>
                      </a:r>
                      <a:r>
                        <a:rPr lang="en-GB" sz="1400" dirty="0">
                          <a:effectLst/>
                        </a:rPr>
                        <a:t>effective allocation and management of international telecommunication numbering, naming, addressing and identification resources in accordance with ITU-T recommendations and procedures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a:effectLst/>
                        </a:rPr>
                        <a:t>T.3-1: Timely and accurate allocation of international telecommunication numbering, naming, addressing and identification resources, as specified in the relevant recommendations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marL="183515" indent="-183515" algn="l" hangingPunct="0">
                        <a:spcBef>
                          <a:spcPts val="300"/>
                        </a:spcBef>
                        <a:spcAft>
                          <a:spcPts val="300"/>
                        </a:spcAft>
                      </a:pPr>
                      <a:r>
                        <a:rPr lang="en-US" sz="1400" dirty="0">
                          <a:effectLst/>
                        </a:rPr>
                        <a:t>–	Relevant TSB databases</a:t>
                      </a:r>
                    </a:p>
                    <a:p>
                      <a:pPr marL="183515" indent="-183515" algn="l" hangingPunct="0">
                        <a:spcBef>
                          <a:spcPts val="300"/>
                        </a:spcBef>
                        <a:spcAft>
                          <a:spcPts val="300"/>
                        </a:spcAft>
                      </a:pPr>
                      <a:r>
                        <a:rPr lang="en-US" sz="1400" dirty="0">
                          <a:effectLst/>
                        </a:rPr>
                        <a:t>–	Allocation and management of international telecommunication numbering, naming, addressing and identification resources in accordance with ITU-T recommendations and procedures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bl>
          </a:graphicData>
        </a:graphic>
      </p:graphicFrame>
    </p:spTree>
    <p:extLst>
      <p:ext uri="{BB962C8B-B14F-4D97-AF65-F5344CB8AC3E}">
        <p14:creationId xmlns:p14="http://schemas.microsoft.com/office/powerpoint/2010/main" val="17523546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T.4 (Knowledge sharing)</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89299271"/>
              </p:ext>
            </p:extLst>
          </p:nvPr>
        </p:nvGraphicFramePr>
        <p:xfrm>
          <a:off x="684176" y="1988840"/>
          <a:ext cx="7775649" cy="2325469"/>
        </p:xfrm>
        <a:graphic>
          <a:graphicData uri="http://schemas.openxmlformats.org/drawingml/2006/table">
            <a:tbl>
              <a:tblPr firstRow="1" bandRow="1">
                <a:tableStyleId>{3B4B98B0-60AC-42C2-AFA5-B58CD77FA1E5}</a:tableStyleId>
              </a:tblPr>
              <a:tblGrid>
                <a:gridCol w="1944176"/>
                <a:gridCol w="3214800"/>
                <a:gridCol w="2616673"/>
              </a:tblGrid>
              <a:tr h="0">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2112109">
                <a:tc>
                  <a:txBody>
                    <a:bodyPr/>
                    <a:lstStyle/>
                    <a:p>
                      <a:pPr algn="l" hangingPunct="0">
                        <a:spcBef>
                          <a:spcPts val="300"/>
                        </a:spcBef>
                        <a:spcAft>
                          <a:spcPts val="300"/>
                        </a:spcAft>
                      </a:pPr>
                      <a:r>
                        <a:rPr lang="en-GB" sz="1400" dirty="0" smtClean="0">
                          <a:effectLst/>
                        </a:rPr>
                        <a:t>T.4 Foster </a:t>
                      </a:r>
                      <a:r>
                        <a:rPr lang="en-GB" sz="1400" dirty="0">
                          <a:effectLst/>
                        </a:rPr>
                        <a:t>the acquisition and sharing of knowledge and know-how on the standardization activities of ITU-T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a:effectLst/>
                        </a:rPr>
                        <a:t>T.4-1: Increased knowledge on ITU-T standards and on best practices in their implementation of ITU-T standards </a:t>
                      </a:r>
                      <a:endParaRPr lang="en-US" sz="1400" dirty="0">
                        <a:effectLst/>
                      </a:endParaRPr>
                    </a:p>
                    <a:p>
                      <a:pPr algn="l" hangingPunct="0">
                        <a:spcBef>
                          <a:spcPts val="300"/>
                        </a:spcBef>
                        <a:spcAft>
                          <a:spcPts val="300"/>
                        </a:spcAft>
                      </a:pPr>
                      <a:r>
                        <a:rPr lang="en-GB" sz="1400" dirty="0">
                          <a:effectLst/>
                        </a:rPr>
                        <a:t>T.4-2: Increased participation in ITU-T's standardization activities and increased awareness of the relevance of ITU-T standards</a:t>
                      </a:r>
                      <a:endParaRPr lang="en-US" sz="1400" dirty="0">
                        <a:effectLst/>
                      </a:endParaRPr>
                    </a:p>
                    <a:p>
                      <a:pPr algn="l" hangingPunct="0">
                        <a:spcBef>
                          <a:spcPts val="300"/>
                        </a:spcBef>
                        <a:spcAft>
                          <a:spcPts val="300"/>
                        </a:spcAft>
                      </a:pPr>
                      <a:r>
                        <a:rPr lang="en-GB" sz="1400" dirty="0">
                          <a:effectLst/>
                        </a:rPr>
                        <a:t>T.4-3: Increased Sector visibility</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marL="183515" indent="-183515" algn="l" hangingPunct="0">
                        <a:spcBef>
                          <a:spcPts val="300"/>
                        </a:spcBef>
                        <a:spcAft>
                          <a:spcPts val="300"/>
                        </a:spcAft>
                      </a:pPr>
                      <a:r>
                        <a:rPr lang="en-US" sz="1400" dirty="0">
                          <a:effectLst/>
                        </a:rPr>
                        <a:t>–	ITU-T publications</a:t>
                      </a:r>
                    </a:p>
                    <a:p>
                      <a:pPr marL="183515" indent="-183515" algn="l" hangingPunct="0">
                        <a:spcBef>
                          <a:spcPts val="300"/>
                        </a:spcBef>
                        <a:spcAft>
                          <a:spcPts val="300"/>
                        </a:spcAft>
                      </a:pPr>
                      <a:r>
                        <a:rPr lang="en-US" sz="1400" dirty="0">
                          <a:effectLst/>
                        </a:rPr>
                        <a:t>–	Database publications</a:t>
                      </a:r>
                    </a:p>
                    <a:p>
                      <a:pPr marL="183515" indent="-183515" algn="l" hangingPunct="0">
                        <a:spcBef>
                          <a:spcPts val="300"/>
                        </a:spcBef>
                        <a:spcAft>
                          <a:spcPts val="300"/>
                        </a:spcAft>
                      </a:pPr>
                      <a:r>
                        <a:rPr lang="en-US" sz="1400" dirty="0">
                          <a:effectLst/>
                        </a:rPr>
                        <a:t>–	Outreach and promotion </a:t>
                      </a:r>
                    </a:p>
                    <a:p>
                      <a:pPr marL="183515" indent="-183515" algn="l" hangingPunct="0">
                        <a:spcBef>
                          <a:spcPts val="300"/>
                        </a:spcBef>
                        <a:spcAft>
                          <a:spcPts val="300"/>
                        </a:spcAft>
                      </a:pPr>
                      <a:r>
                        <a:rPr lang="en-US" sz="1400" dirty="0">
                          <a:effectLst/>
                        </a:rPr>
                        <a:t>–	ITU Operational Bulletin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bl>
          </a:graphicData>
        </a:graphic>
      </p:graphicFrame>
    </p:spTree>
    <p:extLst>
      <p:ext uri="{BB962C8B-B14F-4D97-AF65-F5344CB8AC3E}">
        <p14:creationId xmlns:p14="http://schemas.microsoft.com/office/powerpoint/2010/main" val="15787456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T.5 (Cooperation with standardization bodies)</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411858065"/>
              </p:ext>
            </p:extLst>
          </p:nvPr>
        </p:nvGraphicFramePr>
        <p:xfrm>
          <a:off x="648172" y="1988840"/>
          <a:ext cx="7847657" cy="3158138"/>
        </p:xfrm>
        <a:graphic>
          <a:graphicData uri="http://schemas.openxmlformats.org/drawingml/2006/table">
            <a:tbl>
              <a:tblPr firstRow="1" bandRow="1">
                <a:tableStyleId>{3B4B98B0-60AC-42C2-AFA5-B58CD77FA1E5}</a:tableStyleId>
              </a:tblPr>
              <a:tblGrid>
                <a:gridCol w="1872208"/>
                <a:gridCol w="3334543"/>
                <a:gridCol w="2640906"/>
              </a:tblGrid>
              <a:tr h="293018">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1128477">
                <a:tc>
                  <a:txBody>
                    <a:bodyPr/>
                    <a:lstStyle/>
                    <a:p>
                      <a:pPr algn="l" hangingPunct="0">
                        <a:spcBef>
                          <a:spcPts val="300"/>
                        </a:spcBef>
                        <a:spcAft>
                          <a:spcPts val="300"/>
                        </a:spcAft>
                      </a:pPr>
                      <a:r>
                        <a:rPr lang="en-GB" sz="1400" dirty="0" smtClean="0">
                          <a:effectLst/>
                        </a:rPr>
                        <a:t>T.5 Extend </a:t>
                      </a:r>
                      <a:r>
                        <a:rPr lang="en-GB" sz="1400" dirty="0">
                          <a:effectLst/>
                        </a:rPr>
                        <a:t>and facilitate cooperation with international, regional and national standardization bodies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a:effectLst/>
                        </a:rPr>
                        <a:t>T.5-1: Increased communications with other standards organizations</a:t>
                      </a:r>
                      <a:endParaRPr lang="en-US" sz="1400" dirty="0">
                        <a:effectLst/>
                      </a:endParaRPr>
                    </a:p>
                    <a:p>
                      <a:pPr algn="l" hangingPunct="0">
                        <a:spcBef>
                          <a:spcPts val="300"/>
                        </a:spcBef>
                        <a:spcAft>
                          <a:spcPts val="300"/>
                        </a:spcAft>
                      </a:pPr>
                      <a:r>
                        <a:rPr lang="en-GB" sz="1400" dirty="0">
                          <a:effectLst/>
                        </a:rPr>
                        <a:t>T.5-2: Decreased number of conflicting standards</a:t>
                      </a:r>
                      <a:endParaRPr lang="en-US" sz="1400" dirty="0">
                        <a:effectLst/>
                      </a:endParaRPr>
                    </a:p>
                    <a:p>
                      <a:pPr algn="l" hangingPunct="0">
                        <a:spcBef>
                          <a:spcPts val="300"/>
                        </a:spcBef>
                        <a:spcAft>
                          <a:spcPts val="300"/>
                        </a:spcAft>
                      </a:pPr>
                      <a:r>
                        <a:rPr lang="en-GB" sz="1400" dirty="0">
                          <a:effectLst/>
                        </a:rPr>
                        <a:t>T.5-3: Increased number of memoranda of understanding/collaboration agreements with other organizations</a:t>
                      </a:r>
                      <a:endParaRPr lang="en-US" sz="1400" dirty="0">
                        <a:effectLst/>
                      </a:endParaRPr>
                    </a:p>
                    <a:p>
                      <a:pPr algn="l" hangingPunct="0">
                        <a:spcBef>
                          <a:spcPts val="300"/>
                        </a:spcBef>
                        <a:spcAft>
                          <a:spcPts val="300"/>
                        </a:spcAft>
                      </a:pPr>
                      <a:r>
                        <a:rPr lang="en-GB" sz="1400" dirty="0">
                          <a:effectLst/>
                        </a:rPr>
                        <a:t>T.5-4: Increased number of ITU-T A.4, A.5 and A.6 qualified organizations</a:t>
                      </a:r>
                      <a:endParaRPr lang="en-US" sz="1400" dirty="0">
                        <a:effectLst/>
                      </a:endParaRPr>
                    </a:p>
                    <a:p>
                      <a:pPr algn="l" hangingPunct="0">
                        <a:spcBef>
                          <a:spcPts val="300"/>
                        </a:spcBef>
                        <a:spcAft>
                          <a:spcPts val="300"/>
                        </a:spcAft>
                      </a:pPr>
                      <a:r>
                        <a:rPr lang="en-GB" sz="1400" dirty="0">
                          <a:effectLst/>
                        </a:rPr>
                        <a:t>T.5-5: Increased number of workshops/events organized jointly with other organizations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marL="183515" indent="-183515" algn="l" hangingPunct="0">
                        <a:spcBef>
                          <a:spcPts val="300"/>
                        </a:spcBef>
                        <a:spcAft>
                          <a:spcPts val="300"/>
                        </a:spcAft>
                      </a:pPr>
                      <a:r>
                        <a:rPr lang="en-US" sz="1400" dirty="0">
                          <a:effectLst/>
                        </a:rPr>
                        <a:t>–	Memoranda of understanding (MoUs) and collaboration agreements</a:t>
                      </a:r>
                    </a:p>
                    <a:p>
                      <a:pPr marL="183515" indent="-183515" algn="l" hangingPunct="0">
                        <a:spcBef>
                          <a:spcPts val="300"/>
                        </a:spcBef>
                        <a:spcAft>
                          <a:spcPts val="300"/>
                        </a:spcAft>
                      </a:pPr>
                      <a:r>
                        <a:rPr lang="fr-CH" sz="1400" dirty="0">
                          <a:effectLst/>
                        </a:rPr>
                        <a:t>–	ITU-T A.4/A.5/A.6 qualifications </a:t>
                      </a:r>
                      <a:endParaRPr lang="en-US" sz="1400" dirty="0">
                        <a:effectLst/>
                      </a:endParaRPr>
                    </a:p>
                    <a:p>
                      <a:pPr marL="183515" indent="-183515" algn="l" hangingPunct="0">
                        <a:spcBef>
                          <a:spcPts val="300"/>
                        </a:spcBef>
                        <a:spcAft>
                          <a:spcPts val="300"/>
                        </a:spcAft>
                      </a:pPr>
                      <a:r>
                        <a:rPr lang="en-US" sz="1400" dirty="0">
                          <a:effectLst/>
                        </a:rPr>
                        <a:t>–	Jointly organized workshops/events</a:t>
                      </a:r>
                    </a:p>
                    <a:p>
                      <a:pPr marL="183515" indent="-183515" algn="l" hangingPunct="0">
                        <a:spcBef>
                          <a:spcPts val="300"/>
                        </a:spcBef>
                        <a:spcAft>
                          <a:spcPts val="300"/>
                        </a:spcAft>
                      </a:pP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bl>
          </a:graphicData>
        </a:graphic>
      </p:graphicFrame>
    </p:spTree>
    <p:extLst>
      <p:ext uri="{BB962C8B-B14F-4D97-AF65-F5344CB8AC3E}">
        <p14:creationId xmlns:p14="http://schemas.microsoft.com/office/powerpoint/2010/main" val="2464305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ITU strategic framework for 2016-2019</a:t>
            </a:r>
            <a:endParaRPr lang="en-US" sz="3600" dirty="0"/>
          </a:p>
        </p:txBody>
      </p:sp>
      <p:sp>
        <p:nvSpPr>
          <p:cNvPr id="3" name="Slide Number Placeholder 2"/>
          <p:cNvSpPr>
            <a:spLocks noGrp="1"/>
          </p:cNvSpPr>
          <p:nvPr>
            <p:ph type="sldNum" sz="quarter" idx="12"/>
          </p:nvPr>
        </p:nvSpPr>
        <p:spPr>
          <a:xfrm>
            <a:off x="-27709" y="1096962"/>
            <a:ext cx="533400" cy="244476"/>
          </a:xfrm>
        </p:spPr>
        <p:txBody>
          <a:bodyPr>
            <a:normAutofit fontScale="85000" lnSpcReduction="20000"/>
          </a:bodyPr>
          <a:lstStyle/>
          <a:p>
            <a:fld id="{DDD2957A-38BF-4766-88FD-46AF2F4ED65D}" type="slidenum">
              <a:rPr lang="en-US" smtClean="0"/>
              <a:t>5</a:t>
            </a:fld>
            <a:endParaRPr lang="en-US" dirty="0"/>
          </a:p>
        </p:txBody>
      </p:sp>
      <p:pic>
        <p:nvPicPr>
          <p:cNvPr id="4" name="Picture 3"/>
          <p:cNvPicPr>
            <a:picLocks noChangeAspect="1"/>
          </p:cNvPicPr>
          <p:nvPr/>
        </p:nvPicPr>
        <p:blipFill>
          <a:blip r:embed="rId3"/>
          <a:stretch>
            <a:fillRect/>
          </a:stretch>
        </p:blipFill>
        <p:spPr>
          <a:xfrm>
            <a:off x="581103" y="1700808"/>
            <a:ext cx="7980356" cy="4639458"/>
          </a:xfrm>
          <a:prstGeom prst="rect">
            <a:avLst/>
          </a:prstGeom>
        </p:spPr>
      </p:pic>
    </p:spTree>
    <p:extLst>
      <p:ext uri="{BB962C8B-B14F-4D97-AF65-F5344CB8AC3E}">
        <p14:creationId xmlns:p14="http://schemas.microsoft.com/office/powerpoint/2010/main" val="20387630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D.1 (Coordination)</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pPr marL="0" marR="0" lvl="0" indent="0" algn="ctr" rtl="0">
              <a:spcBef>
                <a:spcPts val="0"/>
              </a:spcBef>
              <a:buSzPct val="25000"/>
              <a:buNone/>
            </a:pPr>
            <a:fld id="{00000000-1234-1234-1234-123412341234}" type="slidenum">
              <a:rPr lang="en-US" sz="1400" b="1" i="0" u="none" strike="noStrike" cap="none" smtClean="0">
                <a:solidFill>
                  <a:srgbClr val="FFFFFF"/>
                </a:solidFill>
                <a:latin typeface="Calibri"/>
                <a:ea typeface="Calibri"/>
                <a:cs typeface="Calibri"/>
                <a:sym typeface="Calibri"/>
              </a:rPr>
              <a:t>50</a:t>
            </a:fld>
            <a:endParaRPr lang="en-US" sz="1400" b="1" i="0" u="none" strike="noStrike" cap="none">
              <a:solidFill>
                <a:srgbClr val="FFFFFF"/>
              </a:solidFill>
              <a:latin typeface="Calibri"/>
              <a:ea typeface="Calibri"/>
              <a:cs typeface="Calibri"/>
              <a:sym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2547303641"/>
              </p:ext>
            </p:extLst>
          </p:nvPr>
        </p:nvGraphicFramePr>
        <p:xfrm>
          <a:off x="609600" y="1196752"/>
          <a:ext cx="8138864" cy="4986938"/>
        </p:xfrm>
        <a:graphic>
          <a:graphicData uri="http://schemas.openxmlformats.org/drawingml/2006/table">
            <a:tbl>
              <a:tblPr firstRow="1" bandRow="1">
                <a:tableStyleId>{3B4B98B0-60AC-42C2-AFA5-B58CD77FA1E5}</a:tableStyleId>
              </a:tblPr>
              <a:tblGrid>
                <a:gridCol w="1941681"/>
                <a:gridCol w="3100839"/>
                <a:gridCol w="3096344"/>
              </a:tblGrid>
              <a:tr h="293018">
                <a:tc>
                  <a:txBody>
                    <a:bodyPr/>
                    <a:lstStyle/>
                    <a:p>
                      <a:pPr algn="ctr" hangingPunct="0">
                        <a:spcBef>
                          <a:spcPts val="400"/>
                        </a:spcBef>
                        <a:spcAft>
                          <a:spcPts val="400"/>
                        </a:spcAft>
                      </a:pPr>
                      <a:r>
                        <a:rPr lang="en-GB" sz="1400" dirty="0">
                          <a:solidFill>
                            <a:schemeClr val="tx1"/>
                          </a:solidFill>
                          <a:effectLst/>
                        </a:rPr>
                        <a:t>Objective</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solidFill>
                            <a:schemeClr val="tx1"/>
                          </a:solidFill>
                          <a:effectLst/>
                        </a:rPr>
                        <a:t>Outcomes</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solidFill>
                            <a:schemeClr val="tx1"/>
                          </a:solidFill>
                          <a:effectLst/>
                        </a:rPr>
                        <a:t>Outputs</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1128477">
                <a:tc>
                  <a:txBody>
                    <a:bodyPr/>
                    <a:lstStyle/>
                    <a:p>
                      <a:pPr algn="l" hangingPunct="0">
                        <a:spcBef>
                          <a:spcPts val="300"/>
                        </a:spcBef>
                        <a:spcAft>
                          <a:spcPts val="300"/>
                        </a:spcAft>
                      </a:pPr>
                      <a:r>
                        <a:rPr lang="en-GB" sz="1400" strike="noStrike" dirty="0" smtClean="0">
                          <a:solidFill>
                            <a:schemeClr val="tx1"/>
                          </a:solidFill>
                        </a:rPr>
                        <a:t>D.1 </a:t>
                      </a:r>
                      <a:r>
                        <a:rPr lang="en-US" sz="1400" strike="noStrike" dirty="0" smtClean="0">
                          <a:solidFill>
                            <a:schemeClr val="tx1"/>
                          </a:solidFill>
                        </a:rPr>
                        <a:t>Coordination: Foster </a:t>
                      </a:r>
                      <a:r>
                        <a:rPr lang="en-US" sz="1400" b="1" strike="noStrike" dirty="0" smtClean="0">
                          <a:solidFill>
                            <a:schemeClr val="tx1"/>
                          </a:solidFill>
                        </a:rPr>
                        <a:t>international cooperation and agreement </a:t>
                      </a:r>
                      <a:r>
                        <a:rPr lang="en-US" sz="1400" strike="noStrike" dirty="0" smtClean="0">
                          <a:solidFill>
                            <a:schemeClr val="tx1"/>
                          </a:solidFill>
                        </a:rPr>
                        <a:t>on telecommunication/ICT development issues</a:t>
                      </a:r>
                      <a:endParaRPr lang="en-GB" sz="1400" strike="noStrike" dirty="0" smtClean="0">
                        <a:solidFill>
                          <a:schemeClr val="tx1"/>
                        </a:solidFill>
                      </a:endParaRPr>
                    </a:p>
                  </a:txBody>
                  <a:tcPr marL="33854" marR="33854" marT="0" marB="0"/>
                </a:tc>
                <a:tc>
                  <a:txBody>
                    <a:bodyPr/>
                    <a:lstStyle/>
                    <a:p>
                      <a:r>
                        <a:rPr lang="en-GB" sz="1400" strike="noStrike" dirty="0" smtClean="0">
                          <a:solidFill>
                            <a:schemeClr val="tx1"/>
                          </a:solidFill>
                        </a:rPr>
                        <a:t>D.1-1: Enhanced review and increased level of agreement on the draft ITU-D contribution to the draft ITU </a:t>
                      </a:r>
                      <a:r>
                        <a:rPr lang="en-GB" sz="1400" b="1" strike="noStrike" dirty="0" smtClean="0">
                          <a:solidFill>
                            <a:schemeClr val="tx1"/>
                          </a:solidFill>
                        </a:rPr>
                        <a:t>strategic plan</a:t>
                      </a:r>
                      <a:r>
                        <a:rPr lang="en-GB" sz="1400" strike="noStrike" dirty="0" smtClean="0">
                          <a:solidFill>
                            <a:schemeClr val="tx1"/>
                          </a:solidFill>
                        </a:rPr>
                        <a:t>, the World Telecommunication Development Conference (WTDC) </a:t>
                      </a:r>
                      <a:r>
                        <a:rPr lang="en-GB" sz="1400" b="1" strike="noStrike" dirty="0" smtClean="0">
                          <a:solidFill>
                            <a:schemeClr val="tx1"/>
                          </a:solidFill>
                        </a:rPr>
                        <a:t>Declaration</a:t>
                      </a:r>
                      <a:r>
                        <a:rPr lang="en-GB" sz="1400" strike="noStrike" dirty="0" smtClean="0">
                          <a:solidFill>
                            <a:schemeClr val="tx1"/>
                          </a:solidFill>
                        </a:rPr>
                        <a:t>, and the WTDC </a:t>
                      </a:r>
                      <a:r>
                        <a:rPr lang="en-GB" sz="1400" b="1" strike="noStrike" dirty="0" smtClean="0">
                          <a:solidFill>
                            <a:schemeClr val="tx1"/>
                          </a:solidFill>
                        </a:rPr>
                        <a:t>Action Plan</a:t>
                      </a:r>
                      <a:endParaRPr lang="en-GB" sz="1400" strike="noStrike" dirty="0" smtClean="0">
                        <a:solidFill>
                          <a:schemeClr val="tx1"/>
                        </a:solidFill>
                      </a:endParaRPr>
                    </a:p>
                    <a:p>
                      <a:endParaRPr lang="en-GB" sz="1400" strike="noStrike" dirty="0" smtClean="0">
                        <a:solidFill>
                          <a:schemeClr val="tx1"/>
                        </a:solidFill>
                      </a:endParaRPr>
                    </a:p>
                    <a:p>
                      <a:r>
                        <a:rPr lang="en-GB" sz="1400" strike="noStrike" dirty="0" smtClean="0">
                          <a:solidFill>
                            <a:schemeClr val="tx1"/>
                          </a:solidFill>
                        </a:rPr>
                        <a:t>D.1-2: Assessment of the implementation of the </a:t>
                      </a:r>
                      <a:r>
                        <a:rPr lang="en-GB" sz="1400" b="1" strike="noStrike" dirty="0" smtClean="0">
                          <a:solidFill>
                            <a:schemeClr val="tx1"/>
                          </a:solidFill>
                        </a:rPr>
                        <a:t>Action Plan</a:t>
                      </a:r>
                      <a:r>
                        <a:rPr lang="en-GB" sz="1400" strike="noStrike" dirty="0" smtClean="0">
                          <a:solidFill>
                            <a:schemeClr val="tx1"/>
                          </a:solidFill>
                        </a:rPr>
                        <a:t> and of the </a:t>
                      </a:r>
                      <a:r>
                        <a:rPr lang="en-GB" sz="1400" b="1" strike="noStrike" dirty="0" smtClean="0">
                          <a:solidFill>
                            <a:schemeClr val="tx1"/>
                          </a:solidFill>
                        </a:rPr>
                        <a:t>WSIS Plan of Action</a:t>
                      </a:r>
                      <a:endParaRPr lang="en-GB" sz="1400" strike="noStrike" dirty="0" smtClean="0">
                        <a:solidFill>
                          <a:schemeClr val="tx1"/>
                        </a:solidFill>
                      </a:endParaRPr>
                    </a:p>
                    <a:p>
                      <a:endParaRPr lang="en-GB" sz="1400" strike="noStrike" dirty="0" smtClean="0">
                        <a:solidFill>
                          <a:schemeClr val="tx1"/>
                        </a:solidFill>
                      </a:endParaRPr>
                    </a:p>
                    <a:p>
                      <a:r>
                        <a:rPr lang="en-GB" sz="1400" strike="noStrike" dirty="0" smtClean="0">
                          <a:solidFill>
                            <a:schemeClr val="tx1"/>
                          </a:solidFill>
                        </a:rPr>
                        <a:t>D.1-3: Enhanced </a:t>
                      </a:r>
                      <a:r>
                        <a:rPr lang="en-GB" sz="1400" b="1" strike="noStrike" dirty="0" smtClean="0">
                          <a:solidFill>
                            <a:schemeClr val="tx1"/>
                          </a:solidFill>
                        </a:rPr>
                        <a:t>knowledge-sharing</a:t>
                      </a:r>
                      <a:r>
                        <a:rPr lang="en-GB" sz="1400" strike="noStrike" dirty="0" smtClean="0">
                          <a:solidFill>
                            <a:schemeClr val="tx1"/>
                          </a:solidFill>
                        </a:rPr>
                        <a:t>,  </a:t>
                      </a:r>
                      <a:r>
                        <a:rPr lang="en-GB" sz="1400" b="1" strike="noStrike" dirty="0" smtClean="0">
                          <a:solidFill>
                            <a:schemeClr val="tx1"/>
                          </a:solidFill>
                        </a:rPr>
                        <a:t>dialogue</a:t>
                      </a:r>
                      <a:r>
                        <a:rPr lang="en-GB" sz="1400" strike="noStrike" dirty="0" smtClean="0">
                          <a:solidFill>
                            <a:schemeClr val="tx1"/>
                          </a:solidFill>
                        </a:rPr>
                        <a:t> and </a:t>
                      </a:r>
                      <a:r>
                        <a:rPr lang="en-GB" sz="1400" b="1" strike="noStrike" dirty="0" smtClean="0">
                          <a:solidFill>
                            <a:schemeClr val="tx1"/>
                          </a:solidFill>
                        </a:rPr>
                        <a:t>partnership</a:t>
                      </a:r>
                      <a:r>
                        <a:rPr lang="en-GB" sz="1400" strike="noStrike" dirty="0" smtClean="0">
                          <a:solidFill>
                            <a:schemeClr val="tx1"/>
                          </a:solidFill>
                        </a:rPr>
                        <a:t> among Member States, Sector Members, Associates, Academia and other stakeholders on telecommunication/ICT issues. </a:t>
                      </a:r>
                      <a:endParaRPr lang="en-GB" sz="1400" strike="noStrike" dirty="0">
                        <a:solidFill>
                          <a:schemeClr val="tx1"/>
                        </a:solidFill>
                      </a:endParaRPr>
                    </a:p>
                  </a:txBody>
                  <a:tcPr marL="33854" marR="33854" marT="0" marB="0"/>
                </a:tc>
                <a:tc>
                  <a:txBody>
                    <a:bodyPr/>
                    <a:lstStyle/>
                    <a:p>
                      <a:r>
                        <a:rPr lang="en-GB" sz="1400" strike="noStrike" dirty="0" smtClean="0">
                          <a:solidFill>
                            <a:schemeClr val="tx1"/>
                          </a:solidFill>
                        </a:rPr>
                        <a:t>D.1-1 World Telecommunication Development Conference (</a:t>
                      </a:r>
                      <a:r>
                        <a:rPr lang="en-GB" sz="1400" b="1" strike="noStrike" dirty="0" smtClean="0">
                          <a:solidFill>
                            <a:schemeClr val="tx1"/>
                          </a:solidFill>
                        </a:rPr>
                        <a:t>WTDC</a:t>
                      </a:r>
                      <a:r>
                        <a:rPr lang="en-GB" sz="1400" strike="noStrike" dirty="0" smtClean="0">
                          <a:solidFill>
                            <a:schemeClr val="tx1"/>
                          </a:solidFill>
                        </a:rPr>
                        <a:t>) and WTDC Final Report</a:t>
                      </a:r>
                    </a:p>
                    <a:p>
                      <a:endParaRPr lang="en-GB" sz="1400" strike="noStrike" dirty="0" smtClean="0">
                        <a:solidFill>
                          <a:schemeClr val="tx1"/>
                        </a:solidFill>
                      </a:endParaRPr>
                    </a:p>
                    <a:p>
                      <a:r>
                        <a:rPr lang="en-GB" sz="1400" strike="noStrike" dirty="0" smtClean="0">
                          <a:solidFill>
                            <a:schemeClr val="tx1"/>
                          </a:solidFill>
                        </a:rPr>
                        <a:t>D.1-2 Regional Preparatory Meetings (</a:t>
                      </a:r>
                      <a:r>
                        <a:rPr lang="en-GB" sz="1400" b="1" strike="noStrike" dirty="0" smtClean="0">
                          <a:solidFill>
                            <a:schemeClr val="tx1"/>
                          </a:solidFill>
                        </a:rPr>
                        <a:t>RPMs</a:t>
                      </a:r>
                      <a:r>
                        <a:rPr lang="en-GB" sz="1400" strike="noStrike" dirty="0" smtClean="0">
                          <a:solidFill>
                            <a:schemeClr val="tx1"/>
                          </a:solidFill>
                        </a:rPr>
                        <a:t>) and Final Reports of the RPMs</a:t>
                      </a:r>
                    </a:p>
                    <a:p>
                      <a:endParaRPr lang="en-GB" sz="1400" strike="noStrike" dirty="0" smtClean="0">
                        <a:solidFill>
                          <a:schemeClr val="tx1"/>
                        </a:solidFill>
                      </a:endParaRPr>
                    </a:p>
                    <a:p>
                      <a:r>
                        <a:rPr lang="en-GB" sz="1400" strike="noStrike" dirty="0" smtClean="0">
                          <a:solidFill>
                            <a:schemeClr val="tx1"/>
                          </a:solidFill>
                        </a:rPr>
                        <a:t>D.1-3 Telecommunication Development Advisory Group (</a:t>
                      </a:r>
                      <a:r>
                        <a:rPr lang="en-GB" sz="1400" b="1" strike="noStrike" dirty="0" smtClean="0">
                          <a:solidFill>
                            <a:schemeClr val="tx1"/>
                          </a:solidFill>
                        </a:rPr>
                        <a:t>TDAG</a:t>
                      </a:r>
                      <a:r>
                        <a:rPr lang="en-GB" sz="1400" strike="noStrike" dirty="0" smtClean="0">
                          <a:solidFill>
                            <a:schemeClr val="tx1"/>
                          </a:solidFill>
                        </a:rPr>
                        <a:t>) and reports of the TDAG for the BDT Director and for WTDC  </a:t>
                      </a:r>
                    </a:p>
                    <a:p>
                      <a:endParaRPr lang="en-GB" sz="1400" strike="noStrike" dirty="0" smtClean="0">
                        <a:solidFill>
                          <a:schemeClr val="tx1"/>
                        </a:solidFill>
                      </a:endParaRPr>
                    </a:p>
                    <a:p>
                      <a:r>
                        <a:rPr lang="en-GB" sz="1400" strike="noStrike" dirty="0" smtClean="0">
                          <a:solidFill>
                            <a:schemeClr val="tx1"/>
                          </a:solidFill>
                        </a:rPr>
                        <a:t>D.1-4 </a:t>
                      </a:r>
                      <a:r>
                        <a:rPr lang="en-GB" sz="1400" b="1" strike="noStrike" dirty="0" smtClean="0">
                          <a:solidFill>
                            <a:schemeClr val="tx1"/>
                          </a:solidFill>
                        </a:rPr>
                        <a:t>Study Groups</a:t>
                      </a:r>
                      <a:r>
                        <a:rPr lang="en-GB" sz="1400" strike="noStrike" dirty="0" smtClean="0">
                          <a:solidFill>
                            <a:schemeClr val="tx1"/>
                          </a:solidFill>
                        </a:rPr>
                        <a:t> and guidelines, recommendations and reports of Study Groups </a:t>
                      </a:r>
                    </a:p>
                    <a:p>
                      <a:endParaRPr lang="en-GB" sz="1400" strike="noStrike" dirty="0" smtClean="0">
                        <a:solidFill>
                          <a:schemeClr val="tx1"/>
                        </a:solidFill>
                      </a:endParaRPr>
                    </a:p>
                    <a:p>
                      <a:r>
                        <a:rPr lang="en-GB" sz="1400" strike="noStrike" dirty="0" smtClean="0">
                          <a:solidFill>
                            <a:schemeClr val="tx1"/>
                          </a:solidFill>
                        </a:rPr>
                        <a:t>D.1-5 Platforms for regional coordination, including Regional Development Forums (</a:t>
                      </a:r>
                      <a:r>
                        <a:rPr lang="en-GB" sz="1400" b="1" strike="noStrike" dirty="0" smtClean="0">
                          <a:solidFill>
                            <a:schemeClr val="tx1"/>
                          </a:solidFill>
                        </a:rPr>
                        <a:t>RDFs</a:t>
                      </a:r>
                      <a:r>
                        <a:rPr lang="en-GB" sz="1400" strike="noStrike" dirty="0" smtClean="0">
                          <a:solidFill>
                            <a:schemeClr val="tx1"/>
                          </a:solidFill>
                        </a:rPr>
                        <a:t>) [New]</a:t>
                      </a:r>
                    </a:p>
                    <a:p>
                      <a:endParaRPr lang="en-GB" sz="1400" strike="noStrike" dirty="0" smtClean="0">
                        <a:solidFill>
                          <a:schemeClr val="tx1"/>
                        </a:solidFill>
                      </a:endParaRPr>
                    </a:p>
                    <a:p>
                      <a:r>
                        <a:rPr lang="en-GB" sz="1400" strike="noStrike" dirty="0" smtClean="0">
                          <a:solidFill>
                            <a:schemeClr val="tx1"/>
                          </a:solidFill>
                        </a:rPr>
                        <a:t>D.1-6: </a:t>
                      </a:r>
                      <a:r>
                        <a:rPr lang="en-GB" sz="1400" b="1" strike="noStrike" dirty="0" smtClean="0">
                          <a:solidFill>
                            <a:schemeClr val="tx1"/>
                          </a:solidFill>
                        </a:rPr>
                        <a:t>Partnership</a:t>
                      </a:r>
                      <a:r>
                        <a:rPr lang="en-GB" sz="1400" strike="noStrike" dirty="0" smtClean="0">
                          <a:solidFill>
                            <a:schemeClr val="tx1"/>
                          </a:solidFill>
                        </a:rPr>
                        <a:t> platforms, products and services </a:t>
                      </a:r>
                      <a:endParaRPr lang="en-GB" sz="1400" strike="noStrike" dirty="0">
                        <a:solidFill>
                          <a:schemeClr val="tx1"/>
                        </a:solidFill>
                      </a:endParaRPr>
                    </a:p>
                  </a:txBody>
                  <a:tcPr marL="33854" marR="33854" marT="0" marB="0"/>
                </a:tc>
              </a:tr>
            </a:tbl>
          </a:graphicData>
        </a:graphic>
      </p:graphicFrame>
    </p:spTree>
    <p:extLst>
      <p:ext uri="{BB962C8B-B14F-4D97-AF65-F5344CB8AC3E}">
        <p14:creationId xmlns:p14="http://schemas.microsoft.com/office/powerpoint/2010/main" val="13848296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5971" y="189838"/>
            <a:ext cx="7612058" cy="818362"/>
          </a:xfrm>
        </p:spPr>
        <p:txBody>
          <a:bodyPr>
            <a:noAutofit/>
          </a:bodyPr>
          <a:lstStyle/>
          <a:p>
            <a:r>
              <a:rPr lang="en-US" sz="2000" dirty="0" smtClean="0"/>
              <a:t>D.2 (</a:t>
            </a:r>
            <a:r>
              <a:rPr lang="en-US" sz="2000" b="1" dirty="0">
                <a:solidFill>
                  <a:schemeClr val="tx1"/>
                </a:solidFill>
                <a:ea typeface="Times New Roman" panose="02020603050405020304" pitchFamily="18" charset="0"/>
                <a:cs typeface="Times New Roman" panose="02020603050405020304" pitchFamily="18" charset="0"/>
              </a:rPr>
              <a:t>Modern and secure </a:t>
            </a:r>
            <a:r>
              <a:rPr lang="en-US" sz="2000" dirty="0">
                <a:solidFill>
                  <a:schemeClr val="tx1"/>
                </a:solidFill>
                <a:ea typeface="Times New Roman" panose="02020603050405020304" pitchFamily="18" charset="0"/>
                <a:cs typeface="Times New Roman" panose="02020603050405020304" pitchFamily="18" charset="0"/>
              </a:rPr>
              <a:t>telecommunication/ICT </a:t>
            </a:r>
            <a:r>
              <a:rPr lang="en-US" sz="2000" b="1" dirty="0">
                <a:solidFill>
                  <a:schemeClr val="tx1"/>
                </a:solidFill>
                <a:ea typeface="Times New Roman" panose="02020603050405020304" pitchFamily="18" charset="0"/>
                <a:cs typeface="Times New Roman" panose="02020603050405020304" pitchFamily="18" charset="0"/>
              </a:rPr>
              <a:t>Infrastructure</a:t>
            </a:r>
            <a:r>
              <a:rPr lang="en-US" sz="3600" dirty="0" smtClean="0"/>
              <a:t>)</a:t>
            </a:r>
            <a:endParaRPr lang="en-US" sz="3600" dirty="0"/>
          </a:p>
        </p:txBody>
      </p:sp>
      <p:sp>
        <p:nvSpPr>
          <p:cNvPr id="3" name="Slide Number Placeholder 2"/>
          <p:cNvSpPr>
            <a:spLocks noGrp="1"/>
          </p:cNvSpPr>
          <p:nvPr>
            <p:ph type="sldNum" sz="quarter" idx="11"/>
          </p:nvPr>
        </p:nvSpPr>
        <p:spPr/>
        <p:txBody>
          <a:bodyPr>
            <a:normAutofit fontScale="85000" lnSpcReduction="20000"/>
          </a:bodyPr>
          <a:lstStyle/>
          <a:p>
            <a:pPr marL="0" marR="0" lvl="0" indent="0" algn="ctr" rtl="0">
              <a:spcBef>
                <a:spcPts val="0"/>
              </a:spcBef>
              <a:buSzPct val="25000"/>
              <a:buNone/>
            </a:pPr>
            <a:fld id="{00000000-1234-1234-1234-123412341234}" type="slidenum">
              <a:rPr lang="en-US" sz="1400" b="1" i="0" u="none" strike="noStrike" cap="none" smtClean="0">
                <a:solidFill>
                  <a:srgbClr val="FFFFFF"/>
                </a:solidFill>
                <a:latin typeface="Calibri"/>
                <a:ea typeface="Calibri"/>
                <a:cs typeface="Calibri"/>
                <a:sym typeface="Calibri"/>
              </a:rPr>
              <a:t>51</a:t>
            </a:fld>
            <a:endParaRPr lang="en-US" sz="1400" b="1" i="0" u="none" strike="noStrike" cap="none" dirty="0">
              <a:solidFill>
                <a:srgbClr val="FFFFFF"/>
              </a:solidFill>
              <a:latin typeface="Calibri"/>
              <a:ea typeface="Calibri"/>
              <a:cs typeface="Calibri"/>
              <a:sym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3135944158"/>
              </p:ext>
            </p:extLst>
          </p:nvPr>
        </p:nvGraphicFramePr>
        <p:xfrm>
          <a:off x="574576" y="1556792"/>
          <a:ext cx="7994848" cy="3920138"/>
        </p:xfrm>
        <a:graphic>
          <a:graphicData uri="http://schemas.openxmlformats.org/drawingml/2006/table">
            <a:tbl>
              <a:tblPr firstRow="1" bandRow="1">
                <a:tableStyleId>{3B4B98B0-60AC-42C2-AFA5-B58CD77FA1E5}</a:tableStyleId>
              </a:tblPr>
              <a:tblGrid>
                <a:gridCol w="1943383"/>
                <a:gridCol w="3361026"/>
                <a:gridCol w="2690439"/>
              </a:tblGrid>
              <a:tr h="293018">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1128477">
                <a:tc>
                  <a:txBody>
                    <a:bodyPr/>
                    <a:lstStyle/>
                    <a:p>
                      <a:pPr marL="0" marR="0" lvl="0" indent="0" algn="l" defTabSz="914400" rtl="0" eaLnBrk="1" fontAlgn="auto" latinLnBrk="0" hangingPunct="0">
                        <a:lnSpc>
                          <a:spcPct val="100000"/>
                        </a:lnSpc>
                        <a:spcBef>
                          <a:spcPts val="300"/>
                        </a:spcBef>
                        <a:spcAft>
                          <a:spcPts val="300"/>
                        </a:spcAft>
                        <a:buClrTx/>
                        <a:buSzTx/>
                        <a:buFontTx/>
                        <a:buNone/>
                        <a:tabLst/>
                        <a:defRPr/>
                      </a:pPr>
                      <a:r>
                        <a:rPr lang="en-US" sz="1400" strike="noStrike" dirty="0" smtClean="0">
                          <a:solidFill>
                            <a:schemeClr val="tx1"/>
                          </a:solidFill>
                          <a:effectLst/>
                          <a:latin typeface="+mn-lt"/>
                          <a:ea typeface="Times New Roman" panose="02020603050405020304" pitchFamily="18" charset="0"/>
                          <a:cs typeface="Times New Roman" panose="02020603050405020304" pitchFamily="18" charset="0"/>
                        </a:rPr>
                        <a:t>D.2 </a:t>
                      </a:r>
                      <a:r>
                        <a:rPr lang="en-US" sz="1400" b="1" strike="noStrike" dirty="0" smtClean="0">
                          <a:solidFill>
                            <a:schemeClr val="tx1"/>
                          </a:solidFill>
                          <a:effectLst/>
                          <a:latin typeface="+mn-lt"/>
                          <a:ea typeface="Times New Roman" panose="02020603050405020304" pitchFamily="18" charset="0"/>
                          <a:cs typeface="Times New Roman" panose="02020603050405020304" pitchFamily="18" charset="0"/>
                        </a:rPr>
                        <a:t>Modern and secure </a:t>
                      </a:r>
                      <a:r>
                        <a:rPr lang="en-US" sz="1400" strike="noStrike" dirty="0" smtClean="0">
                          <a:solidFill>
                            <a:schemeClr val="tx1"/>
                          </a:solidFill>
                          <a:effectLst/>
                          <a:latin typeface="+mn-lt"/>
                          <a:ea typeface="Times New Roman" panose="02020603050405020304" pitchFamily="18" charset="0"/>
                          <a:cs typeface="Times New Roman" panose="02020603050405020304" pitchFamily="18" charset="0"/>
                        </a:rPr>
                        <a:t>telecommunication/ICT </a:t>
                      </a:r>
                      <a:r>
                        <a:rPr lang="en-US" sz="1400" b="1" strike="noStrike" dirty="0" smtClean="0">
                          <a:solidFill>
                            <a:schemeClr val="tx1"/>
                          </a:solidFill>
                          <a:effectLst/>
                          <a:latin typeface="+mn-lt"/>
                          <a:ea typeface="Times New Roman" panose="02020603050405020304" pitchFamily="18" charset="0"/>
                          <a:cs typeface="Times New Roman" panose="02020603050405020304" pitchFamily="18" charset="0"/>
                        </a:rPr>
                        <a:t>Infrastructure</a:t>
                      </a:r>
                      <a:r>
                        <a:rPr lang="en-US" sz="1400" strike="noStrike" dirty="0" smtClean="0">
                          <a:solidFill>
                            <a:schemeClr val="tx1"/>
                          </a:solidFill>
                          <a:effectLst/>
                          <a:latin typeface="+mn-lt"/>
                          <a:ea typeface="Times New Roman" panose="02020603050405020304" pitchFamily="18" charset="0"/>
                          <a:cs typeface="Times New Roman" panose="02020603050405020304" pitchFamily="18" charset="0"/>
                        </a:rPr>
                        <a:t>: Foster the development of  infrastructure and services, including building confidence and security in the use of telecommunications/ICTs </a:t>
                      </a:r>
                    </a:p>
                  </a:txBody>
                  <a:tcPr marL="33854" marR="33854" marT="0" marB="0"/>
                </a:tc>
                <a:tc>
                  <a:txBody>
                    <a:bodyPr/>
                    <a:lstStyle/>
                    <a:p>
                      <a:r>
                        <a:rPr lang="en-GB" sz="1400" strike="noStrike" dirty="0" smtClean="0">
                          <a:solidFill>
                            <a:schemeClr val="tx1"/>
                          </a:solidFill>
                          <a:latin typeface="+mn-lt"/>
                        </a:rPr>
                        <a:t>D.2-1: Enhanced capacity of ITU Membership to make available resilient telecommunication/ICT infrastructure and services, including </a:t>
                      </a:r>
                      <a:r>
                        <a:rPr lang="en-GB" sz="1400" b="1" strike="noStrike" dirty="0" smtClean="0">
                          <a:solidFill>
                            <a:schemeClr val="tx1"/>
                          </a:solidFill>
                          <a:latin typeface="+mn-lt"/>
                        </a:rPr>
                        <a:t>broadband and broadcasting</a:t>
                      </a:r>
                      <a:r>
                        <a:rPr lang="en-GB" sz="1400" strike="noStrike" dirty="0" smtClean="0">
                          <a:solidFill>
                            <a:schemeClr val="tx1"/>
                          </a:solidFill>
                          <a:latin typeface="+mn-lt"/>
                        </a:rPr>
                        <a:t>, </a:t>
                      </a:r>
                      <a:r>
                        <a:rPr lang="en-GB" sz="1400" b="1" strike="noStrike" dirty="0" smtClean="0">
                          <a:solidFill>
                            <a:schemeClr val="tx1"/>
                          </a:solidFill>
                          <a:latin typeface="+mn-lt"/>
                        </a:rPr>
                        <a:t>bridging the digital standardization gap</a:t>
                      </a:r>
                      <a:r>
                        <a:rPr lang="en-GB" sz="1400" strike="noStrike" dirty="0" smtClean="0">
                          <a:solidFill>
                            <a:schemeClr val="tx1"/>
                          </a:solidFill>
                          <a:latin typeface="+mn-lt"/>
                        </a:rPr>
                        <a:t>, </a:t>
                      </a:r>
                      <a:r>
                        <a:rPr lang="en-GB" sz="1400" b="1" strike="noStrike" dirty="0" smtClean="0">
                          <a:solidFill>
                            <a:schemeClr val="tx1"/>
                          </a:solidFill>
                          <a:latin typeface="+mn-lt"/>
                        </a:rPr>
                        <a:t>conformance and interoperability</a:t>
                      </a:r>
                      <a:r>
                        <a:rPr lang="en-GB" sz="1400" strike="noStrike" dirty="0" smtClean="0">
                          <a:solidFill>
                            <a:schemeClr val="tx1"/>
                          </a:solidFill>
                          <a:latin typeface="+mn-lt"/>
                        </a:rPr>
                        <a:t> and </a:t>
                      </a:r>
                      <a:r>
                        <a:rPr lang="en-GB" sz="1400" b="1" strike="noStrike" dirty="0" smtClean="0">
                          <a:solidFill>
                            <a:schemeClr val="tx1"/>
                          </a:solidFill>
                          <a:latin typeface="+mn-lt"/>
                        </a:rPr>
                        <a:t>spectrum management</a:t>
                      </a:r>
                      <a:r>
                        <a:rPr lang="en-GB" sz="1400" strike="noStrike" dirty="0" smtClean="0">
                          <a:solidFill>
                            <a:schemeClr val="tx1"/>
                          </a:solidFill>
                          <a:latin typeface="+mn-lt"/>
                        </a:rPr>
                        <a:t> </a:t>
                      </a:r>
                    </a:p>
                    <a:p>
                      <a:endParaRPr lang="en-GB" sz="1400" strike="noStrike" dirty="0" smtClean="0">
                        <a:solidFill>
                          <a:schemeClr val="tx1"/>
                        </a:solidFill>
                        <a:latin typeface="+mn-lt"/>
                      </a:endParaRPr>
                    </a:p>
                    <a:p>
                      <a:r>
                        <a:rPr lang="en-GB" sz="1400" strike="noStrike" dirty="0" smtClean="0">
                          <a:solidFill>
                            <a:schemeClr val="tx1"/>
                          </a:solidFill>
                          <a:latin typeface="+mn-lt"/>
                        </a:rPr>
                        <a:t>D.2-2: Enhanced capacity of ITU Membership to </a:t>
                      </a:r>
                      <a:r>
                        <a:rPr lang="en-GB" sz="1400" b="1" strike="noStrike" dirty="0" smtClean="0">
                          <a:solidFill>
                            <a:schemeClr val="tx1"/>
                          </a:solidFill>
                          <a:latin typeface="+mn-lt"/>
                        </a:rPr>
                        <a:t>effectively respond to cyber threats</a:t>
                      </a:r>
                      <a:r>
                        <a:rPr lang="en-GB" sz="1400" strike="noStrike" dirty="0" smtClean="0">
                          <a:solidFill>
                            <a:schemeClr val="tx1"/>
                          </a:solidFill>
                          <a:latin typeface="+mn-lt"/>
                        </a:rPr>
                        <a:t> and develop </a:t>
                      </a:r>
                      <a:r>
                        <a:rPr lang="en-GB" sz="1400" b="1" strike="noStrike" dirty="0" smtClean="0">
                          <a:solidFill>
                            <a:schemeClr val="tx1"/>
                          </a:solidFill>
                          <a:latin typeface="+mn-lt"/>
                        </a:rPr>
                        <a:t>national cybersecurity strategies</a:t>
                      </a:r>
                      <a:r>
                        <a:rPr lang="en-GB" sz="1400" strike="noStrike" dirty="0" smtClean="0">
                          <a:solidFill>
                            <a:schemeClr val="tx1"/>
                          </a:solidFill>
                          <a:latin typeface="+mn-lt"/>
                        </a:rPr>
                        <a:t> and </a:t>
                      </a:r>
                      <a:r>
                        <a:rPr lang="en-GB" sz="1400" b="1" strike="noStrike" dirty="0" smtClean="0">
                          <a:solidFill>
                            <a:schemeClr val="tx1"/>
                          </a:solidFill>
                          <a:latin typeface="+mn-lt"/>
                        </a:rPr>
                        <a:t>capabilities</a:t>
                      </a:r>
                      <a:r>
                        <a:rPr lang="en-GB" sz="1400" strike="noStrike" dirty="0" smtClean="0">
                          <a:solidFill>
                            <a:schemeClr val="tx1"/>
                          </a:solidFill>
                          <a:latin typeface="+mn-lt"/>
                        </a:rPr>
                        <a:t>, including capacity building</a:t>
                      </a:r>
                    </a:p>
                    <a:p>
                      <a:endParaRPr lang="en-GB" sz="1400" strike="noStrike" dirty="0" smtClean="0">
                        <a:solidFill>
                          <a:schemeClr val="tx1"/>
                        </a:solidFill>
                        <a:latin typeface="+mn-lt"/>
                      </a:endParaRPr>
                    </a:p>
                    <a:p>
                      <a:r>
                        <a:rPr lang="en-GB" sz="1400" strike="noStrike" dirty="0" smtClean="0">
                          <a:solidFill>
                            <a:schemeClr val="tx1"/>
                          </a:solidFill>
                          <a:latin typeface="+mn-lt"/>
                        </a:rPr>
                        <a:t>D.2-3: Strengthened capacity of Member States to use telecommunication/ICT for </a:t>
                      </a:r>
                      <a:r>
                        <a:rPr lang="en-GB" sz="1400" b="1" strike="noStrike" dirty="0" smtClean="0">
                          <a:solidFill>
                            <a:schemeClr val="tx1"/>
                          </a:solidFill>
                          <a:latin typeface="+mn-lt"/>
                        </a:rPr>
                        <a:t>disaster risk reduction</a:t>
                      </a:r>
                      <a:r>
                        <a:rPr lang="en-GB" sz="1400" strike="noStrike" dirty="0" smtClean="0">
                          <a:solidFill>
                            <a:schemeClr val="tx1"/>
                          </a:solidFill>
                          <a:latin typeface="+mn-lt"/>
                        </a:rPr>
                        <a:t> and </a:t>
                      </a:r>
                      <a:r>
                        <a:rPr lang="en-GB" sz="1400" b="1" strike="noStrike" dirty="0" smtClean="0">
                          <a:solidFill>
                            <a:schemeClr val="tx1"/>
                          </a:solidFill>
                          <a:latin typeface="+mn-lt"/>
                        </a:rPr>
                        <a:t>emergency telecommunications</a:t>
                      </a:r>
                      <a:endParaRPr lang="en-GB" sz="1400" strike="noStrike" dirty="0" smtClean="0">
                        <a:solidFill>
                          <a:schemeClr val="tx1"/>
                        </a:solidFill>
                        <a:latin typeface="+mn-lt"/>
                      </a:endParaRPr>
                    </a:p>
                  </a:txBody>
                  <a:tcPr marL="33854" marR="33854" marT="0" marB="0"/>
                </a:tc>
                <a:tc>
                  <a:txBody>
                    <a:bodyPr/>
                    <a:lstStyle/>
                    <a:p>
                      <a:r>
                        <a:rPr lang="en-GB" sz="1400" strike="noStrike" dirty="0" smtClean="0">
                          <a:solidFill>
                            <a:schemeClr val="tx1"/>
                          </a:solidFill>
                          <a:latin typeface="+mn-lt"/>
                        </a:rPr>
                        <a:t>D.2-1 Products and services on telecommunication/ICT infrastructure and services, including </a:t>
                      </a:r>
                      <a:r>
                        <a:rPr lang="en-GB" sz="1400" b="1" strike="noStrike" dirty="0" smtClean="0">
                          <a:solidFill>
                            <a:schemeClr val="tx1"/>
                          </a:solidFill>
                          <a:latin typeface="+mn-lt"/>
                        </a:rPr>
                        <a:t>broadband and broadcasting</a:t>
                      </a:r>
                      <a:r>
                        <a:rPr lang="en-GB" sz="1400" strike="noStrike" dirty="0" smtClean="0">
                          <a:solidFill>
                            <a:schemeClr val="tx1"/>
                          </a:solidFill>
                          <a:latin typeface="+mn-lt"/>
                        </a:rPr>
                        <a:t>, </a:t>
                      </a:r>
                      <a:r>
                        <a:rPr lang="en-GB" sz="1400" b="1" strike="noStrike" dirty="0" smtClean="0">
                          <a:solidFill>
                            <a:schemeClr val="tx1"/>
                          </a:solidFill>
                          <a:latin typeface="+mn-lt"/>
                        </a:rPr>
                        <a:t>bridging the digital standardization gap</a:t>
                      </a:r>
                      <a:r>
                        <a:rPr lang="en-GB" sz="1400" strike="noStrike" dirty="0" smtClean="0">
                          <a:solidFill>
                            <a:schemeClr val="tx1"/>
                          </a:solidFill>
                          <a:latin typeface="+mn-lt"/>
                        </a:rPr>
                        <a:t>, </a:t>
                      </a:r>
                      <a:r>
                        <a:rPr lang="en-GB" sz="1400" b="1" strike="noStrike" dirty="0" smtClean="0">
                          <a:solidFill>
                            <a:schemeClr val="tx1"/>
                          </a:solidFill>
                          <a:latin typeface="+mn-lt"/>
                        </a:rPr>
                        <a:t>conformance and interoperability</a:t>
                      </a:r>
                      <a:r>
                        <a:rPr lang="en-GB" sz="1400" strike="noStrike" dirty="0" smtClean="0">
                          <a:solidFill>
                            <a:schemeClr val="tx1"/>
                          </a:solidFill>
                          <a:latin typeface="+mn-lt"/>
                        </a:rPr>
                        <a:t> and </a:t>
                      </a:r>
                      <a:r>
                        <a:rPr lang="en-GB" sz="1400" b="1" strike="noStrike" dirty="0" smtClean="0">
                          <a:solidFill>
                            <a:schemeClr val="tx1"/>
                          </a:solidFill>
                          <a:latin typeface="+mn-lt"/>
                        </a:rPr>
                        <a:t>spectrum management</a:t>
                      </a:r>
                    </a:p>
                    <a:p>
                      <a:endParaRPr lang="en-GB" sz="1400" strike="noStrike" dirty="0" smtClean="0">
                        <a:solidFill>
                          <a:schemeClr val="tx1"/>
                        </a:solidFill>
                        <a:latin typeface="+mn-lt"/>
                      </a:endParaRPr>
                    </a:p>
                    <a:p>
                      <a:r>
                        <a:rPr lang="en-GB" sz="1400" strike="noStrike" dirty="0" smtClean="0">
                          <a:solidFill>
                            <a:schemeClr val="tx1"/>
                          </a:solidFill>
                          <a:latin typeface="+mn-lt"/>
                        </a:rPr>
                        <a:t>D.2-2 Products and services on </a:t>
                      </a:r>
                      <a:r>
                        <a:rPr lang="en-GB" sz="1400" b="1" strike="noStrike" dirty="0" smtClean="0">
                          <a:solidFill>
                            <a:schemeClr val="tx1"/>
                          </a:solidFill>
                          <a:latin typeface="+mn-lt"/>
                        </a:rPr>
                        <a:t>building confidence and security in the use of telecommunications/ICTs</a:t>
                      </a:r>
                    </a:p>
                    <a:p>
                      <a:endParaRPr lang="en-GB" sz="1400" strike="noStrike" dirty="0" smtClean="0">
                        <a:solidFill>
                          <a:schemeClr val="tx1"/>
                        </a:solidFill>
                        <a:latin typeface="+mn-lt"/>
                      </a:endParaRPr>
                    </a:p>
                    <a:p>
                      <a:r>
                        <a:rPr lang="en-GB" sz="1400" strike="noStrike" dirty="0" smtClean="0">
                          <a:solidFill>
                            <a:schemeClr val="tx1"/>
                          </a:solidFill>
                          <a:latin typeface="+mn-lt"/>
                        </a:rPr>
                        <a:t>D.2-3 Products and services on </a:t>
                      </a:r>
                      <a:r>
                        <a:rPr lang="en-GB" sz="1400" b="1" strike="noStrike" dirty="0" smtClean="0">
                          <a:solidFill>
                            <a:schemeClr val="tx1"/>
                          </a:solidFill>
                          <a:latin typeface="+mn-lt"/>
                        </a:rPr>
                        <a:t>disaster risk reduction</a:t>
                      </a:r>
                      <a:r>
                        <a:rPr lang="en-GB" sz="1400" strike="noStrike" dirty="0" smtClean="0">
                          <a:solidFill>
                            <a:schemeClr val="tx1"/>
                          </a:solidFill>
                          <a:latin typeface="+mn-lt"/>
                        </a:rPr>
                        <a:t> and </a:t>
                      </a:r>
                      <a:r>
                        <a:rPr lang="en-GB" sz="1400" b="1" strike="noStrike" dirty="0" smtClean="0">
                          <a:solidFill>
                            <a:schemeClr val="tx1"/>
                          </a:solidFill>
                          <a:latin typeface="+mn-lt"/>
                        </a:rPr>
                        <a:t>emergency telecommunications</a:t>
                      </a:r>
                    </a:p>
                  </a:txBody>
                  <a:tcPr marL="33854" marR="33854" marT="0" marB="0"/>
                </a:tc>
              </a:tr>
            </a:tbl>
          </a:graphicData>
        </a:graphic>
      </p:graphicFrame>
    </p:spTree>
    <p:extLst>
      <p:ext uri="{BB962C8B-B14F-4D97-AF65-F5344CB8AC3E}">
        <p14:creationId xmlns:p14="http://schemas.microsoft.com/office/powerpoint/2010/main" val="16545638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D.3 (Enabling </a:t>
            </a:r>
            <a:r>
              <a:rPr lang="en-US" dirty="0" smtClean="0"/>
              <a:t>environment</a:t>
            </a:r>
            <a:r>
              <a:rPr lang="en-US" dirty="0"/>
              <a:t>)</a:t>
            </a:r>
          </a:p>
        </p:txBody>
      </p:sp>
      <p:sp>
        <p:nvSpPr>
          <p:cNvPr id="3" name="Slide Number Placeholder 2"/>
          <p:cNvSpPr>
            <a:spLocks noGrp="1"/>
          </p:cNvSpPr>
          <p:nvPr>
            <p:ph type="sldNum" sz="quarter" idx="11"/>
          </p:nvPr>
        </p:nvSpPr>
        <p:spPr/>
        <p:txBody>
          <a:bodyPr>
            <a:normAutofit fontScale="85000" lnSpcReduction="20000"/>
          </a:bodyPr>
          <a:lstStyle/>
          <a:p>
            <a:pPr marL="0" marR="0" lvl="0" indent="0" algn="ctr" rtl="0">
              <a:spcBef>
                <a:spcPts val="0"/>
              </a:spcBef>
              <a:buSzPct val="25000"/>
              <a:buNone/>
            </a:pPr>
            <a:fld id="{00000000-1234-1234-1234-123412341234}" type="slidenum">
              <a:rPr lang="en-US" sz="1400" b="1" i="0" u="none" strike="noStrike" cap="none" smtClean="0">
                <a:solidFill>
                  <a:srgbClr val="FFFFFF"/>
                </a:solidFill>
                <a:latin typeface="Calibri"/>
                <a:ea typeface="Calibri"/>
                <a:cs typeface="Calibri"/>
                <a:sym typeface="Calibri"/>
              </a:rPr>
              <a:t>52</a:t>
            </a:fld>
            <a:endParaRPr lang="en-US" sz="1400" b="1" i="0" u="none" strike="noStrike" cap="none">
              <a:solidFill>
                <a:srgbClr val="FFFFFF"/>
              </a:solidFill>
              <a:latin typeface="Calibri"/>
              <a:ea typeface="Calibri"/>
              <a:cs typeface="Calibri"/>
              <a:sym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4203039372"/>
              </p:ext>
            </p:extLst>
          </p:nvPr>
        </p:nvGraphicFramePr>
        <p:xfrm>
          <a:off x="610580" y="1556792"/>
          <a:ext cx="7922840" cy="4346858"/>
        </p:xfrm>
        <a:graphic>
          <a:graphicData uri="http://schemas.openxmlformats.org/drawingml/2006/table">
            <a:tbl>
              <a:tblPr firstRow="1" bandRow="1">
                <a:tableStyleId>{3B4B98B0-60AC-42C2-AFA5-B58CD77FA1E5}</a:tableStyleId>
              </a:tblPr>
              <a:tblGrid>
                <a:gridCol w="1890144"/>
                <a:gridCol w="3366489"/>
                <a:gridCol w="2666207"/>
              </a:tblGrid>
              <a:tr h="293018">
                <a:tc>
                  <a:txBody>
                    <a:bodyPr/>
                    <a:lstStyle/>
                    <a:p>
                      <a:pPr algn="ctr" hangingPunct="0">
                        <a:spcBef>
                          <a:spcPts val="400"/>
                        </a:spcBef>
                        <a:spcAft>
                          <a:spcPts val="400"/>
                        </a:spcAft>
                      </a:pPr>
                      <a:r>
                        <a:rPr lang="en-GB" sz="1400" dirty="0">
                          <a:solidFill>
                            <a:schemeClr val="tx1"/>
                          </a:solidFill>
                          <a:effectLst/>
                          <a:latin typeface="+mn-lt"/>
                        </a:rPr>
                        <a:t>Objective</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solidFill>
                            <a:schemeClr val="tx1"/>
                          </a:solidFill>
                          <a:effectLst/>
                          <a:latin typeface="+mn-lt"/>
                        </a:rPr>
                        <a:t>Outcomes</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solidFill>
                            <a:schemeClr val="tx1"/>
                          </a:solidFill>
                          <a:effectLst/>
                          <a:latin typeface="+mn-lt"/>
                        </a:rPr>
                        <a:t>Outputs</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33854" marR="33854" marT="0" marB="0"/>
                </a:tc>
              </a:tr>
              <a:tr h="1128477">
                <a:tc>
                  <a:txBody>
                    <a:bodyPr/>
                    <a:lstStyle/>
                    <a:p>
                      <a:pPr marL="0" marR="0" lvl="0" indent="0" algn="l" defTabSz="914400" rtl="0" eaLnBrk="1" fontAlgn="auto" latinLnBrk="0" hangingPunct="0">
                        <a:lnSpc>
                          <a:spcPct val="100000"/>
                        </a:lnSpc>
                        <a:spcBef>
                          <a:spcPts val="300"/>
                        </a:spcBef>
                        <a:spcAft>
                          <a:spcPts val="300"/>
                        </a:spcAft>
                        <a:buClrTx/>
                        <a:buSzTx/>
                        <a:buFontTx/>
                        <a:buNone/>
                        <a:tabLst/>
                        <a:defRPr/>
                      </a:pPr>
                      <a:r>
                        <a:rPr lang="en-US" sz="1400" strike="noStrike" dirty="0" smtClean="0">
                          <a:solidFill>
                            <a:schemeClr val="tx1"/>
                          </a:solidFill>
                          <a:effectLst/>
                          <a:latin typeface="+mn-lt"/>
                          <a:ea typeface="Times New Roman" panose="02020603050405020304" pitchFamily="18" charset="0"/>
                          <a:cs typeface="Times New Roman" panose="02020603050405020304" pitchFamily="18" charset="0"/>
                        </a:rPr>
                        <a:t>D.3 </a:t>
                      </a:r>
                      <a:r>
                        <a:rPr lang="en-GB" sz="1400" strike="noStrike" dirty="0" smtClean="0">
                          <a:solidFill>
                            <a:schemeClr val="tx1"/>
                          </a:solidFill>
                          <a:latin typeface="+mn-lt"/>
                        </a:rPr>
                        <a:t>Enabling Environment: Foster an </a:t>
                      </a:r>
                      <a:r>
                        <a:rPr lang="en-GB" sz="1400" b="1" strike="noStrike" dirty="0" smtClean="0">
                          <a:solidFill>
                            <a:schemeClr val="tx1"/>
                          </a:solidFill>
                          <a:latin typeface="+mn-lt"/>
                        </a:rPr>
                        <a:t>enabling policy and regulatory environment</a:t>
                      </a:r>
                      <a:r>
                        <a:rPr lang="en-GB" sz="1400" strike="noStrike" dirty="0" smtClean="0">
                          <a:solidFill>
                            <a:schemeClr val="tx1"/>
                          </a:solidFill>
                          <a:latin typeface="+mn-lt"/>
                        </a:rPr>
                        <a:t> conducive to sustainable telecommunication/ICT development</a:t>
                      </a:r>
                      <a:endParaRPr lang="en-US" sz="1400" strike="noStrike" dirty="0" smtClean="0">
                        <a:solidFill>
                          <a:schemeClr val="tx1"/>
                        </a:solidFill>
                        <a:latin typeface="+mn-lt"/>
                      </a:endParaRPr>
                    </a:p>
                  </a:txBody>
                  <a:tcPr marL="33854" marR="33854" marT="0" marB="0"/>
                </a:tc>
                <a:tc>
                  <a:txBody>
                    <a:bodyPr/>
                    <a:lstStyle/>
                    <a:p>
                      <a:r>
                        <a:rPr lang="en-GB" sz="1400" strike="noStrike" dirty="0" smtClean="0">
                          <a:solidFill>
                            <a:schemeClr val="tx1"/>
                          </a:solidFill>
                          <a:latin typeface="+mn-lt"/>
                        </a:rPr>
                        <a:t>D.3-1: Strengthened capacity of Member States to develop enabling policy, legal and regulatory frameworks conducive to development of telecommunications/ICTs. </a:t>
                      </a:r>
                    </a:p>
                    <a:p>
                      <a:endParaRPr lang="en-GB" sz="1400" strike="noStrike" dirty="0" smtClean="0">
                        <a:solidFill>
                          <a:schemeClr val="tx1"/>
                        </a:solidFill>
                        <a:latin typeface="+mn-lt"/>
                      </a:endParaRPr>
                    </a:p>
                    <a:p>
                      <a:r>
                        <a:rPr lang="en-GB" sz="1400" strike="noStrike" dirty="0" smtClean="0">
                          <a:solidFill>
                            <a:schemeClr val="tx1"/>
                          </a:solidFill>
                          <a:latin typeface="+mn-lt"/>
                        </a:rPr>
                        <a:t>D.3-2: Strengthened capacity of Member States to produce high-quality, internationally comparable ICT statistics based on agreed standards and methodologies.</a:t>
                      </a:r>
                    </a:p>
                    <a:p>
                      <a:endParaRPr lang="en-GB" sz="1400" strike="noStrike" dirty="0" smtClean="0">
                        <a:solidFill>
                          <a:schemeClr val="tx1"/>
                        </a:solidFill>
                        <a:latin typeface="+mn-lt"/>
                      </a:endParaRPr>
                    </a:p>
                    <a:p>
                      <a:r>
                        <a:rPr lang="en-GB" sz="1400" strike="noStrike" dirty="0" smtClean="0">
                          <a:solidFill>
                            <a:schemeClr val="tx1"/>
                          </a:solidFill>
                          <a:latin typeface="+mn-lt"/>
                        </a:rPr>
                        <a:t>D.3-3: Improved human and institutional capacity of ITU Membership to tap into the full potential of telecommunications/ICTs. </a:t>
                      </a:r>
                    </a:p>
                    <a:p>
                      <a:endParaRPr lang="en-GB" sz="1400" strike="noStrike" dirty="0" smtClean="0">
                        <a:solidFill>
                          <a:schemeClr val="tx1"/>
                        </a:solidFill>
                        <a:latin typeface="+mn-lt"/>
                      </a:endParaRPr>
                    </a:p>
                    <a:p>
                      <a:r>
                        <a:rPr lang="en-GB" sz="1400" strike="noStrike" dirty="0" smtClean="0">
                          <a:solidFill>
                            <a:schemeClr val="tx1"/>
                          </a:solidFill>
                          <a:latin typeface="+mn-lt"/>
                        </a:rPr>
                        <a:t>D.3-4: Strengthened capacity of ITU Membership to integrate telecommunications/ICT innovation in national development agendas.</a:t>
                      </a:r>
                    </a:p>
                  </a:txBody>
                  <a:tcPr marL="33854" marR="33854" marT="0" marB="0"/>
                </a:tc>
                <a:tc>
                  <a:txBody>
                    <a:bodyPr/>
                    <a:lstStyle/>
                    <a:p>
                      <a:r>
                        <a:rPr lang="en-GB" sz="1400" strike="noStrike" dirty="0" smtClean="0">
                          <a:solidFill>
                            <a:schemeClr val="tx1"/>
                          </a:solidFill>
                          <a:latin typeface="+mn-lt"/>
                        </a:rPr>
                        <a:t>D.3-1 Products and services on telecommunications/ICT </a:t>
                      </a:r>
                      <a:r>
                        <a:rPr lang="en-GB" sz="1400" b="1" strike="noStrike" dirty="0" smtClean="0">
                          <a:solidFill>
                            <a:schemeClr val="tx1"/>
                          </a:solidFill>
                          <a:latin typeface="+mn-lt"/>
                        </a:rPr>
                        <a:t>policy and regulation</a:t>
                      </a:r>
                    </a:p>
                    <a:p>
                      <a:endParaRPr lang="en-GB" sz="1400" strike="noStrike" dirty="0" smtClean="0">
                        <a:solidFill>
                          <a:schemeClr val="tx1"/>
                        </a:solidFill>
                        <a:latin typeface="+mn-lt"/>
                      </a:endParaRPr>
                    </a:p>
                    <a:p>
                      <a:r>
                        <a:rPr lang="en-GB" sz="1400" strike="noStrike" dirty="0" smtClean="0">
                          <a:solidFill>
                            <a:schemeClr val="tx1"/>
                          </a:solidFill>
                          <a:latin typeface="+mn-lt"/>
                        </a:rPr>
                        <a:t>D.3-2 Products and services on telecommunications/ICT </a:t>
                      </a:r>
                      <a:r>
                        <a:rPr lang="en-GB" sz="1400" b="1" strike="noStrike" dirty="0" smtClean="0">
                          <a:solidFill>
                            <a:schemeClr val="tx1"/>
                          </a:solidFill>
                          <a:latin typeface="+mn-lt"/>
                        </a:rPr>
                        <a:t>statistics</a:t>
                      </a:r>
                    </a:p>
                    <a:p>
                      <a:endParaRPr lang="en-GB" sz="1400" strike="noStrike" dirty="0" smtClean="0">
                        <a:solidFill>
                          <a:schemeClr val="tx1"/>
                        </a:solidFill>
                        <a:latin typeface="+mn-lt"/>
                      </a:endParaRPr>
                    </a:p>
                    <a:p>
                      <a:r>
                        <a:rPr lang="en-GB" sz="1400" strike="noStrike" dirty="0" smtClean="0">
                          <a:solidFill>
                            <a:schemeClr val="tx1"/>
                          </a:solidFill>
                          <a:latin typeface="+mn-lt"/>
                        </a:rPr>
                        <a:t>D.3-3 Products and services on human and institutional </a:t>
                      </a:r>
                      <a:r>
                        <a:rPr lang="en-GB" sz="1400" b="1" strike="noStrike" dirty="0" smtClean="0">
                          <a:solidFill>
                            <a:schemeClr val="tx1"/>
                          </a:solidFill>
                          <a:latin typeface="+mn-lt"/>
                        </a:rPr>
                        <a:t>capacity building</a:t>
                      </a:r>
                    </a:p>
                    <a:p>
                      <a:endParaRPr lang="en-GB" sz="1400" strike="noStrike" dirty="0" smtClean="0">
                        <a:solidFill>
                          <a:schemeClr val="tx1"/>
                        </a:solidFill>
                        <a:latin typeface="+mn-lt"/>
                      </a:endParaRPr>
                    </a:p>
                    <a:p>
                      <a:r>
                        <a:rPr lang="en-GB" sz="1400" strike="noStrike" dirty="0" smtClean="0">
                          <a:solidFill>
                            <a:schemeClr val="tx1"/>
                          </a:solidFill>
                          <a:latin typeface="+mn-lt"/>
                        </a:rPr>
                        <a:t>D.3-4 Products and services on telecommunications/ICT </a:t>
                      </a:r>
                      <a:r>
                        <a:rPr lang="en-GB" sz="1400" b="1" strike="noStrike" dirty="0" smtClean="0">
                          <a:solidFill>
                            <a:schemeClr val="tx1"/>
                          </a:solidFill>
                          <a:latin typeface="+mn-lt"/>
                        </a:rPr>
                        <a:t>innovation</a:t>
                      </a:r>
                      <a:endParaRPr lang="en-GB" sz="1400" strike="noStrike" dirty="0" smtClean="0">
                        <a:solidFill>
                          <a:schemeClr val="tx1"/>
                        </a:solidFill>
                        <a:latin typeface="+mn-lt"/>
                      </a:endParaRPr>
                    </a:p>
                  </a:txBody>
                  <a:tcPr marL="33854" marR="33854" marT="0" marB="0"/>
                </a:tc>
              </a:tr>
            </a:tbl>
          </a:graphicData>
        </a:graphic>
      </p:graphicFrame>
    </p:spTree>
    <p:extLst>
      <p:ext uri="{BB962C8B-B14F-4D97-AF65-F5344CB8AC3E}">
        <p14:creationId xmlns:p14="http://schemas.microsoft.com/office/powerpoint/2010/main" val="33784569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D.4 (Inclusive </a:t>
            </a:r>
            <a:r>
              <a:rPr lang="en-US" dirty="0" smtClean="0"/>
              <a:t>digital society</a:t>
            </a:r>
            <a:r>
              <a:rPr lang="en-US" dirty="0"/>
              <a:t>)</a:t>
            </a:r>
          </a:p>
        </p:txBody>
      </p:sp>
      <p:sp>
        <p:nvSpPr>
          <p:cNvPr id="3" name="Slide Number Placeholder 2"/>
          <p:cNvSpPr>
            <a:spLocks noGrp="1"/>
          </p:cNvSpPr>
          <p:nvPr>
            <p:ph type="sldNum" sz="quarter" idx="11"/>
          </p:nvPr>
        </p:nvSpPr>
        <p:spPr/>
        <p:txBody>
          <a:bodyPr>
            <a:normAutofit fontScale="85000" lnSpcReduction="20000"/>
          </a:bodyPr>
          <a:lstStyle/>
          <a:p>
            <a:pPr marL="0" marR="0" lvl="0" indent="0" algn="ctr" rtl="0">
              <a:spcBef>
                <a:spcPts val="0"/>
              </a:spcBef>
              <a:buSzPct val="25000"/>
              <a:buNone/>
            </a:pPr>
            <a:fld id="{00000000-1234-1234-1234-123412341234}" type="slidenum">
              <a:rPr lang="en-US" sz="1400" b="1" i="0" u="none" strike="noStrike" cap="none" smtClean="0">
                <a:solidFill>
                  <a:srgbClr val="FFFFFF"/>
                </a:solidFill>
                <a:latin typeface="Calibri"/>
                <a:ea typeface="Calibri"/>
                <a:cs typeface="Calibri"/>
                <a:sym typeface="Calibri"/>
              </a:rPr>
              <a:t>53</a:t>
            </a:fld>
            <a:endParaRPr lang="en-US" sz="1400" b="1" i="0" u="none" strike="noStrike" cap="none">
              <a:solidFill>
                <a:srgbClr val="FFFFFF"/>
              </a:solidFill>
              <a:latin typeface="Calibri"/>
              <a:ea typeface="Calibri"/>
              <a:cs typeface="Calibri"/>
              <a:sym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2760313726"/>
              </p:ext>
            </p:extLst>
          </p:nvPr>
        </p:nvGraphicFramePr>
        <p:xfrm>
          <a:off x="648172" y="1412776"/>
          <a:ext cx="7847657" cy="4560218"/>
        </p:xfrm>
        <a:graphic>
          <a:graphicData uri="http://schemas.openxmlformats.org/drawingml/2006/table">
            <a:tbl>
              <a:tblPr firstRow="1" bandRow="1">
                <a:tableStyleId>{3B4B98B0-60AC-42C2-AFA5-B58CD77FA1E5}</a:tableStyleId>
              </a:tblPr>
              <a:tblGrid>
                <a:gridCol w="1907604"/>
                <a:gridCol w="3456384"/>
                <a:gridCol w="2483669"/>
              </a:tblGrid>
              <a:tr h="293018">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1128477">
                <a:tc>
                  <a:txBody>
                    <a:bodyPr/>
                    <a:lstStyle/>
                    <a:p>
                      <a:pPr algn="l" hangingPunct="0">
                        <a:spcBef>
                          <a:spcPts val="300"/>
                        </a:spcBef>
                        <a:spcAft>
                          <a:spcPts val="300"/>
                        </a:spcAft>
                      </a:pPr>
                      <a:r>
                        <a:rPr lang="en-GB" sz="1400" strike="noStrike" dirty="0" smtClean="0">
                          <a:solidFill>
                            <a:schemeClr val="tx1"/>
                          </a:solidFill>
                        </a:rPr>
                        <a:t>D.4 Inclusive Digital Society: Foster the development and use of telecommunications/ICTs and applications to empower people and societies for </a:t>
                      </a:r>
                      <a:r>
                        <a:rPr lang="en-GB" sz="1400" b="1" strike="noStrike" dirty="0" smtClean="0">
                          <a:solidFill>
                            <a:schemeClr val="tx1"/>
                          </a:solidFill>
                        </a:rPr>
                        <a:t>socio-economic development</a:t>
                      </a:r>
                      <a:r>
                        <a:rPr lang="en-GB" sz="1400" strike="noStrike" dirty="0" smtClean="0">
                          <a:solidFill>
                            <a:schemeClr val="tx1"/>
                          </a:solidFill>
                        </a:rPr>
                        <a:t> and </a:t>
                      </a:r>
                      <a:r>
                        <a:rPr lang="en-GB" sz="1400" b="1" strike="noStrike" dirty="0" smtClean="0">
                          <a:solidFill>
                            <a:schemeClr val="tx1"/>
                          </a:solidFill>
                        </a:rPr>
                        <a:t>environmental protection</a:t>
                      </a:r>
                      <a:endParaRPr lang="en-US" sz="1400" strike="noStrik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r>
                        <a:rPr lang="en-GB" sz="1400" strike="noStrike" dirty="0" smtClean="0">
                          <a:solidFill>
                            <a:schemeClr val="tx1"/>
                          </a:solidFill>
                        </a:rPr>
                        <a:t>D-4-1: Improved access to and use of telecommunication/ICT in Least Developed Countries (</a:t>
                      </a:r>
                      <a:r>
                        <a:rPr lang="en-GB" sz="1400" b="1" strike="noStrike" dirty="0" smtClean="0">
                          <a:solidFill>
                            <a:schemeClr val="tx1"/>
                          </a:solidFill>
                        </a:rPr>
                        <a:t>LDCs</a:t>
                      </a:r>
                      <a:r>
                        <a:rPr lang="en-GB" sz="1400" strike="noStrike" dirty="0" smtClean="0">
                          <a:solidFill>
                            <a:schemeClr val="tx1"/>
                          </a:solidFill>
                        </a:rPr>
                        <a:t>), small island developing states (</a:t>
                      </a:r>
                      <a:r>
                        <a:rPr lang="en-GB" sz="1400" b="1" strike="noStrike" dirty="0" smtClean="0">
                          <a:solidFill>
                            <a:schemeClr val="tx1"/>
                          </a:solidFill>
                        </a:rPr>
                        <a:t>SIDS</a:t>
                      </a:r>
                      <a:r>
                        <a:rPr lang="en-GB" sz="1400" strike="noStrike" dirty="0" smtClean="0">
                          <a:solidFill>
                            <a:schemeClr val="tx1"/>
                          </a:solidFill>
                        </a:rPr>
                        <a:t>) and landlocked developing countries (</a:t>
                      </a:r>
                      <a:r>
                        <a:rPr lang="en-GB" sz="1400" b="1" strike="noStrike" dirty="0" smtClean="0">
                          <a:solidFill>
                            <a:schemeClr val="tx1"/>
                          </a:solidFill>
                        </a:rPr>
                        <a:t>LLDCs</a:t>
                      </a:r>
                      <a:r>
                        <a:rPr lang="en-GB" sz="1400" strike="noStrike" dirty="0" smtClean="0">
                          <a:solidFill>
                            <a:schemeClr val="tx1"/>
                          </a:solidFill>
                        </a:rPr>
                        <a:t>) and </a:t>
                      </a:r>
                      <a:r>
                        <a:rPr lang="en-GB" sz="1400" b="1" strike="noStrike" dirty="0" smtClean="0">
                          <a:solidFill>
                            <a:schemeClr val="tx1"/>
                          </a:solidFill>
                        </a:rPr>
                        <a:t>countries with economies in transition</a:t>
                      </a:r>
                      <a:r>
                        <a:rPr lang="en-GB" sz="1400" strike="noStrike" dirty="0" smtClean="0">
                          <a:solidFill>
                            <a:schemeClr val="tx1"/>
                          </a:solidFill>
                        </a:rPr>
                        <a:t>.</a:t>
                      </a:r>
                    </a:p>
                    <a:p>
                      <a:endParaRPr lang="en-GB" sz="1400" strike="noStrike" dirty="0" smtClean="0">
                        <a:solidFill>
                          <a:schemeClr val="tx1"/>
                        </a:solidFill>
                      </a:endParaRPr>
                    </a:p>
                    <a:p>
                      <a:r>
                        <a:rPr lang="en-GB" sz="1400" strike="noStrike" dirty="0" smtClean="0">
                          <a:solidFill>
                            <a:schemeClr val="tx1"/>
                          </a:solidFill>
                        </a:rPr>
                        <a:t>D.4-2: Improved capacity of ITU Membership to leverage ICT applications, including </a:t>
                      </a:r>
                      <a:r>
                        <a:rPr lang="en-GB" sz="1400" b="1" strike="noStrike" dirty="0" smtClean="0">
                          <a:solidFill>
                            <a:schemeClr val="tx1"/>
                          </a:solidFill>
                        </a:rPr>
                        <a:t>mobile</a:t>
                      </a:r>
                      <a:r>
                        <a:rPr lang="en-GB" sz="1400" strike="noStrike" dirty="0" smtClean="0">
                          <a:solidFill>
                            <a:schemeClr val="tx1"/>
                          </a:solidFill>
                        </a:rPr>
                        <a:t>, in high-priority areas (e.g. </a:t>
                      </a:r>
                      <a:r>
                        <a:rPr lang="en-GB" sz="1400" b="1" strike="noStrike" dirty="0" smtClean="0">
                          <a:solidFill>
                            <a:schemeClr val="tx1"/>
                          </a:solidFill>
                        </a:rPr>
                        <a:t>health</a:t>
                      </a:r>
                      <a:r>
                        <a:rPr lang="en-GB" sz="1400" strike="noStrike" dirty="0" smtClean="0">
                          <a:solidFill>
                            <a:schemeClr val="tx1"/>
                          </a:solidFill>
                        </a:rPr>
                        <a:t>, </a:t>
                      </a:r>
                      <a:r>
                        <a:rPr lang="en-GB" sz="1400" b="1" strike="noStrike" dirty="0" smtClean="0">
                          <a:solidFill>
                            <a:schemeClr val="tx1"/>
                          </a:solidFill>
                        </a:rPr>
                        <a:t>agriculture</a:t>
                      </a:r>
                      <a:r>
                        <a:rPr lang="en-GB" sz="1400" strike="noStrike" dirty="0" smtClean="0">
                          <a:solidFill>
                            <a:schemeClr val="tx1"/>
                          </a:solidFill>
                        </a:rPr>
                        <a:t>, </a:t>
                      </a:r>
                      <a:r>
                        <a:rPr lang="en-GB" sz="1400" b="1" strike="noStrike" dirty="0" smtClean="0">
                          <a:solidFill>
                            <a:schemeClr val="tx1"/>
                          </a:solidFill>
                        </a:rPr>
                        <a:t>commerce</a:t>
                      </a:r>
                      <a:r>
                        <a:rPr lang="en-GB" sz="1400" strike="noStrike" dirty="0" smtClean="0">
                          <a:solidFill>
                            <a:schemeClr val="tx1"/>
                          </a:solidFill>
                        </a:rPr>
                        <a:t>, </a:t>
                      </a:r>
                      <a:r>
                        <a:rPr lang="en-GB" sz="1400" b="1" strike="noStrike" dirty="0" smtClean="0">
                          <a:solidFill>
                            <a:schemeClr val="tx1"/>
                          </a:solidFill>
                        </a:rPr>
                        <a:t>governance</a:t>
                      </a:r>
                      <a:r>
                        <a:rPr lang="en-GB" sz="1400" strike="noStrike" dirty="0" smtClean="0">
                          <a:solidFill>
                            <a:schemeClr val="tx1"/>
                          </a:solidFill>
                        </a:rPr>
                        <a:t>, </a:t>
                      </a:r>
                      <a:r>
                        <a:rPr lang="en-GB" sz="1400" b="1" strike="noStrike" dirty="0" smtClean="0">
                          <a:solidFill>
                            <a:schemeClr val="tx1"/>
                          </a:solidFill>
                        </a:rPr>
                        <a:t>education</a:t>
                      </a:r>
                      <a:r>
                        <a:rPr lang="en-GB" sz="1400" strike="noStrike" dirty="0" smtClean="0">
                          <a:solidFill>
                            <a:schemeClr val="tx1"/>
                          </a:solidFill>
                        </a:rPr>
                        <a:t>, </a:t>
                      </a:r>
                      <a:r>
                        <a:rPr lang="en-GB" sz="1400" b="1" strike="noStrike" dirty="0" smtClean="0">
                          <a:solidFill>
                            <a:schemeClr val="tx1"/>
                          </a:solidFill>
                        </a:rPr>
                        <a:t>finance</a:t>
                      </a:r>
                      <a:r>
                        <a:rPr lang="en-GB" sz="1400" strike="noStrike" dirty="0" smtClean="0">
                          <a:solidFill>
                            <a:schemeClr val="tx1"/>
                          </a:solidFill>
                        </a:rPr>
                        <a:t>).</a:t>
                      </a:r>
                    </a:p>
                    <a:p>
                      <a:endParaRPr lang="en-GB" sz="1400" strike="noStrike" dirty="0" smtClean="0">
                        <a:solidFill>
                          <a:schemeClr val="tx1"/>
                        </a:solidFill>
                      </a:endParaRPr>
                    </a:p>
                    <a:p>
                      <a:r>
                        <a:rPr lang="en-GB" sz="1400" strike="noStrike" dirty="0" smtClean="0">
                          <a:solidFill>
                            <a:schemeClr val="tx1"/>
                          </a:solidFill>
                        </a:rPr>
                        <a:t>D.4-3: Strengthened capacity of ITU Membership to develop strategies, policies and practices for </a:t>
                      </a:r>
                      <a:r>
                        <a:rPr lang="en-GB" sz="1400" b="1" strike="noStrike" dirty="0" smtClean="0">
                          <a:solidFill>
                            <a:schemeClr val="tx1"/>
                          </a:solidFill>
                        </a:rPr>
                        <a:t>digital inclusion</a:t>
                      </a:r>
                      <a:r>
                        <a:rPr lang="en-GB" sz="1400" strike="noStrike" dirty="0" smtClean="0">
                          <a:solidFill>
                            <a:schemeClr val="tx1"/>
                          </a:solidFill>
                        </a:rPr>
                        <a:t>, especially people with specific needs.</a:t>
                      </a:r>
                    </a:p>
                    <a:p>
                      <a:endParaRPr lang="en-GB" sz="1400" strike="noStrike" dirty="0" smtClean="0">
                        <a:solidFill>
                          <a:schemeClr val="tx1"/>
                        </a:solidFill>
                      </a:endParaRPr>
                    </a:p>
                    <a:p>
                      <a:r>
                        <a:rPr lang="en-GB" sz="1400" strike="noStrike" dirty="0" smtClean="0">
                          <a:solidFill>
                            <a:schemeClr val="tx1"/>
                          </a:solidFill>
                        </a:rPr>
                        <a:t>D.4-4: Enhanced capacity of ITU Membership to develop ICT strategies and solutions on </a:t>
                      </a:r>
                      <a:r>
                        <a:rPr lang="en-GB" sz="1400" b="1" strike="noStrike" dirty="0" smtClean="0">
                          <a:solidFill>
                            <a:schemeClr val="tx1"/>
                          </a:solidFill>
                        </a:rPr>
                        <a:t>climate-change</a:t>
                      </a:r>
                      <a:r>
                        <a:rPr lang="en-GB" sz="1400" strike="noStrike" dirty="0" smtClean="0">
                          <a:solidFill>
                            <a:schemeClr val="tx1"/>
                          </a:solidFill>
                        </a:rPr>
                        <a:t> adaptation and mitigation. </a:t>
                      </a:r>
                    </a:p>
                  </a:txBody>
                  <a:tcPr marL="33854" marR="33854" marT="0" marB="0"/>
                </a:tc>
                <a:tc>
                  <a:txBody>
                    <a:bodyPr/>
                    <a:lstStyle/>
                    <a:p>
                      <a:r>
                        <a:rPr lang="en-GB" sz="1400" strike="noStrike" dirty="0" smtClean="0">
                          <a:solidFill>
                            <a:schemeClr val="tx1"/>
                          </a:solidFill>
                        </a:rPr>
                        <a:t>D.4-1 Products and services on concentrated assistance to </a:t>
                      </a:r>
                      <a:r>
                        <a:rPr lang="en-GB" sz="1400" b="1" strike="noStrike" dirty="0" smtClean="0">
                          <a:solidFill>
                            <a:schemeClr val="tx1"/>
                          </a:solidFill>
                        </a:rPr>
                        <a:t>LDCs</a:t>
                      </a:r>
                      <a:r>
                        <a:rPr lang="en-GB" sz="1400" strike="noStrike" dirty="0" smtClean="0">
                          <a:solidFill>
                            <a:schemeClr val="tx1"/>
                          </a:solidFill>
                        </a:rPr>
                        <a:t>, </a:t>
                      </a:r>
                      <a:r>
                        <a:rPr lang="en-GB" sz="1400" b="1" strike="noStrike" dirty="0" smtClean="0">
                          <a:solidFill>
                            <a:schemeClr val="tx1"/>
                          </a:solidFill>
                        </a:rPr>
                        <a:t>SIDS</a:t>
                      </a:r>
                      <a:r>
                        <a:rPr lang="en-GB" sz="1400" strike="noStrike" dirty="0" smtClean="0">
                          <a:solidFill>
                            <a:schemeClr val="tx1"/>
                          </a:solidFill>
                        </a:rPr>
                        <a:t> and </a:t>
                      </a:r>
                      <a:r>
                        <a:rPr lang="en-GB" sz="1400" b="1" strike="noStrike" dirty="0" smtClean="0">
                          <a:solidFill>
                            <a:schemeClr val="tx1"/>
                          </a:solidFill>
                        </a:rPr>
                        <a:t>LLDCs</a:t>
                      </a:r>
                      <a:r>
                        <a:rPr lang="en-GB" sz="1400" strike="noStrike" dirty="0" smtClean="0">
                          <a:solidFill>
                            <a:schemeClr val="tx1"/>
                          </a:solidFill>
                        </a:rPr>
                        <a:t> and </a:t>
                      </a:r>
                      <a:r>
                        <a:rPr lang="en-GB" sz="1400" b="1" strike="noStrike" dirty="0" smtClean="0">
                          <a:solidFill>
                            <a:schemeClr val="tx1"/>
                          </a:solidFill>
                        </a:rPr>
                        <a:t>countries with economies in transition</a:t>
                      </a:r>
                    </a:p>
                    <a:p>
                      <a:endParaRPr lang="en-GB" sz="1400" strike="noStrike" dirty="0" smtClean="0">
                        <a:solidFill>
                          <a:schemeClr val="tx1"/>
                        </a:solidFill>
                      </a:endParaRPr>
                    </a:p>
                    <a:p>
                      <a:r>
                        <a:rPr lang="en-GB" sz="1400" strike="noStrike" dirty="0" smtClean="0">
                          <a:solidFill>
                            <a:schemeClr val="tx1"/>
                          </a:solidFill>
                        </a:rPr>
                        <a:t>D.4-2 Products and services on ICT </a:t>
                      </a:r>
                      <a:r>
                        <a:rPr lang="en-GB" sz="1400" b="1" strike="noStrike" dirty="0" smtClean="0">
                          <a:solidFill>
                            <a:schemeClr val="tx1"/>
                          </a:solidFill>
                        </a:rPr>
                        <a:t>applications</a:t>
                      </a:r>
                      <a:r>
                        <a:rPr lang="en-GB" sz="1400" strike="noStrike" dirty="0" smtClean="0">
                          <a:solidFill>
                            <a:schemeClr val="tx1"/>
                          </a:solidFill>
                        </a:rPr>
                        <a:t> </a:t>
                      </a:r>
                    </a:p>
                    <a:p>
                      <a:endParaRPr lang="en-GB" sz="1400" strike="noStrike" dirty="0" smtClean="0">
                        <a:solidFill>
                          <a:schemeClr val="tx1"/>
                        </a:solidFill>
                      </a:endParaRPr>
                    </a:p>
                    <a:p>
                      <a:r>
                        <a:rPr lang="en-GB" sz="1400" strike="noStrike" dirty="0" smtClean="0">
                          <a:solidFill>
                            <a:schemeClr val="tx1"/>
                          </a:solidFill>
                        </a:rPr>
                        <a:t>D.4-3 Products and services on </a:t>
                      </a:r>
                      <a:r>
                        <a:rPr lang="en-GB" sz="1400" b="1" strike="noStrike" dirty="0" smtClean="0">
                          <a:solidFill>
                            <a:schemeClr val="tx1"/>
                          </a:solidFill>
                        </a:rPr>
                        <a:t>digital inclusion</a:t>
                      </a:r>
                      <a:r>
                        <a:rPr lang="en-GB" sz="1400" strike="noStrike" dirty="0" smtClean="0">
                          <a:solidFill>
                            <a:schemeClr val="tx1"/>
                          </a:solidFill>
                        </a:rPr>
                        <a:t> of people with specific needs</a:t>
                      </a:r>
                    </a:p>
                    <a:p>
                      <a:endParaRPr lang="en-GB" sz="1400" strike="noStrike" dirty="0" smtClean="0">
                        <a:solidFill>
                          <a:schemeClr val="tx1"/>
                        </a:solidFill>
                      </a:endParaRPr>
                    </a:p>
                    <a:p>
                      <a:r>
                        <a:rPr lang="en-GB" sz="1400" strike="noStrike" dirty="0" smtClean="0">
                          <a:solidFill>
                            <a:schemeClr val="tx1"/>
                          </a:solidFill>
                        </a:rPr>
                        <a:t>D.4-4 Products and services on ICT </a:t>
                      </a:r>
                      <a:r>
                        <a:rPr lang="en-GB" sz="1400" b="1" strike="noStrike" dirty="0" smtClean="0">
                          <a:solidFill>
                            <a:schemeClr val="tx1"/>
                          </a:solidFill>
                        </a:rPr>
                        <a:t>climate-change</a:t>
                      </a:r>
                      <a:r>
                        <a:rPr lang="en-GB" sz="1400" strike="noStrike" dirty="0" smtClean="0">
                          <a:solidFill>
                            <a:schemeClr val="tx1"/>
                          </a:solidFill>
                        </a:rPr>
                        <a:t> adaptation and mitigation</a:t>
                      </a:r>
                    </a:p>
                  </a:txBody>
                  <a:tcPr marL="33854" marR="33854" marT="0" marB="0"/>
                </a:tc>
              </a:tr>
            </a:tbl>
          </a:graphicData>
        </a:graphic>
      </p:graphicFrame>
    </p:spTree>
    <p:extLst>
      <p:ext uri="{BB962C8B-B14F-4D97-AF65-F5344CB8AC3E}">
        <p14:creationId xmlns:p14="http://schemas.microsoft.com/office/powerpoint/2010/main" val="13949587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337420" y="2533273"/>
            <a:ext cx="2258916" cy="1183759"/>
          </a:xfrm>
          <a:prstGeom prst="rect">
            <a:avLst/>
          </a:prstGeom>
        </p:spPr>
      </p:pic>
      <p:pic>
        <p:nvPicPr>
          <p:cNvPr id="5" name="Picture 4"/>
          <p:cNvPicPr>
            <a:picLocks noChangeAspect="1"/>
          </p:cNvPicPr>
          <p:nvPr/>
        </p:nvPicPr>
        <p:blipFill>
          <a:blip r:embed="rId4"/>
          <a:stretch>
            <a:fillRect/>
          </a:stretch>
        </p:blipFill>
        <p:spPr>
          <a:xfrm>
            <a:off x="7376404" y="1957209"/>
            <a:ext cx="1690508" cy="1753120"/>
          </a:xfrm>
          <a:prstGeom prst="rect">
            <a:avLst/>
          </a:prstGeom>
        </p:spPr>
      </p:pic>
      <p:sp>
        <p:nvSpPr>
          <p:cNvPr id="2" name="Title 1"/>
          <p:cNvSpPr>
            <a:spLocks noGrp="1"/>
          </p:cNvSpPr>
          <p:nvPr>
            <p:ph type="title"/>
          </p:nvPr>
        </p:nvSpPr>
        <p:spPr/>
        <p:txBody>
          <a:bodyPr>
            <a:normAutofit fontScale="90000"/>
          </a:bodyPr>
          <a:lstStyle/>
          <a:p>
            <a:r>
              <a:rPr lang="en-US" dirty="0"/>
              <a:t>Inter-sectoral </a:t>
            </a:r>
            <a:r>
              <a:rPr lang="en-US" dirty="0" smtClean="0"/>
              <a:t>Objectives (new I.1)</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54</a:t>
            </a:fld>
            <a:endParaRPr lang="en-US" dirty="0"/>
          </a:p>
        </p:txBody>
      </p:sp>
      <p:sp>
        <p:nvSpPr>
          <p:cNvPr id="4" name="Content Placeholder 3"/>
          <p:cNvSpPr>
            <a:spLocks noGrp="1"/>
          </p:cNvSpPr>
          <p:nvPr>
            <p:ph idx="1"/>
          </p:nvPr>
        </p:nvSpPr>
        <p:spPr>
          <a:xfrm>
            <a:off x="612648" y="974954"/>
            <a:ext cx="8153400" cy="5478382"/>
          </a:xfrm>
        </p:spPr>
        <p:txBody>
          <a:bodyPr>
            <a:normAutofit/>
          </a:bodyPr>
          <a:lstStyle/>
          <a:p>
            <a:r>
              <a:rPr lang="en-US" sz="2400" dirty="0" smtClean="0"/>
              <a:t>I.1 (2016-2019) Enhance </a:t>
            </a:r>
            <a:r>
              <a:rPr lang="en-US" sz="2400" dirty="0"/>
              <a:t>international dialogue </a:t>
            </a:r>
            <a:r>
              <a:rPr lang="en-US" sz="2400" dirty="0" smtClean="0"/>
              <a:t>among stakeholders</a:t>
            </a:r>
          </a:p>
          <a:p>
            <a:r>
              <a:rPr lang="en-US" sz="2400" dirty="0" smtClean="0"/>
              <a:t>I.2. (2016-2019) Enhance </a:t>
            </a:r>
            <a:r>
              <a:rPr lang="en-US" sz="2400" dirty="0"/>
              <a:t>partnerships </a:t>
            </a:r>
            <a:r>
              <a:rPr lang="en-US" sz="2400" dirty="0" smtClean="0"/>
              <a:t>and</a:t>
            </a:r>
            <a:br>
              <a:rPr lang="en-US" sz="2400" dirty="0" smtClean="0"/>
            </a:br>
            <a:r>
              <a:rPr lang="en-US" sz="2400" dirty="0" smtClean="0"/>
              <a:t>cooperation </a:t>
            </a:r>
            <a:r>
              <a:rPr lang="en-US" sz="2400" dirty="0"/>
              <a:t>within </a:t>
            </a:r>
            <a:r>
              <a:rPr lang="en-US" sz="2400" dirty="0" smtClean="0"/>
              <a:t>the</a:t>
            </a:r>
            <a:br>
              <a:rPr lang="en-US" sz="2400" dirty="0" smtClean="0"/>
            </a:br>
            <a:r>
              <a:rPr lang="en-US" sz="2400" dirty="0" smtClean="0"/>
              <a:t>telecommunication/ICT environment</a:t>
            </a:r>
            <a:endParaRPr lang="en-US" dirty="0" smtClean="0"/>
          </a:p>
          <a:p>
            <a:pPr marL="0" indent="0">
              <a:buNone/>
            </a:pPr>
            <a:endParaRPr lang="en-US" sz="2000" dirty="0" smtClean="0">
              <a:sym typeface="Wingdings" panose="05000000000000000000" pitchFamily="2" charset="2"/>
            </a:endParaRPr>
          </a:p>
          <a:p>
            <a:pPr marL="0" indent="0">
              <a:buNone/>
            </a:pPr>
            <a:endParaRPr lang="en-US" sz="2000" dirty="0" smtClean="0">
              <a:sym typeface="Wingdings" panose="05000000000000000000" pitchFamily="2" charset="2"/>
            </a:endParaRPr>
          </a:p>
          <a:p>
            <a:pPr marL="0" indent="0">
              <a:buNone/>
            </a:pPr>
            <a:endParaRPr lang="en-US" sz="2000" dirty="0" smtClean="0">
              <a:sym typeface="Wingdings" panose="05000000000000000000" pitchFamily="2" charset="2"/>
            </a:endParaRPr>
          </a:p>
          <a:p>
            <a:pPr marL="0" indent="0">
              <a:buNone/>
            </a:pPr>
            <a:r>
              <a:rPr lang="en-US" sz="2000" dirty="0" smtClean="0">
                <a:sym typeface="Wingdings" panose="05000000000000000000" pitchFamily="2" charset="2"/>
              </a:rPr>
              <a:t> P</a:t>
            </a:r>
            <a:r>
              <a:rPr lang="en-US" sz="2000" dirty="0" smtClean="0"/>
              <a:t>roposal for review:</a:t>
            </a:r>
            <a:endParaRPr lang="en-US" sz="2000" dirty="0"/>
          </a:p>
          <a:p>
            <a:r>
              <a:rPr lang="en-US" sz="3000" i="1" dirty="0" smtClean="0"/>
              <a:t>New</a:t>
            </a:r>
            <a:r>
              <a:rPr lang="en-US" sz="3000" dirty="0" smtClean="0"/>
              <a:t> </a:t>
            </a:r>
            <a:r>
              <a:rPr lang="en-US" sz="3000" dirty="0" smtClean="0">
                <a:solidFill>
                  <a:schemeClr val="accent2"/>
                </a:solidFill>
              </a:rPr>
              <a:t>I.1: Foster </a:t>
            </a:r>
            <a:r>
              <a:rPr lang="en-US" sz="3000" dirty="0">
                <a:solidFill>
                  <a:schemeClr val="accent2"/>
                </a:solidFill>
              </a:rPr>
              <a:t>closer </a:t>
            </a:r>
            <a:r>
              <a:rPr lang="en-US" sz="3000" b="1" dirty="0">
                <a:solidFill>
                  <a:schemeClr val="accent2"/>
                </a:solidFill>
              </a:rPr>
              <a:t>collaboration </a:t>
            </a:r>
            <a:r>
              <a:rPr lang="en-US" sz="3000" dirty="0">
                <a:solidFill>
                  <a:schemeClr val="accent2"/>
                </a:solidFill>
              </a:rPr>
              <a:t>among all stakeholders in the ICT ecosystem for the fulfilment of the SDGs</a:t>
            </a:r>
          </a:p>
        </p:txBody>
      </p:sp>
    </p:spTree>
    <p:extLst>
      <p:ext uri="{BB962C8B-B14F-4D97-AF65-F5344CB8AC3E}">
        <p14:creationId xmlns:p14="http://schemas.microsoft.com/office/powerpoint/2010/main" val="17265795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9453"/>
          <a:stretch/>
        </p:blipFill>
        <p:spPr>
          <a:xfrm>
            <a:off x="6948264" y="2420888"/>
            <a:ext cx="1708845" cy="1675767"/>
          </a:xfrm>
          <a:prstGeom prst="rect">
            <a:avLst/>
          </a:prstGeom>
        </p:spPr>
      </p:pic>
      <p:sp>
        <p:nvSpPr>
          <p:cNvPr id="2" name="Title 1"/>
          <p:cNvSpPr>
            <a:spLocks noGrp="1"/>
          </p:cNvSpPr>
          <p:nvPr>
            <p:ph type="title"/>
          </p:nvPr>
        </p:nvSpPr>
        <p:spPr/>
        <p:txBody>
          <a:bodyPr>
            <a:normAutofit fontScale="90000"/>
          </a:bodyPr>
          <a:lstStyle/>
          <a:p>
            <a:r>
              <a:rPr lang="en-US" dirty="0"/>
              <a:t>Inter-sectoral </a:t>
            </a:r>
            <a:r>
              <a:rPr lang="en-US" dirty="0" smtClean="0"/>
              <a:t>Objectives (new I.2)</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55</a:t>
            </a:fld>
            <a:endParaRPr lang="en-US" dirty="0"/>
          </a:p>
        </p:txBody>
      </p:sp>
      <p:sp>
        <p:nvSpPr>
          <p:cNvPr id="4" name="Content Placeholder 3"/>
          <p:cNvSpPr>
            <a:spLocks noGrp="1"/>
          </p:cNvSpPr>
          <p:nvPr>
            <p:ph idx="1"/>
          </p:nvPr>
        </p:nvSpPr>
        <p:spPr>
          <a:xfrm>
            <a:off x="612648" y="1340768"/>
            <a:ext cx="8153400" cy="5112568"/>
          </a:xfrm>
        </p:spPr>
        <p:txBody>
          <a:bodyPr>
            <a:normAutofit/>
          </a:bodyPr>
          <a:lstStyle/>
          <a:p>
            <a:r>
              <a:rPr lang="en-US" sz="2800" dirty="0" smtClean="0"/>
              <a:t>I.3 (2016-2019) Enhance </a:t>
            </a:r>
            <a:r>
              <a:rPr lang="en-US" sz="2800" dirty="0"/>
              <a:t>identification and </a:t>
            </a:r>
            <a:r>
              <a:rPr lang="en-US" sz="2800" dirty="0" smtClean="0"/>
              <a:t>analysis</a:t>
            </a:r>
            <a:br>
              <a:rPr lang="en-US" sz="2800" dirty="0" smtClean="0"/>
            </a:br>
            <a:r>
              <a:rPr lang="en-US" sz="2800" dirty="0" smtClean="0"/>
              <a:t>of emerging trends </a:t>
            </a:r>
            <a:r>
              <a:rPr lang="en-US" sz="2800" dirty="0"/>
              <a:t>in the telecommunication/ICT </a:t>
            </a:r>
            <a:r>
              <a:rPr lang="en-US" sz="2800" dirty="0" smtClean="0"/>
              <a:t/>
            </a:r>
            <a:br>
              <a:rPr lang="en-US" sz="2800" dirty="0" smtClean="0"/>
            </a:br>
            <a:r>
              <a:rPr lang="en-US" sz="2800" dirty="0" smtClean="0"/>
              <a:t>environment</a:t>
            </a:r>
            <a:endParaRPr lang="en-US" sz="2800" dirty="0"/>
          </a:p>
          <a:p>
            <a:pPr marL="0" indent="0">
              <a:buNone/>
            </a:pPr>
            <a:endParaRPr lang="en-US" sz="2000" dirty="0" smtClean="0">
              <a:sym typeface="Wingdings" panose="05000000000000000000" pitchFamily="2" charset="2"/>
            </a:endParaRPr>
          </a:p>
          <a:p>
            <a:pPr marL="0" indent="0">
              <a:buNone/>
            </a:pPr>
            <a:endParaRPr lang="en-US" sz="2000" dirty="0" smtClean="0">
              <a:sym typeface="Wingdings" panose="05000000000000000000" pitchFamily="2" charset="2"/>
            </a:endParaRPr>
          </a:p>
          <a:p>
            <a:pPr marL="0" indent="0">
              <a:buNone/>
            </a:pPr>
            <a:endParaRPr lang="en-US" sz="2000" dirty="0">
              <a:sym typeface="Wingdings" panose="05000000000000000000" pitchFamily="2" charset="2"/>
            </a:endParaRPr>
          </a:p>
          <a:p>
            <a:pPr marL="0" indent="0">
              <a:buNone/>
            </a:pPr>
            <a:endParaRPr lang="en-US" sz="2000" dirty="0" smtClean="0">
              <a:sym typeface="Wingdings" panose="05000000000000000000" pitchFamily="2" charset="2"/>
            </a:endParaRPr>
          </a:p>
          <a:p>
            <a:pPr marL="0" indent="0">
              <a:buNone/>
            </a:pPr>
            <a:r>
              <a:rPr lang="en-US" sz="2000" dirty="0" smtClean="0">
                <a:sym typeface="Wingdings" panose="05000000000000000000" pitchFamily="2" charset="2"/>
              </a:rPr>
              <a:t> </a:t>
            </a:r>
            <a:r>
              <a:rPr lang="en-US" sz="2000" dirty="0">
                <a:sym typeface="Wingdings" panose="05000000000000000000" pitchFamily="2" charset="2"/>
              </a:rPr>
              <a:t>P</a:t>
            </a:r>
            <a:r>
              <a:rPr lang="en-US" sz="2000" dirty="0"/>
              <a:t>roposal for review:</a:t>
            </a:r>
          </a:p>
          <a:p>
            <a:r>
              <a:rPr lang="en-US" sz="3500" i="1" dirty="0" smtClean="0"/>
              <a:t>New</a:t>
            </a:r>
            <a:r>
              <a:rPr lang="en-US" sz="3500" dirty="0" smtClean="0"/>
              <a:t> </a:t>
            </a:r>
            <a:r>
              <a:rPr lang="en-US" sz="3500" dirty="0" smtClean="0">
                <a:solidFill>
                  <a:schemeClr val="accent2"/>
                </a:solidFill>
              </a:rPr>
              <a:t>I.2</a:t>
            </a:r>
            <a:r>
              <a:rPr lang="en-US" sz="3500" dirty="0">
                <a:solidFill>
                  <a:schemeClr val="accent2"/>
                </a:solidFill>
              </a:rPr>
              <a:t>: Enhance and promote </a:t>
            </a:r>
            <a:r>
              <a:rPr lang="en-US" sz="3500" b="1" dirty="0">
                <a:solidFill>
                  <a:schemeClr val="accent2"/>
                </a:solidFill>
              </a:rPr>
              <a:t>emerging ICT trends </a:t>
            </a:r>
            <a:r>
              <a:rPr lang="en-US" sz="3500" dirty="0">
                <a:solidFill>
                  <a:schemeClr val="accent2"/>
                </a:solidFill>
              </a:rPr>
              <a:t>for the acceleration of </a:t>
            </a:r>
            <a:r>
              <a:rPr lang="en-US" sz="3500" dirty="0" smtClean="0">
                <a:solidFill>
                  <a:schemeClr val="accent2"/>
                </a:solidFill>
              </a:rPr>
              <a:t>the implementation </a:t>
            </a:r>
            <a:r>
              <a:rPr lang="en-US" sz="3500" dirty="0">
                <a:solidFill>
                  <a:schemeClr val="accent2"/>
                </a:solidFill>
              </a:rPr>
              <a:t>of the SDGs</a:t>
            </a:r>
          </a:p>
        </p:txBody>
      </p:sp>
    </p:spTree>
    <p:extLst>
      <p:ext uri="{BB962C8B-B14F-4D97-AF65-F5344CB8AC3E}">
        <p14:creationId xmlns:p14="http://schemas.microsoft.com/office/powerpoint/2010/main" val="25918727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Inter-sectoral </a:t>
            </a:r>
            <a:r>
              <a:rPr lang="en-US" dirty="0" smtClean="0"/>
              <a:t>Objectives</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56</a:t>
            </a:fld>
            <a:endParaRPr lang="en-US" dirty="0"/>
          </a:p>
        </p:txBody>
      </p:sp>
      <p:sp>
        <p:nvSpPr>
          <p:cNvPr id="4" name="Content Placeholder 3"/>
          <p:cNvSpPr>
            <a:spLocks noGrp="1"/>
          </p:cNvSpPr>
          <p:nvPr>
            <p:ph idx="1"/>
          </p:nvPr>
        </p:nvSpPr>
        <p:spPr>
          <a:xfrm>
            <a:off x="612648" y="1340768"/>
            <a:ext cx="8153400" cy="5112568"/>
          </a:xfrm>
        </p:spPr>
        <p:txBody>
          <a:bodyPr>
            <a:normAutofit/>
          </a:bodyPr>
          <a:lstStyle/>
          <a:p>
            <a:r>
              <a:rPr lang="en-US" sz="2800" dirty="0" smtClean="0"/>
              <a:t>I.4 (2016-2019) Enhance/promote </a:t>
            </a:r>
            <a:r>
              <a:rPr lang="en-US" sz="2800" dirty="0"/>
              <a:t>recognition of (importance of) telecommunications/ICTs as a key enabler of social, economic and environmentally sustainable development</a:t>
            </a:r>
          </a:p>
          <a:p>
            <a:pPr marL="0" indent="0">
              <a:buNone/>
            </a:pPr>
            <a:endParaRPr lang="en-US" sz="2000" dirty="0" smtClean="0">
              <a:sym typeface="Wingdings" panose="05000000000000000000" pitchFamily="2" charset="2"/>
            </a:endParaRPr>
          </a:p>
          <a:p>
            <a:pPr marL="0" indent="0">
              <a:buNone/>
            </a:pPr>
            <a:endParaRPr lang="en-US" sz="2000" dirty="0">
              <a:sym typeface="Wingdings" panose="05000000000000000000" pitchFamily="2" charset="2"/>
            </a:endParaRPr>
          </a:p>
          <a:p>
            <a:pPr marL="0" indent="0">
              <a:buNone/>
            </a:pPr>
            <a:endParaRPr lang="en-US" sz="2000" dirty="0" smtClean="0">
              <a:sym typeface="Wingdings" panose="05000000000000000000" pitchFamily="2" charset="2"/>
            </a:endParaRPr>
          </a:p>
          <a:p>
            <a:pPr lvl="1"/>
            <a:endParaRPr lang="en-US" sz="2000" dirty="0"/>
          </a:p>
          <a:p>
            <a:pPr marL="0" indent="0">
              <a:buNone/>
            </a:pPr>
            <a:r>
              <a:rPr lang="en-US" sz="2000" dirty="0" smtClean="0">
                <a:sym typeface="Wingdings" panose="05000000000000000000" pitchFamily="2" charset="2"/>
              </a:rPr>
              <a:t> P</a:t>
            </a:r>
            <a:r>
              <a:rPr lang="en-US" sz="2000" dirty="0" smtClean="0"/>
              <a:t>roposal </a:t>
            </a:r>
            <a:r>
              <a:rPr lang="en-US" sz="2000" dirty="0"/>
              <a:t>for </a:t>
            </a:r>
            <a:r>
              <a:rPr lang="en-US" sz="2000" dirty="0" smtClean="0"/>
              <a:t>review:</a:t>
            </a:r>
          </a:p>
          <a:p>
            <a:pPr marL="0" indent="0">
              <a:buNone/>
            </a:pPr>
            <a:r>
              <a:rPr lang="en-US" sz="2700" dirty="0" smtClean="0">
                <a:solidFill>
                  <a:schemeClr val="accent2"/>
                </a:solidFill>
              </a:rPr>
              <a:t>Incorporated in the proposed New I.1 &amp; I.2</a:t>
            </a:r>
            <a:endParaRPr lang="en-US" sz="1700" dirty="0" smtClean="0">
              <a:solidFill>
                <a:schemeClr val="accent2"/>
              </a:solidFill>
            </a:endParaRPr>
          </a:p>
        </p:txBody>
      </p:sp>
      <p:pic>
        <p:nvPicPr>
          <p:cNvPr id="5" name="Picture 4"/>
          <p:cNvPicPr>
            <a:picLocks noChangeAspect="1"/>
          </p:cNvPicPr>
          <p:nvPr/>
        </p:nvPicPr>
        <p:blipFill rotWithShape="1">
          <a:blip r:embed="rId3"/>
          <a:srcRect b="1972"/>
          <a:stretch/>
        </p:blipFill>
        <p:spPr>
          <a:xfrm>
            <a:off x="6579946" y="2790848"/>
            <a:ext cx="2186102" cy="2212407"/>
          </a:xfrm>
          <a:prstGeom prst="rect">
            <a:avLst/>
          </a:prstGeom>
        </p:spPr>
      </p:pic>
    </p:spTree>
    <p:extLst>
      <p:ext uri="{BB962C8B-B14F-4D97-AF65-F5344CB8AC3E}">
        <p14:creationId xmlns:p14="http://schemas.microsoft.com/office/powerpoint/2010/main" val="15401947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Inter-sectoral </a:t>
            </a:r>
            <a:r>
              <a:rPr lang="en-US" dirty="0" smtClean="0"/>
              <a:t>Objectives (new I.3)</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57</a:t>
            </a:fld>
            <a:endParaRPr lang="en-US" dirty="0"/>
          </a:p>
        </p:txBody>
      </p:sp>
      <p:sp>
        <p:nvSpPr>
          <p:cNvPr id="4" name="Content Placeholder 3"/>
          <p:cNvSpPr>
            <a:spLocks noGrp="1"/>
          </p:cNvSpPr>
          <p:nvPr>
            <p:ph idx="1"/>
          </p:nvPr>
        </p:nvSpPr>
        <p:spPr>
          <a:xfrm>
            <a:off x="612648" y="1340768"/>
            <a:ext cx="8153400" cy="5112568"/>
          </a:xfrm>
        </p:spPr>
        <p:txBody>
          <a:bodyPr>
            <a:normAutofit/>
          </a:bodyPr>
          <a:lstStyle/>
          <a:p>
            <a:r>
              <a:rPr lang="en-US" sz="2800" dirty="0"/>
              <a:t>Enhance access to telecommunications/ICTs for persons with disabilities and specific needs</a:t>
            </a:r>
          </a:p>
          <a:p>
            <a:pPr marL="0" indent="0">
              <a:buNone/>
            </a:pPr>
            <a:endParaRPr lang="en-US" sz="2000" dirty="0" smtClean="0">
              <a:sym typeface="Wingdings" panose="05000000000000000000" pitchFamily="2" charset="2"/>
            </a:endParaRPr>
          </a:p>
          <a:p>
            <a:pPr lvl="1"/>
            <a:endParaRPr lang="en-US" sz="2000" dirty="0"/>
          </a:p>
          <a:p>
            <a:pPr marL="0" indent="0">
              <a:buNone/>
            </a:pPr>
            <a:r>
              <a:rPr lang="en-US" sz="2000" dirty="0">
                <a:sym typeface="Wingdings" panose="05000000000000000000" pitchFamily="2" charset="2"/>
              </a:rPr>
              <a:t> P</a:t>
            </a:r>
            <a:r>
              <a:rPr lang="en-US" sz="2000" dirty="0"/>
              <a:t>roposal for </a:t>
            </a:r>
            <a:r>
              <a:rPr lang="en-US" sz="2000" dirty="0" smtClean="0"/>
              <a:t>revision:</a:t>
            </a:r>
            <a:endParaRPr lang="en-US" sz="2000" dirty="0"/>
          </a:p>
          <a:p>
            <a:r>
              <a:rPr lang="en-US" sz="3000" i="1" dirty="0" smtClean="0"/>
              <a:t>New </a:t>
            </a:r>
            <a:r>
              <a:rPr lang="en-US" sz="3000" dirty="0" smtClean="0">
                <a:solidFill>
                  <a:schemeClr val="accent2"/>
                </a:solidFill>
              </a:rPr>
              <a:t>I.3</a:t>
            </a:r>
            <a:r>
              <a:rPr lang="en-US" sz="3000" dirty="0">
                <a:solidFill>
                  <a:schemeClr val="accent2"/>
                </a:solidFill>
              </a:rPr>
              <a:t>: Enhance </a:t>
            </a:r>
            <a:r>
              <a:rPr lang="en-US" sz="3000" dirty="0" smtClean="0">
                <a:solidFill>
                  <a:schemeClr val="accent2"/>
                </a:solidFill>
              </a:rPr>
              <a:t>ICT </a:t>
            </a:r>
            <a:br>
              <a:rPr lang="en-US" sz="3000" dirty="0" smtClean="0">
                <a:solidFill>
                  <a:schemeClr val="accent2"/>
                </a:solidFill>
              </a:rPr>
            </a:br>
            <a:r>
              <a:rPr lang="en-US" sz="3000" dirty="0" smtClean="0">
                <a:solidFill>
                  <a:schemeClr val="accent2"/>
                </a:solidFill>
              </a:rPr>
              <a:t>accessibility for persons </a:t>
            </a:r>
            <a:r>
              <a:rPr lang="en-US" sz="3000" dirty="0">
                <a:solidFill>
                  <a:schemeClr val="accent2"/>
                </a:solidFill>
              </a:rPr>
              <a:t>with </a:t>
            </a:r>
            <a:r>
              <a:rPr lang="en-US" sz="3000" dirty="0" smtClean="0">
                <a:solidFill>
                  <a:schemeClr val="accent2"/>
                </a:solidFill>
              </a:rPr>
              <a:t/>
            </a:r>
            <a:br>
              <a:rPr lang="en-US" sz="3000" dirty="0" smtClean="0">
                <a:solidFill>
                  <a:schemeClr val="accent2"/>
                </a:solidFill>
              </a:rPr>
            </a:br>
            <a:r>
              <a:rPr lang="en-US" sz="3000" dirty="0" smtClean="0">
                <a:solidFill>
                  <a:schemeClr val="accent2"/>
                </a:solidFill>
              </a:rPr>
              <a:t>disabilities</a:t>
            </a:r>
            <a:endParaRPr lang="en-US" sz="2000" dirty="0" smtClean="0">
              <a:solidFill>
                <a:schemeClr val="accent2"/>
              </a:solidFill>
            </a:endParaRPr>
          </a:p>
        </p:txBody>
      </p:sp>
      <p:pic>
        <p:nvPicPr>
          <p:cNvPr id="5" name="Picture 4"/>
          <p:cNvPicPr>
            <a:picLocks noChangeAspect="1"/>
          </p:cNvPicPr>
          <p:nvPr/>
        </p:nvPicPr>
        <p:blipFill rotWithShape="1">
          <a:blip r:embed="rId3"/>
          <a:srcRect r="3398"/>
          <a:stretch/>
        </p:blipFill>
        <p:spPr>
          <a:xfrm>
            <a:off x="5710869" y="2636912"/>
            <a:ext cx="3072637" cy="3344142"/>
          </a:xfrm>
          <a:prstGeom prst="rect">
            <a:avLst/>
          </a:prstGeom>
        </p:spPr>
      </p:pic>
    </p:spTree>
    <p:extLst>
      <p:ext uri="{BB962C8B-B14F-4D97-AF65-F5344CB8AC3E}">
        <p14:creationId xmlns:p14="http://schemas.microsoft.com/office/powerpoint/2010/main" val="19513297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Inter-sectoral Objectives (new I.4 and I.5)</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58</a:t>
            </a:fld>
            <a:endParaRPr lang="en-US" dirty="0"/>
          </a:p>
        </p:txBody>
      </p:sp>
      <p:sp>
        <p:nvSpPr>
          <p:cNvPr id="4" name="Content Placeholder 3"/>
          <p:cNvSpPr>
            <a:spLocks noGrp="1"/>
          </p:cNvSpPr>
          <p:nvPr>
            <p:ph idx="1"/>
          </p:nvPr>
        </p:nvSpPr>
        <p:spPr>
          <a:xfrm>
            <a:off x="612648" y="1340768"/>
            <a:ext cx="8153400" cy="5112568"/>
          </a:xfrm>
        </p:spPr>
        <p:txBody>
          <a:bodyPr>
            <a:normAutofit lnSpcReduction="10000"/>
          </a:bodyPr>
          <a:lstStyle/>
          <a:p>
            <a:r>
              <a:rPr lang="en-US" sz="2800" dirty="0" smtClean="0"/>
              <a:t>Topics proposed:</a:t>
            </a:r>
          </a:p>
          <a:p>
            <a:pPr lvl="1"/>
            <a:r>
              <a:rPr lang="en-US" sz="2500" dirty="0" smtClean="0"/>
              <a:t>Inter-sectoral objective regarding </a:t>
            </a:r>
            <a:r>
              <a:rPr lang="en-US" sz="2500" b="1" dirty="0" smtClean="0"/>
              <a:t>gender equality </a:t>
            </a:r>
            <a:r>
              <a:rPr lang="en-US" sz="2500" dirty="0" smtClean="0"/>
              <a:t>and </a:t>
            </a:r>
            <a:r>
              <a:rPr lang="en-US" sz="2500" b="1" dirty="0" smtClean="0"/>
              <a:t>women empowerment </a:t>
            </a:r>
            <a:r>
              <a:rPr lang="en-US" sz="2500" dirty="0" smtClean="0"/>
              <a:t>through ICTs</a:t>
            </a:r>
          </a:p>
          <a:p>
            <a:pPr lvl="1"/>
            <a:r>
              <a:rPr lang="en-US" sz="2500" dirty="0" smtClean="0"/>
              <a:t>Inter-sectoral </a:t>
            </a:r>
            <a:r>
              <a:rPr lang="en-US" sz="2500" dirty="0"/>
              <a:t>Objective on </a:t>
            </a:r>
            <a:r>
              <a:rPr lang="en-US" sz="2500" b="1" dirty="0" smtClean="0"/>
              <a:t>Environmental Sustainability </a:t>
            </a:r>
            <a:r>
              <a:rPr lang="en-US" sz="2500" dirty="0" smtClean="0"/>
              <a:t>/ </a:t>
            </a:r>
            <a:r>
              <a:rPr lang="en-US" sz="2500" b="1" dirty="0" smtClean="0"/>
              <a:t>ICTs and Climate Change</a:t>
            </a:r>
            <a:endParaRPr lang="en-US" sz="2500" dirty="0"/>
          </a:p>
          <a:p>
            <a:pPr lvl="1"/>
            <a:endParaRPr lang="en-US" sz="2000" dirty="0"/>
          </a:p>
          <a:p>
            <a:pPr marL="0" indent="0">
              <a:buNone/>
            </a:pPr>
            <a:r>
              <a:rPr lang="en-US" sz="2000" dirty="0" smtClean="0">
                <a:sym typeface="Wingdings" panose="05000000000000000000" pitchFamily="2" charset="2"/>
              </a:rPr>
              <a:t> P</a:t>
            </a:r>
            <a:r>
              <a:rPr lang="en-US" sz="2000" dirty="0" smtClean="0"/>
              <a:t>roposal </a:t>
            </a:r>
            <a:r>
              <a:rPr lang="en-US" sz="2000" dirty="0"/>
              <a:t>for review:</a:t>
            </a:r>
          </a:p>
          <a:p>
            <a:r>
              <a:rPr lang="en-US" sz="3000" i="1" dirty="0" smtClean="0"/>
              <a:t>New</a:t>
            </a:r>
            <a:r>
              <a:rPr lang="en-US" sz="3000" dirty="0" smtClean="0"/>
              <a:t> </a:t>
            </a:r>
            <a:r>
              <a:rPr lang="en-US" sz="3000" dirty="0" smtClean="0">
                <a:solidFill>
                  <a:schemeClr val="accent2"/>
                </a:solidFill>
              </a:rPr>
              <a:t>I.4</a:t>
            </a:r>
            <a:r>
              <a:rPr lang="en-US" sz="3000" dirty="0">
                <a:solidFill>
                  <a:schemeClr val="accent2"/>
                </a:solidFill>
              </a:rPr>
              <a:t>: </a:t>
            </a:r>
            <a:r>
              <a:rPr lang="en-US" sz="3000" dirty="0" smtClean="0">
                <a:solidFill>
                  <a:schemeClr val="accent2"/>
                </a:solidFill>
              </a:rPr>
              <a:t>‘</a:t>
            </a:r>
            <a:r>
              <a:rPr lang="en-US" sz="3200" dirty="0">
                <a:solidFill>
                  <a:schemeClr val="accent2"/>
                </a:solidFill>
              </a:rPr>
              <a:t>Enhance the use of ICTs for gender equality and empowerment of women </a:t>
            </a:r>
            <a:r>
              <a:rPr lang="en-US" sz="3000" dirty="0" smtClean="0">
                <a:solidFill>
                  <a:schemeClr val="accent2"/>
                </a:solidFill>
              </a:rPr>
              <a:t>’ </a:t>
            </a:r>
            <a:r>
              <a:rPr lang="en-US" sz="2000" i="1" dirty="0" smtClean="0">
                <a:solidFill>
                  <a:schemeClr val="accent3">
                    <a:lumMod val="75000"/>
                  </a:schemeClr>
                </a:solidFill>
              </a:rPr>
              <a:t>(working proposal)</a:t>
            </a:r>
            <a:endParaRPr lang="en-US" sz="2400" i="1" dirty="0" smtClean="0">
              <a:solidFill>
                <a:schemeClr val="accent3">
                  <a:lumMod val="75000"/>
                </a:schemeClr>
              </a:solidFill>
            </a:endParaRPr>
          </a:p>
          <a:p>
            <a:r>
              <a:rPr lang="en-US" sz="3000" i="1" dirty="0" smtClean="0"/>
              <a:t>New</a:t>
            </a:r>
            <a:r>
              <a:rPr lang="en-US" sz="3000" dirty="0" smtClean="0"/>
              <a:t> </a:t>
            </a:r>
            <a:r>
              <a:rPr lang="en-US" sz="3000" dirty="0" smtClean="0">
                <a:solidFill>
                  <a:schemeClr val="accent2"/>
                </a:solidFill>
              </a:rPr>
              <a:t>I.5: </a:t>
            </a:r>
            <a:r>
              <a:rPr lang="en-US" sz="3000" dirty="0">
                <a:solidFill>
                  <a:schemeClr val="accent2"/>
                </a:solidFill>
              </a:rPr>
              <a:t>‘Reduce environmental footprint of the telecommunication/ICT sector’</a:t>
            </a:r>
            <a:r>
              <a:rPr lang="en-US" sz="3000" dirty="0" smtClean="0"/>
              <a:t>  </a:t>
            </a:r>
            <a:r>
              <a:rPr lang="en-US" sz="2000" i="1" dirty="0">
                <a:solidFill>
                  <a:schemeClr val="accent3">
                    <a:lumMod val="75000"/>
                  </a:schemeClr>
                </a:solidFill>
              </a:rPr>
              <a:t>(</a:t>
            </a:r>
            <a:r>
              <a:rPr lang="en-US" sz="2000" i="1" dirty="0" smtClean="0">
                <a:solidFill>
                  <a:schemeClr val="accent3">
                    <a:lumMod val="75000"/>
                  </a:schemeClr>
                </a:solidFill>
              </a:rPr>
              <a:t>working proposal)</a:t>
            </a:r>
            <a:endParaRPr lang="en-US" sz="2400" i="1" dirty="0">
              <a:solidFill>
                <a:schemeClr val="accent3">
                  <a:lumMod val="75000"/>
                </a:schemeClr>
              </a:solidFill>
            </a:endParaRPr>
          </a:p>
        </p:txBody>
      </p:sp>
    </p:spTree>
    <p:extLst>
      <p:ext uri="{BB962C8B-B14F-4D97-AF65-F5344CB8AC3E}">
        <p14:creationId xmlns:p14="http://schemas.microsoft.com/office/powerpoint/2010/main" val="4377657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a:off x="4365004" y="2564904"/>
            <a:ext cx="495028" cy="2232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Inter-</a:t>
            </a:r>
            <a:r>
              <a:rPr lang="en-US" dirty="0" err="1" smtClean="0"/>
              <a:t>sectoral</a:t>
            </a:r>
            <a:r>
              <a:rPr lang="en-US" dirty="0" smtClean="0"/>
              <a:t> Objectives proposal</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67505415"/>
              </p:ext>
            </p:extLst>
          </p:nvPr>
        </p:nvGraphicFramePr>
        <p:xfrm>
          <a:off x="266700" y="1268760"/>
          <a:ext cx="4098304" cy="5217160"/>
        </p:xfrm>
        <a:graphic>
          <a:graphicData uri="http://schemas.openxmlformats.org/drawingml/2006/table">
            <a:tbl>
              <a:tblPr firstRow="1" bandRow="1">
                <a:tableStyleId>{5C22544A-7EE6-4342-B048-85BDC9FD1C3A}</a:tableStyleId>
              </a:tblPr>
              <a:tblGrid>
                <a:gridCol w="4098304"/>
              </a:tblGrid>
              <a:tr h="370840">
                <a:tc>
                  <a:txBody>
                    <a:bodyPr/>
                    <a:lstStyle/>
                    <a:p>
                      <a:pPr algn="ctr"/>
                      <a:r>
                        <a:rPr lang="en-US" dirty="0" smtClean="0"/>
                        <a:t>2016-2019</a:t>
                      </a:r>
                      <a:endParaRPr lang="en-US" dirty="0"/>
                    </a:p>
                  </a:txBody>
                  <a:tcPr/>
                </a:tc>
              </a:tr>
              <a:tr h="370840">
                <a:tc>
                  <a:txBody>
                    <a:bodyPr/>
                    <a:lstStyle/>
                    <a:p>
                      <a:r>
                        <a:rPr lang="en-US" dirty="0" smtClean="0">
                          <a:solidFill>
                            <a:schemeClr val="accent3">
                              <a:lumMod val="50000"/>
                            </a:schemeClr>
                          </a:solidFill>
                        </a:rPr>
                        <a:t>I.1: Enhance international dialogue among stakeholders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3">
                              <a:lumMod val="50000"/>
                            </a:schemeClr>
                          </a:solidFill>
                        </a:rPr>
                        <a:t>I.2: Enhance partnerships and cooperation within the telecommunication/ICT environment</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3">
                              <a:lumMod val="50000"/>
                            </a:schemeClr>
                          </a:solidFill>
                        </a:rPr>
                        <a:t>I.3: </a:t>
                      </a:r>
                      <a:r>
                        <a:rPr lang="en-US" sz="1800" dirty="0" smtClean="0">
                          <a:solidFill>
                            <a:schemeClr val="accent3">
                              <a:lumMod val="50000"/>
                            </a:schemeClr>
                          </a:solidFill>
                        </a:rPr>
                        <a:t>Enhance identification and analysis of emerging trends in the telecommunication/ICT environment</a:t>
                      </a:r>
                    </a:p>
                  </a:txBody>
                  <a:tcPr/>
                </a:tc>
              </a:tr>
              <a:tr h="370840">
                <a:tc>
                  <a:txBody>
                    <a:bodyPr/>
                    <a:lstStyle/>
                    <a:p>
                      <a:r>
                        <a:rPr lang="en-US" dirty="0" smtClean="0">
                          <a:solidFill>
                            <a:schemeClr val="accent3">
                              <a:lumMod val="50000"/>
                            </a:schemeClr>
                          </a:solidFill>
                        </a:rPr>
                        <a:t>I.4: Enhance/promote recognition of (the importance of) the telecommunication/ICTs as a key enabler of social, economic and environmentally sustainable development.</a:t>
                      </a:r>
                      <a:endParaRPr lang="en-US" dirty="0">
                        <a:solidFill>
                          <a:schemeClr val="accent3">
                            <a:lumMod val="50000"/>
                          </a:schemeClr>
                        </a:solidFill>
                      </a:endParaRPr>
                    </a:p>
                  </a:txBody>
                  <a:tcPr/>
                </a:tc>
              </a:tr>
              <a:tr h="370840">
                <a:tc>
                  <a:txBody>
                    <a:bodyPr/>
                    <a:lstStyle/>
                    <a:p>
                      <a:r>
                        <a:rPr lang="en-US" dirty="0" smtClean="0">
                          <a:solidFill>
                            <a:schemeClr val="accent3">
                              <a:lumMod val="50000"/>
                            </a:schemeClr>
                          </a:solidFill>
                        </a:rPr>
                        <a:t>I.5: Enhance access to telecommunications/ICTs for persons with disabilities and specific needs</a:t>
                      </a:r>
                      <a:endParaRPr lang="en-US" dirty="0">
                        <a:solidFill>
                          <a:schemeClr val="accent3">
                            <a:lumMod val="50000"/>
                          </a:schemeClr>
                        </a:solidFill>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43601340"/>
              </p:ext>
            </p:extLst>
          </p:nvPr>
        </p:nvGraphicFramePr>
        <p:xfrm>
          <a:off x="4932040" y="1408460"/>
          <a:ext cx="3888432" cy="4663440"/>
        </p:xfrm>
        <a:graphic>
          <a:graphicData uri="http://schemas.openxmlformats.org/drawingml/2006/table">
            <a:tbl>
              <a:tblPr firstRow="1" bandRow="1">
                <a:tableStyleId>{5C22544A-7EE6-4342-B048-85BDC9FD1C3A}</a:tableStyleId>
              </a:tblPr>
              <a:tblGrid>
                <a:gridCol w="3888432"/>
              </a:tblGrid>
              <a:tr h="149042">
                <a:tc>
                  <a:txBody>
                    <a:bodyPr/>
                    <a:lstStyle/>
                    <a:p>
                      <a:pPr algn="ctr"/>
                      <a:r>
                        <a:rPr lang="en-US" dirty="0" smtClean="0"/>
                        <a:t>2020-2023</a:t>
                      </a:r>
                      <a:endParaRPr lang="en-US" dirty="0"/>
                    </a:p>
                  </a:txBody>
                  <a:tcPr/>
                </a:tc>
              </a:tr>
              <a:tr h="370840">
                <a:tc>
                  <a:txBody>
                    <a:bodyPr/>
                    <a:lstStyle/>
                    <a:p>
                      <a:r>
                        <a:rPr lang="en-US" sz="1800" dirty="0" smtClean="0"/>
                        <a:t>I.1: Foster closer collaboration among all stakeholders in the ICT ecosystem for the fulfilment of the SDGs</a:t>
                      </a:r>
                    </a:p>
                  </a:txBody>
                  <a:tcPr/>
                </a:tc>
              </a:tr>
              <a:tr h="370840">
                <a:tc>
                  <a:txBody>
                    <a:bodyPr/>
                    <a:lstStyle/>
                    <a:p>
                      <a:r>
                        <a:rPr lang="en-US" dirty="0" smtClean="0"/>
                        <a:t>I.2: Enhance and promote emerging ICT trends for the acceleration of the implementation of the SDGs</a:t>
                      </a:r>
                    </a:p>
                  </a:txBody>
                  <a:tcPr/>
                </a:tc>
              </a:tr>
              <a:tr h="546060">
                <a:tc>
                  <a:txBody>
                    <a:bodyPr/>
                    <a:lstStyle/>
                    <a:p>
                      <a:r>
                        <a:rPr lang="en-US" dirty="0" smtClean="0"/>
                        <a:t>I.3: Enhance ICT accessibility for persons with disabilities</a:t>
                      </a:r>
                    </a:p>
                  </a:txBody>
                  <a:tcPr/>
                </a:tc>
              </a:tr>
              <a:tr h="370840">
                <a:tc>
                  <a:txBody>
                    <a:bodyPr/>
                    <a:lstStyle/>
                    <a:p>
                      <a:r>
                        <a:rPr lang="en-US" dirty="0" smtClean="0"/>
                        <a:t>I.4: ‘</a:t>
                      </a:r>
                      <a:r>
                        <a:rPr lang="en-US" sz="1800" dirty="0" smtClean="0">
                          <a:solidFill>
                            <a:schemeClr val="tx1"/>
                          </a:solidFill>
                        </a:rPr>
                        <a:t>Enhance the use of ICTs for gender equality and empowerment of women </a:t>
                      </a:r>
                      <a:r>
                        <a:rPr lang="en-US" dirty="0" smtClean="0"/>
                        <a:t>’ </a:t>
                      </a:r>
                      <a:r>
                        <a:rPr lang="en-US" i="1" dirty="0" smtClean="0">
                          <a:solidFill>
                            <a:schemeClr val="accent3">
                              <a:lumMod val="75000"/>
                            </a:schemeClr>
                          </a:solidFill>
                        </a:rPr>
                        <a:t>(working proposal)</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I.5: ‘Reduce environmental footprint of the telecommunication/ICT sector’ </a:t>
                      </a:r>
                      <a:r>
                        <a:rPr lang="en-US" i="1" dirty="0" smtClean="0">
                          <a:solidFill>
                            <a:schemeClr val="accent3">
                              <a:lumMod val="75000"/>
                            </a:schemeClr>
                          </a:solidFill>
                        </a:rPr>
                        <a:t>(working proposal)</a:t>
                      </a:r>
                    </a:p>
                  </a:txBody>
                  <a:tcPr/>
                </a:tc>
              </a:tr>
            </a:tbl>
          </a:graphicData>
        </a:graphic>
      </p:graphicFrame>
    </p:spTree>
    <p:extLst>
      <p:ext uri="{BB962C8B-B14F-4D97-AF65-F5344CB8AC3E}">
        <p14:creationId xmlns:p14="http://schemas.microsoft.com/office/powerpoint/2010/main" val="41453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New concepts introduced in the 2016-2019 Strategic Plan</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DDD2957A-38BF-4766-88FD-46AF2F4ED65D}" type="slidenum">
              <a:rPr lang="en-US" smtClean="0"/>
              <a:t>6</a:t>
            </a:fld>
            <a:endParaRPr lang="en-US"/>
          </a:p>
        </p:txBody>
      </p:sp>
      <p:sp>
        <p:nvSpPr>
          <p:cNvPr id="6" name="Content Placeholder 5"/>
          <p:cNvSpPr>
            <a:spLocks noGrp="1"/>
          </p:cNvSpPr>
          <p:nvPr>
            <p:ph sz="quarter" idx="1"/>
          </p:nvPr>
        </p:nvSpPr>
        <p:spPr>
          <a:xfrm>
            <a:off x="612648" y="1600200"/>
            <a:ext cx="8153400" cy="4925144"/>
          </a:xfrm>
        </p:spPr>
        <p:txBody>
          <a:bodyPr>
            <a:normAutofit fontScale="77500" lnSpcReduction="20000"/>
          </a:bodyPr>
          <a:lstStyle/>
          <a:p>
            <a:r>
              <a:rPr lang="en-US" dirty="0"/>
              <a:t>A strengthened </a:t>
            </a:r>
            <a:r>
              <a:rPr lang="en-US" b="1" dirty="0"/>
              <a:t>results-based </a:t>
            </a:r>
            <a:r>
              <a:rPr lang="en-US" dirty="0"/>
              <a:t>approach</a:t>
            </a:r>
          </a:p>
          <a:p>
            <a:pPr lvl="1"/>
            <a:r>
              <a:rPr lang="en-US" dirty="0"/>
              <a:t>Overall </a:t>
            </a:r>
            <a:r>
              <a:rPr lang="en-US" b="1" dirty="0"/>
              <a:t>Goals</a:t>
            </a:r>
            <a:r>
              <a:rPr lang="en-US" dirty="0"/>
              <a:t> with </a:t>
            </a:r>
            <a:r>
              <a:rPr lang="en-US" b="1" dirty="0"/>
              <a:t>specific Targets </a:t>
            </a:r>
            <a:r>
              <a:rPr lang="en-US" dirty="0"/>
              <a:t>at the level of the Union</a:t>
            </a:r>
          </a:p>
          <a:p>
            <a:pPr lvl="1"/>
            <a:r>
              <a:rPr lang="en-US" dirty="0"/>
              <a:t>Tangible </a:t>
            </a:r>
            <a:r>
              <a:rPr lang="en-US" b="1" dirty="0"/>
              <a:t>Outcomes </a:t>
            </a:r>
            <a:r>
              <a:rPr lang="en-US" dirty="0"/>
              <a:t>and </a:t>
            </a:r>
            <a:r>
              <a:rPr lang="en-US" b="1" dirty="0"/>
              <a:t>indicators </a:t>
            </a:r>
            <a:r>
              <a:rPr lang="en-US" dirty="0"/>
              <a:t>to measure the impact of ITU’s work</a:t>
            </a:r>
          </a:p>
          <a:p>
            <a:pPr lvl="1"/>
            <a:r>
              <a:rPr lang="en-US" dirty="0"/>
              <a:t>General Secretariat </a:t>
            </a:r>
            <a:r>
              <a:rPr lang="en-US" dirty="0" smtClean="0"/>
              <a:t>enables </a:t>
            </a:r>
            <a:r>
              <a:rPr lang="en-US" dirty="0"/>
              <a:t>and supports the work of the Sectors</a:t>
            </a:r>
          </a:p>
          <a:p>
            <a:pPr lvl="2"/>
            <a:r>
              <a:rPr lang="en-US" dirty="0"/>
              <a:t>Enabling/supporting role also measured via </a:t>
            </a:r>
            <a:r>
              <a:rPr lang="en-US" b="1" dirty="0"/>
              <a:t>indicators</a:t>
            </a:r>
          </a:p>
          <a:p>
            <a:endParaRPr lang="en-US" dirty="0"/>
          </a:p>
          <a:p>
            <a:r>
              <a:rPr lang="en-US" dirty="0"/>
              <a:t>A strengthened concept of “</a:t>
            </a:r>
            <a:r>
              <a:rPr lang="en-US" b="1" dirty="0"/>
              <a:t>Working as One ITU</a:t>
            </a:r>
            <a:r>
              <a:rPr lang="en-US" dirty="0"/>
              <a:t>”</a:t>
            </a:r>
          </a:p>
          <a:p>
            <a:pPr lvl="1"/>
            <a:r>
              <a:rPr lang="en-US" dirty="0"/>
              <a:t>ITU-wide mission, vision, a set of values and a set of organization-wide goals, where all 3 Sectors contribute to with their mandate</a:t>
            </a:r>
          </a:p>
          <a:p>
            <a:endParaRPr lang="en-US" dirty="0"/>
          </a:p>
          <a:p>
            <a:r>
              <a:rPr lang="en-US" b="1" dirty="0"/>
              <a:t>Strategic risk management </a:t>
            </a:r>
            <a:r>
              <a:rPr lang="en-US" dirty="0"/>
              <a:t>incorporated in the </a:t>
            </a:r>
            <a:r>
              <a:rPr lang="en-US" dirty="0" smtClean="0"/>
              <a:t>process</a:t>
            </a:r>
            <a:endParaRPr lang="en-US" dirty="0"/>
          </a:p>
          <a:p>
            <a:endParaRPr lang="en-US" dirty="0"/>
          </a:p>
          <a:p>
            <a:r>
              <a:rPr lang="en-US" dirty="0"/>
              <a:t>Allocation of resources to objectives and goals</a:t>
            </a:r>
          </a:p>
          <a:p>
            <a:pPr lvl="1"/>
            <a:r>
              <a:rPr lang="en-US" dirty="0"/>
              <a:t>Linkage of the </a:t>
            </a:r>
            <a:r>
              <a:rPr lang="en-US" b="1" dirty="0"/>
              <a:t>resources allocated</a:t>
            </a:r>
            <a:r>
              <a:rPr lang="en-US" dirty="0"/>
              <a:t> with the </a:t>
            </a:r>
            <a:r>
              <a:rPr lang="en-US" b="1" dirty="0"/>
              <a:t>benefits for the membership </a:t>
            </a:r>
            <a:r>
              <a:rPr lang="en-US" dirty="0"/>
              <a:t>(outcomes/objectives</a:t>
            </a:r>
            <a:r>
              <a:rPr lang="en-US" dirty="0" smtClean="0"/>
              <a:t>)</a:t>
            </a:r>
            <a:endParaRPr lang="en-US" dirty="0"/>
          </a:p>
        </p:txBody>
      </p:sp>
    </p:spTree>
    <p:extLst>
      <p:ext uri="{BB962C8B-B14F-4D97-AF65-F5344CB8AC3E}">
        <p14:creationId xmlns:p14="http://schemas.microsoft.com/office/powerpoint/2010/main" val="39217011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I.1 (Collaboration)</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288533326"/>
              </p:ext>
            </p:extLst>
          </p:nvPr>
        </p:nvGraphicFramePr>
        <p:xfrm>
          <a:off x="648172" y="1412776"/>
          <a:ext cx="7847657" cy="4148738"/>
        </p:xfrm>
        <a:graphic>
          <a:graphicData uri="http://schemas.openxmlformats.org/drawingml/2006/table">
            <a:tbl>
              <a:tblPr firstRow="1" bandRow="1">
                <a:tableStyleId>{3B4B98B0-60AC-42C2-AFA5-B58CD77FA1E5}</a:tableStyleId>
              </a:tblPr>
              <a:tblGrid>
                <a:gridCol w="1907604"/>
                <a:gridCol w="3456384"/>
                <a:gridCol w="2483669"/>
              </a:tblGrid>
              <a:tr h="293018">
                <a:tc>
                  <a:txBody>
                    <a:bodyPr/>
                    <a:lstStyle/>
                    <a:p>
                      <a:pPr algn="ctr" hangingPunct="0">
                        <a:spcBef>
                          <a:spcPts val="400"/>
                        </a:spcBef>
                        <a:spcAft>
                          <a:spcPts val="400"/>
                        </a:spcAft>
                      </a:pPr>
                      <a:r>
                        <a:rPr lang="en-GB" sz="1400" dirty="0">
                          <a:effectLst/>
                          <a:latin typeface="+mn-lt"/>
                        </a:rPr>
                        <a:t>Objective</a:t>
                      </a:r>
                      <a:endParaRPr lang="en-US" sz="1400" dirty="0">
                        <a:effectLst/>
                        <a:latin typeface="+mn-lt"/>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latin typeface="+mn-lt"/>
                        </a:rPr>
                        <a:t>Outcomes</a:t>
                      </a:r>
                      <a:endParaRPr lang="en-US" sz="1400" dirty="0">
                        <a:effectLst/>
                        <a:latin typeface="+mn-lt"/>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latin typeface="+mn-lt"/>
                        </a:rPr>
                        <a:t>Outputs</a:t>
                      </a:r>
                      <a:endParaRPr lang="en-US" sz="1400" dirty="0">
                        <a:effectLst/>
                        <a:latin typeface="+mn-lt"/>
                        <a:ea typeface="Times New Roman" panose="02020603050405020304" pitchFamily="18" charset="0"/>
                        <a:cs typeface="Times New Roman" panose="02020603050405020304" pitchFamily="18" charset="0"/>
                      </a:endParaRPr>
                    </a:p>
                  </a:txBody>
                  <a:tcPr marL="33854" marR="33854" marT="0" marB="0"/>
                </a:tc>
              </a:tr>
              <a:tr h="1128477">
                <a:tc>
                  <a:txBody>
                    <a:bodyPr/>
                    <a:lstStyle/>
                    <a:p>
                      <a:pPr algn="l" hangingPunct="0">
                        <a:spcBef>
                          <a:spcPts val="300"/>
                        </a:spcBef>
                        <a:spcAft>
                          <a:spcPts val="300"/>
                        </a:spcAft>
                      </a:pPr>
                      <a:r>
                        <a:rPr lang="en-US" sz="1400" dirty="0" smtClean="0">
                          <a:solidFill>
                            <a:schemeClr val="accent6">
                              <a:lumMod val="75000"/>
                            </a:schemeClr>
                          </a:solidFill>
                          <a:effectLst/>
                          <a:latin typeface="+mn-lt"/>
                          <a:ea typeface="Times New Roman" panose="02020603050405020304" pitchFamily="18" charset="0"/>
                          <a:cs typeface="Times New Roman" panose="02020603050405020304" pitchFamily="18" charset="0"/>
                        </a:rPr>
                        <a:t>I.1 Foster closer </a:t>
                      </a:r>
                      <a:r>
                        <a:rPr lang="en-US" sz="1400" b="1" dirty="0" smtClean="0">
                          <a:solidFill>
                            <a:schemeClr val="accent6">
                              <a:lumMod val="75000"/>
                            </a:schemeClr>
                          </a:solidFill>
                          <a:effectLst/>
                          <a:latin typeface="+mn-lt"/>
                          <a:ea typeface="Times New Roman" panose="02020603050405020304" pitchFamily="18" charset="0"/>
                          <a:cs typeface="Times New Roman" panose="02020603050405020304" pitchFamily="18" charset="0"/>
                        </a:rPr>
                        <a:t>collaboration</a:t>
                      </a:r>
                      <a:r>
                        <a:rPr lang="en-US" sz="1400" dirty="0" smtClean="0">
                          <a:solidFill>
                            <a:schemeClr val="accent6">
                              <a:lumMod val="75000"/>
                            </a:schemeClr>
                          </a:solidFill>
                          <a:effectLst/>
                          <a:latin typeface="+mn-lt"/>
                          <a:ea typeface="Times New Roman" panose="02020603050405020304" pitchFamily="18" charset="0"/>
                          <a:cs typeface="Times New Roman" panose="02020603050405020304" pitchFamily="18" charset="0"/>
                        </a:rPr>
                        <a:t> among all stakeholders in the ICT ecosystem for the fulfilment of the SDGs</a:t>
                      </a:r>
                    </a:p>
                  </a:txBody>
                  <a:tcPr marL="33854" marR="33854" marT="0" marB="0"/>
                </a:tc>
                <a:tc>
                  <a:txBody>
                    <a:bodyPr/>
                    <a:lstStyle/>
                    <a:p>
                      <a:pPr marL="0" marR="0" lvl="0" indent="0" algn="l" defTabSz="914400" rtl="0" eaLnBrk="1" fontAlgn="auto" latinLnBrk="0" hangingPunct="0">
                        <a:lnSpc>
                          <a:spcPct val="100000"/>
                        </a:lnSpc>
                        <a:spcBef>
                          <a:spcPts val="300"/>
                        </a:spcBef>
                        <a:spcAft>
                          <a:spcPts val="300"/>
                        </a:spcAft>
                        <a:buClrTx/>
                        <a:buSzTx/>
                        <a:buFontTx/>
                        <a:buNone/>
                        <a:tabLst/>
                        <a:defRPr/>
                      </a:pPr>
                      <a:r>
                        <a:rPr lang="en-GB" sz="1400" dirty="0">
                          <a:effectLst/>
                          <a:latin typeface="+mn-lt"/>
                          <a:ea typeface="Calibri" panose="020F0502020204030204" pitchFamily="34" charset="0"/>
                          <a:cs typeface="Arial" panose="020B0604020202020204" pitchFamily="34" charset="0"/>
                        </a:rPr>
                        <a:t>I.1-1: Increased collaboration among relevant </a:t>
                      </a:r>
                      <a:r>
                        <a:rPr lang="en-GB" sz="1400" dirty="0" smtClean="0">
                          <a:effectLst/>
                          <a:latin typeface="+mn-lt"/>
                          <a:ea typeface="Calibri" panose="020F0502020204030204" pitchFamily="34" charset="0"/>
                          <a:cs typeface="Arial" panose="020B0604020202020204" pitchFamily="34" charset="0"/>
                        </a:rPr>
                        <a:t>stakeholders</a:t>
                      </a:r>
                    </a:p>
                    <a:p>
                      <a:pPr marL="0" marR="0" lvl="0" indent="0" algn="l" defTabSz="914400" rtl="0" eaLnBrk="1" fontAlgn="auto" latinLnBrk="0" hangingPunct="0">
                        <a:lnSpc>
                          <a:spcPct val="100000"/>
                        </a:lnSpc>
                        <a:spcBef>
                          <a:spcPts val="300"/>
                        </a:spcBef>
                        <a:spcAft>
                          <a:spcPts val="300"/>
                        </a:spcAft>
                        <a:buClrTx/>
                        <a:buSzTx/>
                        <a:buFontTx/>
                        <a:buNone/>
                        <a:tabLst/>
                        <a:defRPr/>
                      </a:pPr>
                      <a:r>
                        <a:rPr lang="en-GB" sz="1400" dirty="0" smtClean="0">
                          <a:effectLst/>
                          <a:latin typeface="+mn-lt"/>
                          <a:ea typeface="Calibri" panose="020F0502020204030204" pitchFamily="34" charset="0"/>
                          <a:cs typeface="Arial" panose="020B0604020202020204" pitchFamily="34" charset="0"/>
                        </a:rPr>
                        <a:t>I.1-2: Increased synergies from partnerships</a:t>
                      </a:r>
                    </a:p>
                    <a:p>
                      <a:pPr marL="0" marR="0" lvl="0" indent="0" algn="l" defTabSz="914400" rtl="0" eaLnBrk="1" fontAlgn="auto" latinLnBrk="0" hangingPunct="0">
                        <a:lnSpc>
                          <a:spcPct val="100000"/>
                        </a:lnSpc>
                        <a:spcBef>
                          <a:spcPts val="300"/>
                        </a:spcBef>
                        <a:spcAft>
                          <a:spcPts val="300"/>
                        </a:spcAft>
                        <a:buClrTx/>
                        <a:buSzTx/>
                        <a:buFontTx/>
                        <a:buNone/>
                        <a:tabLst/>
                        <a:defRPr/>
                      </a:pPr>
                      <a:r>
                        <a:rPr lang="en-GB" sz="1400" dirty="0" smtClean="0">
                          <a:effectLst/>
                          <a:latin typeface="+mn-lt"/>
                          <a:ea typeface="Calibri" panose="020F0502020204030204" pitchFamily="34" charset="0"/>
                          <a:cs typeface="Arial" panose="020B0604020202020204" pitchFamily="34" charset="0"/>
                        </a:rPr>
                        <a:t>I.</a:t>
                      </a:r>
                      <a:r>
                        <a:rPr lang="en-GB" sz="1400" dirty="0" smtClean="0">
                          <a:solidFill>
                            <a:srgbClr val="C00000"/>
                          </a:solidFill>
                          <a:effectLst/>
                          <a:latin typeface="+mn-lt"/>
                          <a:ea typeface="Calibri" panose="020F0502020204030204" pitchFamily="34" charset="0"/>
                          <a:cs typeface="Arial" panose="020B0604020202020204" pitchFamily="34" charset="0"/>
                        </a:rPr>
                        <a:t>1-3</a:t>
                      </a:r>
                      <a:r>
                        <a:rPr lang="en-GB" sz="1400" dirty="0" smtClean="0">
                          <a:effectLst/>
                          <a:latin typeface="+mn-lt"/>
                          <a:ea typeface="Calibri" panose="020F0502020204030204" pitchFamily="34" charset="0"/>
                          <a:cs typeface="Arial" panose="020B0604020202020204" pitchFamily="34" charset="0"/>
                        </a:rPr>
                        <a:t>: Increased </a:t>
                      </a:r>
                      <a:r>
                        <a:rPr lang="en-GB" sz="1400" strike="sngStrike" dirty="0" smtClean="0">
                          <a:solidFill>
                            <a:srgbClr val="C00000"/>
                          </a:solidFill>
                          <a:effectLst/>
                          <a:latin typeface="+mn-lt"/>
                          <a:ea typeface="Calibri" panose="020F0502020204030204" pitchFamily="34" charset="0"/>
                          <a:cs typeface="Arial" panose="020B0604020202020204" pitchFamily="34" charset="0"/>
                        </a:rPr>
                        <a:t>multilateral and intergovernmental</a:t>
                      </a:r>
                      <a:r>
                        <a:rPr lang="en-GB" sz="1400" dirty="0" smtClean="0">
                          <a:effectLst/>
                          <a:latin typeface="+mn-lt"/>
                          <a:ea typeface="Calibri" panose="020F0502020204030204" pitchFamily="34" charset="0"/>
                          <a:cs typeface="Arial" panose="020B0604020202020204" pitchFamily="34" charset="0"/>
                        </a:rPr>
                        <a:t> recognition of </a:t>
                      </a:r>
                      <a:r>
                        <a:rPr lang="en-GB" sz="1400" strike="noStrike" dirty="0" smtClean="0">
                          <a:solidFill>
                            <a:schemeClr val="tx1"/>
                          </a:solidFill>
                          <a:effectLst/>
                          <a:latin typeface="+mn-lt"/>
                          <a:ea typeface="Calibri" panose="020F0502020204030204" pitchFamily="34" charset="0"/>
                          <a:cs typeface="Arial" panose="020B0604020202020204" pitchFamily="34" charset="0"/>
                        </a:rPr>
                        <a:t>telecommunications/ICTs </a:t>
                      </a:r>
                      <a:r>
                        <a:rPr lang="en-GB" sz="1400" dirty="0" smtClean="0">
                          <a:effectLst/>
                          <a:latin typeface="+mn-lt"/>
                          <a:ea typeface="Calibri" panose="020F0502020204030204" pitchFamily="34" charset="0"/>
                          <a:cs typeface="Arial" panose="020B0604020202020204" pitchFamily="34" charset="0"/>
                        </a:rPr>
                        <a:t>as a cross-cutting enabler </a:t>
                      </a:r>
                      <a:r>
                        <a:rPr lang="en-GB" sz="1400" dirty="0" smtClean="0">
                          <a:solidFill>
                            <a:srgbClr val="C00000"/>
                          </a:solidFill>
                          <a:effectLst/>
                          <a:latin typeface="+mn-lt"/>
                          <a:ea typeface="Calibri" panose="020F0502020204030204" pitchFamily="34" charset="0"/>
                          <a:cs typeface="Arial" panose="020B0604020202020204" pitchFamily="34" charset="0"/>
                        </a:rPr>
                        <a:t>for the Agenda 2030 and the SDGs</a:t>
                      </a:r>
                      <a:r>
                        <a:rPr lang="en-GB" sz="1400" dirty="0" smtClean="0">
                          <a:effectLst/>
                          <a:latin typeface="+mn-lt"/>
                          <a:ea typeface="Calibri" panose="020F0502020204030204" pitchFamily="34" charset="0"/>
                          <a:cs typeface="Arial" panose="020B0604020202020204" pitchFamily="34" charset="0"/>
                        </a:rPr>
                        <a:t> </a:t>
                      </a:r>
                      <a:r>
                        <a:rPr lang="en-GB" sz="1400" strike="sngStrike" dirty="0" smtClean="0">
                          <a:solidFill>
                            <a:srgbClr val="C00000"/>
                          </a:solidFill>
                          <a:effectLst/>
                          <a:latin typeface="+mn-lt"/>
                          <a:ea typeface="Calibri" panose="020F0502020204030204" pitchFamily="34" charset="0"/>
                          <a:cs typeface="Arial" panose="020B0604020202020204" pitchFamily="34" charset="0"/>
                        </a:rPr>
                        <a:t>all three pillars of sustainable development (economic growth, social inclusion and environmental balance), as defined in the outcome document of the United Nations Rio+20 Sustainable Development Conference, and in support of the United Nations mission of peace, security and human rights</a:t>
                      </a:r>
                    </a:p>
                    <a:p>
                      <a:pPr marL="0" marR="0" lvl="0" indent="0" algn="l" defTabSz="914400" rtl="0" eaLnBrk="1" fontAlgn="auto" latinLnBrk="0" hangingPunct="0">
                        <a:lnSpc>
                          <a:spcPct val="100000"/>
                        </a:lnSpc>
                        <a:spcBef>
                          <a:spcPts val="300"/>
                        </a:spcBef>
                        <a:spcAft>
                          <a:spcPts val="300"/>
                        </a:spcAft>
                        <a:buClrTx/>
                        <a:buSzTx/>
                        <a:buFontTx/>
                        <a:buNone/>
                        <a:tabLst/>
                        <a:defRPr/>
                      </a:pPr>
                      <a:r>
                        <a:rPr lang="en-GB" sz="1400" dirty="0" smtClean="0">
                          <a:solidFill>
                            <a:schemeClr val="accent6">
                              <a:lumMod val="75000"/>
                            </a:schemeClr>
                          </a:solidFill>
                          <a:effectLst/>
                          <a:latin typeface="+mn-lt"/>
                          <a:ea typeface="Times New Roman" panose="02020603050405020304" pitchFamily="18" charset="0"/>
                          <a:cs typeface="Arial" panose="020B0604020202020204" pitchFamily="34" charset="0"/>
                        </a:rPr>
                        <a:t>I.1-4: Enhanced support to tech </a:t>
                      </a:r>
                      <a:r>
                        <a:rPr lang="en-GB" sz="1400" baseline="0" dirty="0" smtClean="0">
                          <a:solidFill>
                            <a:schemeClr val="accent6">
                              <a:lumMod val="75000"/>
                            </a:schemeClr>
                          </a:solidFill>
                          <a:effectLst/>
                          <a:latin typeface="+mn-lt"/>
                          <a:ea typeface="Times New Roman" panose="02020603050405020304" pitchFamily="18" charset="0"/>
                          <a:cs typeface="Arial" panose="020B0604020202020204" pitchFamily="34" charset="0"/>
                        </a:rPr>
                        <a:t>SMEs </a:t>
                      </a:r>
                      <a:r>
                        <a:rPr lang="en-US" sz="1400" baseline="0" dirty="0" smtClean="0">
                          <a:solidFill>
                            <a:schemeClr val="accent6">
                              <a:lumMod val="75000"/>
                            </a:schemeClr>
                          </a:solidFill>
                          <a:effectLst/>
                          <a:latin typeface="+mn-lt"/>
                          <a:ea typeface="Times New Roman" panose="02020603050405020304" pitchFamily="18" charset="0"/>
                          <a:cs typeface="Arial" panose="020B0604020202020204" pitchFamily="34" charset="0"/>
                        </a:rPr>
                        <a:t>developing and delivering ICT products and services</a:t>
                      </a:r>
                    </a:p>
                  </a:txBody>
                  <a:tcPr marL="68580" marR="68580" marT="0" marB="0"/>
                </a:tc>
                <a:tc>
                  <a:txBody>
                    <a:bodyPr/>
                    <a:lstStyle/>
                    <a:p>
                      <a:pPr>
                        <a:spcBef>
                          <a:spcPts val="300"/>
                        </a:spcBef>
                        <a:spcAft>
                          <a:spcPts val="300"/>
                        </a:spcAft>
                      </a:pPr>
                      <a:r>
                        <a:rPr lang="en-US" sz="1400" dirty="0" smtClean="0">
                          <a:solidFill>
                            <a:schemeClr val="tx1"/>
                          </a:solidFill>
                          <a:latin typeface="+mn-lt"/>
                        </a:rPr>
                        <a:t>I.1-1 Intersectoral world conferences, forums, events and platforms for high-level debate (such as WCIT, WTPF, WSIS, ITU TELECOM)</a:t>
                      </a:r>
                    </a:p>
                    <a:p>
                      <a:pPr>
                        <a:spcBef>
                          <a:spcPts val="300"/>
                        </a:spcBef>
                        <a:spcAft>
                          <a:spcPts val="300"/>
                        </a:spcAft>
                      </a:pPr>
                      <a:r>
                        <a:rPr lang="en-US" sz="1400" dirty="0" smtClean="0">
                          <a:solidFill>
                            <a:schemeClr val="tx1"/>
                          </a:solidFill>
                          <a:latin typeface="+mn-lt"/>
                        </a:rPr>
                        <a:t>I.1-2</a:t>
                      </a:r>
                      <a:r>
                        <a:rPr lang="en-US" sz="1400" baseline="0" dirty="0" smtClean="0">
                          <a:solidFill>
                            <a:schemeClr val="tx1"/>
                          </a:solidFill>
                          <a:latin typeface="+mn-lt"/>
                        </a:rPr>
                        <a:t> </a:t>
                      </a:r>
                      <a:r>
                        <a:rPr lang="en-US" sz="1400" dirty="0" smtClean="0">
                          <a:solidFill>
                            <a:schemeClr val="tx1"/>
                          </a:solidFill>
                          <a:latin typeface="+mn-lt"/>
                        </a:rPr>
                        <a:t>Knowledge-sharing, networking and partnerships</a:t>
                      </a:r>
                    </a:p>
                    <a:p>
                      <a:pPr>
                        <a:spcBef>
                          <a:spcPts val="300"/>
                        </a:spcBef>
                        <a:spcAft>
                          <a:spcPts val="300"/>
                        </a:spcAft>
                      </a:pPr>
                      <a:r>
                        <a:rPr lang="en-US" sz="1400" dirty="0" smtClean="0">
                          <a:solidFill>
                            <a:schemeClr val="tx1"/>
                          </a:solidFill>
                          <a:latin typeface="+mn-lt"/>
                        </a:rPr>
                        <a:t>I.1-3 Memoranda of understanding (MoUs)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400" kern="1200" dirty="0" smtClean="0">
                          <a:solidFill>
                            <a:schemeClr val="tx1"/>
                          </a:solidFill>
                          <a:latin typeface="+mn-lt"/>
                          <a:ea typeface="+mn-ea"/>
                          <a:cs typeface="+mn-cs"/>
                        </a:rPr>
                        <a:t>I.</a:t>
                      </a:r>
                      <a:r>
                        <a:rPr kumimoji="0" lang="en-US" sz="1400" kern="1200" dirty="0" smtClean="0">
                          <a:solidFill>
                            <a:srgbClr val="C00000"/>
                          </a:solidFill>
                          <a:latin typeface="+mn-lt"/>
                          <a:ea typeface="+mn-ea"/>
                          <a:cs typeface="+mn-cs"/>
                        </a:rPr>
                        <a:t>1-4</a:t>
                      </a:r>
                      <a:r>
                        <a:rPr kumimoji="0" lang="en-US" sz="1400" kern="1200" dirty="0" smtClean="0">
                          <a:solidFill>
                            <a:schemeClr val="tx1"/>
                          </a:solidFill>
                          <a:latin typeface="+mn-lt"/>
                          <a:ea typeface="+mn-ea"/>
                          <a:cs typeface="+mn-cs"/>
                        </a:rPr>
                        <a:t> Reports and other inputs to UN inter-agency, multilateral and intergovernmental processes</a:t>
                      </a:r>
                    </a:p>
                    <a:p>
                      <a:pPr>
                        <a:spcBef>
                          <a:spcPts val="300"/>
                        </a:spcBef>
                        <a:spcAft>
                          <a:spcPts val="300"/>
                        </a:spcAft>
                      </a:pPr>
                      <a:r>
                        <a:rPr lang="en-US" sz="1400" dirty="0" smtClean="0">
                          <a:solidFill>
                            <a:schemeClr val="accent6">
                              <a:lumMod val="75000"/>
                            </a:schemeClr>
                          </a:solidFill>
                          <a:latin typeface="+mn-lt"/>
                        </a:rPr>
                        <a:t>I.1-5 Establishment of support services for tech SMEs in ITU activities and events</a:t>
                      </a:r>
                    </a:p>
                  </a:txBody>
                  <a:tcPr marL="33854" marR="33854" marT="0" marB="0"/>
                </a:tc>
              </a:tr>
            </a:tbl>
          </a:graphicData>
        </a:graphic>
      </p:graphicFrame>
      <p:grpSp>
        <p:nvGrpSpPr>
          <p:cNvPr id="11" name="Group 10"/>
          <p:cNvGrpSpPr/>
          <p:nvPr/>
        </p:nvGrpSpPr>
        <p:grpSpPr>
          <a:xfrm>
            <a:off x="6336416" y="5661248"/>
            <a:ext cx="2159413" cy="738664"/>
            <a:chOff x="7706701" y="5877272"/>
            <a:chExt cx="2159413" cy="738664"/>
          </a:xfrm>
        </p:grpSpPr>
        <p:sp>
          <p:nvSpPr>
            <p:cNvPr id="6" name="TextBox 5"/>
            <p:cNvSpPr txBox="1"/>
            <p:nvPr/>
          </p:nvSpPr>
          <p:spPr>
            <a:xfrm>
              <a:off x="7796701" y="5877272"/>
              <a:ext cx="2069413" cy="738664"/>
            </a:xfrm>
            <a:prstGeom prst="rect">
              <a:avLst/>
            </a:prstGeom>
            <a:noFill/>
          </p:spPr>
          <p:txBody>
            <a:bodyPr wrap="none" rtlCol="0">
              <a:spAutoFit/>
            </a:bodyPr>
            <a:lstStyle/>
            <a:p>
              <a:r>
                <a:rPr lang="en-US" sz="1400" dirty="0" smtClean="0"/>
                <a:t>Existing (in 2016-2019 SP)</a:t>
              </a:r>
            </a:p>
            <a:p>
              <a:r>
                <a:rPr lang="en-US" sz="1400" dirty="0" smtClean="0">
                  <a:solidFill>
                    <a:srgbClr val="C00000"/>
                  </a:solidFill>
                </a:rPr>
                <a:t>Modified</a:t>
              </a:r>
            </a:p>
            <a:p>
              <a:r>
                <a:rPr lang="en-US" sz="1400" dirty="0" smtClean="0">
                  <a:solidFill>
                    <a:schemeClr val="accent6">
                      <a:lumMod val="75000"/>
                    </a:schemeClr>
                  </a:solidFill>
                </a:rPr>
                <a:t>New</a:t>
              </a:r>
            </a:p>
          </p:txBody>
        </p:sp>
        <p:sp>
          <p:nvSpPr>
            <p:cNvPr id="7" name="Rectangle 6"/>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47334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I.2 (Emerging ICT trends)</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60664528"/>
              </p:ext>
            </p:extLst>
          </p:nvPr>
        </p:nvGraphicFramePr>
        <p:xfrm>
          <a:off x="648172" y="1783814"/>
          <a:ext cx="7847657" cy="1573178"/>
        </p:xfrm>
        <a:graphic>
          <a:graphicData uri="http://schemas.openxmlformats.org/drawingml/2006/table">
            <a:tbl>
              <a:tblPr firstRow="1" bandRow="1">
                <a:tableStyleId>{3B4B98B0-60AC-42C2-AFA5-B58CD77FA1E5}</a:tableStyleId>
              </a:tblPr>
              <a:tblGrid>
                <a:gridCol w="1907604"/>
                <a:gridCol w="3456384"/>
                <a:gridCol w="2483669"/>
              </a:tblGrid>
              <a:tr h="293018">
                <a:tc>
                  <a:txBody>
                    <a:bodyPr/>
                    <a:lstStyle/>
                    <a:p>
                      <a:pPr algn="ctr" hangingPunct="0">
                        <a:spcBef>
                          <a:spcPts val="400"/>
                        </a:spcBef>
                        <a:spcAft>
                          <a:spcPts val="400"/>
                        </a:spcAft>
                      </a:pPr>
                      <a:r>
                        <a:rPr lang="en-GB" sz="1400" dirty="0">
                          <a:effectLst/>
                          <a:latin typeface="+mn-lt"/>
                        </a:rPr>
                        <a:t>Objective</a:t>
                      </a:r>
                      <a:endParaRPr lang="en-US" sz="1400" dirty="0">
                        <a:effectLst/>
                        <a:latin typeface="+mn-lt"/>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latin typeface="+mn-lt"/>
                        </a:rPr>
                        <a:t>Outcomes</a:t>
                      </a:r>
                      <a:endParaRPr lang="en-US" sz="1400" dirty="0">
                        <a:effectLst/>
                        <a:latin typeface="+mn-lt"/>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latin typeface="+mn-lt"/>
                        </a:rPr>
                        <a:t>Outputs</a:t>
                      </a:r>
                      <a:endParaRPr lang="en-US" sz="1400" dirty="0">
                        <a:effectLst/>
                        <a:latin typeface="+mn-lt"/>
                        <a:ea typeface="Times New Roman" panose="02020603050405020304" pitchFamily="18" charset="0"/>
                        <a:cs typeface="Times New Roman" panose="02020603050405020304" pitchFamily="18" charset="0"/>
                      </a:endParaRPr>
                    </a:p>
                  </a:txBody>
                  <a:tcPr marL="33854" marR="33854" marT="0" marB="0"/>
                </a:tc>
              </a:tr>
              <a:tr h="1128477">
                <a:tc>
                  <a:txBody>
                    <a:bodyPr/>
                    <a:lstStyle/>
                    <a:p>
                      <a:pPr algn="l" hangingPunct="0">
                        <a:spcBef>
                          <a:spcPts val="300"/>
                        </a:spcBef>
                        <a:spcAft>
                          <a:spcPts val="300"/>
                        </a:spcAft>
                      </a:pPr>
                      <a:r>
                        <a:rPr lang="en-US" sz="1400" b="0" dirty="0" smtClean="0">
                          <a:solidFill>
                            <a:schemeClr val="accent6">
                              <a:lumMod val="75000"/>
                            </a:schemeClr>
                          </a:solidFill>
                          <a:effectLst/>
                          <a:latin typeface="+mn-lt"/>
                          <a:ea typeface="Calibri" panose="020F0502020204030204" pitchFamily="34" charset="0"/>
                          <a:cs typeface="Arial" panose="020B0604020202020204" pitchFamily="34" charset="0"/>
                        </a:rPr>
                        <a:t>I.2 Enhance and promote </a:t>
                      </a:r>
                      <a:r>
                        <a:rPr lang="en-US" sz="1400" b="1" dirty="0" smtClean="0">
                          <a:solidFill>
                            <a:schemeClr val="accent6">
                              <a:lumMod val="75000"/>
                            </a:schemeClr>
                          </a:solidFill>
                          <a:effectLst/>
                          <a:latin typeface="+mn-lt"/>
                          <a:ea typeface="Calibri" panose="020F0502020204030204" pitchFamily="34" charset="0"/>
                          <a:cs typeface="Arial" panose="020B0604020202020204" pitchFamily="34" charset="0"/>
                        </a:rPr>
                        <a:t>emerging ICT trends</a:t>
                      </a:r>
                      <a:r>
                        <a:rPr lang="en-US" sz="1400" b="0" dirty="0" smtClean="0">
                          <a:solidFill>
                            <a:schemeClr val="accent6">
                              <a:lumMod val="75000"/>
                            </a:schemeClr>
                          </a:solidFill>
                          <a:effectLst/>
                          <a:latin typeface="+mn-lt"/>
                          <a:ea typeface="Calibri" panose="020F0502020204030204" pitchFamily="34" charset="0"/>
                          <a:cs typeface="Arial" panose="020B0604020202020204" pitchFamily="34" charset="0"/>
                        </a:rPr>
                        <a:t> for the acceleration of the implementation of the SDGs</a:t>
                      </a:r>
                    </a:p>
                  </a:txBody>
                  <a:tcPr marL="68580" marR="68580" marT="0" marB="0"/>
                </a:tc>
                <a:tc>
                  <a:txBody>
                    <a:bodyPr/>
                    <a:lstStyle/>
                    <a:p>
                      <a:pPr algn="l" hangingPunct="0">
                        <a:spcBef>
                          <a:spcPts val="300"/>
                        </a:spcBef>
                        <a:spcAft>
                          <a:spcPts val="300"/>
                        </a:spcAft>
                      </a:pPr>
                      <a:r>
                        <a:rPr lang="en-GB" sz="1400" dirty="0" smtClean="0">
                          <a:effectLst/>
                          <a:latin typeface="+mn-lt"/>
                          <a:ea typeface="Calibri" panose="020F0502020204030204" pitchFamily="34" charset="0"/>
                          <a:cs typeface="Arial" panose="020B0604020202020204" pitchFamily="34" charset="0"/>
                        </a:rPr>
                        <a:t>I.</a:t>
                      </a:r>
                      <a:r>
                        <a:rPr lang="en-GB" sz="1400" dirty="0" smtClean="0">
                          <a:solidFill>
                            <a:srgbClr val="C00000"/>
                          </a:solidFill>
                          <a:effectLst/>
                          <a:latin typeface="+mn-lt"/>
                          <a:ea typeface="Calibri" panose="020F0502020204030204" pitchFamily="34" charset="0"/>
                          <a:cs typeface="Arial" panose="020B0604020202020204" pitchFamily="34" charset="0"/>
                        </a:rPr>
                        <a:t>2-1</a:t>
                      </a:r>
                      <a:r>
                        <a:rPr lang="en-GB" sz="1400" dirty="0">
                          <a:effectLst/>
                          <a:latin typeface="+mn-lt"/>
                          <a:ea typeface="Calibri" panose="020F0502020204030204" pitchFamily="34" charset="0"/>
                          <a:cs typeface="Arial" panose="020B0604020202020204" pitchFamily="34" charset="0"/>
                        </a:rPr>
                        <a:t>: Timely identification and analysis of emerging trends in </a:t>
                      </a:r>
                      <a:r>
                        <a:rPr lang="en-GB" sz="1400" b="0" strike="noStrike" dirty="0" smtClean="0">
                          <a:solidFill>
                            <a:schemeClr val="tx1"/>
                          </a:solidFill>
                          <a:effectLst/>
                          <a:latin typeface="+mn-lt"/>
                          <a:ea typeface="Calibri" panose="020F0502020204030204" pitchFamily="34" charset="0"/>
                          <a:cs typeface="Arial" panose="020B0604020202020204" pitchFamily="34" charset="0"/>
                        </a:rPr>
                        <a:t>telecommunications/ICTs</a:t>
                      </a:r>
                      <a:r>
                        <a:rPr lang="en-GB" sz="1400" dirty="0" smtClean="0">
                          <a:effectLst/>
                          <a:latin typeface="+mn-lt"/>
                          <a:ea typeface="Calibri" panose="020F0502020204030204" pitchFamily="34" charset="0"/>
                          <a:cs typeface="Arial" panose="020B0604020202020204" pitchFamily="34" charset="0"/>
                        </a:rPr>
                        <a:t> </a:t>
                      </a:r>
                      <a:r>
                        <a:rPr lang="en-GB" sz="1400" dirty="0" smtClean="0">
                          <a:solidFill>
                            <a:srgbClr val="C00000"/>
                          </a:solidFill>
                          <a:effectLst/>
                          <a:latin typeface="+mn-lt"/>
                          <a:ea typeface="Calibri" panose="020F0502020204030204" pitchFamily="34" charset="0"/>
                          <a:cs typeface="Arial" panose="020B0604020202020204" pitchFamily="34" charset="0"/>
                        </a:rPr>
                        <a:t>providing knowledge and expertise to accelerate the implementation of the SDGs</a:t>
                      </a:r>
                      <a:r>
                        <a:rPr lang="en-GB" sz="1400" dirty="0" smtClean="0">
                          <a:effectLst/>
                          <a:latin typeface="+mn-lt"/>
                          <a:ea typeface="Calibri" panose="020F0502020204030204" pitchFamily="34" charset="0"/>
                          <a:cs typeface="Arial" panose="020B0604020202020204" pitchFamily="34" charset="0"/>
                        </a:rPr>
                        <a:t> </a:t>
                      </a:r>
                      <a:r>
                        <a:rPr kumimoji="0" lang="en-GB" sz="1400" strike="sngStrike" kern="1200" dirty="0" smtClean="0">
                          <a:solidFill>
                            <a:srgbClr val="C00000"/>
                          </a:solidFill>
                          <a:effectLst/>
                          <a:latin typeface="+mn-lt"/>
                          <a:ea typeface="Calibri" panose="020F0502020204030204" pitchFamily="34" charset="0"/>
                          <a:cs typeface="Arial" panose="020B0604020202020204" pitchFamily="34" charset="0"/>
                        </a:rPr>
                        <a:t>and e</a:t>
                      </a:r>
                      <a:r>
                        <a:rPr lang="en-GB" sz="1400" strike="sngStrike" dirty="0" smtClean="0">
                          <a:solidFill>
                            <a:srgbClr val="C00000"/>
                          </a:solidFill>
                          <a:effectLst/>
                          <a:latin typeface="+mn-lt"/>
                          <a:ea typeface="Calibri" panose="020F0502020204030204" pitchFamily="34" charset="0"/>
                          <a:cs typeface="Arial" panose="020B0604020202020204" pitchFamily="34" charset="0"/>
                        </a:rPr>
                        <a:t>stablishment </a:t>
                      </a:r>
                      <a:r>
                        <a:rPr lang="en-GB" sz="1400" strike="sngStrike" dirty="0">
                          <a:solidFill>
                            <a:srgbClr val="C00000"/>
                          </a:solidFill>
                          <a:effectLst/>
                          <a:latin typeface="+mn-lt"/>
                          <a:ea typeface="Calibri" panose="020F0502020204030204" pitchFamily="34" charset="0"/>
                          <a:cs typeface="Arial" panose="020B0604020202020204" pitchFamily="34" charset="0"/>
                        </a:rPr>
                        <a:t>of new areas of activities </a:t>
                      </a:r>
                      <a:r>
                        <a:rPr lang="en-GB" sz="1400" strike="sngStrike" dirty="0" smtClean="0">
                          <a:solidFill>
                            <a:srgbClr val="C00000"/>
                          </a:solidFill>
                          <a:effectLst/>
                          <a:latin typeface="+mn-lt"/>
                          <a:ea typeface="Calibri" panose="020F0502020204030204" pitchFamily="34" charset="0"/>
                          <a:cs typeface="Arial" panose="020B0604020202020204" pitchFamily="34" charset="0"/>
                        </a:rPr>
                        <a:t>related to them</a:t>
                      </a:r>
                      <a:endParaRPr lang="en-GB" sz="1400" strike="noStrike" dirty="0" smtClean="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indent="-183515" algn="l" rtl="0" eaLnBrk="1" latinLnBrk="0" hangingPunct="1">
                        <a:spcBef>
                          <a:spcPts val="300"/>
                        </a:spcBef>
                        <a:spcAft>
                          <a:spcPts val="300"/>
                        </a:spcAft>
                      </a:pPr>
                      <a:r>
                        <a:rPr lang="en-US" sz="1400" dirty="0" smtClean="0">
                          <a:effectLst/>
                          <a:latin typeface="+mn-lt"/>
                          <a:ea typeface="Times New Roman" panose="02020603050405020304" pitchFamily="18" charset="0"/>
                          <a:cs typeface="Times New Roman" panose="02020603050405020304" pitchFamily="18" charset="0"/>
                        </a:rPr>
                        <a:t>I.</a:t>
                      </a:r>
                      <a:r>
                        <a:rPr lang="en-US" sz="1400" dirty="0" smtClean="0">
                          <a:solidFill>
                            <a:srgbClr val="C00000"/>
                          </a:solidFill>
                          <a:effectLst/>
                          <a:latin typeface="+mn-lt"/>
                          <a:ea typeface="Times New Roman" panose="02020603050405020304" pitchFamily="18" charset="0"/>
                          <a:cs typeface="Times New Roman" panose="02020603050405020304" pitchFamily="18" charset="0"/>
                        </a:rPr>
                        <a:t>2-1</a:t>
                      </a:r>
                      <a:r>
                        <a:rPr lang="en-US" sz="1400" baseline="0" dirty="0" smtClean="0">
                          <a:effectLst/>
                          <a:latin typeface="+mn-lt"/>
                          <a:ea typeface="Times New Roman" panose="02020603050405020304" pitchFamily="18" charset="0"/>
                          <a:cs typeface="Times New Roman" panose="02020603050405020304" pitchFamily="18" charset="0"/>
                        </a:rPr>
                        <a:t> </a:t>
                      </a:r>
                      <a:r>
                        <a:rPr kumimoji="0" lang="en-US" sz="1400" kern="1200" dirty="0" smtClean="0">
                          <a:solidFill>
                            <a:schemeClr val="tx1"/>
                          </a:solidFill>
                          <a:latin typeface="+mn-lt"/>
                          <a:ea typeface="+mn-ea"/>
                          <a:cs typeface="+mn-cs"/>
                        </a:rPr>
                        <a:t>Intersectoral </a:t>
                      </a:r>
                      <a:r>
                        <a:rPr kumimoji="0" lang="en-US" sz="1400" kern="1200" dirty="0">
                          <a:solidFill>
                            <a:schemeClr val="tx1"/>
                          </a:solidFill>
                          <a:latin typeface="+mn-lt"/>
                          <a:ea typeface="+mn-ea"/>
                          <a:cs typeface="+mn-cs"/>
                        </a:rPr>
                        <a:t>initiatives </a:t>
                      </a:r>
                      <a:r>
                        <a:rPr kumimoji="0" lang="en-US" sz="1400" kern="1200" dirty="0" smtClean="0">
                          <a:solidFill>
                            <a:schemeClr val="tx1"/>
                          </a:solidFill>
                          <a:latin typeface="+mn-lt"/>
                          <a:ea typeface="+mn-ea"/>
                          <a:cs typeface="+mn-cs"/>
                        </a:rPr>
                        <a:t>and reports </a:t>
                      </a:r>
                      <a:r>
                        <a:rPr kumimoji="0" lang="en-US" sz="1400" kern="1200" dirty="0">
                          <a:solidFill>
                            <a:schemeClr val="tx1"/>
                          </a:solidFill>
                          <a:latin typeface="+mn-lt"/>
                          <a:ea typeface="+mn-ea"/>
                          <a:cs typeface="+mn-cs"/>
                        </a:rPr>
                        <a:t>on emerging telecommunication/ICT trends and other similar initiatives (including ITU News</a:t>
                      </a:r>
                      <a:r>
                        <a:rPr kumimoji="0" lang="en-US" sz="1400" kern="1200" dirty="0" smtClean="0">
                          <a:solidFill>
                            <a:schemeClr val="tx1"/>
                          </a:solidFill>
                          <a:latin typeface="+mn-lt"/>
                          <a:ea typeface="+mn-ea"/>
                          <a:cs typeface="+mn-cs"/>
                        </a:rPr>
                        <a:t>)</a:t>
                      </a:r>
                    </a:p>
                  </a:txBody>
                  <a:tcPr marL="68580" marR="68580" marT="0" marB="0"/>
                </a:tc>
              </a:tr>
            </a:tbl>
          </a:graphicData>
        </a:graphic>
      </p:graphicFrame>
      <p:grpSp>
        <p:nvGrpSpPr>
          <p:cNvPr id="11" name="Group 10"/>
          <p:cNvGrpSpPr/>
          <p:nvPr/>
        </p:nvGrpSpPr>
        <p:grpSpPr>
          <a:xfrm>
            <a:off x="6336416" y="5877272"/>
            <a:ext cx="2159413" cy="738664"/>
            <a:chOff x="7706701" y="5877272"/>
            <a:chExt cx="2159413" cy="738664"/>
          </a:xfrm>
        </p:grpSpPr>
        <p:sp>
          <p:nvSpPr>
            <p:cNvPr id="12" name="TextBox 11"/>
            <p:cNvSpPr txBox="1"/>
            <p:nvPr/>
          </p:nvSpPr>
          <p:spPr>
            <a:xfrm>
              <a:off x="7796701" y="5877272"/>
              <a:ext cx="2069413" cy="738664"/>
            </a:xfrm>
            <a:prstGeom prst="rect">
              <a:avLst/>
            </a:prstGeom>
            <a:noFill/>
          </p:spPr>
          <p:txBody>
            <a:bodyPr wrap="none" rtlCol="0">
              <a:spAutoFit/>
            </a:bodyPr>
            <a:lstStyle/>
            <a:p>
              <a:r>
                <a:rPr lang="en-US" sz="1400" dirty="0" smtClean="0"/>
                <a:t>Existing (in 2016-2019 SP)</a:t>
              </a:r>
            </a:p>
            <a:p>
              <a:r>
                <a:rPr lang="en-US" sz="1400" dirty="0" smtClean="0">
                  <a:solidFill>
                    <a:srgbClr val="C00000"/>
                  </a:solidFill>
                </a:rPr>
                <a:t>Modified</a:t>
              </a:r>
            </a:p>
            <a:p>
              <a:r>
                <a:rPr lang="en-US" sz="1400" dirty="0" smtClean="0">
                  <a:solidFill>
                    <a:schemeClr val="accent6">
                      <a:lumMod val="75000"/>
                    </a:schemeClr>
                  </a:solidFill>
                </a:rPr>
                <a:t>New</a:t>
              </a:r>
            </a:p>
          </p:txBody>
        </p:sp>
        <p:sp>
          <p:nvSpPr>
            <p:cNvPr id="13" name="Rectangle 12"/>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238830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I.3 (ICT accessibility)</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305200126"/>
              </p:ext>
            </p:extLst>
          </p:nvPr>
        </p:nvGraphicFramePr>
        <p:xfrm>
          <a:off x="648172" y="1268760"/>
          <a:ext cx="7847657" cy="4362098"/>
        </p:xfrm>
        <a:graphic>
          <a:graphicData uri="http://schemas.openxmlformats.org/drawingml/2006/table">
            <a:tbl>
              <a:tblPr firstRow="1" bandRow="1">
                <a:tableStyleId>{3B4B98B0-60AC-42C2-AFA5-B58CD77FA1E5}</a:tableStyleId>
              </a:tblPr>
              <a:tblGrid>
                <a:gridCol w="1907604"/>
                <a:gridCol w="3456384"/>
                <a:gridCol w="2483669"/>
              </a:tblGrid>
              <a:tr h="293018">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1128477">
                <a:tc>
                  <a:txBody>
                    <a:bodyPr/>
                    <a:lstStyle/>
                    <a:p>
                      <a:pPr algn="l" hangingPunct="0">
                        <a:spcBef>
                          <a:spcPts val="300"/>
                        </a:spcBef>
                        <a:spcAft>
                          <a:spcPts val="300"/>
                        </a:spcAft>
                      </a:pPr>
                      <a:r>
                        <a:rPr lang="en-GB" sz="1400" b="0" dirty="0" smtClean="0">
                          <a:solidFill>
                            <a:srgbClr val="C00000"/>
                          </a:solidFill>
                          <a:effectLst/>
                          <a:latin typeface="+mn-lt"/>
                          <a:ea typeface="Calibri" panose="020F0502020204030204" pitchFamily="34" charset="0"/>
                          <a:cs typeface="Arial" panose="020B0604020202020204" pitchFamily="34" charset="0"/>
                        </a:rPr>
                        <a:t>I.3 </a:t>
                      </a:r>
                      <a:r>
                        <a:rPr lang="en-US" sz="1400" b="0" dirty="0" smtClean="0">
                          <a:solidFill>
                            <a:srgbClr val="C00000"/>
                          </a:solidFill>
                          <a:effectLst/>
                          <a:latin typeface="+mn-lt"/>
                          <a:ea typeface="Calibri" panose="020F0502020204030204" pitchFamily="34" charset="0"/>
                          <a:cs typeface="Arial" panose="020B0604020202020204" pitchFamily="34" charset="0"/>
                        </a:rPr>
                        <a:t>Enhance ICT accessibility for persons with disabilities </a:t>
                      </a:r>
                      <a:r>
                        <a:rPr lang="en-US" sz="1400" b="0" strike="sngStrike" dirty="0" smtClean="0">
                          <a:solidFill>
                            <a:srgbClr val="C00000"/>
                          </a:solidFill>
                          <a:effectLst/>
                          <a:latin typeface="+mn-lt"/>
                          <a:ea typeface="Calibri" panose="020F0502020204030204" pitchFamily="34" charset="0"/>
                          <a:cs typeface="Arial" panose="020B0604020202020204" pitchFamily="34" charset="0"/>
                        </a:rPr>
                        <a:t>and specific needs</a:t>
                      </a:r>
                    </a:p>
                  </a:txBody>
                  <a:tcPr marL="68580" marR="68580" marT="0" marB="0"/>
                </a:tc>
                <a:tc>
                  <a:txBody>
                    <a:bodyPr/>
                    <a:lstStyle/>
                    <a:p>
                      <a:pPr algn="l" hangingPunct="0">
                        <a:spcBef>
                          <a:spcPts val="300"/>
                        </a:spcBef>
                        <a:spcAft>
                          <a:spcPts val="300"/>
                        </a:spcAft>
                      </a:pPr>
                      <a:r>
                        <a:rPr lang="en-GB" sz="1400" b="0" dirty="0" smtClean="0">
                          <a:effectLst/>
                          <a:latin typeface="+mn-lt"/>
                          <a:ea typeface="Calibri" panose="020F0502020204030204" pitchFamily="34" charset="0"/>
                          <a:cs typeface="Arial" panose="020B0604020202020204" pitchFamily="34" charset="0"/>
                        </a:rPr>
                        <a:t>I.</a:t>
                      </a:r>
                      <a:r>
                        <a:rPr lang="en-GB" sz="1400" b="0" dirty="0" smtClean="0">
                          <a:solidFill>
                            <a:srgbClr val="C00000"/>
                          </a:solidFill>
                          <a:effectLst/>
                          <a:latin typeface="+mn-lt"/>
                          <a:ea typeface="Calibri" panose="020F0502020204030204" pitchFamily="34" charset="0"/>
                          <a:cs typeface="Arial" panose="020B0604020202020204" pitchFamily="34" charset="0"/>
                        </a:rPr>
                        <a:t>3-1</a:t>
                      </a:r>
                      <a:r>
                        <a:rPr lang="en-GB" sz="1400" b="0" dirty="0" smtClean="0">
                          <a:effectLst/>
                          <a:latin typeface="+mn-lt"/>
                          <a:ea typeface="Calibri" panose="020F0502020204030204" pitchFamily="34" charset="0"/>
                          <a:cs typeface="Arial" panose="020B0604020202020204" pitchFamily="34" charset="0"/>
                        </a:rPr>
                        <a:t> </a:t>
                      </a:r>
                      <a:r>
                        <a:rPr kumimoji="0" lang="en-GB" sz="1400" b="0" kern="1200" dirty="0">
                          <a:solidFill>
                            <a:schemeClr val="tx1"/>
                          </a:solidFill>
                          <a:effectLst/>
                          <a:latin typeface="+mn-lt"/>
                          <a:ea typeface="Calibri" panose="020F0502020204030204" pitchFamily="34" charset="0"/>
                          <a:cs typeface="Arial" panose="020B0604020202020204" pitchFamily="34" charset="0"/>
                        </a:rPr>
                        <a:t>Increased availability and compliance of telecommunication/ICT equipment, services and applications with universal design </a:t>
                      </a:r>
                      <a:r>
                        <a:rPr kumimoji="0" lang="en-GB" sz="1400" b="0" kern="1200" dirty="0" smtClean="0">
                          <a:solidFill>
                            <a:schemeClr val="tx1"/>
                          </a:solidFill>
                          <a:effectLst/>
                          <a:latin typeface="+mn-lt"/>
                          <a:ea typeface="Calibri" panose="020F0502020204030204" pitchFamily="34" charset="0"/>
                          <a:cs typeface="Arial" panose="020B0604020202020204" pitchFamily="34" charset="0"/>
                        </a:rPr>
                        <a:t>principles</a:t>
                      </a:r>
                    </a:p>
                    <a:p>
                      <a:pPr algn="l" hangingPunct="0">
                        <a:spcBef>
                          <a:spcPts val="300"/>
                        </a:spcBef>
                        <a:spcAft>
                          <a:spcPts val="300"/>
                        </a:spcAft>
                      </a:pPr>
                      <a:r>
                        <a:rPr lang="en-GB" sz="1400" b="0" dirty="0" smtClean="0">
                          <a:effectLst/>
                          <a:latin typeface="+mn-lt"/>
                          <a:ea typeface="Calibri" panose="020F0502020204030204" pitchFamily="34" charset="0"/>
                          <a:cs typeface="Arial" panose="020B0604020202020204" pitchFamily="34" charset="0"/>
                        </a:rPr>
                        <a:t>I.</a:t>
                      </a:r>
                      <a:r>
                        <a:rPr lang="en-GB" sz="1400" b="0" dirty="0" smtClean="0">
                          <a:solidFill>
                            <a:srgbClr val="C00000"/>
                          </a:solidFill>
                          <a:effectLst/>
                          <a:latin typeface="+mn-lt"/>
                          <a:ea typeface="Calibri" panose="020F0502020204030204" pitchFamily="34" charset="0"/>
                          <a:cs typeface="Arial" panose="020B0604020202020204" pitchFamily="34" charset="0"/>
                        </a:rPr>
                        <a:t>3-2</a:t>
                      </a:r>
                      <a:r>
                        <a:rPr lang="en-GB" sz="1400" b="0" dirty="0" smtClean="0">
                          <a:effectLst/>
                          <a:latin typeface="+mn-lt"/>
                          <a:ea typeface="Calibri" panose="020F0502020204030204" pitchFamily="34" charset="0"/>
                          <a:cs typeface="Arial" panose="020B0604020202020204" pitchFamily="34" charset="0"/>
                        </a:rPr>
                        <a:t> </a:t>
                      </a:r>
                      <a:r>
                        <a:rPr lang="en-GB" sz="1400" b="0" dirty="0">
                          <a:effectLst/>
                          <a:latin typeface="+mn-lt"/>
                          <a:ea typeface="Calibri" panose="020F0502020204030204" pitchFamily="34" charset="0"/>
                          <a:cs typeface="Arial" panose="020B0604020202020204" pitchFamily="34" charset="0"/>
                        </a:rPr>
                        <a:t>Increased engagement of organizations of persons with disabilities and specific needs in the work of the Union</a:t>
                      </a:r>
                      <a:endParaRPr lang="en-US" sz="1400" b="0" dirty="0">
                        <a:effectLst/>
                        <a:latin typeface="+mn-lt"/>
                        <a:ea typeface="Times New Roman" panose="02020603050405020304" pitchFamily="18" charset="0"/>
                        <a:cs typeface="Times New Roman" panose="02020603050405020304" pitchFamily="18" charset="0"/>
                      </a:endParaRPr>
                    </a:p>
                    <a:p>
                      <a:pPr algn="l" hangingPunct="0">
                        <a:spcBef>
                          <a:spcPts val="300"/>
                        </a:spcBef>
                        <a:spcAft>
                          <a:spcPts val="300"/>
                        </a:spcAft>
                      </a:pPr>
                      <a:r>
                        <a:rPr lang="en-GB" sz="1400" b="0" dirty="0" smtClean="0">
                          <a:effectLst/>
                          <a:latin typeface="+mn-lt"/>
                          <a:ea typeface="Calibri" panose="020F0502020204030204" pitchFamily="34" charset="0"/>
                          <a:cs typeface="Arial" panose="020B0604020202020204" pitchFamily="34" charset="0"/>
                        </a:rPr>
                        <a:t>I.</a:t>
                      </a:r>
                      <a:r>
                        <a:rPr lang="en-GB" sz="1400" b="0" dirty="0" smtClean="0">
                          <a:solidFill>
                            <a:srgbClr val="C00000"/>
                          </a:solidFill>
                          <a:effectLst/>
                          <a:latin typeface="+mn-lt"/>
                          <a:ea typeface="Calibri" panose="020F0502020204030204" pitchFamily="34" charset="0"/>
                          <a:cs typeface="Arial" panose="020B0604020202020204" pitchFamily="34" charset="0"/>
                        </a:rPr>
                        <a:t>3-3</a:t>
                      </a:r>
                      <a:r>
                        <a:rPr lang="en-GB" sz="1400" b="0" dirty="0" smtClean="0">
                          <a:effectLst/>
                          <a:latin typeface="+mn-lt"/>
                          <a:ea typeface="Calibri" panose="020F0502020204030204" pitchFamily="34" charset="0"/>
                          <a:cs typeface="Arial" panose="020B0604020202020204" pitchFamily="34" charset="0"/>
                        </a:rPr>
                        <a:t> </a:t>
                      </a:r>
                      <a:r>
                        <a:rPr lang="en-GB" sz="1400" b="0" dirty="0">
                          <a:effectLst/>
                          <a:latin typeface="+mn-lt"/>
                          <a:ea typeface="Calibri" panose="020F0502020204030204" pitchFamily="34" charset="0"/>
                          <a:cs typeface="Arial" panose="020B0604020202020204" pitchFamily="34" charset="0"/>
                        </a:rPr>
                        <a:t>Increased awareness, including multilateral and intergovernmental recognition, </a:t>
                      </a:r>
                      <a:r>
                        <a:rPr kumimoji="0" lang="en-GB" sz="1400" b="0" kern="1200" dirty="0">
                          <a:solidFill>
                            <a:schemeClr val="tx1"/>
                          </a:solidFill>
                          <a:effectLst/>
                          <a:latin typeface="+mn-lt"/>
                          <a:ea typeface="Calibri" panose="020F0502020204030204" pitchFamily="34" charset="0"/>
                          <a:cs typeface="Arial" panose="020B0604020202020204" pitchFamily="34" charset="0"/>
                        </a:rPr>
                        <a:t>of the need to enhance access to telecommunications/ICTs for persons with disabilities and specific needs</a:t>
                      </a:r>
                      <a:endParaRPr kumimoji="0" lang="en-US" sz="1400" b="0" kern="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indent="-183515" algn="l" rtl="0" eaLnBrk="1" latinLnBrk="0" hangingPunct="1">
                        <a:spcBef>
                          <a:spcPts val="300"/>
                        </a:spcBef>
                        <a:spcAft>
                          <a:spcPts val="300"/>
                        </a:spcAft>
                      </a:pPr>
                      <a:r>
                        <a:rPr kumimoji="0" lang="en-US" sz="1400" b="0" kern="1200" dirty="0" smtClean="0">
                          <a:solidFill>
                            <a:schemeClr val="tx1"/>
                          </a:solidFill>
                          <a:effectLst/>
                          <a:latin typeface="+mn-lt"/>
                          <a:ea typeface="+mn-ea"/>
                          <a:cs typeface="Times New Roman" panose="02020603050405020304" pitchFamily="18" charset="0"/>
                        </a:rPr>
                        <a:t>I.</a:t>
                      </a:r>
                      <a:r>
                        <a:rPr kumimoji="0" lang="en-US" sz="1400" b="0" kern="1200" dirty="0" smtClean="0">
                          <a:solidFill>
                            <a:srgbClr val="C00000"/>
                          </a:solidFill>
                          <a:effectLst/>
                          <a:latin typeface="+mn-lt"/>
                          <a:ea typeface="+mn-ea"/>
                          <a:cs typeface="Times New Roman" panose="02020603050405020304" pitchFamily="18" charset="0"/>
                        </a:rPr>
                        <a:t>3-1</a:t>
                      </a:r>
                      <a:r>
                        <a:rPr kumimoji="0" lang="en-US" sz="1400" b="0" kern="1200" baseline="0" dirty="0" smtClean="0">
                          <a:solidFill>
                            <a:schemeClr val="tx1"/>
                          </a:solidFill>
                          <a:effectLst/>
                          <a:latin typeface="+mn-lt"/>
                          <a:ea typeface="+mn-ea"/>
                          <a:cs typeface="Times New Roman" panose="02020603050405020304" pitchFamily="18" charset="0"/>
                        </a:rPr>
                        <a:t> </a:t>
                      </a:r>
                      <a:r>
                        <a:rPr kumimoji="0" lang="en-US" sz="1400" b="0" kern="1200" dirty="0" smtClean="0">
                          <a:solidFill>
                            <a:schemeClr val="tx1"/>
                          </a:solidFill>
                          <a:latin typeface="+mn-lt"/>
                          <a:ea typeface="+mn-ea"/>
                          <a:cs typeface="+mn-cs"/>
                        </a:rPr>
                        <a:t>Reports</a:t>
                      </a:r>
                      <a:r>
                        <a:rPr kumimoji="0" lang="en-US" sz="1400" b="0" kern="1200" dirty="0">
                          <a:solidFill>
                            <a:schemeClr val="tx1"/>
                          </a:solidFill>
                          <a:latin typeface="+mn-lt"/>
                          <a:ea typeface="+mn-ea"/>
                          <a:cs typeface="+mn-cs"/>
                        </a:rPr>
                        <a:t>, guidelines</a:t>
                      </a:r>
                      <a:r>
                        <a:rPr kumimoji="0" lang="en-US" sz="1400" b="0" kern="1200" dirty="0" smtClean="0">
                          <a:solidFill>
                            <a:schemeClr val="tx1"/>
                          </a:solidFill>
                          <a:latin typeface="+mn-lt"/>
                          <a:ea typeface="+mn-ea"/>
                          <a:cs typeface="+mn-cs"/>
                        </a:rPr>
                        <a:t>, </a:t>
                      </a:r>
                      <a:r>
                        <a:rPr kumimoji="0" lang="en-US" sz="1400" b="0" kern="1200" dirty="0" smtClean="0">
                          <a:solidFill>
                            <a:srgbClr val="C00000"/>
                          </a:solidFill>
                          <a:latin typeface="+mn-lt"/>
                          <a:ea typeface="+mn-ea"/>
                          <a:cs typeface="+mn-cs"/>
                        </a:rPr>
                        <a:t>standards</a:t>
                      </a:r>
                      <a:r>
                        <a:rPr kumimoji="0" lang="en-US" sz="1400" b="0" kern="1200" dirty="0" smtClean="0">
                          <a:solidFill>
                            <a:schemeClr val="tx1"/>
                          </a:solidFill>
                          <a:latin typeface="+mn-lt"/>
                          <a:ea typeface="+mn-ea"/>
                          <a:cs typeface="+mn-cs"/>
                        </a:rPr>
                        <a:t> </a:t>
                      </a:r>
                      <a:r>
                        <a:rPr kumimoji="0" lang="en-US" sz="1400" b="0" kern="1200" dirty="0">
                          <a:solidFill>
                            <a:schemeClr val="tx1"/>
                          </a:solidFill>
                          <a:latin typeface="+mn-lt"/>
                          <a:ea typeface="+mn-ea"/>
                          <a:cs typeface="+mn-cs"/>
                        </a:rPr>
                        <a:t>and checklists relating to </a:t>
                      </a:r>
                      <a:r>
                        <a:rPr kumimoji="0" lang="en-US" sz="1400" b="0" kern="1200" dirty="0">
                          <a:solidFill>
                            <a:schemeClr val="tx1"/>
                          </a:solidFill>
                          <a:effectLst/>
                          <a:latin typeface="+mn-lt"/>
                          <a:ea typeface="Calibri" panose="020F0502020204030204" pitchFamily="34" charset="0"/>
                          <a:cs typeface="Arial" panose="020B0604020202020204" pitchFamily="34" charset="0"/>
                        </a:rPr>
                        <a:t>accessibility of telecommunications/ICTs</a:t>
                      </a:r>
                    </a:p>
                    <a:p>
                      <a:pPr marL="0" indent="-183515" algn="l" rtl="0" eaLnBrk="1" latinLnBrk="0" hangingPunct="1">
                        <a:spcBef>
                          <a:spcPts val="300"/>
                        </a:spcBef>
                        <a:spcAft>
                          <a:spcPts val="300"/>
                        </a:spcAft>
                      </a:pPr>
                      <a:r>
                        <a:rPr kumimoji="0" lang="en-US" sz="1400" b="0" kern="1200" dirty="0" smtClean="0">
                          <a:solidFill>
                            <a:schemeClr val="tx1"/>
                          </a:solidFill>
                          <a:effectLst/>
                          <a:latin typeface="+mn-lt"/>
                          <a:ea typeface="+mn-ea"/>
                          <a:cs typeface="Times New Roman" panose="02020603050405020304" pitchFamily="18" charset="0"/>
                        </a:rPr>
                        <a:t>I.</a:t>
                      </a:r>
                      <a:r>
                        <a:rPr kumimoji="0" lang="en-US" sz="1400" b="0" kern="1200" dirty="0" smtClean="0">
                          <a:solidFill>
                            <a:srgbClr val="C00000"/>
                          </a:solidFill>
                          <a:effectLst/>
                          <a:latin typeface="+mn-lt"/>
                          <a:ea typeface="+mn-ea"/>
                          <a:cs typeface="Times New Roman" panose="02020603050405020304" pitchFamily="18" charset="0"/>
                        </a:rPr>
                        <a:t>3-2</a:t>
                      </a:r>
                      <a:r>
                        <a:rPr kumimoji="0" lang="en-US" sz="1400" b="0" kern="1200" dirty="0" smtClean="0">
                          <a:solidFill>
                            <a:schemeClr val="tx1"/>
                          </a:solidFill>
                          <a:effectLst/>
                          <a:latin typeface="+mn-lt"/>
                          <a:ea typeface="+mn-ea"/>
                          <a:cs typeface="Times New Roman" panose="02020603050405020304" pitchFamily="18" charset="0"/>
                        </a:rPr>
                        <a:t> </a:t>
                      </a:r>
                      <a:r>
                        <a:rPr kumimoji="0" lang="en-US" sz="1400" b="0" kern="1200" dirty="0" smtClean="0">
                          <a:solidFill>
                            <a:schemeClr val="tx1"/>
                          </a:solidFill>
                          <a:latin typeface="+mn-lt"/>
                          <a:ea typeface="+mn-ea"/>
                          <a:cs typeface="+mn-cs"/>
                        </a:rPr>
                        <a:t>Mobilization </a:t>
                      </a:r>
                      <a:r>
                        <a:rPr kumimoji="0" lang="en-US" sz="1400" b="0" kern="1200" dirty="0">
                          <a:solidFill>
                            <a:schemeClr val="tx1"/>
                          </a:solidFill>
                          <a:latin typeface="+mn-lt"/>
                          <a:ea typeface="+mn-ea"/>
                          <a:cs typeface="+mn-cs"/>
                        </a:rPr>
                        <a:t>of resources and technical expertise, for example, through promoting greater participation in international and regional meetings by persons with disabilities and specific needs </a:t>
                      </a:r>
                    </a:p>
                    <a:p>
                      <a:pPr marL="0" indent="-183515" algn="l" rtl="0" eaLnBrk="1" latinLnBrk="0" hangingPunct="1">
                        <a:spcBef>
                          <a:spcPts val="300"/>
                        </a:spcBef>
                        <a:spcAft>
                          <a:spcPts val="300"/>
                        </a:spcAft>
                      </a:pPr>
                      <a:r>
                        <a:rPr kumimoji="0" lang="en-US" sz="1400" b="0" strike="sngStrike" kern="1200" dirty="0" smtClean="0">
                          <a:solidFill>
                            <a:srgbClr val="C00000"/>
                          </a:solidFill>
                          <a:latin typeface="+mn-lt"/>
                          <a:ea typeface="+mn-ea"/>
                          <a:cs typeface="+mn-cs"/>
                        </a:rPr>
                        <a:t>I.5-3 Further development and implementation of the ITU Accessibility Policy and related plans</a:t>
                      </a:r>
                    </a:p>
                    <a:p>
                      <a:pPr marL="0" indent="-183515" algn="l" rtl="0" eaLnBrk="1" latinLnBrk="0" hangingPunct="1">
                        <a:spcBef>
                          <a:spcPts val="300"/>
                        </a:spcBef>
                        <a:spcAft>
                          <a:spcPts val="300"/>
                        </a:spcAft>
                      </a:pPr>
                      <a:r>
                        <a:rPr kumimoji="0" lang="en-US" sz="1400" b="0" kern="1200" dirty="0" smtClean="0">
                          <a:solidFill>
                            <a:schemeClr val="tx1"/>
                          </a:solidFill>
                          <a:latin typeface="+mn-lt"/>
                          <a:ea typeface="+mn-ea"/>
                          <a:cs typeface="+mn-cs"/>
                        </a:rPr>
                        <a:t>I.</a:t>
                      </a:r>
                      <a:r>
                        <a:rPr kumimoji="0" lang="en-US" sz="1400" b="0" kern="1200" dirty="0" smtClean="0">
                          <a:solidFill>
                            <a:srgbClr val="C00000"/>
                          </a:solidFill>
                          <a:latin typeface="+mn-lt"/>
                          <a:ea typeface="+mn-ea"/>
                          <a:cs typeface="+mn-cs"/>
                        </a:rPr>
                        <a:t>3-3</a:t>
                      </a:r>
                      <a:r>
                        <a:rPr kumimoji="0" lang="en-US" sz="1400" b="0" kern="1200" dirty="0" smtClean="0">
                          <a:solidFill>
                            <a:schemeClr val="tx1"/>
                          </a:solidFill>
                          <a:latin typeface="+mn-lt"/>
                          <a:ea typeface="+mn-ea"/>
                          <a:cs typeface="+mn-cs"/>
                        </a:rPr>
                        <a:t> Advocacy</a:t>
                      </a:r>
                      <a:r>
                        <a:rPr kumimoji="0" lang="en-US" sz="1400" b="0" kern="1200" dirty="0">
                          <a:solidFill>
                            <a:schemeClr val="tx1"/>
                          </a:solidFill>
                          <a:latin typeface="+mn-lt"/>
                          <a:ea typeface="+mn-ea"/>
                          <a:cs typeface="+mn-cs"/>
                        </a:rPr>
                        <a:t>, both at UN level and at regional and national levels</a:t>
                      </a:r>
                    </a:p>
                  </a:txBody>
                  <a:tcPr marL="68580" marR="68580" marT="0" marB="0"/>
                </a:tc>
              </a:tr>
            </a:tbl>
          </a:graphicData>
        </a:graphic>
      </p:graphicFrame>
      <p:grpSp>
        <p:nvGrpSpPr>
          <p:cNvPr id="6" name="Group 5"/>
          <p:cNvGrpSpPr/>
          <p:nvPr/>
        </p:nvGrpSpPr>
        <p:grpSpPr>
          <a:xfrm>
            <a:off x="6336416" y="5858688"/>
            <a:ext cx="2159413" cy="738664"/>
            <a:chOff x="7706701" y="5877272"/>
            <a:chExt cx="2159413" cy="738664"/>
          </a:xfrm>
        </p:grpSpPr>
        <p:sp>
          <p:nvSpPr>
            <p:cNvPr id="7" name="TextBox 6"/>
            <p:cNvSpPr txBox="1"/>
            <p:nvPr/>
          </p:nvSpPr>
          <p:spPr>
            <a:xfrm>
              <a:off x="7796701" y="5877272"/>
              <a:ext cx="2069413" cy="738664"/>
            </a:xfrm>
            <a:prstGeom prst="rect">
              <a:avLst/>
            </a:prstGeom>
            <a:noFill/>
          </p:spPr>
          <p:txBody>
            <a:bodyPr wrap="none" rtlCol="0">
              <a:spAutoFit/>
            </a:bodyPr>
            <a:lstStyle/>
            <a:p>
              <a:r>
                <a:rPr lang="en-US" sz="1400" dirty="0" smtClean="0"/>
                <a:t>Existing (in 2016-2019 SP)</a:t>
              </a:r>
            </a:p>
            <a:p>
              <a:r>
                <a:rPr lang="en-US" sz="1400" dirty="0" smtClean="0">
                  <a:solidFill>
                    <a:srgbClr val="C00000"/>
                  </a:solidFill>
                </a:rPr>
                <a:t>Modified</a:t>
              </a:r>
            </a:p>
            <a:p>
              <a:r>
                <a:rPr lang="en-US" sz="1400" dirty="0" smtClean="0">
                  <a:solidFill>
                    <a:schemeClr val="accent6">
                      <a:lumMod val="75000"/>
                    </a:schemeClr>
                  </a:solidFill>
                </a:rPr>
                <a:t>New</a:t>
              </a:r>
            </a:p>
          </p:txBody>
        </p:sp>
        <p:sp>
          <p:nvSpPr>
            <p:cNvPr id="8" name="Rectangle 7"/>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89015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7416"/>
            <a:ext cx="7612058" cy="573886"/>
          </a:xfrm>
        </p:spPr>
        <p:txBody>
          <a:bodyPr>
            <a:normAutofit fontScale="90000"/>
          </a:bodyPr>
          <a:lstStyle/>
          <a:p>
            <a:r>
              <a:rPr lang="en-US" dirty="0" smtClean="0"/>
              <a:t>I.4 (Gender equality)</a:t>
            </a:r>
            <a:endParaRPr lang="en-US" sz="3100" dirty="0">
              <a:solidFill>
                <a:srgbClr val="FF0000"/>
              </a:solidFill>
            </a:endParaRPr>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86381494"/>
              </p:ext>
            </p:extLst>
          </p:nvPr>
        </p:nvGraphicFramePr>
        <p:xfrm>
          <a:off x="648172" y="980728"/>
          <a:ext cx="8100292" cy="2579018"/>
        </p:xfrm>
        <a:graphic>
          <a:graphicData uri="http://schemas.openxmlformats.org/drawingml/2006/table">
            <a:tbl>
              <a:tblPr firstRow="1" bandRow="1">
                <a:tableStyleId>{3B4B98B0-60AC-42C2-AFA5-B58CD77FA1E5}</a:tableStyleId>
              </a:tblPr>
              <a:tblGrid>
                <a:gridCol w="1969014"/>
                <a:gridCol w="3034934"/>
                <a:gridCol w="3096344"/>
              </a:tblGrid>
              <a:tr h="293018">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smtClean="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1128477">
                <a:tc>
                  <a:txBody>
                    <a:bodyPr/>
                    <a:lstStyle/>
                    <a:p>
                      <a:pPr algn="l" hangingPunct="0">
                        <a:spcBef>
                          <a:spcPts val="300"/>
                        </a:spcBef>
                        <a:spcAft>
                          <a:spcPts val="300"/>
                        </a:spcAft>
                      </a:pPr>
                      <a:r>
                        <a:rPr lang="en-US" sz="1400" dirty="0"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I.4 </a:t>
                      </a:r>
                      <a:r>
                        <a:rPr lang="en-US" sz="1400" dirty="0" smtClean="0">
                          <a:solidFill>
                            <a:schemeClr val="accent6">
                              <a:lumMod val="75000"/>
                            </a:schemeClr>
                          </a:solidFill>
                        </a:rPr>
                        <a:t>‘Enhance the use of ICTs for gender equality and empowerment of women </a:t>
                      </a:r>
                    </a:p>
                    <a:p>
                      <a:pPr algn="l" hangingPunct="0">
                        <a:spcBef>
                          <a:spcPts val="300"/>
                        </a:spcBef>
                        <a:spcAft>
                          <a:spcPts val="300"/>
                        </a:spcAft>
                      </a:pPr>
                      <a:r>
                        <a:rPr lang="en-US" sz="1400" i="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(working title)</a:t>
                      </a:r>
                      <a:endParaRPr lang="en-US"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spcBef>
                          <a:spcPts val="300"/>
                        </a:spcBef>
                        <a:spcAft>
                          <a:spcPts val="300"/>
                        </a:spcAft>
                      </a:pPr>
                      <a:r>
                        <a:rPr lang="en-US" sz="1400" u="none" baseline="0" dirty="0" smtClean="0">
                          <a:solidFill>
                            <a:schemeClr val="accent6">
                              <a:lumMod val="75000"/>
                            </a:schemeClr>
                          </a:solidFill>
                        </a:rPr>
                        <a:t>I.4-1  </a:t>
                      </a:r>
                      <a:r>
                        <a:rPr lang="en-US" sz="1400" u="none" strike="noStrike" baseline="0" dirty="0" smtClean="0">
                          <a:solidFill>
                            <a:schemeClr val="accent6">
                              <a:lumMod val="75000"/>
                            </a:schemeClr>
                          </a:solidFill>
                        </a:rPr>
                        <a:t>Enhanced access to and use of ICTs  to promote the empowerment of women</a:t>
                      </a:r>
                    </a:p>
                    <a:p>
                      <a:pPr>
                        <a:spcBef>
                          <a:spcPts val="300"/>
                        </a:spcBef>
                        <a:spcAft>
                          <a:spcPts val="300"/>
                        </a:spcAft>
                      </a:pPr>
                      <a:r>
                        <a:rPr lang="fr-CH" sz="1400" u="none" baseline="0" dirty="0" smtClean="0">
                          <a:solidFill>
                            <a:schemeClr val="accent6">
                              <a:lumMod val="75000"/>
                            </a:schemeClr>
                          </a:solidFill>
                        </a:rPr>
                        <a:t>I.4-2 </a:t>
                      </a:r>
                      <a:r>
                        <a:rPr kumimoji="0" lang="en-US" sz="1400" b="0" i="0" u="none" strike="noStrike" kern="1200" cap="none" spc="0" normalizeH="0" baseline="0" noProof="0" dirty="0" smtClean="0">
                          <a:ln>
                            <a:noFill/>
                          </a:ln>
                          <a:solidFill>
                            <a:srgbClr val="70AD47">
                              <a:lumMod val="75000"/>
                            </a:srgbClr>
                          </a:solidFill>
                          <a:effectLst/>
                          <a:uLnTx/>
                          <a:uFillTx/>
                          <a:latin typeface="+mn-lt"/>
                          <a:ea typeface="+mn-ea"/>
                          <a:cs typeface="+mn-cs"/>
                        </a:rPr>
                        <a:t>Enhanced participation of women at all level of decision making in the work of the Union and the ICT sector</a:t>
                      </a:r>
                      <a:endParaRPr lang="fr-CH" sz="1400" u="none" baseline="0" dirty="0" smtClean="0">
                        <a:solidFill>
                          <a:schemeClr val="accent6">
                            <a:lumMod val="75000"/>
                          </a:schemeClr>
                        </a:solidFill>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u="none" baseline="0" dirty="0" smtClean="0">
                          <a:solidFill>
                            <a:schemeClr val="accent6">
                              <a:lumMod val="75000"/>
                            </a:schemeClr>
                          </a:solidFill>
                        </a:rPr>
                        <a:t>I. 4-3 </a:t>
                      </a:r>
                      <a:r>
                        <a:rPr kumimoji="0" lang="en-US" sz="1400" b="0" i="0" u="none" strike="noStrike" kern="1200" cap="none" spc="0" normalizeH="0" baseline="0" dirty="0" smtClean="0">
                          <a:ln>
                            <a:noFill/>
                          </a:ln>
                          <a:solidFill>
                            <a:srgbClr val="70AD47">
                              <a:lumMod val="75000"/>
                            </a:srgbClr>
                          </a:solidFill>
                          <a:effectLst/>
                          <a:uLnTx/>
                          <a:uFillTx/>
                          <a:latin typeface="+mn-lt"/>
                          <a:ea typeface="+mn-ea"/>
                          <a:cs typeface="+mn-cs"/>
                        </a:rPr>
                        <a:t>Increased engagement with other UN organizations and stakeholders involved in using ICTs to promote the empowerment of women </a:t>
                      </a:r>
                    </a:p>
                  </a:txBody>
                  <a:tcPr marL="33854" marR="33854" marT="0" marB="0"/>
                </a:tc>
                <a:tc>
                  <a:txBody>
                    <a:bodyPr/>
                    <a:lstStyle/>
                    <a:p>
                      <a:pPr>
                        <a:spcBef>
                          <a:spcPts val="0"/>
                        </a:spcBef>
                        <a:spcAft>
                          <a:spcPts val="300"/>
                        </a:spcAft>
                      </a:pPr>
                      <a:r>
                        <a:rPr lang="en-US" sz="1400" u="none" dirty="0" smtClean="0">
                          <a:solidFill>
                            <a:schemeClr val="accent6">
                              <a:lumMod val="75000"/>
                            </a:schemeClr>
                          </a:solidFill>
                        </a:rPr>
                        <a:t>I.4-</a:t>
                      </a:r>
                      <a:r>
                        <a:rPr kumimoji="0" lang="en-US" sz="1400" b="0" i="0" u="none" strike="noStrike" kern="1200" cap="none" spc="0" normalizeH="0" baseline="0" dirty="0" smtClean="0">
                          <a:ln>
                            <a:noFill/>
                          </a:ln>
                          <a:solidFill>
                            <a:srgbClr val="70AD47">
                              <a:lumMod val="75000"/>
                            </a:srgbClr>
                          </a:solidFill>
                          <a:effectLst/>
                          <a:uLnTx/>
                          <a:uFillTx/>
                          <a:latin typeface="+mn-lt"/>
                          <a:ea typeface="+mn-ea"/>
                          <a:cs typeface="+mn-cs"/>
                        </a:rPr>
                        <a:t>1</a:t>
                      </a:r>
                      <a:r>
                        <a:rPr lang="en-US" sz="1400" u="none" dirty="0" smtClean="0">
                          <a:solidFill>
                            <a:schemeClr val="accent6">
                              <a:lumMod val="75000"/>
                            </a:schemeClr>
                          </a:solidFill>
                        </a:rPr>
                        <a:t> Toolkits, assessment tools and guidelines for policy development </a:t>
                      </a:r>
                      <a:r>
                        <a:rPr lang="en-US" sz="1400" u="none" smtClean="0">
                          <a:solidFill>
                            <a:schemeClr val="accent6">
                              <a:lumMod val="75000"/>
                            </a:schemeClr>
                          </a:solidFill>
                        </a:rPr>
                        <a:t>and </a:t>
                      </a:r>
                      <a:r>
                        <a:rPr kumimoji="0" lang="en-US" sz="1400" u="none" strike="noStrike" kern="1200" baseline="0" smtClean="0">
                          <a:solidFill>
                            <a:schemeClr val="accent6">
                              <a:lumMod val="75000"/>
                            </a:schemeClr>
                          </a:solidFill>
                          <a:latin typeface="+mn-lt"/>
                          <a:ea typeface="+mn-ea"/>
                          <a:cs typeface="+mn-cs"/>
                        </a:rPr>
                        <a:t>skills </a:t>
                      </a:r>
                      <a:r>
                        <a:rPr kumimoji="0" lang="en-US" sz="1400" u="none" strike="noStrike" kern="1200" baseline="0" dirty="0" smtClean="0">
                          <a:solidFill>
                            <a:schemeClr val="accent6">
                              <a:lumMod val="75000"/>
                            </a:schemeClr>
                          </a:solidFill>
                          <a:latin typeface="+mn-lt"/>
                          <a:ea typeface="+mn-ea"/>
                          <a:cs typeface="+mn-cs"/>
                        </a:rPr>
                        <a:t>development  and other practices  for implementation </a:t>
                      </a:r>
                    </a:p>
                    <a:p>
                      <a:pPr>
                        <a:spcBef>
                          <a:spcPts val="0"/>
                        </a:spcBef>
                        <a:spcAft>
                          <a:spcPts val="300"/>
                        </a:spcAft>
                      </a:pPr>
                      <a:r>
                        <a:rPr lang="en-US" sz="1400" u="none" smtClean="0">
                          <a:solidFill>
                            <a:schemeClr val="accent6">
                              <a:lumMod val="75000"/>
                            </a:schemeClr>
                          </a:solidFill>
                        </a:rPr>
                        <a:t>I.4-</a:t>
                      </a:r>
                      <a:r>
                        <a:rPr kumimoji="0" lang="en-US" sz="1400" u="none" strike="noStrike" kern="1200" baseline="0" smtClean="0">
                          <a:solidFill>
                            <a:schemeClr val="accent6">
                              <a:lumMod val="75000"/>
                            </a:schemeClr>
                          </a:solidFill>
                          <a:latin typeface="+mn-lt"/>
                          <a:ea typeface="+mn-ea"/>
                          <a:cs typeface="+mn-cs"/>
                        </a:rPr>
                        <a:t>2</a:t>
                      </a:r>
                      <a:r>
                        <a:rPr lang="en-US" sz="1400" u="none" smtClean="0">
                          <a:solidFill>
                            <a:schemeClr val="accent6">
                              <a:lumMod val="75000"/>
                            </a:schemeClr>
                          </a:solidFill>
                        </a:rPr>
                        <a:t> </a:t>
                      </a:r>
                      <a:r>
                        <a:rPr lang="en-US" sz="1400" u="none" dirty="0" smtClean="0">
                          <a:solidFill>
                            <a:schemeClr val="accent6">
                              <a:lumMod val="75000"/>
                            </a:schemeClr>
                          </a:solidFill>
                        </a:rPr>
                        <a:t>Networks</a:t>
                      </a:r>
                      <a:r>
                        <a:rPr lang="en-US" sz="1400" u="none" smtClean="0">
                          <a:solidFill>
                            <a:schemeClr val="accent6">
                              <a:lumMod val="75000"/>
                            </a:schemeClr>
                          </a:solidFill>
                        </a:rPr>
                        <a:t>, </a:t>
                      </a:r>
                      <a:r>
                        <a:rPr kumimoji="0" lang="en-US" sz="1400" u="none" strike="noStrike" kern="1200" baseline="0" smtClean="0">
                          <a:solidFill>
                            <a:schemeClr val="accent6">
                              <a:lumMod val="75000"/>
                            </a:schemeClr>
                          </a:solidFill>
                          <a:latin typeface="+mn-lt"/>
                          <a:ea typeface="+mn-ea"/>
                          <a:cs typeface="+mn-cs"/>
                        </a:rPr>
                        <a:t>collaboration</a:t>
                      </a:r>
                      <a:r>
                        <a:rPr kumimoji="0" lang="en-US" sz="1400" u="none" strike="noStrike" kern="1200" baseline="0" dirty="0" smtClean="0">
                          <a:solidFill>
                            <a:schemeClr val="accent6">
                              <a:lumMod val="75000"/>
                            </a:schemeClr>
                          </a:solidFill>
                          <a:latin typeface="+mn-lt"/>
                          <a:ea typeface="+mn-ea"/>
                          <a:cs typeface="+mn-cs"/>
                        </a:rPr>
                        <a:t>, initiatives and partnerships </a:t>
                      </a:r>
                    </a:p>
                    <a:p>
                      <a:pPr>
                        <a:spcBef>
                          <a:spcPts val="0"/>
                        </a:spcBef>
                        <a:spcAft>
                          <a:spcPts val="300"/>
                        </a:spcAft>
                      </a:pPr>
                      <a:r>
                        <a:rPr lang="en-US" sz="1400" u="none" smtClean="0">
                          <a:solidFill>
                            <a:schemeClr val="accent6">
                              <a:lumMod val="75000"/>
                            </a:schemeClr>
                          </a:solidFill>
                        </a:rPr>
                        <a:t>I.4-</a:t>
                      </a:r>
                      <a:r>
                        <a:rPr kumimoji="0" lang="en-US" sz="1400" u="none" strike="noStrike" kern="1200" baseline="0" smtClean="0">
                          <a:solidFill>
                            <a:schemeClr val="accent6">
                              <a:lumMod val="75000"/>
                            </a:schemeClr>
                          </a:solidFill>
                          <a:latin typeface="+mn-lt"/>
                          <a:ea typeface="+mn-ea"/>
                          <a:cs typeface="+mn-cs"/>
                        </a:rPr>
                        <a:t>3 Advocacy</a:t>
                      </a:r>
                      <a:r>
                        <a:rPr kumimoji="0" lang="en-US" sz="1400" u="none" strike="noStrike" kern="1200" baseline="0" dirty="0" smtClean="0">
                          <a:solidFill>
                            <a:schemeClr val="accent6">
                              <a:lumMod val="75000"/>
                            </a:schemeClr>
                          </a:solidFill>
                          <a:latin typeface="+mn-lt"/>
                          <a:ea typeface="+mn-ea"/>
                          <a:cs typeface="+mn-cs"/>
                        </a:rPr>
                        <a:t>, both at UN level and at regional and national levels</a:t>
                      </a:r>
                    </a:p>
                    <a:p>
                      <a:pPr>
                        <a:spcBef>
                          <a:spcPts val="0"/>
                        </a:spcBef>
                        <a:spcAft>
                          <a:spcPts val="300"/>
                        </a:spcAft>
                      </a:pPr>
                      <a:endParaRPr lang="en-US" sz="1400" u="none" baseline="0" dirty="0" smtClean="0">
                        <a:solidFill>
                          <a:schemeClr val="accent6">
                            <a:lumMod val="75000"/>
                          </a:schemeClr>
                        </a:solidFill>
                      </a:endParaRPr>
                    </a:p>
                  </a:txBody>
                  <a:tcPr marL="33854" marR="33854" marT="0" marB="0"/>
                </a:tc>
              </a:tr>
            </a:tbl>
          </a:graphicData>
        </a:graphic>
      </p:graphicFrame>
      <p:grpSp>
        <p:nvGrpSpPr>
          <p:cNvPr id="6" name="Group 5"/>
          <p:cNvGrpSpPr/>
          <p:nvPr/>
        </p:nvGrpSpPr>
        <p:grpSpPr>
          <a:xfrm>
            <a:off x="755576" y="5937811"/>
            <a:ext cx="1890365" cy="723275"/>
            <a:chOff x="7706701" y="5877272"/>
            <a:chExt cx="1890365" cy="723275"/>
          </a:xfrm>
        </p:grpSpPr>
        <p:sp>
          <p:nvSpPr>
            <p:cNvPr id="7" name="TextBox 6"/>
            <p:cNvSpPr txBox="1"/>
            <p:nvPr/>
          </p:nvSpPr>
          <p:spPr>
            <a:xfrm>
              <a:off x="7796701" y="5877272"/>
              <a:ext cx="1800365" cy="723275"/>
            </a:xfrm>
            <a:prstGeom prst="rect">
              <a:avLst/>
            </a:prstGeom>
            <a:noFill/>
          </p:spPr>
          <p:txBody>
            <a:bodyPr wrap="none" rtlCol="0">
              <a:spAutoFit/>
            </a:bodyPr>
            <a:lstStyle/>
            <a:p>
              <a:pPr>
                <a:spcBef>
                  <a:spcPts val="300"/>
                </a:spcBef>
              </a:pPr>
              <a:r>
                <a:rPr lang="en-US" sz="1200" dirty="0" smtClean="0"/>
                <a:t>Existing (in 2016-2019 SP)</a:t>
              </a:r>
            </a:p>
            <a:p>
              <a:pPr>
                <a:spcBef>
                  <a:spcPts val="300"/>
                </a:spcBef>
              </a:pPr>
              <a:r>
                <a:rPr lang="en-US" sz="1200" dirty="0" smtClean="0">
                  <a:solidFill>
                    <a:srgbClr val="C00000"/>
                  </a:solidFill>
                </a:rPr>
                <a:t>Modified</a:t>
              </a:r>
            </a:p>
            <a:p>
              <a:pPr>
                <a:spcBef>
                  <a:spcPts val="300"/>
                </a:spcBef>
              </a:pPr>
              <a:r>
                <a:rPr lang="en-US" sz="1200" dirty="0" smtClean="0">
                  <a:solidFill>
                    <a:schemeClr val="accent6">
                      <a:lumMod val="75000"/>
                    </a:schemeClr>
                  </a:solidFill>
                </a:rPr>
                <a:t>New</a:t>
              </a:r>
            </a:p>
          </p:txBody>
        </p:sp>
        <p:sp>
          <p:nvSpPr>
            <p:cNvPr id="8" name="Rectangle 7"/>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239948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I.5 (Environmental sustainability)</a:t>
            </a:r>
            <a:endParaRPr lang="en-US" sz="40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920902914"/>
              </p:ext>
            </p:extLst>
          </p:nvPr>
        </p:nvGraphicFramePr>
        <p:xfrm>
          <a:off x="648172" y="1412776"/>
          <a:ext cx="7847657" cy="3249578"/>
        </p:xfrm>
        <a:graphic>
          <a:graphicData uri="http://schemas.openxmlformats.org/drawingml/2006/table">
            <a:tbl>
              <a:tblPr firstRow="1" bandRow="1">
                <a:tableStyleId>{3B4B98B0-60AC-42C2-AFA5-B58CD77FA1E5}</a:tableStyleId>
              </a:tblPr>
              <a:tblGrid>
                <a:gridCol w="1907604"/>
                <a:gridCol w="3456384"/>
                <a:gridCol w="2483669"/>
              </a:tblGrid>
              <a:tr h="293018">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1128477">
                <a:tc>
                  <a:txBody>
                    <a:bodyPr/>
                    <a:lstStyle/>
                    <a:p>
                      <a:pPr marL="0" marR="0" lvl="0" indent="0" algn="l" defTabSz="914400" rtl="0" eaLnBrk="1" fontAlgn="auto" latinLnBrk="0" hangingPunct="0">
                        <a:lnSpc>
                          <a:spcPct val="100000"/>
                        </a:lnSpc>
                        <a:spcBef>
                          <a:spcPts val="300"/>
                        </a:spcBef>
                        <a:spcAft>
                          <a:spcPts val="300"/>
                        </a:spcAft>
                        <a:buClrTx/>
                        <a:buSzTx/>
                        <a:buFontTx/>
                        <a:buNone/>
                        <a:tabLst/>
                        <a:defRPr/>
                      </a:pPr>
                      <a:r>
                        <a:rPr lang="en-US" sz="1400" i="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(working title)</a:t>
                      </a:r>
                    </a:p>
                    <a:p>
                      <a:pPr algn="l" hangingPunct="0">
                        <a:spcBef>
                          <a:spcPts val="300"/>
                        </a:spcBef>
                        <a:spcAft>
                          <a:spcPts val="300"/>
                        </a:spcAft>
                      </a:pPr>
                      <a:r>
                        <a:rPr lang="en-US" sz="1400" dirty="0"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I.5 ‘Reduce environmental footprint of the telecommunication/ICT sector’</a:t>
                      </a:r>
                    </a:p>
                  </a:txBody>
                  <a:tcPr marL="33854" marR="33854" marT="0" marB="0"/>
                </a:tc>
                <a:tc>
                  <a:txBody>
                    <a:bodyPr/>
                    <a:lstStyle/>
                    <a:p>
                      <a:pPr>
                        <a:spcBef>
                          <a:spcPts val="300"/>
                        </a:spcBef>
                        <a:spcAft>
                          <a:spcPts val="300"/>
                        </a:spcAft>
                      </a:pPr>
                      <a:r>
                        <a:rPr lang="en-GB" sz="1400" i="1" dirty="0" smtClean="0">
                          <a:solidFill>
                            <a:schemeClr val="tx1"/>
                          </a:solidFill>
                        </a:rPr>
                        <a:t>(working proposals)</a:t>
                      </a:r>
                    </a:p>
                    <a:p>
                      <a:pPr>
                        <a:spcBef>
                          <a:spcPts val="300"/>
                        </a:spcBef>
                        <a:spcAft>
                          <a:spcPts val="300"/>
                        </a:spcAft>
                      </a:pPr>
                      <a:r>
                        <a:rPr lang="en-GB" sz="1400" dirty="0" smtClean="0">
                          <a:solidFill>
                            <a:schemeClr val="accent6">
                              <a:lumMod val="75000"/>
                            </a:schemeClr>
                          </a:solidFill>
                        </a:rPr>
                        <a:t>I.5-1 Increasing number of recycled e-waste</a:t>
                      </a:r>
                    </a:p>
                    <a:p>
                      <a:pPr>
                        <a:spcBef>
                          <a:spcPts val="300"/>
                        </a:spcBef>
                        <a:spcAft>
                          <a:spcPts val="300"/>
                        </a:spcAft>
                      </a:pPr>
                      <a:endParaRPr lang="en-GB" sz="1400" dirty="0" smtClean="0">
                        <a:solidFill>
                          <a:schemeClr val="accent6">
                            <a:lumMod val="75000"/>
                          </a:schemeClr>
                        </a:solidFill>
                      </a:endParaRPr>
                    </a:p>
                    <a:p>
                      <a:pPr>
                        <a:spcBef>
                          <a:spcPts val="300"/>
                        </a:spcBef>
                        <a:spcAft>
                          <a:spcPts val="300"/>
                        </a:spcAft>
                      </a:pPr>
                      <a:r>
                        <a:rPr lang="en-GB" sz="1400" dirty="0" smtClean="0">
                          <a:solidFill>
                            <a:schemeClr val="accent6">
                              <a:lumMod val="75000"/>
                            </a:schemeClr>
                          </a:solidFill>
                        </a:rPr>
                        <a:t>I.5-2</a:t>
                      </a:r>
                      <a:r>
                        <a:rPr lang="en-GB" sz="1400" baseline="0" dirty="0" smtClean="0">
                          <a:solidFill>
                            <a:schemeClr val="accent6">
                              <a:lumMod val="75000"/>
                            </a:schemeClr>
                          </a:solidFill>
                        </a:rPr>
                        <a:t> Reduce energy consumption</a:t>
                      </a:r>
                    </a:p>
                    <a:p>
                      <a:pPr>
                        <a:spcBef>
                          <a:spcPts val="300"/>
                        </a:spcBef>
                        <a:spcAft>
                          <a:spcPts val="300"/>
                        </a:spcAft>
                      </a:pPr>
                      <a:endParaRPr lang="en-GB" sz="1400" baseline="0" dirty="0" smtClean="0">
                        <a:solidFill>
                          <a:schemeClr val="accent6">
                            <a:lumMod val="75000"/>
                          </a:schemeClr>
                        </a:solidFill>
                      </a:endParaRPr>
                    </a:p>
                    <a:p>
                      <a:pPr>
                        <a:spcBef>
                          <a:spcPts val="300"/>
                        </a:spcBef>
                        <a:spcAft>
                          <a:spcPts val="300"/>
                        </a:spcAft>
                      </a:pPr>
                      <a:r>
                        <a:rPr lang="en-GB" sz="1400" i="1" baseline="0" dirty="0" smtClean="0">
                          <a:solidFill>
                            <a:schemeClr val="accent6">
                              <a:lumMod val="75000"/>
                            </a:schemeClr>
                          </a:solidFill>
                        </a:rPr>
                        <a:t>(alternatively)</a:t>
                      </a:r>
                    </a:p>
                    <a:p>
                      <a:pPr>
                        <a:spcBef>
                          <a:spcPts val="300"/>
                        </a:spcBef>
                        <a:spcAft>
                          <a:spcPts val="300"/>
                        </a:spcAft>
                      </a:pPr>
                      <a:r>
                        <a:rPr lang="en-GB" sz="1400" i="1" dirty="0" smtClean="0">
                          <a:solidFill>
                            <a:schemeClr val="accent6">
                              <a:lumMod val="75000"/>
                            </a:schemeClr>
                          </a:solidFill>
                        </a:rPr>
                        <a:t>I.5-2 Improved</a:t>
                      </a:r>
                      <a:r>
                        <a:rPr lang="en-GB" sz="1400" i="1" baseline="0" dirty="0" smtClean="0">
                          <a:solidFill>
                            <a:schemeClr val="accent6">
                              <a:lumMod val="75000"/>
                            </a:schemeClr>
                          </a:solidFill>
                        </a:rPr>
                        <a:t> efficiency of environmental policies and standards</a:t>
                      </a:r>
                    </a:p>
                    <a:p>
                      <a:pPr>
                        <a:spcBef>
                          <a:spcPts val="300"/>
                        </a:spcBef>
                        <a:spcAft>
                          <a:spcPts val="300"/>
                        </a:spcAft>
                      </a:pPr>
                      <a:endParaRPr lang="en-GB" sz="1400" i="1" baseline="0" dirty="0" smtClean="0">
                        <a:solidFill>
                          <a:schemeClr val="accent6">
                            <a:lumMod val="75000"/>
                          </a:schemeClr>
                        </a:solidFill>
                      </a:endParaRPr>
                    </a:p>
                    <a:p>
                      <a:pPr>
                        <a:spcBef>
                          <a:spcPts val="300"/>
                        </a:spcBef>
                        <a:spcAft>
                          <a:spcPts val="300"/>
                        </a:spcAft>
                      </a:pPr>
                      <a:r>
                        <a:rPr lang="en-GB" sz="1400" i="1" baseline="0" dirty="0" smtClean="0">
                          <a:solidFill>
                            <a:schemeClr val="accent6">
                              <a:lumMod val="75000"/>
                            </a:schemeClr>
                          </a:solidFill>
                        </a:rPr>
                        <a:t>I.5-3 Improved Key </a:t>
                      </a:r>
                      <a:r>
                        <a:rPr lang="en-US" sz="1400" i="1" baseline="0" dirty="0" smtClean="0">
                          <a:solidFill>
                            <a:schemeClr val="accent6">
                              <a:lumMod val="75000"/>
                            </a:schemeClr>
                          </a:solidFill>
                        </a:rPr>
                        <a:t>Performance Indicators on Smart Sustainable Cities</a:t>
                      </a:r>
                      <a:endParaRPr lang="en-GB" sz="1400" i="1" baseline="0" dirty="0" smtClean="0">
                        <a:solidFill>
                          <a:schemeClr val="accent6">
                            <a:lumMod val="75000"/>
                          </a:schemeClr>
                        </a:solidFill>
                      </a:endParaRPr>
                    </a:p>
                  </a:txBody>
                  <a:tcPr marL="33854" marR="33854" marT="0" marB="0"/>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400" i="1" dirty="0" smtClean="0">
                          <a:solidFill>
                            <a:schemeClr val="tx1"/>
                          </a:solidFill>
                        </a:rPr>
                        <a:t>(working proposals)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400" kern="1200" baseline="0" dirty="0" smtClean="0">
                          <a:solidFill>
                            <a:schemeClr val="accent6">
                              <a:lumMod val="75000"/>
                            </a:schemeClr>
                          </a:solidFill>
                          <a:latin typeface="+mn-lt"/>
                          <a:ea typeface="+mn-ea"/>
                          <a:cs typeface="+mn-cs"/>
                        </a:rPr>
                        <a:t>I.5-1 Safety and environmental performance of ICT equipment and facilities (e-waste management)</a:t>
                      </a:r>
                      <a:endParaRPr kumimoji="0" lang="en-GB" sz="1400" kern="1200" dirty="0" smtClean="0">
                        <a:solidFill>
                          <a:schemeClr val="accent6">
                            <a:lumMod val="75000"/>
                          </a:schemeClr>
                        </a:solidFill>
                        <a:latin typeface="+mn-lt"/>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GB" sz="1400" kern="1200" dirty="0" smtClean="0">
                        <a:solidFill>
                          <a:schemeClr val="accent6">
                            <a:lumMod val="75000"/>
                          </a:schemeClr>
                        </a:solidFill>
                        <a:latin typeface="+mn-lt"/>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400" kern="1200" dirty="0" smtClean="0">
                          <a:solidFill>
                            <a:schemeClr val="accent6">
                              <a:lumMod val="75000"/>
                            </a:schemeClr>
                          </a:solidFill>
                          <a:latin typeface="+mn-lt"/>
                          <a:ea typeface="+mn-ea"/>
                          <a:cs typeface="+mn-cs"/>
                        </a:rPr>
                        <a:t>I.5-2 Energy efficiency</a:t>
                      </a:r>
                      <a:r>
                        <a:rPr kumimoji="0" lang="en-GB" sz="1400" kern="1200" baseline="0" dirty="0" smtClean="0">
                          <a:solidFill>
                            <a:schemeClr val="accent6">
                              <a:lumMod val="75000"/>
                            </a:schemeClr>
                          </a:solidFill>
                          <a:latin typeface="+mn-lt"/>
                          <a:ea typeface="+mn-ea"/>
                          <a:cs typeface="+mn-cs"/>
                        </a:rPr>
                        <a:t> policies and standards</a:t>
                      </a:r>
                    </a:p>
                    <a:p>
                      <a:pPr>
                        <a:spcBef>
                          <a:spcPts val="300"/>
                        </a:spcBef>
                        <a:spcAft>
                          <a:spcPts val="300"/>
                        </a:spcAft>
                      </a:pPr>
                      <a:endParaRPr kumimoji="0" lang="en-GB" sz="1400" kern="1200" dirty="0" smtClean="0">
                        <a:solidFill>
                          <a:schemeClr val="accent6">
                            <a:lumMod val="75000"/>
                          </a:schemeClr>
                        </a:solidFill>
                        <a:latin typeface="+mn-lt"/>
                        <a:ea typeface="+mn-ea"/>
                        <a:cs typeface="+mn-cs"/>
                      </a:endParaRPr>
                    </a:p>
                    <a:p>
                      <a:pPr>
                        <a:spcBef>
                          <a:spcPts val="300"/>
                        </a:spcBef>
                        <a:spcAft>
                          <a:spcPts val="300"/>
                        </a:spcAft>
                      </a:pPr>
                      <a:r>
                        <a:rPr kumimoji="0" lang="en-GB" sz="1400" kern="1200" dirty="0" smtClean="0">
                          <a:solidFill>
                            <a:schemeClr val="accent6">
                              <a:lumMod val="75000"/>
                            </a:schemeClr>
                          </a:solidFill>
                          <a:latin typeface="+mn-lt"/>
                          <a:ea typeface="+mn-ea"/>
                          <a:cs typeface="+mn-cs"/>
                        </a:rPr>
                        <a:t>I.5-3 Global platform for Smart Sustainable Cities</a:t>
                      </a:r>
                    </a:p>
                  </a:txBody>
                  <a:tcPr marL="33854" marR="33854" marT="0" marB="0"/>
                </a:tc>
              </a:tr>
            </a:tbl>
          </a:graphicData>
        </a:graphic>
      </p:graphicFrame>
      <p:grpSp>
        <p:nvGrpSpPr>
          <p:cNvPr id="6" name="Group 5"/>
          <p:cNvGrpSpPr/>
          <p:nvPr/>
        </p:nvGrpSpPr>
        <p:grpSpPr>
          <a:xfrm>
            <a:off x="6336416" y="5661248"/>
            <a:ext cx="2159413" cy="738664"/>
            <a:chOff x="7706701" y="5877272"/>
            <a:chExt cx="2159413" cy="738664"/>
          </a:xfrm>
        </p:grpSpPr>
        <p:sp>
          <p:nvSpPr>
            <p:cNvPr id="7" name="TextBox 6"/>
            <p:cNvSpPr txBox="1"/>
            <p:nvPr/>
          </p:nvSpPr>
          <p:spPr>
            <a:xfrm>
              <a:off x="7796701" y="5877272"/>
              <a:ext cx="2069413" cy="738664"/>
            </a:xfrm>
            <a:prstGeom prst="rect">
              <a:avLst/>
            </a:prstGeom>
            <a:noFill/>
          </p:spPr>
          <p:txBody>
            <a:bodyPr wrap="none" rtlCol="0">
              <a:spAutoFit/>
            </a:bodyPr>
            <a:lstStyle/>
            <a:p>
              <a:r>
                <a:rPr lang="en-US" sz="1400" dirty="0" smtClean="0"/>
                <a:t>Existing (in 2016-2019 SP)</a:t>
              </a:r>
            </a:p>
            <a:p>
              <a:r>
                <a:rPr lang="en-US" sz="1400" dirty="0" smtClean="0">
                  <a:solidFill>
                    <a:srgbClr val="C00000"/>
                  </a:solidFill>
                </a:rPr>
                <a:t>Modified</a:t>
              </a:r>
            </a:p>
            <a:p>
              <a:r>
                <a:rPr lang="en-US" sz="1400" dirty="0" smtClean="0">
                  <a:solidFill>
                    <a:schemeClr val="accent6">
                      <a:lumMod val="75000"/>
                    </a:schemeClr>
                  </a:solidFill>
                </a:rPr>
                <a:t>New</a:t>
              </a:r>
            </a:p>
          </p:txBody>
        </p:sp>
        <p:sp>
          <p:nvSpPr>
            <p:cNvPr id="8" name="Rectangle 7"/>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98762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 of the Sectors vs. the work of the </a:t>
            </a:r>
            <a:r>
              <a:rPr lang="en-US" dirty="0" err="1" smtClean="0"/>
              <a:t>Bureaux</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65</a:t>
            </a:fld>
            <a:endParaRPr lang="en-US" dirty="0"/>
          </a:p>
        </p:txBody>
      </p:sp>
      <p:sp>
        <p:nvSpPr>
          <p:cNvPr id="4" name="Content Placeholder 3"/>
          <p:cNvSpPr>
            <a:spLocks noGrp="1"/>
          </p:cNvSpPr>
          <p:nvPr>
            <p:ph sz="quarter" idx="1"/>
          </p:nvPr>
        </p:nvSpPr>
        <p:spPr/>
        <p:txBody>
          <a:bodyPr>
            <a:normAutofit/>
          </a:bodyPr>
          <a:lstStyle/>
          <a:p>
            <a:r>
              <a:rPr lang="en-US" dirty="0" smtClean="0"/>
              <a:t>A suggestion was discussed at the CWG-SFP meeting to differentiate the </a:t>
            </a:r>
            <a:r>
              <a:rPr lang="en-US" b="1" dirty="0" smtClean="0"/>
              <a:t>Objectives of the Sector from the Objectives (Enablers) of the Bureaux</a:t>
            </a:r>
          </a:p>
          <a:p>
            <a:pPr marL="0" indent="0">
              <a:buNone/>
            </a:pPr>
            <a:endParaRPr lang="en-US" dirty="0" smtClean="0"/>
          </a:p>
          <a:p>
            <a:pPr marL="0" indent="0">
              <a:buNone/>
            </a:pPr>
            <a:r>
              <a:rPr lang="en-US" sz="2000" dirty="0" smtClean="0">
                <a:sym typeface="Wingdings" panose="05000000000000000000" pitchFamily="2" charset="2"/>
              </a:rPr>
              <a:t> Related p</a:t>
            </a:r>
            <a:r>
              <a:rPr lang="en-US" sz="2000" dirty="0" smtClean="0"/>
              <a:t>roposal:</a:t>
            </a:r>
          </a:p>
          <a:p>
            <a:r>
              <a:rPr lang="en-US" dirty="0" smtClean="0"/>
              <a:t>Use the concept of ‘</a:t>
            </a:r>
            <a:r>
              <a:rPr lang="en-US" b="1" dirty="0" smtClean="0"/>
              <a:t>Enablers</a:t>
            </a:r>
            <a:r>
              <a:rPr lang="en-US" dirty="0" smtClean="0"/>
              <a:t>’ for the </a:t>
            </a:r>
            <a:r>
              <a:rPr lang="en-US" b="1" dirty="0" smtClean="0"/>
              <a:t>Bureaux as well</a:t>
            </a:r>
            <a:r>
              <a:rPr lang="en-US" dirty="0" smtClean="0"/>
              <a:t>, similarly to how it was used in the General Secretariat in the 2016-2019 SP</a:t>
            </a:r>
            <a:endParaRPr lang="en-US" dirty="0"/>
          </a:p>
        </p:txBody>
      </p:sp>
    </p:spTree>
    <p:extLst>
      <p:ext uri="{BB962C8B-B14F-4D97-AF65-F5344CB8AC3E}">
        <p14:creationId xmlns:p14="http://schemas.microsoft.com/office/powerpoint/2010/main" val="15150559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endParaRPr lang="en-US" dirty="0" smtClean="0"/>
          </a:p>
        </p:txBody>
      </p:sp>
      <p:sp>
        <p:nvSpPr>
          <p:cNvPr id="3" name="Title 2"/>
          <p:cNvSpPr>
            <a:spLocks noGrp="1"/>
          </p:cNvSpPr>
          <p:nvPr>
            <p:ph type="title"/>
          </p:nvPr>
        </p:nvSpPr>
        <p:spPr/>
        <p:txBody>
          <a:bodyPr>
            <a:normAutofit/>
          </a:bodyPr>
          <a:lstStyle/>
          <a:p>
            <a:r>
              <a:rPr lang="en-US" dirty="0" smtClean="0"/>
              <a:t>Enablers</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66</a:t>
            </a:fld>
            <a:endParaRPr lang="en-US"/>
          </a:p>
        </p:txBody>
      </p:sp>
    </p:spTree>
    <p:extLst>
      <p:ext uri="{BB962C8B-B14F-4D97-AF65-F5344CB8AC3E}">
        <p14:creationId xmlns:p14="http://schemas.microsoft.com/office/powerpoint/2010/main" val="8772404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350"/>
          <a:stretch/>
        </p:blipFill>
        <p:spPr>
          <a:xfrm>
            <a:off x="4241095" y="1340768"/>
            <a:ext cx="4867409" cy="5439657"/>
          </a:xfrm>
          <a:prstGeom prst="rect">
            <a:avLst/>
          </a:prstGeom>
        </p:spPr>
      </p:pic>
      <p:sp>
        <p:nvSpPr>
          <p:cNvPr id="2" name="Title 1"/>
          <p:cNvSpPr>
            <a:spLocks noGrp="1"/>
          </p:cNvSpPr>
          <p:nvPr>
            <p:ph type="title"/>
          </p:nvPr>
        </p:nvSpPr>
        <p:spPr/>
        <p:txBody>
          <a:bodyPr>
            <a:noAutofit/>
          </a:bodyPr>
          <a:lstStyle/>
          <a:p>
            <a:r>
              <a:rPr lang="en-US" sz="3200" dirty="0" smtClean="0"/>
              <a:t>Example: work of the Secretariat vs. work of the Union in the SDG framework</a:t>
            </a:r>
            <a:endParaRPr lang="en-US" sz="3200"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67</a:t>
            </a:fld>
            <a:endParaRPr lang="en-US" dirty="0"/>
          </a:p>
        </p:txBody>
      </p:sp>
      <p:sp>
        <p:nvSpPr>
          <p:cNvPr id="4" name="Content Placeholder 3"/>
          <p:cNvSpPr>
            <a:spLocks noGrp="1"/>
          </p:cNvSpPr>
          <p:nvPr>
            <p:ph sz="quarter" idx="1"/>
          </p:nvPr>
        </p:nvSpPr>
        <p:spPr>
          <a:xfrm>
            <a:off x="323528" y="1600200"/>
            <a:ext cx="3815336" cy="4495800"/>
          </a:xfrm>
        </p:spPr>
        <p:txBody>
          <a:bodyPr>
            <a:normAutofit/>
          </a:bodyPr>
          <a:lstStyle/>
          <a:p>
            <a:r>
              <a:rPr lang="en-US" sz="2400" dirty="0" smtClean="0"/>
              <a:t>The UNIDO approach (comparing to the ITU strategic framework)</a:t>
            </a:r>
            <a:endParaRPr lang="en-US" sz="2400" dirty="0"/>
          </a:p>
        </p:txBody>
      </p:sp>
      <p:sp>
        <p:nvSpPr>
          <p:cNvPr id="6" name="Left Brace 5"/>
          <p:cNvSpPr/>
          <p:nvPr/>
        </p:nvSpPr>
        <p:spPr>
          <a:xfrm>
            <a:off x="4038809" y="4149080"/>
            <a:ext cx="317167" cy="2448272"/>
          </a:xfrm>
          <a:prstGeom prst="leftBrace">
            <a:avLst>
              <a:gd name="adj1" fmla="val 8333"/>
              <a:gd name="adj2" fmla="val 3249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a:off x="3822785" y="1504692"/>
            <a:ext cx="317167" cy="2644388"/>
          </a:xfrm>
          <a:prstGeom prst="leftBrace">
            <a:avLst>
              <a:gd name="adj1" fmla="val 8333"/>
              <a:gd name="adj2" fmla="val 8674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2347530" y="4581128"/>
            <a:ext cx="1785553" cy="646331"/>
          </a:xfrm>
          <a:prstGeom prst="rect">
            <a:avLst/>
          </a:prstGeom>
          <a:noFill/>
        </p:spPr>
        <p:txBody>
          <a:bodyPr wrap="none" rtlCol="0">
            <a:spAutoFit/>
          </a:bodyPr>
          <a:lstStyle/>
          <a:p>
            <a:pPr algn="ctr"/>
            <a:r>
              <a:rPr lang="en-US" b="1" dirty="0" smtClean="0">
                <a:solidFill>
                  <a:schemeClr val="accent2"/>
                </a:solidFill>
              </a:rPr>
              <a:t>ITU secretariat / </a:t>
            </a:r>
            <a:br>
              <a:rPr lang="en-US" b="1" dirty="0" smtClean="0">
                <a:solidFill>
                  <a:schemeClr val="accent2"/>
                </a:solidFill>
              </a:rPr>
            </a:br>
            <a:r>
              <a:rPr lang="en-US" b="1" dirty="0" smtClean="0">
                <a:solidFill>
                  <a:schemeClr val="accent2"/>
                </a:solidFill>
              </a:rPr>
              <a:t>Bureaux</a:t>
            </a:r>
            <a:endParaRPr lang="en-US" b="1" dirty="0">
              <a:solidFill>
                <a:schemeClr val="accent2"/>
              </a:solidFill>
            </a:endParaRPr>
          </a:p>
        </p:txBody>
      </p:sp>
      <p:sp>
        <p:nvSpPr>
          <p:cNvPr id="13" name="TextBox 12"/>
          <p:cNvSpPr txBox="1"/>
          <p:nvPr/>
        </p:nvSpPr>
        <p:spPr>
          <a:xfrm>
            <a:off x="2494308" y="3645024"/>
            <a:ext cx="1255215" cy="369332"/>
          </a:xfrm>
          <a:prstGeom prst="rect">
            <a:avLst/>
          </a:prstGeom>
          <a:noFill/>
        </p:spPr>
        <p:txBody>
          <a:bodyPr wrap="none" rtlCol="0">
            <a:spAutoFit/>
          </a:bodyPr>
          <a:lstStyle/>
          <a:p>
            <a:pPr algn="ctr"/>
            <a:r>
              <a:rPr lang="en-US" b="1" dirty="0" smtClean="0">
                <a:solidFill>
                  <a:schemeClr val="accent6"/>
                </a:solidFill>
              </a:rPr>
              <a:t>ITU Sectors</a:t>
            </a:r>
            <a:endParaRPr lang="en-US" b="1" dirty="0">
              <a:solidFill>
                <a:schemeClr val="accent6"/>
              </a:solidFill>
            </a:endParaRPr>
          </a:p>
        </p:txBody>
      </p:sp>
      <p:pic>
        <p:nvPicPr>
          <p:cNvPr id="50" name="Picture 49"/>
          <p:cNvPicPr>
            <a:picLocks noChangeAspect="1"/>
          </p:cNvPicPr>
          <p:nvPr/>
        </p:nvPicPr>
        <p:blipFill>
          <a:blip r:embed="rId4"/>
          <a:stretch>
            <a:fillRect/>
          </a:stretch>
        </p:blipFill>
        <p:spPr>
          <a:xfrm>
            <a:off x="68461" y="3068960"/>
            <a:ext cx="2273288" cy="2449610"/>
          </a:xfrm>
          <a:prstGeom prst="rect">
            <a:avLst/>
          </a:prstGeom>
        </p:spPr>
      </p:pic>
    </p:spTree>
    <p:extLst>
      <p:ext uri="{BB962C8B-B14F-4D97-AF65-F5344CB8AC3E}">
        <p14:creationId xmlns:p14="http://schemas.microsoft.com/office/powerpoint/2010/main" val="17003246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Enablers </a:t>
            </a:r>
            <a:r>
              <a:rPr lang="mr-IN" sz="2800" dirty="0" smtClean="0"/>
              <a:t>–</a:t>
            </a:r>
            <a:r>
              <a:rPr lang="en-US" sz="2800" dirty="0" smtClean="0"/>
              <a:t> the role of the GS and the </a:t>
            </a:r>
            <a:r>
              <a:rPr lang="en-US" sz="2800" dirty="0" err="1" smtClean="0"/>
              <a:t>Bureaux</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68</a:t>
            </a:fld>
            <a:endParaRPr lang="en-US" dirty="0"/>
          </a:p>
        </p:txBody>
      </p:sp>
      <p:sp>
        <p:nvSpPr>
          <p:cNvPr id="34" name="Content Placeholder 33"/>
          <p:cNvSpPr>
            <a:spLocks noGrp="1"/>
          </p:cNvSpPr>
          <p:nvPr>
            <p:ph idx="1"/>
          </p:nvPr>
        </p:nvSpPr>
        <p:spPr>
          <a:xfrm>
            <a:off x="612648" y="5515546"/>
            <a:ext cx="8153400" cy="1225822"/>
          </a:xfrm>
        </p:spPr>
        <p:txBody>
          <a:bodyPr>
            <a:normAutofit fontScale="70000" lnSpcReduction="20000"/>
          </a:bodyPr>
          <a:lstStyle/>
          <a:p>
            <a:r>
              <a:rPr lang="en-US" dirty="0" smtClean="0"/>
              <a:t>Enablers </a:t>
            </a:r>
            <a:r>
              <a:rPr lang="en-US" b="1" dirty="0" smtClean="0"/>
              <a:t>are provided also by the </a:t>
            </a:r>
            <a:r>
              <a:rPr lang="en-US" b="1" dirty="0" err="1" smtClean="0"/>
              <a:t>Bureaux</a:t>
            </a:r>
            <a:r>
              <a:rPr lang="en-US" dirty="0" smtClean="0"/>
              <a:t>, not only </a:t>
            </a:r>
            <a:r>
              <a:rPr lang="en-US" b="1" dirty="0" smtClean="0"/>
              <a:t>by the GS</a:t>
            </a:r>
          </a:p>
          <a:p>
            <a:r>
              <a:rPr lang="en-US" dirty="0" smtClean="0"/>
              <a:t>The </a:t>
            </a:r>
            <a:r>
              <a:rPr lang="en-US" b="1" dirty="0" smtClean="0"/>
              <a:t>work (and objectives) of the </a:t>
            </a:r>
            <a:r>
              <a:rPr lang="en-US" b="1" dirty="0" err="1" smtClean="0"/>
              <a:t>Bureaux</a:t>
            </a:r>
            <a:r>
              <a:rPr lang="en-US" b="1" dirty="0" smtClean="0"/>
              <a:t> </a:t>
            </a:r>
            <a:r>
              <a:rPr lang="en-US" dirty="0" smtClean="0"/>
              <a:t>will be described similarly to how the GS would describe how the </a:t>
            </a:r>
            <a:r>
              <a:rPr lang="en-US" b="1" dirty="0" smtClean="0"/>
              <a:t>Enablers</a:t>
            </a:r>
            <a:r>
              <a:rPr lang="en-US" dirty="0" smtClean="0"/>
              <a:t> contribute to the overarching Objectives and Goals</a:t>
            </a:r>
            <a:endParaRPr lang="en-US" dirty="0"/>
          </a:p>
        </p:txBody>
      </p:sp>
      <p:sp>
        <p:nvSpPr>
          <p:cNvPr id="6" name="Up Arrow 5"/>
          <p:cNvSpPr/>
          <p:nvPr/>
        </p:nvSpPr>
        <p:spPr>
          <a:xfrm>
            <a:off x="3059832" y="4016988"/>
            <a:ext cx="3096344" cy="301087"/>
          </a:xfrm>
          <a:prstGeom prst="upArrow">
            <a:avLst>
              <a:gd name="adj1" fmla="val 50000"/>
              <a:gd name="adj2" fmla="val 70247"/>
            </a:avLst>
          </a:prstGeom>
          <a:solidFill>
            <a:schemeClr val="accent1">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dirty="0"/>
          </a:p>
        </p:txBody>
      </p:sp>
      <p:sp>
        <p:nvSpPr>
          <p:cNvPr id="7" name="Rectangle 6"/>
          <p:cNvSpPr/>
          <p:nvPr/>
        </p:nvSpPr>
        <p:spPr>
          <a:xfrm>
            <a:off x="647565" y="4311267"/>
            <a:ext cx="7848872" cy="1139079"/>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r">
              <a:lnSpc>
                <a:spcPct val="80000"/>
              </a:lnSpc>
            </a:pPr>
            <a:r>
              <a:rPr lang="en-US" sz="1600" b="1" dirty="0" smtClean="0">
                <a:solidFill>
                  <a:schemeClr val="tx2"/>
                </a:solidFill>
              </a:rPr>
              <a:t>ITU</a:t>
            </a:r>
          </a:p>
          <a:p>
            <a:pPr algn="r">
              <a:lnSpc>
                <a:spcPct val="80000"/>
              </a:lnSpc>
            </a:pPr>
            <a:r>
              <a:rPr lang="en-US" sz="1600" b="1" dirty="0" smtClean="0">
                <a:solidFill>
                  <a:schemeClr val="tx2"/>
                </a:solidFill>
              </a:rPr>
              <a:t>Secretariat</a:t>
            </a:r>
            <a:endParaRPr lang="en-US" sz="1600" b="1" dirty="0">
              <a:solidFill>
                <a:schemeClr val="tx2"/>
              </a:solidFill>
            </a:endParaRPr>
          </a:p>
        </p:txBody>
      </p:sp>
      <p:sp>
        <p:nvSpPr>
          <p:cNvPr id="8" name="Rectangle 7"/>
          <p:cNvSpPr/>
          <p:nvPr/>
        </p:nvSpPr>
        <p:spPr>
          <a:xfrm>
            <a:off x="647565" y="3426763"/>
            <a:ext cx="7848872" cy="50544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b="1" dirty="0"/>
          </a:p>
        </p:txBody>
      </p:sp>
      <p:sp>
        <p:nvSpPr>
          <p:cNvPr id="9" name="Rectangle 8"/>
          <p:cNvSpPr/>
          <p:nvPr/>
        </p:nvSpPr>
        <p:spPr>
          <a:xfrm>
            <a:off x="647563" y="1700808"/>
            <a:ext cx="7848873" cy="731821"/>
          </a:xfrm>
          <a:prstGeom prst="rect">
            <a:avLst/>
          </a:prstGeom>
          <a:noFill/>
          <a:ln w="3175"/>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44000" tIns="34290" rIns="68580" bIns="34290" numCol="1" spcCol="0" rtlCol="0" fromWordArt="0" anchor="ctr" anchorCtr="0" forceAA="0" compatLnSpc="1">
            <a:prstTxWarp prst="textNoShape">
              <a:avLst/>
            </a:prstTxWarp>
            <a:noAutofit/>
          </a:bodyPr>
          <a:lstStyle/>
          <a:p>
            <a:r>
              <a:rPr lang="en-US" b="1" dirty="0" smtClean="0">
                <a:solidFill>
                  <a:schemeClr val="tx2"/>
                </a:solidFill>
              </a:rPr>
              <a:t>Strategic Goals</a:t>
            </a:r>
          </a:p>
          <a:p>
            <a:r>
              <a:rPr lang="en-US" b="1" dirty="0" smtClean="0">
                <a:solidFill>
                  <a:schemeClr val="tx2"/>
                </a:solidFill>
              </a:rPr>
              <a:t>and Targets</a:t>
            </a:r>
            <a:endParaRPr lang="en-US" b="1" dirty="0">
              <a:solidFill>
                <a:schemeClr val="tx2"/>
              </a:solidFill>
            </a:endParaRPr>
          </a:p>
        </p:txBody>
      </p:sp>
      <p:sp>
        <p:nvSpPr>
          <p:cNvPr id="10" name="Rectangle 9"/>
          <p:cNvSpPr/>
          <p:nvPr/>
        </p:nvSpPr>
        <p:spPr>
          <a:xfrm>
            <a:off x="647564" y="2549612"/>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smtClean="0"/>
              <a:t>ITU-R</a:t>
            </a:r>
            <a:br>
              <a:rPr lang="en-US" sz="1500" b="1" dirty="0" smtClean="0"/>
            </a:br>
            <a:r>
              <a:rPr lang="en-US" sz="1500" b="1" dirty="0" smtClean="0"/>
              <a:t>objectives &amp; outcomes</a:t>
            </a:r>
            <a:endParaRPr lang="en-US" sz="1500" b="1" dirty="0"/>
          </a:p>
        </p:txBody>
      </p:sp>
      <p:sp>
        <p:nvSpPr>
          <p:cNvPr id="11" name="Rectangle 10"/>
          <p:cNvSpPr/>
          <p:nvPr/>
        </p:nvSpPr>
        <p:spPr>
          <a:xfrm>
            <a:off x="2627996" y="2549612"/>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smtClean="0"/>
              <a:t>ITU-T</a:t>
            </a:r>
          </a:p>
          <a:p>
            <a:pPr algn="ctr"/>
            <a:r>
              <a:rPr lang="en-US" sz="1500" b="1" dirty="0" smtClean="0"/>
              <a:t>objectives &amp; outcomes</a:t>
            </a:r>
            <a:endParaRPr lang="en-US" sz="1500" b="1" dirty="0"/>
          </a:p>
        </p:txBody>
      </p:sp>
      <p:sp>
        <p:nvSpPr>
          <p:cNvPr id="12" name="Rectangle 11"/>
          <p:cNvSpPr/>
          <p:nvPr/>
        </p:nvSpPr>
        <p:spPr>
          <a:xfrm>
            <a:off x="4608004" y="2549612"/>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a:t>ITU-D</a:t>
            </a:r>
          </a:p>
          <a:p>
            <a:pPr algn="ctr"/>
            <a:r>
              <a:rPr lang="en-US" sz="1500" b="1" dirty="0"/>
              <a:t>objectives &amp; outcomes</a:t>
            </a:r>
          </a:p>
        </p:txBody>
      </p:sp>
      <p:sp>
        <p:nvSpPr>
          <p:cNvPr id="13" name="Rectangle 12"/>
          <p:cNvSpPr/>
          <p:nvPr/>
        </p:nvSpPr>
        <p:spPr>
          <a:xfrm>
            <a:off x="6588436" y="2549612"/>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a:t>ITU intersectoral</a:t>
            </a:r>
          </a:p>
          <a:p>
            <a:pPr algn="ctr"/>
            <a:r>
              <a:rPr lang="en-US" sz="1500" b="1" dirty="0"/>
              <a:t>objectives &amp; outcomes</a:t>
            </a:r>
          </a:p>
        </p:txBody>
      </p:sp>
      <p:sp>
        <p:nvSpPr>
          <p:cNvPr id="14" name="Isosceles Triangle 11"/>
          <p:cNvSpPr/>
          <p:nvPr/>
        </p:nvSpPr>
        <p:spPr>
          <a:xfrm>
            <a:off x="647564" y="987530"/>
            <a:ext cx="7848872" cy="657618"/>
          </a:xfrm>
          <a:prstGeom prst="triangle">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b="1" dirty="0" smtClean="0"/>
              <a:t>ITU </a:t>
            </a:r>
            <a:r>
              <a:rPr lang="en-US" b="1" dirty="0"/>
              <a:t>v</a:t>
            </a:r>
            <a:r>
              <a:rPr lang="en-US" b="1" dirty="0" smtClean="0"/>
              <a:t>ision &amp; mission</a:t>
            </a:r>
          </a:p>
          <a:p>
            <a:pPr algn="ctr"/>
            <a:endParaRPr lang="en-US" b="1" dirty="0"/>
          </a:p>
        </p:txBody>
      </p:sp>
      <p:sp>
        <p:nvSpPr>
          <p:cNvPr id="15" name="Arc 14"/>
          <p:cNvSpPr/>
          <p:nvPr/>
        </p:nvSpPr>
        <p:spPr>
          <a:xfrm rot="10800000">
            <a:off x="1446896" y="4226204"/>
            <a:ext cx="5789400" cy="1121538"/>
          </a:xfrm>
          <a:prstGeom prst="arc">
            <a:avLst>
              <a:gd name="adj1" fmla="val 11627524"/>
              <a:gd name="adj2" fmla="val 21527746"/>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Arc 15"/>
          <p:cNvSpPr/>
          <p:nvPr/>
        </p:nvSpPr>
        <p:spPr>
          <a:xfrm rot="10800000">
            <a:off x="3296818" y="4298217"/>
            <a:ext cx="3687449" cy="1008112"/>
          </a:xfrm>
          <a:prstGeom prst="arc">
            <a:avLst>
              <a:gd name="adj1" fmla="val 10933070"/>
              <a:gd name="adj2" fmla="val 21513184"/>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p:cNvSpPr/>
          <p:nvPr/>
        </p:nvSpPr>
        <p:spPr>
          <a:xfrm rot="10800000">
            <a:off x="5166557" y="4287315"/>
            <a:ext cx="1817709" cy="915421"/>
          </a:xfrm>
          <a:prstGeom prst="arc">
            <a:avLst>
              <a:gd name="adj1" fmla="val 14794445"/>
              <a:gd name="adj2" fmla="val 21298785"/>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8" name="Group 17"/>
          <p:cNvGrpSpPr/>
          <p:nvPr/>
        </p:nvGrpSpPr>
        <p:grpSpPr>
          <a:xfrm>
            <a:off x="755996" y="3527056"/>
            <a:ext cx="7632448" cy="324000"/>
            <a:chOff x="827984" y="4392000"/>
            <a:chExt cx="7632448" cy="324000"/>
          </a:xfrm>
        </p:grpSpPr>
        <p:sp>
          <p:nvSpPr>
            <p:cNvPr id="19" name="TextBox 18"/>
            <p:cNvSpPr txBox="1"/>
            <p:nvPr/>
          </p:nvSpPr>
          <p:spPr>
            <a:xfrm>
              <a:off x="6660432" y="4392000"/>
              <a:ext cx="1800000" cy="323165"/>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spAutoFit/>
            </a:bodyPr>
            <a:lstStyle>
              <a:defPPr>
                <a:defRPr lang="en-US"/>
              </a:defPPr>
              <a:lvl1pPr algn="ctr"/>
            </a:lstStyle>
            <a:p>
              <a:r>
                <a:rPr lang="en-US" sz="1500" b="1" dirty="0" smtClean="0"/>
                <a:t>Intersectoral outputs</a:t>
              </a:r>
              <a:endParaRPr lang="en-US" sz="1500" b="1" dirty="0"/>
            </a:p>
          </p:txBody>
        </p:sp>
        <p:sp>
          <p:nvSpPr>
            <p:cNvPr id="20" name="TextBox 19"/>
            <p:cNvSpPr txBox="1"/>
            <p:nvPr/>
          </p:nvSpPr>
          <p:spPr>
            <a:xfrm>
              <a:off x="4716216" y="4392000"/>
              <a:ext cx="1800000" cy="323165"/>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500" b="1" dirty="0"/>
                <a:t>ITU-D outputs</a:t>
              </a:r>
            </a:p>
          </p:txBody>
        </p:sp>
        <p:sp>
          <p:nvSpPr>
            <p:cNvPr id="21" name="TextBox 20"/>
            <p:cNvSpPr txBox="1"/>
            <p:nvPr/>
          </p:nvSpPr>
          <p:spPr>
            <a:xfrm>
              <a:off x="2772000" y="4392000"/>
              <a:ext cx="1800000" cy="323165"/>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500" b="1" dirty="0" smtClean="0"/>
                <a:t>ITU-T outputs</a:t>
              </a:r>
              <a:endParaRPr lang="en-US" sz="1500" b="1" dirty="0"/>
            </a:p>
          </p:txBody>
        </p:sp>
        <p:sp>
          <p:nvSpPr>
            <p:cNvPr id="22" name="TextBox 21"/>
            <p:cNvSpPr txBox="1"/>
            <p:nvPr/>
          </p:nvSpPr>
          <p:spPr>
            <a:xfrm>
              <a:off x="827984" y="4392000"/>
              <a:ext cx="1800000" cy="324000"/>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400" b="1" dirty="0" smtClean="0"/>
                <a:t>ITU-R outputs</a:t>
              </a:r>
              <a:endParaRPr lang="en-US" sz="1400" b="1" dirty="0"/>
            </a:p>
          </p:txBody>
        </p:sp>
      </p:grpSp>
      <p:sp>
        <p:nvSpPr>
          <p:cNvPr id="23" name="Arc 22"/>
          <p:cNvSpPr/>
          <p:nvPr/>
        </p:nvSpPr>
        <p:spPr>
          <a:xfrm rot="10800000">
            <a:off x="6408204" y="4442234"/>
            <a:ext cx="652071" cy="550640"/>
          </a:xfrm>
          <a:prstGeom prst="arc">
            <a:avLst>
              <a:gd name="adj1" fmla="val 13997088"/>
              <a:gd name="adj2" fmla="val 20243020"/>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Up Arrow 23"/>
          <p:cNvSpPr/>
          <p:nvPr/>
        </p:nvSpPr>
        <p:spPr>
          <a:xfrm>
            <a:off x="3023828" y="3125676"/>
            <a:ext cx="3096344" cy="301087"/>
          </a:xfrm>
          <a:prstGeom prst="upArrow">
            <a:avLst>
              <a:gd name="adj1" fmla="val 50000"/>
              <a:gd name="adj2" fmla="val 70247"/>
            </a:avLst>
          </a:prstGeom>
          <a:solidFill>
            <a:schemeClr val="accent1">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dirty="0"/>
          </a:p>
        </p:txBody>
      </p:sp>
      <p:pic>
        <p:nvPicPr>
          <p:cNvPr id="26" name="Picture 25" descr="rt5-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389" y="1716116"/>
            <a:ext cx="1250094" cy="720000"/>
          </a:xfrm>
          <a:prstGeom prst="rect">
            <a:avLst/>
          </a:prstGeom>
          <a:noFill/>
          <a:ln>
            <a:noFill/>
          </a:ln>
        </p:spPr>
      </p:pic>
      <p:pic>
        <p:nvPicPr>
          <p:cNvPr id="27" name="Picture 26" descr="rt5-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1306" y="1716116"/>
            <a:ext cx="1252107" cy="720000"/>
          </a:xfrm>
          <a:prstGeom prst="rect">
            <a:avLst/>
          </a:prstGeom>
          <a:noFill/>
          <a:ln>
            <a:noFill/>
          </a:ln>
        </p:spPr>
      </p:pic>
      <p:sp>
        <p:nvSpPr>
          <p:cNvPr id="28" name="TextBox 27"/>
          <p:cNvSpPr txBox="1"/>
          <p:nvPr/>
        </p:nvSpPr>
        <p:spPr>
          <a:xfrm>
            <a:off x="791580" y="4467652"/>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400" b="1" dirty="0" smtClean="0">
                <a:solidFill>
                  <a:schemeClr val="tx2"/>
                </a:solidFill>
              </a:rPr>
              <a:t>BR</a:t>
            </a:r>
            <a:endParaRPr lang="en-US" sz="1400" b="1" dirty="0">
              <a:solidFill>
                <a:schemeClr val="tx2"/>
              </a:solidFill>
            </a:endParaRPr>
          </a:p>
        </p:txBody>
      </p:sp>
      <p:sp>
        <p:nvSpPr>
          <p:cNvPr id="29" name="TextBox 28"/>
          <p:cNvSpPr txBox="1"/>
          <p:nvPr/>
        </p:nvSpPr>
        <p:spPr>
          <a:xfrm>
            <a:off x="2483768" y="4467652"/>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en-US" sz="1400" dirty="0"/>
              <a:t>TSB</a:t>
            </a:r>
          </a:p>
        </p:txBody>
      </p:sp>
      <p:sp>
        <p:nvSpPr>
          <p:cNvPr id="30" name="TextBox 29"/>
          <p:cNvSpPr txBox="1"/>
          <p:nvPr/>
        </p:nvSpPr>
        <p:spPr>
          <a:xfrm>
            <a:off x="4211960" y="4469026"/>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en-US" sz="1400" dirty="0"/>
              <a:t>BDT</a:t>
            </a:r>
          </a:p>
        </p:txBody>
      </p:sp>
      <p:sp>
        <p:nvSpPr>
          <p:cNvPr id="31" name="TextBox 30"/>
          <p:cNvSpPr txBox="1"/>
          <p:nvPr/>
        </p:nvSpPr>
        <p:spPr>
          <a:xfrm>
            <a:off x="5868144" y="4469026"/>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en-US" sz="1400" dirty="0"/>
              <a:t>GS</a:t>
            </a:r>
          </a:p>
        </p:txBody>
      </p:sp>
      <p:pic>
        <p:nvPicPr>
          <p:cNvPr id="32" name="Picture 4" descr="rt5-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6428" y="1716756"/>
            <a:ext cx="125393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rt5-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7889" y="1714693"/>
            <a:ext cx="1253930" cy="72000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3275856" y="3916213"/>
            <a:ext cx="2673809" cy="1384995"/>
          </a:xfrm>
          <a:prstGeom prst="rect">
            <a:avLst/>
          </a:prstGeom>
          <a:noFill/>
        </p:spPr>
        <p:txBody>
          <a:bodyPr wrap="none" rtlCol="0">
            <a:spAutoFit/>
          </a:bodyPr>
          <a:lstStyle/>
          <a:p>
            <a:pPr algn="ctr"/>
            <a:r>
              <a:rPr lang="en-US" sz="2800" b="1" dirty="0" smtClean="0">
                <a:solidFill>
                  <a:srgbClr val="FF0000"/>
                </a:solidFill>
                <a:effectLst>
                  <a:innerShdw blurRad="63500" dist="50800" dir="18900000">
                    <a:prstClr val="black">
                      <a:alpha val="75000"/>
                    </a:prstClr>
                  </a:innerShdw>
                </a:effectLst>
              </a:rPr>
              <a:t>ENABLERS</a:t>
            </a:r>
          </a:p>
          <a:p>
            <a:pPr algn="ctr"/>
            <a:endParaRPr lang="en-US" sz="2800" b="1" dirty="0">
              <a:solidFill>
                <a:srgbClr val="FF0000"/>
              </a:solidFill>
              <a:effectLst>
                <a:innerShdw blurRad="63500" dist="50800" dir="18900000">
                  <a:prstClr val="black">
                    <a:alpha val="75000"/>
                  </a:prstClr>
                </a:innerShdw>
              </a:effectLst>
            </a:endParaRPr>
          </a:p>
          <a:p>
            <a:pPr algn="ctr"/>
            <a:r>
              <a:rPr lang="en-US" sz="2800" b="1" dirty="0" smtClean="0">
                <a:solidFill>
                  <a:srgbClr val="FF0000"/>
                </a:solidFill>
                <a:effectLst>
                  <a:innerShdw blurRad="63500" dist="50800" dir="18900000">
                    <a:prstClr val="black">
                      <a:alpha val="75000"/>
                    </a:prstClr>
                  </a:innerShdw>
                </a:effectLst>
              </a:rPr>
              <a:t>Support Services</a:t>
            </a:r>
            <a:endParaRPr lang="en-US" sz="2800" b="1" dirty="0">
              <a:solidFill>
                <a:srgbClr val="FF0000"/>
              </a:solidFill>
              <a:effectLst>
                <a:innerShdw blurRad="63500" dist="50800" dir="18900000">
                  <a:prstClr val="black">
                    <a:alpha val="75000"/>
                  </a:prstClr>
                </a:innerShdw>
              </a:effectLst>
            </a:endParaRPr>
          </a:p>
        </p:txBody>
      </p:sp>
    </p:spTree>
    <p:extLst>
      <p:ext uri="{BB962C8B-B14F-4D97-AF65-F5344CB8AC3E}">
        <p14:creationId xmlns:p14="http://schemas.microsoft.com/office/powerpoint/2010/main" val="3178134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learned from the 2016-2019 Strategic Plan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7</a:t>
            </a:fld>
            <a:endParaRPr lang="en-US" dirty="0"/>
          </a:p>
        </p:txBody>
      </p:sp>
      <p:sp>
        <p:nvSpPr>
          <p:cNvPr id="4" name="Content Placeholder 3"/>
          <p:cNvSpPr>
            <a:spLocks noGrp="1"/>
          </p:cNvSpPr>
          <p:nvPr>
            <p:ph sz="quarter" idx="1"/>
          </p:nvPr>
        </p:nvSpPr>
        <p:spPr/>
        <p:txBody>
          <a:bodyPr>
            <a:normAutofit fontScale="77500" lnSpcReduction="20000"/>
          </a:bodyPr>
          <a:lstStyle/>
          <a:p>
            <a:pPr>
              <a:spcBef>
                <a:spcPts val="1200"/>
              </a:spcBef>
            </a:pPr>
            <a:r>
              <a:rPr lang="en-US" sz="2800" dirty="0"/>
              <a:t>ITU-wide set of </a:t>
            </a:r>
            <a:r>
              <a:rPr lang="en-US" sz="2800" b="1" dirty="0"/>
              <a:t>Goals </a:t>
            </a:r>
            <a:r>
              <a:rPr lang="en-US" sz="2800" dirty="0"/>
              <a:t>and </a:t>
            </a:r>
            <a:r>
              <a:rPr lang="en-US" sz="2800" b="1" dirty="0"/>
              <a:t>Targets</a:t>
            </a:r>
          </a:p>
          <a:p>
            <a:pPr lvl="1"/>
            <a:r>
              <a:rPr lang="en-US" dirty="0"/>
              <a:t>Communicated overall goals of the Union </a:t>
            </a:r>
            <a:r>
              <a:rPr lang="en-US" dirty="0">
                <a:sym typeface="Wingdings" panose="05000000000000000000" pitchFamily="2" charset="2"/>
              </a:rPr>
              <a:t> </a:t>
            </a:r>
            <a:r>
              <a:rPr lang="en-US" dirty="0"/>
              <a:t>Connect 2020 Agenda</a:t>
            </a:r>
          </a:p>
          <a:p>
            <a:pPr>
              <a:spcBef>
                <a:spcPts val="1800"/>
              </a:spcBef>
            </a:pPr>
            <a:r>
              <a:rPr lang="en-US" b="1" dirty="0"/>
              <a:t>Monitoring</a:t>
            </a:r>
            <a:r>
              <a:rPr lang="en-US" dirty="0"/>
              <a:t> and </a:t>
            </a:r>
            <a:r>
              <a:rPr lang="en-US" b="1" dirty="0"/>
              <a:t>Reporting</a:t>
            </a:r>
          </a:p>
          <a:p>
            <a:pPr lvl="1"/>
            <a:r>
              <a:rPr lang="en-US" dirty="0"/>
              <a:t>Openness and transparency in publicly reporting progress towards Key Performance </a:t>
            </a:r>
            <a:r>
              <a:rPr lang="en-US" dirty="0" smtClean="0"/>
              <a:t>Indicators</a:t>
            </a:r>
          </a:p>
          <a:p>
            <a:pPr lvl="1"/>
            <a:r>
              <a:rPr lang="en-US" dirty="0" smtClean="0"/>
              <a:t>ITU Annual Progress Report</a:t>
            </a:r>
            <a:endParaRPr lang="en-US" dirty="0"/>
          </a:p>
          <a:p>
            <a:pPr lvl="2"/>
            <a:r>
              <a:rPr lang="en-US" dirty="0"/>
              <a:t>Reporting format could be reviewed</a:t>
            </a:r>
          </a:p>
          <a:p>
            <a:pPr>
              <a:spcBef>
                <a:spcPts val="1800"/>
              </a:spcBef>
            </a:pPr>
            <a:r>
              <a:rPr lang="en-US" b="1" dirty="0"/>
              <a:t>Indicators</a:t>
            </a:r>
            <a:r>
              <a:rPr lang="en-US" dirty="0"/>
              <a:t>: need to review and elaborate more </a:t>
            </a:r>
            <a:r>
              <a:rPr lang="en-US" dirty="0" smtClean="0"/>
              <a:t>accurate/appropriate </a:t>
            </a:r>
            <a:r>
              <a:rPr lang="en-US" dirty="0"/>
              <a:t>indicators</a:t>
            </a:r>
          </a:p>
          <a:p>
            <a:pPr>
              <a:spcBef>
                <a:spcPts val="1800"/>
              </a:spcBef>
            </a:pPr>
            <a:r>
              <a:rPr lang="en-US" b="1" dirty="0"/>
              <a:t>Thorough review of the status of the Connect 2020 Targets </a:t>
            </a:r>
            <a:r>
              <a:rPr lang="en-US" dirty="0" smtClean="0"/>
              <a:t>will support </a:t>
            </a:r>
            <a:r>
              <a:rPr lang="en-US" dirty="0"/>
              <a:t>the development of the new set of targets</a:t>
            </a:r>
          </a:p>
          <a:p>
            <a:pPr>
              <a:spcBef>
                <a:spcPts val="1800"/>
              </a:spcBef>
            </a:pPr>
            <a:r>
              <a:rPr lang="en-US" dirty="0"/>
              <a:t>Areas for </a:t>
            </a:r>
            <a:r>
              <a:rPr lang="en-US" b="1" dirty="0"/>
              <a:t>further improvements</a:t>
            </a:r>
            <a:r>
              <a:rPr lang="en-US" b="1" dirty="0" smtClean="0"/>
              <a:t>?</a:t>
            </a:r>
            <a:endParaRPr lang="en-US" b="1" dirty="0"/>
          </a:p>
        </p:txBody>
      </p:sp>
    </p:spTree>
    <p:extLst>
      <p:ext uri="{BB962C8B-B14F-4D97-AF65-F5344CB8AC3E}">
        <p14:creationId xmlns:p14="http://schemas.microsoft.com/office/powerpoint/2010/main" val="3372279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 situational analysis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8</a:t>
            </a:fld>
            <a:endParaRPr lang="en-US" dirty="0"/>
          </a:p>
        </p:txBody>
      </p:sp>
      <p:graphicFrame>
        <p:nvGraphicFramePr>
          <p:cNvPr id="5" name="Diagram 4"/>
          <p:cNvGraphicFramePr/>
          <p:nvPr>
            <p:extLst>
              <p:ext uri="{D42A27DB-BD31-4B8C-83A1-F6EECF244321}">
                <p14:modId xmlns:p14="http://schemas.microsoft.com/office/powerpoint/2010/main" val="932601412"/>
              </p:ext>
            </p:extLst>
          </p:nvPr>
        </p:nvGraphicFramePr>
        <p:xfrm>
          <a:off x="3601988" y="1713756"/>
          <a:ext cx="525658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3"/>
          <p:cNvSpPr>
            <a:spLocks noGrp="1"/>
          </p:cNvSpPr>
          <p:nvPr>
            <p:ph sz="quarter" idx="1"/>
          </p:nvPr>
        </p:nvSpPr>
        <p:spPr>
          <a:xfrm>
            <a:off x="539552" y="1700808"/>
            <a:ext cx="3527304" cy="4608512"/>
          </a:xfrm>
        </p:spPr>
        <p:txBody>
          <a:bodyPr>
            <a:normAutofit lnSpcReduction="10000"/>
          </a:bodyPr>
          <a:lstStyle/>
          <a:p>
            <a:r>
              <a:rPr lang="en-US" dirty="0" smtClean="0"/>
              <a:t>Internal factors</a:t>
            </a:r>
          </a:p>
          <a:p>
            <a:pPr marL="0" indent="0">
              <a:buNone/>
            </a:pPr>
            <a:endParaRPr lang="en-US" dirty="0"/>
          </a:p>
          <a:p>
            <a:r>
              <a:rPr lang="en-US" dirty="0" smtClean="0"/>
              <a:t>External factors</a:t>
            </a:r>
          </a:p>
          <a:p>
            <a:pPr lvl="1"/>
            <a:r>
              <a:rPr lang="en-US" dirty="0" smtClean="0"/>
              <a:t>Political</a:t>
            </a:r>
            <a:endParaRPr lang="en-US" dirty="0"/>
          </a:p>
          <a:p>
            <a:pPr lvl="1"/>
            <a:r>
              <a:rPr lang="en-US" dirty="0" smtClean="0"/>
              <a:t>Economic</a:t>
            </a:r>
          </a:p>
          <a:p>
            <a:pPr lvl="1"/>
            <a:r>
              <a:rPr lang="en-US" dirty="0" smtClean="0"/>
              <a:t>Social</a:t>
            </a:r>
          </a:p>
          <a:p>
            <a:pPr lvl="1"/>
            <a:r>
              <a:rPr lang="en-US" dirty="0" smtClean="0"/>
              <a:t>Technological</a:t>
            </a:r>
          </a:p>
          <a:p>
            <a:pPr lvl="1"/>
            <a:r>
              <a:rPr lang="en-US" dirty="0" smtClean="0"/>
              <a:t>Legal</a:t>
            </a:r>
          </a:p>
          <a:p>
            <a:pPr lvl="1"/>
            <a:r>
              <a:rPr lang="en-US" dirty="0" smtClean="0"/>
              <a:t>Environmental</a:t>
            </a:r>
          </a:p>
          <a:p>
            <a:pPr lvl="1"/>
            <a:r>
              <a:rPr lang="en-US" dirty="0"/>
              <a:t>O</a:t>
            </a:r>
            <a:r>
              <a:rPr lang="en-US" dirty="0" smtClean="0"/>
              <a:t>rganizational</a:t>
            </a:r>
          </a:p>
          <a:p>
            <a:endParaRPr lang="en-US" dirty="0"/>
          </a:p>
        </p:txBody>
      </p:sp>
      <p:sp>
        <p:nvSpPr>
          <p:cNvPr id="9" name="Up-Down Arrow 8"/>
          <p:cNvSpPr/>
          <p:nvPr/>
        </p:nvSpPr>
        <p:spPr>
          <a:xfrm>
            <a:off x="1651185" y="2132856"/>
            <a:ext cx="288032" cy="5760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3"/>
          <p:cNvSpPr txBox="1">
            <a:spLocks/>
          </p:cNvSpPr>
          <p:nvPr/>
        </p:nvSpPr>
        <p:spPr>
          <a:xfrm>
            <a:off x="5006144" y="6024736"/>
            <a:ext cx="2448272" cy="648072"/>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mtClean="0"/>
              <a:t>Key Partners</a:t>
            </a:r>
            <a:endParaRPr lang="en-US" dirty="0" smtClean="0"/>
          </a:p>
          <a:p>
            <a:endParaRPr lang="en-US" dirty="0"/>
          </a:p>
        </p:txBody>
      </p:sp>
      <p:sp>
        <p:nvSpPr>
          <p:cNvPr id="10" name="Up-Down Arrow 9"/>
          <p:cNvSpPr/>
          <p:nvPr/>
        </p:nvSpPr>
        <p:spPr>
          <a:xfrm>
            <a:off x="6086264" y="5448672"/>
            <a:ext cx="288032" cy="5760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297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Strengths of the ITU</a:t>
            </a:r>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9</a:t>
            </a:fld>
            <a:endParaRPr lang="en-US" dirty="0"/>
          </a:p>
        </p:txBody>
      </p:sp>
      <p:sp>
        <p:nvSpPr>
          <p:cNvPr id="4" name="Content Placeholder 3"/>
          <p:cNvSpPr>
            <a:spLocks noGrp="1"/>
          </p:cNvSpPr>
          <p:nvPr>
            <p:ph sz="quarter" idx="1"/>
          </p:nvPr>
        </p:nvSpPr>
        <p:spPr>
          <a:xfrm>
            <a:off x="612648" y="1600200"/>
            <a:ext cx="8153400" cy="4997152"/>
          </a:xfrm>
        </p:spPr>
        <p:txBody>
          <a:bodyPr>
            <a:normAutofit fontScale="62500" lnSpcReduction="20000"/>
          </a:bodyPr>
          <a:lstStyle/>
          <a:p>
            <a:pPr marL="252000" indent="-252000">
              <a:spcBef>
                <a:spcPts val="1200"/>
              </a:spcBef>
              <a:buSzPct val="65000"/>
              <a:buFont typeface="+mj-lt"/>
              <a:buAutoNum type="arabicPeriod"/>
            </a:pPr>
            <a:r>
              <a:rPr lang="en-US" dirty="0"/>
              <a:t>T</a:t>
            </a:r>
            <a:r>
              <a:rPr lang="en-US" dirty="0" smtClean="0"/>
              <a:t>he </a:t>
            </a:r>
            <a:r>
              <a:rPr lang="en-US" b="1" dirty="0" smtClean="0"/>
              <a:t>UN specialized agency for ICTs </a:t>
            </a:r>
            <a:r>
              <a:rPr lang="en-US" dirty="0" smtClean="0"/>
              <a:t>with 150 years of history/tradition</a:t>
            </a:r>
          </a:p>
          <a:p>
            <a:pPr marL="252000" indent="-252000">
              <a:spcBef>
                <a:spcPts val="1200"/>
              </a:spcBef>
              <a:buSzPct val="65000"/>
              <a:buFont typeface="+mj-lt"/>
              <a:buAutoNum type="arabicPeriod"/>
            </a:pPr>
            <a:r>
              <a:rPr lang="en-US" b="1" dirty="0" smtClean="0"/>
              <a:t>Leading role </a:t>
            </a:r>
            <a:r>
              <a:rPr lang="en-US" b="1" dirty="0"/>
              <a:t>to organize the use </a:t>
            </a:r>
            <a:r>
              <a:rPr lang="en-US" dirty="0"/>
              <a:t>of ICT </a:t>
            </a:r>
            <a:r>
              <a:rPr lang="en-US" dirty="0" smtClean="0"/>
              <a:t>resources globally, </a:t>
            </a:r>
            <a:r>
              <a:rPr lang="en-US" dirty="0"/>
              <a:t>through </a:t>
            </a:r>
            <a:r>
              <a:rPr lang="en-US" b="1" dirty="0"/>
              <a:t>regulations and standards </a:t>
            </a:r>
            <a:r>
              <a:rPr lang="en-US" dirty="0"/>
              <a:t>of universal applicability</a:t>
            </a:r>
          </a:p>
          <a:p>
            <a:pPr marL="252000" indent="-252000">
              <a:spcBef>
                <a:spcPts val="1200"/>
              </a:spcBef>
              <a:buSzPct val="65000"/>
              <a:buFont typeface="+mj-lt"/>
              <a:buAutoNum type="arabicPeriod"/>
            </a:pPr>
            <a:r>
              <a:rPr lang="en-US" dirty="0" smtClean="0"/>
              <a:t>Unique </a:t>
            </a:r>
            <a:r>
              <a:rPr lang="en-US" b="1" dirty="0"/>
              <a:t>membership composition</a:t>
            </a:r>
            <a:r>
              <a:rPr lang="en-US" dirty="0"/>
              <a:t> </a:t>
            </a:r>
            <a:r>
              <a:rPr lang="mr-IN" dirty="0"/>
              <a:t>–</a:t>
            </a:r>
            <a:r>
              <a:rPr lang="en-US" dirty="0"/>
              <a:t> </a:t>
            </a:r>
            <a:r>
              <a:rPr lang="en-US" dirty="0" smtClean="0"/>
              <a:t>governments, private sector and academia participate in the activities of the organization</a:t>
            </a:r>
            <a:endParaRPr lang="en-US" dirty="0"/>
          </a:p>
          <a:p>
            <a:pPr marL="252000" indent="-252000">
              <a:spcBef>
                <a:spcPts val="1200"/>
              </a:spcBef>
              <a:buSzPct val="65000"/>
              <a:buFont typeface="+mj-lt"/>
              <a:buAutoNum type="arabicPeriod"/>
            </a:pPr>
            <a:r>
              <a:rPr lang="en-US" dirty="0"/>
              <a:t>Dual role of a </a:t>
            </a:r>
            <a:r>
              <a:rPr lang="en-US" b="1" dirty="0"/>
              <a:t>normative organization combined </a:t>
            </a:r>
            <a:r>
              <a:rPr lang="en-US" dirty="0"/>
              <a:t>with experience in implementing </a:t>
            </a:r>
            <a:r>
              <a:rPr lang="en-US" b="1" dirty="0"/>
              <a:t>developmental initiatives</a:t>
            </a:r>
          </a:p>
          <a:p>
            <a:pPr marL="252000" indent="-252000">
              <a:spcBef>
                <a:spcPts val="1200"/>
              </a:spcBef>
              <a:buSzPct val="65000"/>
              <a:buFont typeface="+mj-lt"/>
              <a:buAutoNum type="arabicPeriod"/>
            </a:pPr>
            <a:r>
              <a:rPr lang="en-US" b="1" dirty="0" smtClean="0"/>
              <a:t>Prominent position to foster the enabling role of ICTs </a:t>
            </a:r>
            <a:r>
              <a:rPr lang="en-US" dirty="0" smtClean="0"/>
              <a:t>to </a:t>
            </a:r>
            <a:r>
              <a:rPr lang="en-US" dirty="0"/>
              <a:t>accelerate implementation of the </a:t>
            </a:r>
            <a:r>
              <a:rPr lang="en-US" b="1" dirty="0"/>
              <a:t>SDGs</a:t>
            </a:r>
          </a:p>
          <a:p>
            <a:pPr marL="252000" indent="-252000">
              <a:spcBef>
                <a:spcPts val="1200"/>
              </a:spcBef>
              <a:buSzPct val="65000"/>
              <a:buFont typeface="+mj-lt"/>
              <a:buAutoNum type="arabicPeriod"/>
            </a:pPr>
            <a:r>
              <a:rPr lang="en-US" dirty="0" smtClean="0"/>
              <a:t>A </a:t>
            </a:r>
            <a:r>
              <a:rPr lang="en-US" b="1" dirty="0"/>
              <a:t>global</a:t>
            </a:r>
            <a:r>
              <a:rPr lang="en-US" dirty="0"/>
              <a:t>, </a:t>
            </a:r>
            <a:r>
              <a:rPr lang="en-US" b="1" dirty="0"/>
              <a:t>neutral</a:t>
            </a:r>
            <a:r>
              <a:rPr lang="en-US" dirty="0"/>
              <a:t>, </a:t>
            </a:r>
            <a:r>
              <a:rPr lang="en-US" b="1" dirty="0"/>
              <a:t>inclusive </a:t>
            </a:r>
            <a:r>
              <a:rPr lang="en-US" b="1" dirty="0" smtClean="0"/>
              <a:t>platform – strong brand </a:t>
            </a:r>
            <a:r>
              <a:rPr lang="en-US" dirty="0" smtClean="0"/>
              <a:t>with</a:t>
            </a:r>
            <a:r>
              <a:rPr lang="en-US" b="1" dirty="0" smtClean="0"/>
              <a:t> good reputation</a:t>
            </a:r>
            <a:endParaRPr lang="en-US" b="1" dirty="0"/>
          </a:p>
          <a:p>
            <a:pPr marL="252000" indent="-252000">
              <a:spcBef>
                <a:spcPts val="1200"/>
              </a:spcBef>
              <a:buSzPct val="65000"/>
              <a:buFont typeface="+mj-lt"/>
              <a:buAutoNum type="arabicPeriod"/>
            </a:pPr>
            <a:r>
              <a:rPr lang="en-US" b="1" dirty="0" smtClean="0"/>
              <a:t>Partnerships</a:t>
            </a:r>
            <a:r>
              <a:rPr lang="en-US" dirty="0" smtClean="0"/>
              <a:t> </a:t>
            </a:r>
            <a:r>
              <a:rPr lang="en-US" dirty="0"/>
              <a:t>with </a:t>
            </a:r>
            <a:r>
              <a:rPr lang="en-US" b="1" dirty="0"/>
              <a:t>key stakeholders </a:t>
            </a:r>
            <a:r>
              <a:rPr lang="en-US" dirty="0"/>
              <a:t>and </a:t>
            </a:r>
            <a:r>
              <a:rPr lang="en-US" b="1" dirty="0"/>
              <a:t>established collaborations</a:t>
            </a:r>
          </a:p>
          <a:p>
            <a:pPr marL="252000" indent="-252000">
              <a:spcBef>
                <a:spcPts val="1200"/>
              </a:spcBef>
              <a:buSzPct val="65000"/>
              <a:buFont typeface="+mj-lt"/>
              <a:buAutoNum type="arabicPeriod"/>
            </a:pPr>
            <a:r>
              <a:rPr lang="en-US" dirty="0" smtClean="0"/>
              <a:t>Federal </a:t>
            </a:r>
            <a:r>
              <a:rPr lang="en-US" dirty="0"/>
              <a:t>s</a:t>
            </a:r>
            <a:r>
              <a:rPr lang="en-US" dirty="0" smtClean="0"/>
              <a:t>tructure </a:t>
            </a:r>
            <a:r>
              <a:rPr lang="en-US" dirty="0"/>
              <a:t>– </a:t>
            </a:r>
            <a:r>
              <a:rPr lang="en-US" b="1" dirty="0" smtClean="0"/>
              <a:t>provides more focus on specific fields</a:t>
            </a:r>
            <a:endParaRPr lang="en-US" dirty="0"/>
          </a:p>
          <a:p>
            <a:pPr marL="252000" indent="-252000">
              <a:spcBef>
                <a:spcPts val="1200"/>
              </a:spcBef>
              <a:buSzPct val="65000"/>
              <a:buFont typeface="+mj-lt"/>
              <a:buAutoNum type="arabicPeriod"/>
            </a:pPr>
            <a:r>
              <a:rPr lang="en-US" b="1" dirty="0" smtClean="0"/>
              <a:t>Legitimacy and capacity </a:t>
            </a:r>
            <a:r>
              <a:rPr lang="en-US" b="1" dirty="0"/>
              <a:t>to </a:t>
            </a:r>
            <a:r>
              <a:rPr lang="en-US" b="1" dirty="0" smtClean="0"/>
              <a:t>organize </a:t>
            </a:r>
            <a:r>
              <a:rPr lang="en-US" dirty="0" smtClean="0"/>
              <a:t>major </a:t>
            </a:r>
            <a:r>
              <a:rPr lang="en-US" dirty="0"/>
              <a:t>international </a:t>
            </a:r>
            <a:r>
              <a:rPr lang="en-US" dirty="0" smtClean="0"/>
              <a:t>conferences and events</a:t>
            </a:r>
          </a:p>
          <a:p>
            <a:pPr marL="252000" indent="-252000">
              <a:spcBef>
                <a:spcPts val="1200"/>
              </a:spcBef>
              <a:buSzPct val="65000"/>
              <a:buFont typeface="+mj-lt"/>
              <a:buAutoNum type="arabicPeriod"/>
            </a:pPr>
            <a:r>
              <a:rPr lang="en-US" dirty="0"/>
              <a:t>Knowledge and skills of ITU membership and staff in </a:t>
            </a:r>
            <a:r>
              <a:rPr lang="en-US" b="1" dirty="0"/>
              <a:t>technical </a:t>
            </a:r>
            <a:r>
              <a:rPr lang="en-US" dirty="0"/>
              <a:t>(e.g. radiocommunications, standardization)</a:t>
            </a:r>
            <a:r>
              <a:rPr lang="en-US" b="1" dirty="0"/>
              <a:t>, policy and regulatory matters, statistics, and development </a:t>
            </a:r>
            <a:r>
              <a:rPr lang="en-US" dirty="0"/>
              <a:t>(‘crowdsourcing’ of skills</a:t>
            </a:r>
            <a:r>
              <a:rPr lang="en-US" dirty="0" smtClean="0"/>
              <a:t>)</a:t>
            </a:r>
            <a:endParaRPr lang="en-US" dirty="0"/>
          </a:p>
        </p:txBody>
      </p:sp>
    </p:spTree>
    <p:extLst>
      <p:ext uri="{BB962C8B-B14F-4D97-AF65-F5344CB8AC3E}">
        <p14:creationId xmlns:p14="http://schemas.microsoft.com/office/powerpoint/2010/main" val="1605551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m8PvkNZjUudGOm03jYt2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m8PvkNZjUudGOm03jYt2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m8PvkNZjUudGOm03jYt2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ITU-150">
      <a:dk1>
        <a:sysClr val="windowText" lastClr="000000"/>
      </a:dk1>
      <a:lt1>
        <a:sysClr val="window" lastClr="FFFFFF"/>
      </a:lt1>
      <a:dk2>
        <a:srgbClr val="44546A"/>
      </a:dk2>
      <a:lt2>
        <a:srgbClr val="E7E6E6"/>
      </a:lt2>
      <a:accent1>
        <a:srgbClr val="5B9BD5"/>
      </a:accent1>
      <a:accent2>
        <a:srgbClr val="498BC9"/>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Upper-median">
  <a:themeElements>
    <a:clrScheme name="ITU-150">
      <a:dk1>
        <a:sysClr val="windowText" lastClr="000000"/>
      </a:dk1>
      <a:lt1>
        <a:sysClr val="window" lastClr="FFFFFF"/>
      </a:lt1>
      <a:dk2>
        <a:srgbClr val="44546A"/>
      </a:dk2>
      <a:lt2>
        <a:srgbClr val="E7E6E6"/>
      </a:lt2>
      <a:accent1>
        <a:srgbClr val="5B9BD5"/>
      </a:accent1>
      <a:accent2>
        <a:srgbClr val="498BC9"/>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AEECEB53478D4FA58D21D6251A617C" ma:contentTypeVersion="0" ma:contentTypeDescription="Create a new document." ma:contentTypeScope="" ma:versionID="3a61f5a699ba4690e4307edfa93c257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A9A0B1-5F54-45EF-A28F-0B2FAC4CADC9}">
  <ds:schemaRefs>
    <ds:schemaRef ds:uri="http://purl.org/dc/dcmitype/"/>
    <ds:schemaRef ds:uri="http://www.w3.org/XML/1998/namespace"/>
    <ds:schemaRef ds:uri="http://purl.org/dc/elements/1.1/"/>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DB469251-26C4-4223-92C9-72D773D1A1BF}">
  <ds:schemaRefs>
    <ds:schemaRef ds:uri="http://schemas.microsoft.com/sharepoint/v3/contenttype/forms"/>
  </ds:schemaRefs>
</ds:datastoreItem>
</file>

<file path=customXml/itemProps3.xml><?xml version="1.0" encoding="utf-8"?>
<ds:datastoreItem xmlns:ds="http://schemas.openxmlformats.org/officeDocument/2006/customXml" ds:itemID="{97DDB074-D6F8-4121-8E6F-B4C7EA7418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59811</TotalTime>
  <Words>6153</Words>
  <Application>Microsoft Office PowerPoint</Application>
  <PresentationFormat>On-screen Show (4:3)</PresentationFormat>
  <Paragraphs>897</Paragraphs>
  <Slides>68</Slides>
  <Notes>35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68</vt:i4>
      </vt:variant>
    </vt:vector>
  </HeadingPairs>
  <TitlesOfParts>
    <vt:vector size="79" baseType="lpstr">
      <vt:lpstr>Noto Sans Symbols</vt:lpstr>
      <vt:lpstr>SimSun</vt:lpstr>
      <vt:lpstr>Arial</vt:lpstr>
      <vt:lpstr>Calibri</vt:lpstr>
      <vt:lpstr>Mangal</vt:lpstr>
      <vt:lpstr>Times New Roman</vt:lpstr>
      <vt:lpstr>Times New Roman Bold</vt:lpstr>
      <vt:lpstr>Wingdings</vt:lpstr>
      <vt:lpstr>Wingdings 2</vt:lpstr>
      <vt:lpstr>Median</vt:lpstr>
      <vt:lpstr>Upper-median</vt:lpstr>
      <vt:lpstr>PowerPoint Presentation</vt:lpstr>
      <vt:lpstr>Secretariat’s Input to the CWG-SFP</vt:lpstr>
      <vt:lpstr>Work plan for SP-WG</vt:lpstr>
      <vt:lpstr>Situational / strategic analysis</vt:lpstr>
      <vt:lpstr>ITU strategic framework for 2016-2019</vt:lpstr>
      <vt:lpstr>New concepts introduced in the 2016-2019 Strategic Plan</vt:lpstr>
      <vt:lpstr>Lessons learned from the 2016-2019 Strategic Plan</vt:lpstr>
      <vt:lpstr>Strategic / situational analysis</vt:lpstr>
      <vt:lpstr>Strengths of the ITU</vt:lpstr>
      <vt:lpstr>Weaknesses of the ITU</vt:lpstr>
      <vt:lpstr>Opportunities</vt:lpstr>
      <vt:lpstr>Threats</vt:lpstr>
      <vt:lpstr>Key partners</vt:lpstr>
      <vt:lpstr>ITU vision, mission and values</vt:lpstr>
      <vt:lpstr>Vision</vt:lpstr>
      <vt:lpstr>Vision – proposal to discuss</vt:lpstr>
      <vt:lpstr>Mission</vt:lpstr>
      <vt:lpstr>Mission – proposal to discuss</vt:lpstr>
      <vt:lpstr>Values</vt:lpstr>
      <vt:lpstr>Values – proposal</vt:lpstr>
      <vt:lpstr>Strategic Goals – proposal for modifications</vt:lpstr>
      <vt:lpstr>Strategic Targets – being reviewed</vt:lpstr>
      <vt:lpstr>Goal 1</vt:lpstr>
      <vt:lpstr>Goal 2</vt:lpstr>
      <vt:lpstr>Goal 3 (Sustainability), 4 (Innovation)  &amp; 5 (Partnership)</vt:lpstr>
      <vt:lpstr>Strategic Risks</vt:lpstr>
      <vt:lpstr>Overview of Strategic Risks</vt:lpstr>
      <vt:lpstr>Strategic Risk 1</vt:lpstr>
      <vt:lpstr>Strategic Risk 2</vt:lpstr>
      <vt:lpstr>Strategic Risk 3</vt:lpstr>
      <vt:lpstr>Strategic Risk 4</vt:lpstr>
      <vt:lpstr>Strategic Risk 5</vt:lpstr>
      <vt:lpstr>Strategic Risk 6</vt:lpstr>
      <vt:lpstr>Linkage with the SDGs</vt:lpstr>
      <vt:lpstr>Example from UPU</vt:lpstr>
      <vt:lpstr>Example of WIPO</vt:lpstr>
      <vt:lpstr>Example from WFP</vt:lpstr>
      <vt:lpstr>Proposed approach: SDG mapping</vt:lpstr>
      <vt:lpstr>Linkage with SDGs: Mapping at the level of the Objectives</vt:lpstr>
      <vt:lpstr>Proposed approach: SDG mapping</vt:lpstr>
      <vt:lpstr>ITU results framework</vt:lpstr>
      <vt:lpstr>R.1 (Spectrum regulations)</vt:lpstr>
      <vt:lpstr>R.2 (Radiocommunication standards)</vt:lpstr>
      <vt:lpstr>R.3 (Disseminate information)</vt:lpstr>
      <vt:lpstr>T.1 (Development of standards)</vt:lpstr>
      <vt:lpstr>T.2 (Bridging the standards gap)</vt:lpstr>
      <vt:lpstr>T.3 (Telecommunication resources)</vt:lpstr>
      <vt:lpstr>T.4 (Knowledge sharing)</vt:lpstr>
      <vt:lpstr>T.5 (Cooperation with standardization bodies)</vt:lpstr>
      <vt:lpstr>D.1 (Coordination)</vt:lpstr>
      <vt:lpstr>D.2 (Modern and secure telecommunication/ICT Infrastructure)</vt:lpstr>
      <vt:lpstr>D.3 (Enabling environment)</vt:lpstr>
      <vt:lpstr>D.4 (Inclusive digital society)</vt:lpstr>
      <vt:lpstr>Inter-sectoral Objectives (new I.1)</vt:lpstr>
      <vt:lpstr>Inter-sectoral Objectives (new I.2)</vt:lpstr>
      <vt:lpstr>Inter-sectoral Objectives</vt:lpstr>
      <vt:lpstr>Inter-sectoral Objectives (new I.3)</vt:lpstr>
      <vt:lpstr>Inter-sectoral Objectives (new I.4 and I.5)</vt:lpstr>
      <vt:lpstr>Inter-sectoral Objectives proposal</vt:lpstr>
      <vt:lpstr>I.1 (Collaboration)</vt:lpstr>
      <vt:lpstr>I.2 (Emerging ICT trends)</vt:lpstr>
      <vt:lpstr>I.3 (ICT accessibility)</vt:lpstr>
      <vt:lpstr>I.4 (Gender equality)</vt:lpstr>
      <vt:lpstr>I.5 (Environmental sustainability)</vt:lpstr>
      <vt:lpstr>Objectives of the Sectors vs. the work of the Bureaux</vt:lpstr>
      <vt:lpstr>Enablers</vt:lpstr>
      <vt:lpstr>Example: work of the Secretariat vs. work of the Union in the SDG framework</vt:lpstr>
      <vt:lpstr>Enablers – the role of the GS and the Bureaux</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Igglesis, Vaggelis</dc:creator>
  <cp:lastModifiedBy>Brouard, Ricarda</cp:lastModifiedBy>
  <cp:revision>2524</cp:revision>
  <cp:lastPrinted>2017-05-04T13:37:24Z</cp:lastPrinted>
  <dcterms:created xsi:type="dcterms:W3CDTF">2011-09-07T08:28:06Z</dcterms:created>
  <dcterms:modified xsi:type="dcterms:W3CDTF">2017-09-08T17:15:12Z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0x010100A1AEECEB53478D4FA58D21D6251A617C</vt:lpwstr>
  </property>
</Properties>
</file>