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4"/>
    <p:sldMasterId id="2147483669" r:id="rId5"/>
  </p:sldMasterIdLst>
  <p:notesMasterIdLst>
    <p:notesMasterId r:id="rId74"/>
  </p:notesMasterIdLst>
  <p:handoutMasterIdLst>
    <p:handoutMasterId r:id="rId75"/>
  </p:handoutMasterIdLst>
  <p:sldIdLst>
    <p:sldId id="1010" r:id="rId6"/>
    <p:sldId id="1020" r:id="rId7"/>
    <p:sldId id="1029" r:id="rId8"/>
    <p:sldId id="1132" r:id="rId9"/>
    <p:sldId id="1176" r:id="rId10"/>
    <p:sldId id="1174" r:id="rId11"/>
    <p:sldId id="1175" r:id="rId12"/>
    <p:sldId id="1038" r:id="rId13"/>
    <p:sldId id="1081" r:id="rId14"/>
    <p:sldId id="1082" r:id="rId15"/>
    <p:sldId id="1136" r:id="rId16"/>
    <p:sldId id="1137" r:id="rId17"/>
    <p:sldId id="1099" r:id="rId18"/>
    <p:sldId id="1030" r:id="rId19"/>
    <p:sldId id="1044" r:id="rId20"/>
    <p:sldId id="1049" r:id="rId21"/>
    <p:sldId id="1056" r:id="rId22"/>
    <p:sldId id="1052" r:id="rId23"/>
    <p:sldId id="1110" r:id="rId24"/>
    <p:sldId id="1133" r:id="rId25"/>
    <p:sldId id="1141" r:id="rId26"/>
    <p:sldId id="1109" r:id="rId27"/>
    <p:sldId id="1199" r:id="rId28"/>
    <p:sldId id="1200" r:id="rId29"/>
    <p:sldId id="1201" r:id="rId30"/>
    <p:sldId id="1040" r:id="rId31"/>
    <p:sldId id="1178" r:id="rId32"/>
    <p:sldId id="1177" r:id="rId33"/>
    <p:sldId id="1179" r:id="rId34"/>
    <p:sldId id="1180" r:id="rId35"/>
    <p:sldId id="1181" r:id="rId36"/>
    <p:sldId id="1182" r:id="rId37"/>
    <p:sldId id="1183" r:id="rId38"/>
    <p:sldId id="1023" r:id="rId39"/>
    <p:sldId id="1194" r:id="rId40"/>
    <p:sldId id="1195" r:id="rId41"/>
    <p:sldId id="1197" r:id="rId42"/>
    <p:sldId id="1073" r:id="rId43"/>
    <p:sldId id="1171" r:id="rId44"/>
    <p:sldId id="1035" r:id="rId45"/>
    <p:sldId id="1026" r:id="rId46"/>
    <p:sldId id="1142" r:id="rId47"/>
    <p:sldId id="1143" r:id="rId48"/>
    <p:sldId id="1144" r:id="rId49"/>
    <p:sldId id="1146" r:id="rId50"/>
    <p:sldId id="1151" r:id="rId51"/>
    <p:sldId id="1152" r:id="rId52"/>
    <p:sldId id="1153" r:id="rId53"/>
    <p:sldId id="1154" r:id="rId54"/>
    <p:sldId id="1157" r:id="rId55"/>
    <p:sldId id="1156" r:id="rId56"/>
    <p:sldId id="1158" r:id="rId57"/>
    <p:sldId id="1159" r:id="rId58"/>
    <p:sldId id="1091" r:id="rId59"/>
    <p:sldId id="1080" r:id="rId60"/>
    <p:sldId id="1094" r:id="rId61"/>
    <p:sldId id="1096" r:id="rId62"/>
    <p:sldId id="1095" r:id="rId63"/>
    <p:sldId id="1092" r:id="rId64"/>
    <p:sldId id="1160" r:id="rId65"/>
    <p:sldId id="1161" r:id="rId66"/>
    <p:sldId id="1162" r:id="rId67"/>
    <p:sldId id="1203" r:id="rId68"/>
    <p:sldId id="1164" r:id="rId69"/>
    <p:sldId id="1059" r:id="rId70"/>
    <p:sldId id="1184" r:id="rId71"/>
    <p:sldId id="1046" r:id="rId72"/>
    <p:sldId id="1060" r:id="rId73"/>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ggelis Igglesis" initials="VI" lastIdx="7" clrIdx="0">
    <p:extLst/>
  </p:cmAuthor>
  <p:cmAuthor id="2" name="Igglesis, Vaggelis" initials="IV" lastIdx="7" clrIdx="1">
    <p:extLst/>
  </p:cmAuthor>
  <p:cmAuthor id="3" name="Marinescu, Catalin" initials="MC" lastIdx="38" clrIdx="2">
    <p:extLst>
      <p:ext uri="{19B8F6BF-5375-455C-9EA6-DF929625EA0E}">
        <p15:presenceInfo xmlns:p15="http://schemas.microsoft.com/office/powerpoint/2012/main" userId="S-1-5-21-8740799-900759487-1415713722-57632" providerId="AD"/>
      </p:ext>
    </p:extLst>
  </p:cmAuthor>
  <p:cmAuthor id="4" name="Author" initials="Author" lastIdx="3" clrIdx="3">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6A9F"/>
    <a:srgbClr val="4D7CB0"/>
    <a:srgbClr val="14496B"/>
    <a:srgbClr val="BF8D2C"/>
    <a:srgbClr val="FF0000"/>
    <a:srgbClr val="FFDCDC"/>
    <a:srgbClr val="FFBFBF"/>
    <a:srgbClr val="C7212F"/>
    <a:srgbClr val="A41C44"/>
    <a:srgbClr val="A31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75256" autoAdjust="0"/>
  </p:normalViewPr>
  <p:slideViewPr>
    <p:cSldViewPr>
      <p:cViewPr varScale="1">
        <p:scale>
          <a:sx n="100" d="100"/>
          <a:sy n="100" d="100"/>
        </p:scale>
        <p:origin x="48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6D8F6C-93A4-4660-B589-BD4C4AB4C22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FBA52537-1E8E-46D7-8392-A64E3A37D4E0}">
      <dgm:prSet phldrT="[Text]"/>
      <dgm:spPr/>
      <dgm:t>
        <a:bodyPr/>
        <a:lstStyle/>
        <a:p>
          <a:r>
            <a:rPr lang="zh-CN" altLang="en-US" dirty="0" smtClean="0"/>
            <a:t>国际电联</a:t>
          </a:r>
          <a:endParaRPr lang="en-US" dirty="0"/>
        </a:p>
      </dgm:t>
    </dgm:pt>
    <dgm:pt modelId="{CD66304F-58B6-4876-9CF9-4E7E2DB8D1EC}" type="parTrans" cxnId="{4AF8B79A-8B85-4D24-8E15-E4C1F62AC12C}">
      <dgm:prSet/>
      <dgm:spPr/>
      <dgm:t>
        <a:bodyPr/>
        <a:lstStyle/>
        <a:p>
          <a:endParaRPr lang="en-US"/>
        </a:p>
      </dgm:t>
    </dgm:pt>
    <dgm:pt modelId="{9DBCC95F-8A6A-4BC4-89E5-D1926D2BE5EB}" type="sibTrans" cxnId="{4AF8B79A-8B85-4D24-8E15-E4C1F62AC12C}">
      <dgm:prSet/>
      <dgm:spPr/>
      <dgm:t>
        <a:bodyPr/>
        <a:lstStyle/>
        <a:p>
          <a:endParaRPr lang="en-US"/>
        </a:p>
      </dgm:t>
    </dgm:pt>
    <dgm:pt modelId="{91D6176E-C086-4709-ABBF-C8E13BB1EBD1}">
      <dgm:prSet phldrT="[Text]"/>
      <dgm:spPr/>
      <dgm:t>
        <a:bodyPr/>
        <a:lstStyle/>
        <a:p>
          <a:r>
            <a:rPr lang="zh-CN" altLang="en-US" dirty="0" smtClean="0"/>
            <a:t>优势</a:t>
          </a:r>
          <a:endParaRPr lang="en-US" dirty="0"/>
        </a:p>
      </dgm:t>
    </dgm:pt>
    <dgm:pt modelId="{5FA3323E-30C0-4DF9-A164-ED7E0490D923}" type="parTrans" cxnId="{BE99CABE-6D72-49F3-B90E-7912E19FA79D}">
      <dgm:prSet/>
      <dgm:spPr/>
      <dgm:t>
        <a:bodyPr/>
        <a:lstStyle/>
        <a:p>
          <a:endParaRPr lang="en-US"/>
        </a:p>
      </dgm:t>
    </dgm:pt>
    <dgm:pt modelId="{387404B6-8B71-4CD5-96BC-6D4F401B56BC}" type="sibTrans" cxnId="{BE99CABE-6D72-49F3-B90E-7912E19FA79D}">
      <dgm:prSet/>
      <dgm:spPr/>
      <dgm:t>
        <a:bodyPr/>
        <a:lstStyle/>
        <a:p>
          <a:endParaRPr lang="en-US"/>
        </a:p>
      </dgm:t>
    </dgm:pt>
    <dgm:pt modelId="{10C2FF6E-E311-4CEC-8668-8851F61F72FC}">
      <dgm:prSet phldrT="[Text]"/>
      <dgm:spPr/>
      <dgm:t>
        <a:bodyPr/>
        <a:lstStyle/>
        <a:p>
          <a:r>
            <a:rPr lang="zh-CN" altLang="en-US" dirty="0" smtClean="0"/>
            <a:t>弱势</a:t>
          </a:r>
          <a:endParaRPr lang="en-US" dirty="0"/>
        </a:p>
      </dgm:t>
    </dgm:pt>
    <dgm:pt modelId="{066F14B1-6E6A-4ECC-B0A0-5E0512AF9B11}" type="parTrans" cxnId="{85D6CD08-DC7A-4095-BA08-12FEF4CD2723}">
      <dgm:prSet/>
      <dgm:spPr/>
      <dgm:t>
        <a:bodyPr/>
        <a:lstStyle/>
        <a:p>
          <a:endParaRPr lang="en-US"/>
        </a:p>
      </dgm:t>
    </dgm:pt>
    <dgm:pt modelId="{B86F39A0-1308-4E75-9756-9933FD806322}" type="sibTrans" cxnId="{85D6CD08-DC7A-4095-BA08-12FEF4CD2723}">
      <dgm:prSet/>
      <dgm:spPr/>
      <dgm:t>
        <a:bodyPr/>
        <a:lstStyle/>
        <a:p>
          <a:endParaRPr lang="en-US"/>
        </a:p>
      </dgm:t>
    </dgm:pt>
    <dgm:pt modelId="{45A9BF0C-BA5F-45E5-A5CB-04577C39EEB0}">
      <dgm:prSet phldrT="[Text]"/>
      <dgm:spPr/>
      <dgm:t>
        <a:bodyPr/>
        <a:lstStyle/>
        <a:p>
          <a:r>
            <a:rPr lang="zh-CN" altLang="en-US" dirty="0" smtClean="0"/>
            <a:t>机遇</a:t>
          </a:r>
          <a:endParaRPr lang="en-US" dirty="0"/>
        </a:p>
      </dgm:t>
    </dgm:pt>
    <dgm:pt modelId="{0BF5A467-27F4-4A74-899A-077603EC7AD2}" type="parTrans" cxnId="{F6CE957E-856F-4483-BD11-168CAC7E8D93}">
      <dgm:prSet/>
      <dgm:spPr/>
      <dgm:t>
        <a:bodyPr/>
        <a:lstStyle/>
        <a:p>
          <a:endParaRPr lang="en-US"/>
        </a:p>
      </dgm:t>
    </dgm:pt>
    <dgm:pt modelId="{57ECB618-AEEB-4E27-988A-EE13F765F48E}" type="sibTrans" cxnId="{F6CE957E-856F-4483-BD11-168CAC7E8D93}">
      <dgm:prSet/>
      <dgm:spPr/>
      <dgm:t>
        <a:bodyPr/>
        <a:lstStyle/>
        <a:p>
          <a:endParaRPr lang="en-US"/>
        </a:p>
      </dgm:t>
    </dgm:pt>
    <dgm:pt modelId="{0A112098-0319-4AF5-B9F7-289C1A83188F}">
      <dgm:prSet phldrT="[Text]"/>
      <dgm:spPr/>
      <dgm:t>
        <a:bodyPr/>
        <a:lstStyle/>
        <a:p>
          <a:r>
            <a:rPr lang="zh-CN" altLang="en-US" dirty="0" smtClean="0"/>
            <a:t>威胁</a:t>
          </a:r>
          <a:endParaRPr lang="en-US" dirty="0"/>
        </a:p>
      </dgm:t>
    </dgm:pt>
    <dgm:pt modelId="{79D48734-1E6C-406F-B5FA-D5D303582229}" type="parTrans" cxnId="{81760B34-6F36-4F30-85C5-C3E86ECEC4E4}">
      <dgm:prSet/>
      <dgm:spPr/>
      <dgm:t>
        <a:bodyPr/>
        <a:lstStyle/>
        <a:p>
          <a:endParaRPr lang="en-US"/>
        </a:p>
      </dgm:t>
    </dgm:pt>
    <dgm:pt modelId="{F33A2E6A-F773-4667-BB49-2075B6E11A1B}" type="sibTrans" cxnId="{81760B34-6F36-4F30-85C5-C3E86ECEC4E4}">
      <dgm:prSet/>
      <dgm:spPr/>
      <dgm:t>
        <a:bodyPr/>
        <a:lstStyle/>
        <a:p>
          <a:endParaRPr lang="en-US"/>
        </a:p>
      </dgm:t>
    </dgm:pt>
    <dgm:pt modelId="{C35562A1-F516-45AD-A3FE-95B1EBFDCD95}" type="pres">
      <dgm:prSet presAssocID="{7A6D8F6C-93A4-4660-B589-BD4C4AB4C22B}" presName="diagram" presStyleCnt="0">
        <dgm:presLayoutVars>
          <dgm:chMax val="1"/>
          <dgm:dir/>
          <dgm:animLvl val="ctr"/>
          <dgm:resizeHandles val="exact"/>
        </dgm:presLayoutVars>
      </dgm:prSet>
      <dgm:spPr/>
      <dgm:t>
        <a:bodyPr/>
        <a:lstStyle/>
        <a:p>
          <a:endParaRPr lang="en-US"/>
        </a:p>
      </dgm:t>
    </dgm:pt>
    <dgm:pt modelId="{74A94E58-88CE-4F09-9809-6760D212B2F4}" type="pres">
      <dgm:prSet presAssocID="{7A6D8F6C-93A4-4660-B589-BD4C4AB4C22B}" presName="matrix" presStyleCnt="0"/>
      <dgm:spPr/>
    </dgm:pt>
    <dgm:pt modelId="{B9531CE4-081F-40B0-A286-C3B235212B9B}" type="pres">
      <dgm:prSet presAssocID="{7A6D8F6C-93A4-4660-B589-BD4C4AB4C22B}" presName="tile1" presStyleLbl="node1" presStyleIdx="0" presStyleCnt="4"/>
      <dgm:spPr/>
      <dgm:t>
        <a:bodyPr/>
        <a:lstStyle/>
        <a:p>
          <a:endParaRPr lang="en-US"/>
        </a:p>
      </dgm:t>
    </dgm:pt>
    <dgm:pt modelId="{0877119B-8EB7-448F-A0BE-5E78ABE49ACC}" type="pres">
      <dgm:prSet presAssocID="{7A6D8F6C-93A4-4660-B589-BD4C4AB4C22B}" presName="tile1text" presStyleLbl="node1" presStyleIdx="0" presStyleCnt="4">
        <dgm:presLayoutVars>
          <dgm:chMax val="0"/>
          <dgm:chPref val="0"/>
          <dgm:bulletEnabled val="1"/>
        </dgm:presLayoutVars>
      </dgm:prSet>
      <dgm:spPr/>
      <dgm:t>
        <a:bodyPr/>
        <a:lstStyle/>
        <a:p>
          <a:endParaRPr lang="en-US"/>
        </a:p>
      </dgm:t>
    </dgm:pt>
    <dgm:pt modelId="{E482DBEF-BE4A-4702-914A-E60C1E559470}" type="pres">
      <dgm:prSet presAssocID="{7A6D8F6C-93A4-4660-B589-BD4C4AB4C22B}" presName="tile2" presStyleLbl="node1" presStyleIdx="1" presStyleCnt="4"/>
      <dgm:spPr/>
      <dgm:t>
        <a:bodyPr/>
        <a:lstStyle/>
        <a:p>
          <a:endParaRPr lang="en-US"/>
        </a:p>
      </dgm:t>
    </dgm:pt>
    <dgm:pt modelId="{AED98A2E-C285-4B17-B9C9-AF9A346B36B8}" type="pres">
      <dgm:prSet presAssocID="{7A6D8F6C-93A4-4660-B589-BD4C4AB4C22B}" presName="tile2text" presStyleLbl="node1" presStyleIdx="1" presStyleCnt="4">
        <dgm:presLayoutVars>
          <dgm:chMax val="0"/>
          <dgm:chPref val="0"/>
          <dgm:bulletEnabled val="1"/>
        </dgm:presLayoutVars>
      </dgm:prSet>
      <dgm:spPr/>
      <dgm:t>
        <a:bodyPr/>
        <a:lstStyle/>
        <a:p>
          <a:endParaRPr lang="en-US"/>
        </a:p>
      </dgm:t>
    </dgm:pt>
    <dgm:pt modelId="{F1AAB971-E2C6-4562-AB25-A77EECABF792}" type="pres">
      <dgm:prSet presAssocID="{7A6D8F6C-93A4-4660-B589-BD4C4AB4C22B}" presName="tile3" presStyleLbl="node1" presStyleIdx="2" presStyleCnt="4"/>
      <dgm:spPr/>
      <dgm:t>
        <a:bodyPr/>
        <a:lstStyle/>
        <a:p>
          <a:endParaRPr lang="en-US"/>
        </a:p>
      </dgm:t>
    </dgm:pt>
    <dgm:pt modelId="{18C445C9-6205-4703-8445-8D58606ADACB}" type="pres">
      <dgm:prSet presAssocID="{7A6D8F6C-93A4-4660-B589-BD4C4AB4C22B}" presName="tile3text" presStyleLbl="node1" presStyleIdx="2" presStyleCnt="4">
        <dgm:presLayoutVars>
          <dgm:chMax val="0"/>
          <dgm:chPref val="0"/>
          <dgm:bulletEnabled val="1"/>
        </dgm:presLayoutVars>
      </dgm:prSet>
      <dgm:spPr/>
      <dgm:t>
        <a:bodyPr/>
        <a:lstStyle/>
        <a:p>
          <a:endParaRPr lang="en-US"/>
        </a:p>
      </dgm:t>
    </dgm:pt>
    <dgm:pt modelId="{7E0F8BF4-B18B-41AD-934A-FB26A7F1A78C}" type="pres">
      <dgm:prSet presAssocID="{7A6D8F6C-93A4-4660-B589-BD4C4AB4C22B}" presName="tile4" presStyleLbl="node1" presStyleIdx="3" presStyleCnt="4"/>
      <dgm:spPr/>
      <dgm:t>
        <a:bodyPr/>
        <a:lstStyle/>
        <a:p>
          <a:endParaRPr lang="en-US"/>
        </a:p>
      </dgm:t>
    </dgm:pt>
    <dgm:pt modelId="{698EE412-2481-4880-AF1E-CF93AB6DB5A9}" type="pres">
      <dgm:prSet presAssocID="{7A6D8F6C-93A4-4660-B589-BD4C4AB4C22B}" presName="tile4text" presStyleLbl="node1" presStyleIdx="3" presStyleCnt="4">
        <dgm:presLayoutVars>
          <dgm:chMax val="0"/>
          <dgm:chPref val="0"/>
          <dgm:bulletEnabled val="1"/>
        </dgm:presLayoutVars>
      </dgm:prSet>
      <dgm:spPr/>
      <dgm:t>
        <a:bodyPr/>
        <a:lstStyle/>
        <a:p>
          <a:endParaRPr lang="en-US"/>
        </a:p>
      </dgm:t>
    </dgm:pt>
    <dgm:pt modelId="{2390B9AF-CD4E-4DDC-82F2-58DF53A7F896}" type="pres">
      <dgm:prSet presAssocID="{7A6D8F6C-93A4-4660-B589-BD4C4AB4C22B}" presName="centerTile" presStyleLbl="fgShp" presStyleIdx="0" presStyleCnt="1">
        <dgm:presLayoutVars>
          <dgm:chMax val="0"/>
          <dgm:chPref val="0"/>
        </dgm:presLayoutVars>
      </dgm:prSet>
      <dgm:spPr/>
      <dgm:t>
        <a:bodyPr/>
        <a:lstStyle/>
        <a:p>
          <a:endParaRPr lang="en-US"/>
        </a:p>
      </dgm:t>
    </dgm:pt>
  </dgm:ptLst>
  <dgm:cxnLst>
    <dgm:cxn modelId="{8825C9B7-D3B1-4044-A51B-52AF4BCFD592}" type="presOf" srcId="{45A9BF0C-BA5F-45E5-A5CB-04577C39EEB0}" destId="{18C445C9-6205-4703-8445-8D58606ADACB}" srcOrd="1" destOrd="0" presId="urn:microsoft.com/office/officeart/2005/8/layout/matrix1"/>
    <dgm:cxn modelId="{DACCD7D0-3151-4F23-B77D-2967EE3C1270}" type="presOf" srcId="{7A6D8F6C-93A4-4660-B589-BD4C4AB4C22B}" destId="{C35562A1-F516-45AD-A3FE-95B1EBFDCD95}" srcOrd="0" destOrd="0" presId="urn:microsoft.com/office/officeart/2005/8/layout/matrix1"/>
    <dgm:cxn modelId="{FD6C5204-6B84-4F5E-9DF5-3B8450674299}" type="presOf" srcId="{0A112098-0319-4AF5-B9F7-289C1A83188F}" destId="{7E0F8BF4-B18B-41AD-934A-FB26A7F1A78C}" srcOrd="0" destOrd="0" presId="urn:microsoft.com/office/officeart/2005/8/layout/matrix1"/>
    <dgm:cxn modelId="{782191E4-322D-4F6A-9FC0-0C8B8586BA8E}" type="presOf" srcId="{45A9BF0C-BA5F-45E5-A5CB-04577C39EEB0}" destId="{F1AAB971-E2C6-4562-AB25-A77EECABF792}" srcOrd="0" destOrd="0" presId="urn:microsoft.com/office/officeart/2005/8/layout/matrix1"/>
    <dgm:cxn modelId="{6BCFDD0B-7A25-4677-B364-F818A9CC6DD2}" type="presOf" srcId="{10C2FF6E-E311-4CEC-8668-8851F61F72FC}" destId="{AED98A2E-C285-4B17-B9C9-AF9A346B36B8}" srcOrd="1" destOrd="0" presId="urn:microsoft.com/office/officeart/2005/8/layout/matrix1"/>
    <dgm:cxn modelId="{F85A4CF3-F9F9-4571-8900-81FC16C55E97}" type="presOf" srcId="{0A112098-0319-4AF5-B9F7-289C1A83188F}" destId="{698EE412-2481-4880-AF1E-CF93AB6DB5A9}" srcOrd="1" destOrd="0" presId="urn:microsoft.com/office/officeart/2005/8/layout/matrix1"/>
    <dgm:cxn modelId="{4AF8B79A-8B85-4D24-8E15-E4C1F62AC12C}" srcId="{7A6D8F6C-93A4-4660-B589-BD4C4AB4C22B}" destId="{FBA52537-1E8E-46D7-8392-A64E3A37D4E0}" srcOrd="0" destOrd="0" parTransId="{CD66304F-58B6-4876-9CF9-4E7E2DB8D1EC}" sibTransId="{9DBCC95F-8A6A-4BC4-89E5-D1926D2BE5EB}"/>
    <dgm:cxn modelId="{F6CE957E-856F-4483-BD11-168CAC7E8D93}" srcId="{FBA52537-1E8E-46D7-8392-A64E3A37D4E0}" destId="{45A9BF0C-BA5F-45E5-A5CB-04577C39EEB0}" srcOrd="2" destOrd="0" parTransId="{0BF5A467-27F4-4A74-899A-077603EC7AD2}" sibTransId="{57ECB618-AEEB-4E27-988A-EE13F765F48E}"/>
    <dgm:cxn modelId="{12E64269-A349-4D02-9353-5F8E8BFEBF9C}" type="presOf" srcId="{10C2FF6E-E311-4CEC-8668-8851F61F72FC}" destId="{E482DBEF-BE4A-4702-914A-E60C1E559470}" srcOrd="0" destOrd="0" presId="urn:microsoft.com/office/officeart/2005/8/layout/matrix1"/>
    <dgm:cxn modelId="{35E1573D-B0AD-421D-9D38-946C204518B1}" type="presOf" srcId="{91D6176E-C086-4709-ABBF-C8E13BB1EBD1}" destId="{0877119B-8EB7-448F-A0BE-5E78ABE49ACC}" srcOrd="1" destOrd="0" presId="urn:microsoft.com/office/officeart/2005/8/layout/matrix1"/>
    <dgm:cxn modelId="{7D52ADB9-7575-48F5-80C6-B1A5A319F30E}" type="presOf" srcId="{FBA52537-1E8E-46D7-8392-A64E3A37D4E0}" destId="{2390B9AF-CD4E-4DDC-82F2-58DF53A7F896}" srcOrd="0" destOrd="0" presId="urn:microsoft.com/office/officeart/2005/8/layout/matrix1"/>
    <dgm:cxn modelId="{781BD998-889B-4688-AA56-BD0BB02CACED}" type="presOf" srcId="{91D6176E-C086-4709-ABBF-C8E13BB1EBD1}" destId="{B9531CE4-081F-40B0-A286-C3B235212B9B}" srcOrd="0" destOrd="0" presId="urn:microsoft.com/office/officeart/2005/8/layout/matrix1"/>
    <dgm:cxn modelId="{81760B34-6F36-4F30-85C5-C3E86ECEC4E4}" srcId="{FBA52537-1E8E-46D7-8392-A64E3A37D4E0}" destId="{0A112098-0319-4AF5-B9F7-289C1A83188F}" srcOrd="3" destOrd="0" parTransId="{79D48734-1E6C-406F-B5FA-D5D303582229}" sibTransId="{F33A2E6A-F773-4667-BB49-2075B6E11A1B}"/>
    <dgm:cxn modelId="{85D6CD08-DC7A-4095-BA08-12FEF4CD2723}" srcId="{FBA52537-1E8E-46D7-8392-A64E3A37D4E0}" destId="{10C2FF6E-E311-4CEC-8668-8851F61F72FC}" srcOrd="1" destOrd="0" parTransId="{066F14B1-6E6A-4ECC-B0A0-5E0512AF9B11}" sibTransId="{B86F39A0-1308-4E75-9756-9933FD806322}"/>
    <dgm:cxn modelId="{BE99CABE-6D72-49F3-B90E-7912E19FA79D}" srcId="{FBA52537-1E8E-46D7-8392-A64E3A37D4E0}" destId="{91D6176E-C086-4709-ABBF-C8E13BB1EBD1}" srcOrd="0" destOrd="0" parTransId="{5FA3323E-30C0-4DF9-A164-ED7E0490D923}" sibTransId="{387404B6-8B71-4CD5-96BC-6D4F401B56BC}"/>
    <dgm:cxn modelId="{052A3F3F-5EDD-494C-8C64-6F8590FA4185}" type="presParOf" srcId="{C35562A1-F516-45AD-A3FE-95B1EBFDCD95}" destId="{74A94E58-88CE-4F09-9809-6760D212B2F4}" srcOrd="0" destOrd="0" presId="urn:microsoft.com/office/officeart/2005/8/layout/matrix1"/>
    <dgm:cxn modelId="{0BFA7DAB-77F5-454D-A75D-B525B459F26E}" type="presParOf" srcId="{74A94E58-88CE-4F09-9809-6760D212B2F4}" destId="{B9531CE4-081F-40B0-A286-C3B235212B9B}" srcOrd="0" destOrd="0" presId="urn:microsoft.com/office/officeart/2005/8/layout/matrix1"/>
    <dgm:cxn modelId="{869B65CE-E7E4-4079-A524-038551463FD7}" type="presParOf" srcId="{74A94E58-88CE-4F09-9809-6760D212B2F4}" destId="{0877119B-8EB7-448F-A0BE-5E78ABE49ACC}" srcOrd="1" destOrd="0" presId="urn:microsoft.com/office/officeart/2005/8/layout/matrix1"/>
    <dgm:cxn modelId="{BB3350F5-FCDF-4E8D-9D8E-CDB84CC5CE09}" type="presParOf" srcId="{74A94E58-88CE-4F09-9809-6760D212B2F4}" destId="{E482DBEF-BE4A-4702-914A-E60C1E559470}" srcOrd="2" destOrd="0" presId="urn:microsoft.com/office/officeart/2005/8/layout/matrix1"/>
    <dgm:cxn modelId="{BD7C9E0A-13F6-44CB-9590-F6405FB079A5}" type="presParOf" srcId="{74A94E58-88CE-4F09-9809-6760D212B2F4}" destId="{AED98A2E-C285-4B17-B9C9-AF9A346B36B8}" srcOrd="3" destOrd="0" presId="urn:microsoft.com/office/officeart/2005/8/layout/matrix1"/>
    <dgm:cxn modelId="{02E5F3DB-7400-4C6F-8489-3F43BC07AE93}" type="presParOf" srcId="{74A94E58-88CE-4F09-9809-6760D212B2F4}" destId="{F1AAB971-E2C6-4562-AB25-A77EECABF792}" srcOrd="4" destOrd="0" presId="urn:microsoft.com/office/officeart/2005/8/layout/matrix1"/>
    <dgm:cxn modelId="{E2792D25-F705-419A-A060-5500E1725C5A}" type="presParOf" srcId="{74A94E58-88CE-4F09-9809-6760D212B2F4}" destId="{18C445C9-6205-4703-8445-8D58606ADACB}" srcOrd="5" destOrd="0" presId="urn:microsoft.com/office/officeart/2005/8/layout/matrix1"/>
    <dgm:cxn modelId="{71BF5156-3E06-4625-973B-BB5E6AFF5CE9}" type="presParOf" srcId="{74A94E58-88CE-4F09-9809-6760D212B2F4}" destId="{7E0F8BF4-B18B-41AD-934A-FB26A7F1A78C}" srcOrd="6" destOrd="0" presId="urn:microsoft.com/office/officeart/2005/8/layout/matrix1"/>
    <dgm:cxn modelId="{A3150B80-C403-417E-9C59-739ECD031DD2}" type="presParOf" srcId="{74A94E58-88CE-4F09-9809-6760D212B2F4}" destId="{698EE412-2481-4880-AF1E-CF93AB6DB5A9}" srcOrd="7" destOrd="0" presId="urn:microsoft.com/office/officeart/2005/8/layout/matrix1"/>
    <dgm:cxn modelId="{ED3463EA-E81D-47E6-AE19-04D7D64442E0}" type="presParOf" srcId="{C35562A1-F516-45AD-A3FE-95B1EBFDCD95}" destId="{2390B9AF-CD4E-4DDC-82F2-58DF53A7F89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945659" cy="49371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sz="quarter" idx="1"/>
          </p:nvPr>
        </p:nvSpPr>
        <p:spPr>
          <a:xfrm>
            <a:off x="3850449" y="2"/>
            <a:ext cx="2945659" cy="493713"/>
          </a:xfrm>
          <a:prstGeom prst="rect">
            <a:avLst/>
          </a:prstGeom>
        </p:spPr>
        <p:txBody>
          <a:bodyPr vert="horz" lIns="91431" tIns="45715" rIns="91431" bIns="45715" rtlCol="0"/>
          <a:lstStyle>
            <a:lvl1pPr algn="r">
              <a:defRPr sz="1200"/>
            </a:lvl1pPr>
          </a:lstStyle>
          <a:p>
            <a:fld id="{F45AAE9B-511E-49C3-A9D9-4F02A73EB374}" type="datetimeFigureOut">
              <a:rPr lang="en-US" smtClean="0"/>
              <a:t>11/09/2017</a:t>
            </a:fld>
            <a:endParaRPr lang="en-US"/>
          </a:p>
        </p:txBody>
      </p:sp>
      <p:sp>
        <p:nvSpPr>
          <p:cNvPr id="4" name="Footer Placeholder 3"/>
          <p:cNvSpPr>
            <a:spLocks noGrp="1"/>
          </p:cNvSpPr>
          <p:nvPr>
            <p:ph type="ftr" sz="quarter" idx="2"/>
          </p:nvPr>
        </p:nvSpPr>
        <p:spPr>
          <a:xfrm>
            <a:off x="6" y="9378823"/>
            <a:ext cx="2945659" cy="493713"/>
          </a:xfrm>
          <a:prstGeom prst="rect">
            <a:avLst/>
          </a:prstGeom>
        </p:spPr>
        <p:txBody>
          <a:bodyPr vert="horz" lIns="91431" tIns="45715" rIns="91431"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3850449" y="9378823"/>
            <a:ext cx="2945659" cy="493713"/>
          </a:xfrm>
          <a:prstGeom prst="rect">
            <a:avLst/>
          </a:prstGeom>
        </p:spPr>
        <p:txBody>
          <a:bodyPr vert="horz" lIns="91431" tIns="45715" rIns="91431" bIns="45715" rtlCol="0" anchor="b"/>
          <a:lstStyle>
            <a:lvl1pPr algn="r">
              <a:defRPr sz="1200"/>
            </a:lvl1pPr>
          </a:lstStyle>
          <a:p>
            <a:fld id="{5440D271-B674-4151-A38E-76ED0970FE51}" type="slidenum">
              <a:rPr lang="en-US" smtClean="0"/>
              <a:t>‹#›</a:t>
            </a:fld>
            <a:endParaRPr lang="en-US"/>
          </a:p>
        </p:txBody>
      </p:sp>
    </p:spTree>
    <p:extLst>
      <p:ext uri="{BB962C8B-B14F-4D97-AF65-F5344CB8AC3E}">
        <p14:creationId xmlns:p14="http://schemas.microsoft.com/office/powerpoint/2010/main" val="2590637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2"/>
            <a:ext cx="2945659" cy="493713"/>
          </a:xfrm>
          <a:prstGeom prst="rect">
            <a:avLst/>
          </a:prstGeom>
        </p:spPr>
        <p:txBody>
          <a:bodyPr vert="horz" lIns="91431" tIns="45715" rIns="91431" bIns="45715" rtlCol="0"/>
          <a:lstStyle>
            <a:lvl1pPr algn="l">
              <a:defRPr sz="1200"/>
            </a:lvl1pPr>
          </a:lstStyle>
          <a:p>
            <a:endParaRPr lang="en-US"/>
          </a:p>
        </p:txBody>
      </p:sp>
      <p:sp>
        <p:nvSpPr>
          <p:cNvPr id="3" name="Date Placeholder 2"/>
          <p:cNvSpPr>
            <a:spLocks noGrp="1"/>
          </p:cNvSpPr>
          <p:nvPr>
            <p:ph type="dt" idx="1"/>
          </p:nvPr>
        </p:nvSpPr>
        <p:spPr>
          <a:xfrm>
            <a:off x="3850449" y="2"/>
            <a:ext cx="2945659" cy="493713"/>
          </a:xfrm>
          <a:prstGeom prst="rect">
            <a:avLst/>
          </a:prstGeom>
        </p:spPr>
        <p:txBody>
          <a:bodyPr vert="horz" lIns="91431" tIns="45715" rIns="91431" bIns="45715" rtlCol="0"/>
          <a:lstStyle>
            <a:lvl1pPr algn="r">
              <a:defRPr sz="1200"/>
            </a:lvl1pPr>
          </a:lstStyle>
          <a:p>
            <a:fld id="{7A3917A7-3722-4A71-95D6-F589C53EB019}" type="datetimeFigureOut">
              <a:rPr lang="en-US" smtClean="0"/>
              <a:t>11/09/2017</a:t>
            </a:fld>
            <a:endParaRPr lang="en-US"/>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31" tIns="45715" rIns="91431" bIns="45715" rtlCol="0" anchor="ctr"/>
          <a:lstStyle/>
          <a:p>
            <a:endParaRPr lang="en-US"/>
          </a:p>
        </p:txBody>
      </p:sp>
      <p:sp>
        <p:nvSpPr>
          <p:cNvPr id="5" name="Notes Placeholder 4"/>
          <p:cNvSpPr>
            <a:spLocks noGrp="1"/>
          </p:cNvSpPr>
          <p:nvPr>
            <p:ph type="body" sz="quarter" idx="3"/>
          </p:nvPr>
        </p:nvSpPr>
        <p:spPr>
          <a:xfrm>
            <a:off x="679768" y="4690270"/>
            <a:ext cx="5438140" cy="4443412"/>
          </a:xfrm>
          <a:prstGeom prst="rect">
            <a:avLst/>
          </a:prstGeom>
        </p:spPr>
        <p:txBody>
          <a:bodyPr vert="horz" lIns="91431" tIns="45715" rIns="91431"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6" y="9378823"/>
            <a:ext cx="2945659" cy="493713"/>
          </a:xfrm>
          <a:prstGeom prst="rect">
            <a:avLst/>
          </a:prstGeom>
        </p:spPr>
        <p:txBody>
          <a:bodyPr vert="horz" lIns="91431" tIns="45715" rIns="91431" bIns="45715" rtlCol="0" anchor="b"/>
          <a:lstStyle>
            <a:lvl1pPr algn="l">
              <a:defRPr sz="1200"/>
            </a:lvl1pPr>
          </a:lstStyle>
          <a:p>
            <a:endParaRPr lang="en-US"/>
          </a:p>
        </p:txBody>
      </p:sp>
      <p:sp>
        <p:nvSpPr>
          <p:cNvPr id="7" name="Slide Number Placeholder 6"/>
          <p:cNvSpPr>
            <a:spLocks noGrp="1"/>
          </p:cNvSpPr>
          <p:nvPr>
            <p:ph type="sldNum" sz="quarter" idx="5"/>
          </p:nvPr>
        </p:nvSpPr>
        <p:spPr>
          <a:xfrm>
            <a:off x="3850449" y="9378823"/>
            <a:ext cx="2945659" cy="493713"/>
          </a:xfrm>
          <a:prstGeom prst="rect">
            <a:avLst/>
          </a:prstGeom>
        </p:spPr>
        <p:txBody>
          <a:bodyPr vert="horz" lIns="91431" tIns="45715" rIns="91431" bIns="45715" rtlCol="0" anchor="b"/>
          <a:lstStyle>
            <a:lvl1pPr algn="r">
              <a:defRPr sz="1200"/>
            </a:lvl1pPr>
          </a:lstStyle>
          <a:p>
            <a:fld id="{6E7D7EED-20F5-48D4-BC6F-628A515C546E}" type="slidenum">
              <a:rPr lang="en-US" smtClean="0"/>
              <a:t>‹#›</a:t>
            </a:fld>
            <a:endParaRPr lang="en-US"/>
          </a:p>
        </p:txBody>
      </p:sp>
    </p:spTree>
    <p:extLst>
      <p:ext uri="{BB962C8B-B14F-4D97-AF65-F5344CB8AC3E}">
        <p14:creationId xmlns:p14="http://schemas.microsoft.com/office/powerpoint/2010/main" val="3880434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1</a:t>
            </a:fld>
            <a:endParaRPr lang="en-US" dirty="0"/>
          </a:p>
        </p:txBody>
      </p:sp>
    </p:spTree>
    <p:extLst>
      <p:ext uri="{BB962C8B-B14F-4D97-AF65-F5344CB8AC3E}">
        <p14:creationId xmlns:p14="http://schemas.microsoft.com/office/powerpoint/2010/main" val="8309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12</a:t>
            </a:fld>
            <a:endParaRPr lang="en-US"/>
          </a:p>
        </p:txBody>
      </p:sp>
    </p:spTree>
    <p:extLst>
      <p:ext uri="{BB962C8B-B14F-4D97-AF65-F5344CB8AC3E}">
        <p14:creationId xmlns:p14="http://schemas.microsoft.com/office/powerpoint/2010/main" val="2810642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13</a:t>
            </a:fld>
            <a:endParaRPr lang="en-US"/>
          </a:p>
        </p:txBody>
      </p:sp>
    </p:spTree>
    <p:extLst>
      <p:ext uri="{BB962C8B-B14F-4D97-AF65-F5344CB8AC3E}">
        <p14:creationId xmlns:p14="http://schemas.microsoft.com/office/powerpoint/2010/main" val="17743903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15</a:t>
            </a:fld>
            <a:endParaRPr lang="en-US"/>
          </a:p>
        </p:txBody>
      </p:sp>
    </p:spTree>
    <p:extLst>
      <p:ext uri="{BB962C8B-B14F-4D97-AF65-F5344CB8AC3E}">
        <p14:creationId xmlns:p14="http://schemas.microsoft.com/office/powerpoint/2010/main" val="22253030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16</a:t>
            </a:fld>
            <a:endParaRPr lang="en-US"/>
          </a:p>
        </p:txBody>
      </p:sp>
    </p:spTree>
    <p:extLst>
      <p:ext uri="{BB962C8B-B14F-4D97-AF65-F5344CB8AC3E}">
        <p14:creationId xmlns:p14="http://schemas.microsoft.com/office/powerpoint/2010/main" val="624469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17</a:t>
            </a:fld>
            <a:endParaRPr lang="en-US"/>
          </a:p>
        </p:txBody>
      </p:sp>
    </p:spTree>
    <p:extLst>
      <p:ext uri="{BB962C8B-B14F-4D97-AF65-F5344CB8AC3E}">
        <p14:creationId xmlns:p14="http://schemas.microsoft.com/office/powerpoint/2010/main" val="3995890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18</a:t>
            </a:fld>
            <a:endParaRPr lang="en-US"/>
          </a:p>
        </p:txBody>
      </p:sp>
    </p:spTree>
    <p:extLst>
      <p:ext uri="{BB962C8B-B14F-4D97-AF65-F5344CB8AC3E}">
        <p14:creationId xmlns:p14="http://schemas.microsoft.com/office/powerpoint/2010/main" val="914532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19</a:t>
            </a:fld>
            <a:endParaRPr lang="en-US"/>
          </a:p>
        </p:txBody>
      </p:sp>
    </p:spTree>
    <p:extLst>
      <p:ext uri="{BB962C8B-B14F-4D97-AF65-F5344CB8AC3E}">
        <p14:creationId xmlns:p14="http://schemas.microsoft.com/office/powerpoint/2010/main" val="36695208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20</a:t>
            </a:fld>
            <a:endParaRPr lang="en-US"/>
          </a:p>
        </p:txBody>
      </p:sp>
    </p:spTree>
    <p:extLst>
      <p:ext uri="{BB962C8B-B14F-4D97-AF65-F5344CB8AC3E}">
        <p14:creationId xmlns:p14="http://schemas.microsoft.com/office/powerpoint/2010/main" val="776521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sz="1600" dirty="0" smtClean="0">
              <a:solidFill>
                <a:srgbClr val="FF0000"/>
              </a:solidFill>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21</a:t>
            </a:fld>
            <a:endParaRPr lang="en-US"/>
          </a:p>
        </p:txBody>
      </p:sp>
    </p:spTree>
    <p:extLst>
      <p:ext uri="{BB962C8B-B14F-4D97-AF65-F5344CB8AC3E}">
        <p14:creationId xmlns:p14="http://schemas.microsoft.com/office/powerpoint/2010/main" val="34472446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22</a:t>
            </a:fld>
            <a:endParaRPr lang="en-US"/>
          </a:p>
        </p:txBody>
      </p:sp>
    </p:spTree>
    <p:extLst>
      <p:ext uri="{BB962C8B-B14F-4D97-AF65-F5344CB8AC3E}">
        <p14:creationId xmlns:p14="http://schemas.microsoft.com/office/powerpoint/2010/main" val="1548961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a:t>
            </a:fld>
            <a:endParaRPr lang="en-US"/>
          </a:p>
        </p:txBody>
      </p:sp>
    </p:spTree>
    <p:extLst>
      <p:ext uri="{BB962C8B-B14F-4D97-AF65-F5344CB8AC3E}">
        <p14:creationId xmlns:p14="http://schemas.microsoft.com/office/powerpoint/2010/main" val="1502628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23</a:t>
            </a:fld>
            <a:endParaRPr lang="en-US"/>
          </a:p>
        </p:txBody>
      </p:sp>
    </p:spTree>
    <p:extLst>
      <p:ext uri="{BB962C8B-B14F-4D97-AF65-F5344CB8AC3E}">
        <p14:creationId xmlns:p14="http://schemas.microsoft.com/office/powerpoint/2010/main" val="3717199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24</a:t>
            </a:fld>
            <a:endParaRPr lang="en-US"/>
          </a:p>
        </p:txBody>
      </p:sp>
    </p:spTree>
    <p:extLst>
      <p:ext uri="{BB962C8B-B14F-4D97-AF65-F5344CB8AC3E}">
        <p14:creationId xmlns:p14="http://schemas.microsoft.com/office/powerpoint/2010/main" val="2107102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25</a:t>
            </a:fld>
            <a:endParaRPr lang="en-US"/>
          </a:p>
        </p:txBody>
      </p:sp>
    </p:spTree>
    <p:extLst>
      <p:ext uri="{BB962C8B-B14F-4D97-AF65-F5344CB8AC3E}">
        <p14:creationId xmlns:p14="http://schemas.microsoft.com/office/powerpoint/2010/main" val="2355497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27</a:t>
            </a:fld>
            <a:endParaRPr lang="en-US"/>
          </a:p>
        </p:txBody>
      </p:sp>
    </p:spTree>
    <p:extLst>
      <p:ext uri="{BB962C8B-B14F-4D97-AF65-F5344CB8AC3E}">
        <p14:creationId xmlns:p14="http://schemas.microsoft.com/office/powerpoint/2010/main" val="5882060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38</a:t>
            </a:fld>
            <a:endParaRPr lang="en-US"/>
          </a:p>
        </p:txBody>
      </p:sp>
    </p:spTree>
    <p:extLst>
      <p:ext uri="{BB962C8B-B14F-4D97-AF65-F5344CB8AC3E}">
        <p14:creationId xmlns:p14="http://schemas.microsoft.com/office/powerpoint/2010/main" val="22839187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a:p>
        </p:txBody>
      </p:sp>
      <p:sp>
        <p:nvSpPr>
          <p:cNvPr id="4" name="Slide Number Placeholder 3"/>
          <p:cNvSpPr>
            <a:spLocks noGrp="1"/>
          </p:cNvSpPr>
          <p:nvPr>
            <p:ph type="sldNum" sz="quarter" idx="10"/>
          </p:nvPr>
        </p:nvSpPr>
        <p:spPr/>
        <p:txBody>
          <a:bodyPr/>
          <a:lstStyle/>
          <a:p>
            <a:fld id="{6E7D7EED-20F5-48D4-BC6F-628A515C546E}" type="slidenum">
              <a:rPr lang="en-US" smtClean="0"/>
              <a:t>39</a:t>
            </a:fld>
            <a:endParaRPr lang="en-US"/>
          </a:p>
        </p:txBody>
      </p:sp>
    </p:spTree>
    <p:extLst>
      <p:ext uri="{BB962C8B-B14F-4D97-AF65-F5344CB8AC3E}">
        <p14:creationId xmlns:p14="http://schemas.microsoft.com/office/powerpoint/2010/main" val="2235661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40</a:t>
            </a:fld>
            <a:endParaRPr lang="en-US"/>
          </a:p>
        </p:txBody>
      </p:sp>
    </p:spTree>
    <p:extLst>
      <p:ext uri="{BB962C8B-B14F-4D97-AF65-F5344CB8AC3E}">
        <p14:creationId xmlns:p14="http://schemas.microsoft.com/office/powerpoint/2010/main" val="35721988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50</a:t>
            </a:fld>
            <a:endParaRPr lang="en-US"/>
          </a:p>
        </p:txBody>
      </p:sp>
    </p:spTree>
    <p:extLst>
      <p:ext uri="{BB962C8B-B14F-4D97-AF65-F5344CB8AC3E}">
        <p14:creationId xmlns:p14="http://schemas.microsoft.com/office/powerpoint/2010/main" val="2927234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54</a:t>
            </a:fld>
            <a:endParaRPr lang="en-US"/>
          </a:p>
        </p:txBody>
      </p:sp>
    </p:spTree>
    <p:extLst>
      <p:ext uri="{BB962C8B-B14F-4D97-AF65-F5344CB8AC3E}">
        <p14:creationId xmlns:p14="http://schemas.microsoft.com/office/powerpoint/2010/main" val="11031624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55</a:t>
            </a:fld>
            <a:endParaRPr lang="en-US"/>
          </a:p>
        </p:txBody>
      </p:sp>
    </p:spTree>
    <p:extLst>
      <p:ext uri="{BB962C8B-B14F-4D97-AF65-F5344CB8AC3E}">
        <p14:creationId xmlns:p14="http://schemas.microsoft.com/office/powerpoint/2010/main" val="71017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3</a:t>
            </a:fld>
            <a:endParaRPr lang="en-US"/>
          </a:p>
        </p:txBody>
      </p:sp>
    </p:spTree>
    <p:extLst>
      <p:ext uri="{BB962C8B-B14F-4D97-AF65-F5344CB8AC3E}">
        <p14:creationId xmlns:p14="http://schemas.microsoft.com/office/powerpoint/2010/main" val="290777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56</a:t>
            </a:fld>
            <a:endParaRPr lang="en-US"/>
          </a:p>
        </p:txBody>
      </p:sp>
    </p:spTree>
    <p:extLst>
      <p:ext uri="{BB962C8B-B14F-4D97-AF65-F5344CB8AC3E}">
        <p14:creationId xmlns:p14="http://schemas.microsoft.com/office/powerpoint/2010/main" val="1395595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57</a:t>
            </a:fld>
            <a:endParaRPr lang="en-US"/>
          </a:p>
        </p:txBody>
      </p:sp>
    </p:spTree>
    <p:extLst>
      <p:ext uri="{BB962C8B-B14F-4D97-AF65-F5344CB8AC3E}">
        <p14:creationId xmlns:p14="http://schemas.microsoft.com/office/powerpoint/2010/main" val="12268189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58</a:t>
            </a:fld>
            <a:endParaRPr lang="en-US"/>
          </a:p>
        </p:txBody>
      </p:sp>
    </p:spTree>
    <p:extLst>
      <p:ext uri="{BB962C8B-B14F-4D97-AF65-F5344CB8AC3E}">
        <p14:creationId xmlns:p14="http://schemas.microsoft.com/office/powerpoint/2010/main" val="357037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6E7D7EED-20F5-48D4-BC6F-628A515C546E}" type="slidenum">
              <a:rPr lang="en-US" smtClean="0"/>
              <a:t>61</a:t>
            </a:fld>
            <a:endParaRPr lang="en-US"/>
          </a:p>
        </p:txBody>
      </p:sp>
    </p:spTree>
    <p:extLst>
      <p:ext uri="{BB962C8B-B14F-4D97-AF65-F5344CB8AC3E}">
        <p14:creationId xmlns:p14="http://schemas.microsoft.com/office/powerpoint/2010/main" val="19687391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67</a:t>
            </a:fld>
            <a:endParaRPr lang="en-US"/>
          </a:p>
        </p:txBody>
      </p:sp>
    </p:spTree>
    <p:extLst>
      <p:ext uri="{BB962C8B-B14F-4D97-AF65-F5344CB8AC3E}">
        <p14:creationId xmlns:p14="http://schemas.microsoft.com/office/powerpoint/2010/main" val="1616085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68</a:t>
            </a:fld>
            <a:endParaRPr lang="en-US"/>
          </a:p>
        </p:txBody>
      </p:sp>
    </p:spTree>
    <p:extLst>
      <p:ext uri="{BB962C8B-B14F-4D97-AF65-F5344CB8AC3E}">
        <p14:creationId xmlns:p14="http://schemas.microsoft.com/office/powerpoint/2010/main" val="235696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4</a:t>
            </a:fld>
            <a:endParaRPr lang="en-US"/>
          </a:p>
        </p:txBody>
      </p:sp>
    </p:spTree>
    <p:extLst>
      <p:ext uri="{BB962C8B-B14F-4D97-AF65-F5344CB8AC3E}">
        <p14:creationId xmlns:p14="http://schemas.microsoft.com/office/powerpoint/2010/main" val="2742430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6E7D7EED-20F5-48D4-BC6F-628A515C546E}" type="slidenum">
              <a:rPr lang="en-US" smtClean="0"/>
              <a:t>5</a:t>
            </a:fld>
            <a:endParaRPr lang="en-US"/>
          </a:p>
        </p:txBody>
      </p:sp>
    </p:spTree>
    <p:extLst>
      <p:ext uri="{BB962C8B-B14F-4D97-AF65-F5344CB8AC3E}">
        <p14:creationId xmlns:p14="http://schemas.microsoft.com/office/powerpoint/2010/main" val="3417650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8</a:t>
            </a:fld>
            <a:endParaRPr lang="en-US"/>
          </a:p>
        </p:txBody>
      </p:sp>
    </p:spTree>
    <p:extLst>
      <p:ext uri="{BB962C8B-B14F-4D97-AF65-F5344CB8AC3E}">
        <p14:creationId xmlns:p14="http://schemas.microsoft.com/office/powerpoint/2010/main" val="497675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9</a:t>
            </a:fld>
            <a:endParaRPr lang="en-US"/>
          </a:p>
        </p:txBody>
      </p:sp>
    </p:spTree>
    <p:extLst>
      <p:ext uri="{BB962C8B-B14F-4D97-AF65-F5344CB8AC3E}">
        <p14:creationId xmlns:p14="http://schemas.microsoft.com/office/powerpoint/2010/main" val="322804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10</a:t>
            </a:fld>
            <a:endParaRPr lang="en-US"/>
          </a:p>
        </p:txBody>
      </p:sp>
    </p:spTree>
    <p:extLst>
      <p:ext uri="{BB962C8B-B14F-4D97-AF65-F5344CB8AC3E}">
        <p14:creationId xmlns:p14="http://schemas.microsoft.com/office/powerpoint/2010/main" val="321289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7D7EED-20F5-48D4-BC6F-628A515C546E}" type="slidenum">
              <a:rPr lang="en-US" smtClean="0"/>
              <a:t>11</a:t>
            </a:fld>
            <a:endParaRPr lang="en-US"/>
          </a:p>
        </p:txBody>
      </p:sp>
    </p:spTree>
    <p:extLst>
      <p:ext uri="{BB962C8B-B14F-4D97-AF65-F5344CB8AC3E}">
        <p14:creationId xmlns:p14="http://schemas.microsoft.com/office/powerpoint/2010/main" val="3252076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48000"/>
            <a:ext cx="2249424" cy="7200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8000"/>
            <a:ext cx="6784848" cy="7200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hasCustomPrompt="1"/>
          </p:nvPr>
        </p:nvSpPr>
        <p:spPr>
          <a:xfrm>
            <a:off x="2362200" y="4038600"/>
            <a:ext cx="6477000" cy="1828800"/>
          </a:xfrm>
        </p:spPr>
        <p:txBody>
          <a:bodyPr anchor="b"/>
          <a:lstStyle>
            <a:lvl1pPr>
              <a:defRPr cap="all" baseline="0">
                <a:solidFill>
                  <a:schemeClr val="bg2"/>
                </a:solidFill>
              </a:defRPr>
            </a:lvl1pPr>
          </a:lstStyle>
          <a:p>
            <a:r>
              <a:rPr kumimoji="0" lang="en-US" dirty="0" smtClean="0"/>
              <a:t>Click to edit Master title style</a:t>
            </a:r>
            <a:br>
              <a:rPr kumimoji="0" lang="en-US" dirty="0" smtClean="0"/>
            </a:br>
            <a:endParaRPr kumimoji="0" lang="en-US" dirty="0"/>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smtClean="0"/>
              <a:t>Click to edit Master subtitle style</a:t>
            </a:r>
            <a:endParaRPr kumimoji="0"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US" smtClean="0"/>
              <a:t>Executive Management retreat</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DD2957A-38BF-4766-88FD-46AF2F4ED65D}" type="slidenum">
              <a:rPr lang="en-US" smtClean="0"/>
              <a:t>‹#›</a:t>
            </a:fld>
            <a:endParaRPr lang="en-US"/>
          </a:p>
        </p:txBody>
      </p:sp>
      <p:sp>
        <p:nvSpPr>
          <p:cNvPr id="13" name="AutoShape 4"/>
          <p:cNvSpPr>
            <a:spLocks noChangeAspect="1" noChangeArrowheads="1" noTextEdit="1"/>
          </p:cNvSpPr>
          <p:nvPr/>
        </p:nvSpPr>
        <p:spPr bwMode="auto">
          <a:xfrm>
            <a:off x="-41284" y="5013176"/>
            <a:ext cx="2277322" cy="864171"/>
          </a:xfrm>
          <a:prstGeom prst="rect">
            <a:avLst/>
          </a:prstGeom>
          <a:noFill/>
          <a:ln w="9525">
            <a:noFill/>
            <a:miter lim="800000"/>
            <a:headEnd/>
            <a:tailEnd/>
          </a:ln>
        </p:spPr>
        <p:txBody>
          <a:bodyPr/>
          <a:lstStyle/>
          <a:p>
            <a:endParaRPr lang="en-US"/>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568" y="4950267"/>
            <a:ext cx="792088" cy="865430"/>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703768"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61396047-A25F-4C04-801C-E0B65870C122}" type="datetime1">
              <a:rPr lang="en-US" smtClean="0"/>
              <a:t>11/09/2017</a:t>
            </a:fld>
            <a:endParaRPr lang="en-US"/>
          </a:p>
        </p:txBody>
      </p:sp>
      <p:sp>
        <p:nvSpPr>
          <p:cNvPr id="5" name="Footer Placeholder 4"/>
          <p:cNvSpPr>
            <a:spLocks noGrp="1"/>
          </p:cNvSpPr>
          <p:nvPr>
            <p:ph type="ftr" sz="quarter" idx="11"/>
          </p:nvPr>
        </p:nvSpPr>
        <p:spPr/>
        <p:txBody>
          <a:bodyPr/>
          <a:lstStyle/>
          <a:p>
            <a:r>
              <a:rPr lang="en-US" smtClean="0"/>
              <a:t>Executive Management retreat</a:t>
            </a: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fld id="{E6ADB3C4-37BC-4668-B07C-AC0A61DA5C70}" type="datetime1">
              <a:rPr lang="en-US" smtClean="0"/>
              <a:t>11/09/2017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DD2957A-38BF-4766-88FD-46AF2F4ED65D}" type="slidenum">
              <a:rPr lang="en-US" smtClean="0"/>
              <a:t>‹#›</a:t>
            </a:fld>
            <a:endParaRPr lang="en-US"/>
          </a:p>
        </p:txBody>
      </p:sp>
      <p:sp>
        <p:nvSpPr>
          <p:cNvPr id="14" name="Footer Placeholder 13"/>
          <p:cNvSpPr>
            <a:spLocks noGrp="1"/>
          </p:cNvSpPr>
          <p:nvPr>
            <p:ph type="ftr" sz="quarter" idx="12"/>
          </p:nvPr>
        </p:nvSpPr>
        <p:spPr/>
        <p:txBody>
          <a:bodyPr/>
          <a:lstStyle/>
          <a:p>
            <a:r>
              <a:rPr lang="en-US" smtClean="0"/>
              <a:t>Executive Management retreat</a:t>
            </a: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656" y="2716158"/>
            <a:ext cx="792088" cy="865430"/>
          </a:xfrm>
          <a:prstGeom prst="rect">
            <a:avLst/>
          </a:prstGeom>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fld id="{2A6A0925-FB6F-41AF-BC67-F44E03827291}" type="datetime1">
              <a:rPr lang="en-US" smtClean="0"/>
              <a:t>11/09/2017</a:t>
            </a:fld>
            <a:endParaRPr lang="en-US"/>
          </a:p>
        </p:txBody>
      </p:sp>
      <p:sp>
        <p:nvSpPr>
          <p:cNvPr id="10" name="Slide Number Placeholder 9"/>
          <p:cNvSpPr>
            <a:spLocks noGrp="1"/>
          </p:cNvSpPr>
          <p:nvPr>
            <p:ph type="sldNum" sz="quarter" idx="16"/>
          </p:nvPr>
        </p:nvSpPr>
        <p:spPr/>
        <p:txBody>
          <a:bodyPr rtlCol="0"/>
          <a:lstStyle/>
          <a:p>
            <a:fld id="{DDD2957A-38BF-4766-88FD-46AF2F4ED65D}" type="slidenum">
              <a:rPr lang="en-US" smtClean="0"/>
              <a:t>‹#›</a:t>
            </a:fld>
            <a:endParaRPr lang="en-US"/>
          </a:p>
        </p:txBody>
      </p:sp>
      <p:sp>
        <p:nvSpPr>
          <p:cNvPr id="12" name="Footer Placeholder 11"/>
          <p:cNvSpPr>
            <a:spLocks noGrp="1"/>
          </p:cNvSpPr>
          <p:nvPr>
            <p:ph type="ftr" sz="quarter" idx="17"/>
          </p:nvPr>
        </p:nvSpPr>
        <p:spPr/>
        <p:txBody>
          <a:bodyPr rtlCol="0"/>
          <a:lstStyle/>
          <a:p>
            <a:r>
              <a:rPr lang="en-US" smtClean="0"/>
              <a:t>Executive Management retreat</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7783016"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fld id="{D21AAC08-61CE-4B90-B52E-AEC4BE5150C8}" type="datetime1">
              <a:rPr lang="en-US" smtClean="0"/>
              <a:t>11/09/2017</a:t>
            </a:fld>
            <a:endParaRPr lang="en-US"/>
          </a:p>
        </p:txBody>
      </p:sp>
      <p:sp>
        <p:nvSpPr>
          <p:cNvPr id="12" name="Slide Number Placeholder 11"/>
          <p:cNvSpPr>
            <a:spLocks noGrp="1"/>
          </p:cNvSpPr>
          <p:nvPr>
            <p:ph type="sldNum" sz="quarter" idx="16"/>
          </p:nvPr>
        </p:nvSpPr>
        <p:spPr/>
        <p:txBody>
          <a:bodyPr rtlCol="0"/>
          <a:lstStyle/>
          <a:p>
            <a:fld id="{DDD2957A-38BF-4766-88FD-46AF2F4ED65D}" type="slidenum">
              <a:rPr lang="en-US" smtClean="0"/>
              <a:t>‹#›</a:t>
            </a:fld>
            <a:endParaRPr lang="en-US" dirty="0"/>
          </a:p>
        </p:txBody>
      </p:sp>
      <p:sp>
        <p:nvSpPr>
          <p:cNvPr id="14" name="Footer Placeholder 13"/>
          <p:cNvSpPr>
            <a:spLocks noGrp="1"/>
          </p:cNvSpPr>
          <p:nvPr>
            <p:ph type="ftr" sz="quarter" idx="17"/>
          </p:nvPr>
        </p:nvSpPr>
        <p:spPr/>
        <p:txBody>
          <a:bodyPr rtlCol="0"/>
          <a:lstStyle/>
          <a:p>
            <a:r>
              <a:rPr lang="en-US" smtClean="0"/>
              <a:t>Executive Management retreat</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fld id="{084A3F8D-7326-489B-A111-72F253C23C70}" type="datetime1">
              <a:rPr lang="en-US" smtClean="0"/>
              <a:t>11/09/2017</a:t>
            </a:fld>
            <a:endParaRPr lang="en-US"/>
          </a:p>
        </p:txBody>
      </p:sp>
      <p:sp>
        <p:nvSpPr>
          <p:cNvPr id="4" name="Footer Placeholder 3"/>
          <p:cNvSpPr>
            <a:spLocks noGrp="1"/>
          </p:cNvSpPr>
          <p:nvPr>
            <p:ph type="ftr" sz="quarter" idx="11"/>
          </p:nvPr>
        </p:nvSpPr>
        <p:spPr/>
        <p:txBody>
          <a:bodyPr/>
          <a:lstStyle/>
          <a:p>
            <a:r>
              <a:rPr lang="en-US" smtClean="0"/>
              <a:t>Executive Management retreat</a:t>
            </a:r>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7634808"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fld id="{25BF7998-6C05-4FEA-AF9A-E2F1785DC22B}" type="datetime1">
              <a:rPr lang="en-US" smtClean="0"/>
              <a:t>11/09/2017</a:t>
            </a:fld>
            <a:endParaRPr lang="en-US"/>
          </a:p>
        </p:txBody>
      </p:sp>
      <p:sp>
        <p:nvSpPr>
          <p:cNvPr id="6" name="Footer Placeholder 5"/>
          <p:cNvSpPr>
            <a:spLocks noGrp="1"/>
          </p:cNvSpPr>
          <p:nvPr>
            <p:ph type="ftr" sz="quarter" idx="11"/>
          </p:nvPr>
        </p:nvSpPr>
        <p:spPr/>
        <p:txBody>
          <a:bodyPr/>
          <a:lstStyle/>
          <a:p>
            <a:r>
              <a:rPr lang="en-US" smtClean="0"/>
              <a:t>Executive Management retreat</a:t>
            </a: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DD2957A-38BF-4766-88FD-46AF2F4ED65D}"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pper-median-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r>
              <a:rPr lang="en-US" smtClean="0"/>
              <a:t>Executive Management retreat</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a:t>
            </a:fld>
            <a:endParaRPr lang="en-US"/>
          </a:p>
        </p:txBody>
      </p:sp>
      <p:sp>
        <p:nvSpPr>
          <p:cNvPr id="5" name="Text Placeholder 12"/>
          <p:cNvSpPr>
            <a:spLocks noGrp="1"/>
          </p:cNvSpPr>
          <p:nvPr>
            <p:ph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extLst>
      <p:ext uri="{BB962C8B-B14F-4D97-AF65-F5344CB8AC3E}">
        <p14:creationId xmlns:p14="http://schemas.microsoft.com/office/powerpoint/2010/main" val="2498217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9906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925144"/>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460432" y="419189"/>
            <a:ext cx="483493" cy="528261"/>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7612058" cy="573886"/>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612648" y="1046962"/>
            <a:ext cx="8153400" cy="547838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3" name="Footer Placeholder 2"/>
          <p:cNvSpPr>
            <a:spLocks noGrp="1"/>
          </p:cNvSpPr>
          <p:nvPr>
            <p:ph type="ftr" sz="quarter" idx="3"/>
          </p:nvPr>
        </p:nvSpPr>
        <p:spPr>
          <a:xfrm>
            <a:off x="3183365" y="6525344"/>
            <a:ext cx="5421083" cy="221109"/>
          </a:xfrm>
          <a:prstGeom prst="rect">
            <a:avLst/>
          </a:prstGeom>
        </p:spPr>
        <p:txBody>
          <a:bodyPr vert="horz" anchor="ctr"/>
          <a:lstStyle>
            <a:lvl1pPr algn="r" eaLnBrk="1" latinLnBrk="0" hangingPunct="1">
              <a:defRPr kumimoji="0" sz="1400">
                <a:solidFill>
                  <a:schemeClr val="tx2"/>
                </a:solidFill>
              </a:defRPr>
            </a:lvl1pPr>
          </a:lstStyle>
          <a:p>
            <a:r>
              <a:rPr lang="en-US" smtClean="0"/>
              <a:t>Executive Management retreat</a:t>
            </a:r>
            <a:endParaRPr lang="en-US" dirty="0"/>
          </a:p>
        </p:txBody>
      </p:sp>
      <p:sp>
        <p:nvSpPr>
          <p:cNvPr id="8" name="Rectangle 7"/>
          <p:cNvSpPr/>
          <p:nvPr/>
        </p:nvSpPr>
        <p:spPr>
          <a:xfrm>
            <a:off x="0" y="810424"/>
            <a:ext cx="533400" cy="228600"/>
          </a:xfrm>
          <a:prstGeom prst="rect">
            <a:avLst/>
          </a:prstGeom>
          <a:solidFill>
            <a:srgbClr val="498B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810424"/>
            <a:ext cx="8553450" cy="571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802486"/>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DD2957A-38BF-4766-88FD-46AF2F4ED65D}" type="slidenum">
              <a:rPr lang="en-US" smtClean="0"/>
              <a:t>‹#›</a:t>
            </a:fld>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460432" y="188640"/>
            <a:ext cx="483493" cy="528261"/>
          </a:xfrm>
          <a:prstGeom prst="rect">
            <a:avLst/>
          </a:prstGeom>
        </p:spPr>
      </p:pic>
    </p:spTree>
    <p:extLst>
      <p:ext uri="{BB962C8B-B14F-4D97-AF65-F5344CB8AC3E}">
        <p14:creationId xmlns:p14="http://schemas.microsoft.com/office/powerpoint/2010/main" val="2189391830"/>
      </p:ext>
    </p:extLst>
  </p:cSld>
  <p:clrMap bg1="lt1" tx1="dk1" bg2="lt2" tx2="dk2" accent1="accent1" accent2="accent2" accent3="accent3" accent4="accent4" accent5="accent5" accent6="accent6" hlink="hlink" folHlink="folHlink"/>
  <p:sldLayoutIdLst>
    <p:sldLayoutId id="2147483670" r:id="rId1"/>
  </p:sldLayoutIdLst>
  <p:timing>
    <p:tnLst>
      <p:par>
        <p:cTn id="1" dur="indefinite" restart="never" nodeType="tmRoot"/>
      </p:par>
    </p:tnLst>
  </p:timing>
  <p:hf hdr="0" ftr="0" dt="0"/>
  <p:txStyles>
    <p:titleStyle>
      <a:lvl1pPr algn="l" rtl="0" eaLnBrk="1" latinLnBrk="0" hangingPunct="1">
        <a:lnSpc>
          <a:spcPct val="80000"/>
        </a:lnSpc>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2.gif"/><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6.pn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3" Type="http://schemas.openxmlformats.org/officeDocument/2006/relationships/image" Target="../media/image19.png"/><Relationship Id="rId7" Type="http://schemas.openxmlformats.org/officeDocument/2006/relationships/image" Target="../media/image23.jpeg"/><Relationship Id="rId12"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8.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www.itu.int/net4/CRM/SDG/#/home/objectiv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1.jpeg"/><Relationship Id="rId13" Type="http://schemas.openxmlformats.org/officeDocument/2006/relationships/image" Target="../media/image24.jpeg"/><Relationship Id="rId18" Type="http://schemas.openxmlformats.org/officeDocument/2006/relationships/image" Target="../media/image47.jpeg"/><Relationship Id="rId3" Type="http://schemas.openxmlformats.org/officeDocument/2006/relationships/image" Target="../media/image36.jpeg"/><Relationship Id="rId7" Type="http://schemas.openxmlformats.org/officeDocument/2006/relationships/image" Target="../media/image40.jpeg"/><Relationship Id="rId12" Type="http://schemas.openxmlformats.org/officeDocument/2006/relationships/image" Target="../media/image44.jpeg"/><Relationship Id="rId17" Type="http://schemas.openxmlformats.org/officeDocument/2006/relationships/image" Target="../media/image46.jpeg"/><Relationship Id="rId2" Type="http://schemas.openxmlformats.org/officeDocument/2006/relationships/notesSlide" Target="../notesSlides/notesSlide26.xml"/><Relationship Id="rId16" Type="http://schemas.openxmlformats.org/officeDocument/2006/relationships/image" Target="../media/image26.jpeg"/><Relationship Id="rId1" Type="http://schemas.openxmlformats.org/officeDocument/2006/relationships/slideLayout" Target="../slideLayouts/slideLayout8.xml"/><Relationship Id="rId6" Type="http://schemas.openxmlformats.org/officeDocument/2006/relationships/image" Target="../media/image39.jpeg"/><Relationship Id="rId11" Type="http://schemas.openxmlformats.org/officeDocument/2006/relationships/image" Target="../media/image43.png"/><Relationship Id="rId5" Type="http://schemas.openxmlformats.org/officeDocument/2006/relationships/image" Target="../media/image38.jpeg"/><Relationship Id="rId15" Type="http://schemas.openxmlformats.org/officeDocument/2006/relationships/image" Target="../media/image29.jpeg"/><Relationship Id="rId10" Type="http://schemas.openxmlformats.org/officeDocument/2006/relationships/image" Target="../media/image23.jpeg"/><Relationship Id="rId19" Type="http://schemas.openxmlformats.org/officeDocument/2006/relationships/image" Target="../media/image27.jpeg"/><Relationship Id="rId4" Type="http://schemas.openxmlformats.org/officeDocument/2006/relationships/image" Target="../media/image37.jpeg"/><Relationship Id="rId9" Type="http://schemas.openxmlformats.org/officeDocument/2006/relationships/image" Target="../media/image42.jpeg"/><Relationship Id="rId14" Type="http://schemas.openxmlformats.org/officeDocument/2006/relationships/image" Target="../media/image4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49.pn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normAutofit/>
          </a:bodyPr>
          <a:lstStyle/>
          <a:p>
            <a:r>
              <a:rPr lang="en-US" sz="1900" dirty="0" smtClean="0"/>
              <a:t>		</a:t>
            </a:r>
            <a:r>
              <a:rPr lang="en-US" dirty="0" smtClean="0"/>
              <a:t>		 	</a:t>
            </a:r>
            <a:r>
              <a:rPr lang="en-US" sz="2800" b="1" dirty="0" smtClean="0"/>
              <a:t> </a:t>
            </a:r>
            <a:r>
              <a:rPr lang="en-US" sz="1300" b="1" dirty="0" smtClean="0"/>
              <a:t>2017</a:t>
            </a:r>
            <a:r>
              <a:rPr lang="zh-CN" altLang="en-US" sz="1300" b="1" dirty="0" smtClean="0"/>
              <a:t>年</a:t>
            </a:r>
            <a:r>
              <a:rPr lang="en-US" altLang="zh-CN" sz="1300" b="1" dirty="0" smtClean="0"/>
              <a:t>8</a:t>
            </a:r>
            <a:r>
              <a:rPr lang="zh-CN" altLang="en-US" sz="1300" b="1" dirty="0" smtClean="0"/>
              <a:t>月</a:t>
            </a:r>
            <a:r>
              <a:rPr lang="en-US" altLang="zh-CN" sz="1300" b="1" dirty="0" smtClean="0"/>
              <a:t>7</a:t>
            </a:r>
            <a:r>
              <a:rPr lang="zh-CN" altLang="en-US" sz="1300" b="1" dirty="0" smtClean="0"/>
              <a:t>日</a:t>
            </a:r>
            <a:endParaRPr lang="en-US" sz="1900" b="1" dirty="0"/>
          </a:p>
        </p:txBody>
      </p:sp>
      <p:sp>
        <p:nvSpPr>
          <p:cNvPr id="7" name="Title 4"/>
          <p:cNvSpPr txBox="1">
            <a:spLocks/>
          </p:cNvSpPr>
          <p:nvPr/>
        </p:nvSpPr>
        <p:spPr>
          <a:xfrm>
            <a:off x="2362200" y="836712"/>
            <a:ext cx="6602288" cy="4968552"/>
          </a:xfrm>
          <a:prstGeom prst="rect">
            <a:avLst/>
          </a:prstGeom>
        </p:spPr>
        <p:txBody>
          <a:bodyPr vert="horz" anchor="b">
            <a:normAutofit/>
          </a:bodyPr>
          <a:lstStyle>
            <a:lvl1pPr algn="l" rtl="0" eaLnBrk="1" latinLnBrk="0" hangingPunct="1">
              <a:lnSpc>
                <a:spcPct val="80000"/>
              </a:lnSpc>
              <a:spcBef>
                <a:spcPct val="0"/>
              </a:spcBef>
              <a:buNone/>
              <a:defRPr kumimoji="0" sz="4400" kern="1200" cap="all" baseline="0">
                <a:solidFill>
                  <a:schemeClr val="bg2"/>
                </a:solidFill>
                <a:latin typeface="+mj-lt"/>
                <a:ea typeface="+mj-ea"/>
                <a:cs typeface="+mj-cs"/>
              </a:defRPr>
            </a:lvl1pPr>
          </a:lstStyle>
          <a:p>
            <a:pPr>
              <a:lnSpc>
                <a:spcPct val="100000"/>
              </a:lnSpc>
              <a:spcBef>
                <a:spcPts val="600"/>
              </a:spcBef>
            </a:pPr>
            <a:r>
              <a:rPr lang="zh-CN" altLang="en-US" sz="2800" b="1" dirty="0" smtClean="0"/>
              <a:t>战略规划框架</a:t>
            </a:r>
            <a:r>
              <a:rPr lang="en-US" sz="2800" b="1" dirty="0" smtClean="0"/>
              <a:t/>
            </a:r>
            <a:br>
              <a:rPr lang="en-US" sz="2800" b="1" dirty="0" smtClean="0"/>
            </a:br>
            <a:endParaRPr lang="en-US" sz="2800" b="1" dirty="0" smtClean="0"/>
          </a:p>
          <a:p>
            <a:pPr>
              <a:lnSpc>
                <a:spcPct val="100000"/>
              </a:lnSpc>
              <a:spcBef>
                <a:spcPts val="600"/>
              </a:spcBef>
            </a:pPr>
            <a:r>
              <a:rPr lang="zh-CN" altLang="en-US" sz="2400" dirty="0" smtClean="0">
                <a:latin typeface="Calibri" panose="020F0502020204030204" pitchFamily="34" charset="0"/>
                <a:ea typeface="STKaiti" panose="02010600040101010101" pitchFamily="2" charset="-122"/>
              </a:rPr>
              <a:t>理</a:t>
            </a:r>
            <a:r>
              <a:rPr lang="zh-CN" altLang="en-US" sz="2400" dirty="0">
                <a:latin typeface="Calibri" panose="020F0502020204030204" pitchFamily="34" charset="0"/>
                <a:ea typeface="STKaiti" panose="02010600040101010101" pitchFamily="2" charset="-122"/>
              </a:rPr>
              <a:t>事</a:t>
            </a:r>
            <a:r>
              <a:rPr lang="zh-CN" altLang="en-US" sz="2400" dirty="0" smtClean="0">
                <a:latin typeface="Calibri" panose="020F0502020204030204" pitchFamily="34" charset="0"/>
                <a:ea typeface="STKaiti" panose="02010600040101010101" pitchFamily="2" charset="-122"/>
              </a:rPr>
              <a:t>会</a:t>
            </a:r>
            <a:r>
              <a:rPr lang="zh-CN" altLang="en-US" sz="2400" dirty="0">
                <a:latin typeface="Calibri" panose="020F0502020204030204" pitchFamily="34" charset="0"/>
                <a:ea typeface="STKaiti" panose="02010600040101010101" pitchFamily="2" charset="-122"/>
              </a:rPr>
              <a:t>制定</a:t>
            </a:r>
            <a:r>
              <a:rPr lang="en-US" altLang="zh-CN" sz="2400" dirty="0" smtClean="0">
                <a:latin typeface="Calibri" panose="020F0502020204030204" pitchFamily="34" charset="0"/>
                <a:ea typeface="STKaiti" panose="02010600040101010101" pitchFamily="2" charset="-122"/>
              </a:rPr>
              <a:t>2020-2023</a:t>
            </a:r>
            <a:r>
              <a:rPr lang="zh-CN" altLang="en-US" sz="2400" dirty="0">
                <a:latin typeface="Calibri" panose="020F0502020204030204" pitchFamily="34" charset="0"/>
                <a:ea typeface="STKaiti" panose="02010600040101010101" pitchFamily="2" charset="-122"/>
              </a:rPr>
              <a:t>年战略和财务规划工作</a:t>
            </a:r>
            <a:r>
              <a:rPr lang="zh-CN" altLang="en-US" sz="2400" dirty="0" smtClean="0">
                <a:latin typeface="Calibri" panose="020F0502020204030204" pitchFamily="34" charset="0"/>
                <a:ea typeface="STKaiti" panose="02010600040101010101" pitchFamily="2" charset="-122"/>
              </a:rPr>
              <a:t>组</a:t>
            </a:r>
            <a:r>
              <a:rPr lang="en-US" altLang="zh-CN" sz="2400" dirty="0" smtClean="0">
                <a:latin typeface="Calibri" panose="020F0502020204030204" pitchFamily="34" charset="0"/>
                <a:ea typeface="STKaiti" panose="02010600040101010101" pitchFamily="2" charset="-122"/>
              </a:rPr>
              <a:t/>
            </a:r>
            <a:br>
              <a:rPr lang="en-US" altLang="zh-CN" sz="2400" dirty="0" smtClean="0">
                <a:latin typeface="Calibri" panose="020F0502020204030204" pitchFamily="34" charset="0"/>
                <a:ea typeface="STKaiti" panose="02010600040101010101" pitchFamily="2" charset="-122"/>
              </a:rPr>
            </a:br>
            <a:r>
              <a:rPr lang="zh-CN" altLang="en-US" sz="2400" dirty="0" smtClean="0">
                <a:latin typeface="Calibri" panose="020F0502020204030204" pitchFamily="34" charset="0"/>
                <a:ea typeface="STKaiti" panose="02010600040101010101" pitchFamily="2" charset="-122"/>
              </a:rPr>
              <a:t>第二次会议</a:t>
            </a:r>
            <a:endParaRPr lang="en-US" sz="2400" i="1" cap="none" dirty="0" smtClean="0">
              <a:latin typeface="Calibri" panose="020F0502020204030204" pitchFamily="34" charset="0"/>
              <a:ea typeface="STKaiti" panose="02010600040101010101" pitchFamily="2" charset="-122"/>
            </a:endParaRPr>
          </a:p>
          <a:p>
            <a:pPr>
              <a:lnSpc>
                <a:spcPct val="100000"/>
              </a:lnSpc>
              <a:spcBef>
                <a:spcPts val="600"/>
              </a:spcBef>
            </a:pPr>
            <a:endParaRPr lang="en-US" sz="2800" b="1" dirty="0" smtClean="0"/>
          </a:p>
          <a:p>
            <a:pPr>
              <a:lnSpc>
                <a:spcPct val="100000"/>
              </a:lnSpc>
              <a:spcBef>
                <a:spcPts val="600"/>
              </a:spcBef>
            </a:pPr>
            <a:r>
              <a:rPr lang="zh-CN" altLang="en-US" sz="2400" b="1" dirty="0" smtClean="0"/>
              <a:t>“致力于</a:t>
            </a:r>
            <a:r>
              <a:rPr lang="zh-CN" altLang="en-US" sz="2400" b="1" dirty="0"/>
              <a:t>连通世界</a:t>
            </a:r>
            <a:r>
              <a:rPr lang="zh-CN" altLang="en-US" sz="2400" b="1" dirty="0" smtClean="0"/>
              <a:t>”</a:t>
            </a:r>
            <a:endParaRPr lang="en-US" sz="2400" b="1" i="1" cap="none" dirty="0" smtClean="0"/>
          </a:p>
        </p:txBody>
      </p:sp>
      <p:sp>
        <p:nvSpPr>
          <p:cNvPr id="4" name="Rectangle 3"/>
          <p:cNvSpPr/>
          <p:nvPr/>
        </p:nvSpPr>
        <p:spPr>
          <a:xfrm>
            <a:off x="6588224" y="222607"/>
            <a:ext cx="2016224" cy="64633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文件：</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CWG-SFP-2/6</a:t>
            </a:r>
            <a:r>
              <a:rPr lang="en-US"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(Rev.1)</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-C</a:t>
            </a:r>
          </a:p>
          <a:p>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2017</a:t>
            </a:r>
            <a:r>
              <a:rPr lang="zh-CN" altLang="en-US"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年</a:t>
            </a:r>
            <a:r>
              <a:rPr lang="en-US" altLang="zh-CN"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8</a:t>
            </a:r>
            <a:r>
              <a:rPr lang="zh-CN" altLang="en-US"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月</a:t>
            </a:r>
            <a:r>
              <a:rPr lang="en-US" altLang="zh-CN"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24</a:t>
            </a:r>
            <a:r>
              <a:rPr lang="zh-CN" altLang="en-US" sz="1200" b="1" spc="-20" dirty="0">
                <a:solidFill>
                  <a:schemeClr val="bg1"/>
                </a:solidFill>
                <a:latin typeface="Calibri" panose="020F0502020204030204" pitchFamily="34" charset="0"/>
                <a:ea typeface="SimSun" panose="02010600030101010101" pitchFamily="2" charset="-122"/>
                <a:cs typeface="Times New Roman Bold" panose="02020803070505020304" pitchFamily="18" charset="0"/>
              </a:rPr>
              <a:t>日</a:t>
            </a:r>
            <a: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
            </a:r>
            <a:br>
              <a:rPr lang="de-CH"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br>
            <a:r>
              <a:rPr lang="zh-CN" altLang="en-US" sz="1200" b="1" spc="-20" dirty="0" smtClean="0">
                <a:solidFill>
                  <a:schemeClr val="bg1"/>
                </a:solidFill>
                <a:latin typeface="Calibri" panose="020F0502020204030204" pitchFamily="34" charset="0"/>
                <a:ea typeface="SimSun" panose="02010600030101010101" pitchFamily="2" charset="-122"/>
                <a:cs typeface="Times New Roman Bold" panose="02020803070505020304" pitchFamily="18" charset="0"/>
              </a:rPr>
              <a:t>原文：英文</a:t>
            </a:r>
            <a:endParaRPr lang="en-US" sz="1200" dirty="0">
              <a:solidFill>
                <a:schemeClr val="bg1"/>
              </a:solidFill>
            </a:endParaRPr>
          </a:p>
        </p:txBody>
      </p:sp>
    </p:spTree>
    <p:extLst>
      <p:ext uri="{BB962C8B-B14F-4D97-AF65-F5344CB8AC3E}">
        <p14:creationId xmlns:p14="http://schemas.microsoft.com/office/powerpoint/2010/main" val="138333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国际电联弱势</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10</a:t>
            </a:fld>
            <a:endParaRPr lang="en-US" dirty="0"/>
          </a:p>
        </p:txBody>
      </p:sp>
      <p:sp>
        <p:nvSpPr>
          <p:cNvPr id="4" name="Content Placeholder 3"/>
          <p:cNvSpPr>
            <a:spLocks noGrp="1"/>
          </p:cNvSpPr>
          <p:nvPr>
            <p:ph sz="quarter" idx="1"/>
          </p:nvPr>
        </p:nvSpPr>
        <p:spPr>
          <a:xfrm>
            <a:off x="533400" y="1600200"/>
            <a:ext cx="8232648" cy="4925144"/>
          </a:xfrm>
        </p:spPr>
        <p:txBody>
          <a:bodyPr>
            <a:normAutofit/>
          </a:bodyPr>
          <a:lstStyle/>
          <a:p>
            <a:pPr marL="360000" indent="-360000">
              <a:buSzPct val="65000"/>
              <a:buFont typeface="+mj-lt"/>
              <a:buAutoNum type="arabicPeriod"/>
            </a:pPr>
            <a:r>
              <a:rPr lang="zh-CN" altLang="en-US" b="1" dirty="0" smtClean="0"/>
              <a:t>管理机构的决策进程</a:t>
            </a:r>
            <a:r>
              <a:rPr lang="zh-CN" altLang="en-US" dirty="0" smtClean="0"/>
              <a:t>冗长</a:t>
            </a:r>
            <a:endParaRPr lang="en-US" b="1" dirty="0" smtClean="0"/>
          </a:p>
          <a:p>
            <a:pPr marL="360000" indent="-360000">
              <a:buSzPct val="65000"/>
              <a:buFont typeface="+mj-lt"/>
              <a:buAutoNum type="arabicPeriod"/>
            </a:pPr>
            <a:r>
              <a:rPr lang="zh-CN" altLang="en-US" dirty="0" smtClean="0"/>
              <a:t>联邦</a:t>
            </a:r>
            <a:r>
              <a:rPr lang="zh-CN" altLang="en-US" b="1" dirty="0" smtClean="0"/>
              <a:t>结构要求协调</a:t>
            </a:r>
            <a:r>
              <a:rPr lang="zh-CN" altLang="en-US" dirty="0" smtClean="0"/>
              <a:t>和</a:t>
            </a:r>
            <a:r>
              <a:rPr lang="zh-CN" altLang="en-US" b="1" dirty="0" smtClean="0"/>
              <a:t>明确</a:t>
            </a:r>
            <a:r>
              <a:rPr lang="zh-CN" altLang="en-US" dirty="0" smtClean="0"/>
              <a:t>各部门的作用，以避免重复工作</a:t>
            </a:r>
            <a:r>
              <a:rPr lang="en-US" altLang="zh-CN" dirty="0" smtClean="0"/>
              <a:t>/</a:t>
            </a:r>
            <a:r>
              <a:rPr lang="zh-CN" altLang="en-US" dirty="0" smtClean="0"/>
              <a:t>冲突</a:t>
            </a:r>
            <a:endParaRPr lang="en-US" dirty="0"/>
          </a:p>
          <a:p>
            <a:pPr marL="360000" indent="-360000">
              <a:buSzPct val="65000"/>
              <a:buFont typeface="+mj-lt"/>
              <a:buAutoNum type="arabicPeriod"/>
            </a:pPr>
            <a:r>
              <a:rPr lang="zh-CN" altLang="en-US" b="1" dirty="0" smtClean="0"/>
              <a:t>组织文化要素</a:t>
            </a:r>
            <a:r>
              <a:rPr lang="zh-CN" altLang="en-US" dirty="0" smtClean="0"/>
              <a:t>使</a:t>
            </a:r>
            <a:r>
              <a:rPr lang="zh-CN" altLang="en-US" b="1" dirty="0" smtClean="0"/>
              <a:t>保守的</a:t>
            </a:r>
            <a:r>
              <a:rPr lang="zh-CN" altLang="en-US" dirty="0" smtClean="0"/>
              <a:t>和</a:t>
            </a:r>
            <a:r>
              <a:rPr lang="zh-CN" altLang="en-US" b="1" dirty="0" smtClean="0"/>
              <a:t>规避风险的</a:t>
            </a:r>
            <a:endParaRPr lang="en-US" dirty="0" smtClean="0"/>
          </a:p>
          <a:p>
            <a:pPr marL="360000" indent="-360000">
              <a:buSzPct val="65000"/>
              <a:buFont typeface="+mj-lt"/>
              <a:buAutoNum type="arabicPeriod"/>
            </a:pPr>
            <a:r>
              <a:rPr lang="zh-CN" altLang="en-US" dirty="0" smtClean="0"/>
              <a:t>难以就</a:t>
            </a:r>
            <a:r>
              <a:rPr lang="zh-CN" altLang="en-US" b="1" dirty="0" smtClean="0"/>
              <a:t>收入来源</a:t>
            </a:r>
            <a:r>
              <a:rPr lang="zh-CN" altLang="en-US" dirty="0" smtClean="0"/>
              <a:t>多样化做出决定</a:t>
            </a:r>
            <a:endParaRPr lang="en-US" b="1" dirty="0"/>
          </a:p>
        </p:txBody>
      </p:sp>
    </p:spTree>
    <p:extLst>
      <p:ext uri="{BB962C8B-B14F-4D97-AF65-F5344CB8AC3E}">
        <p14:creationId xmlns:p14="http://schemas.microsoft.com/office/powerpoint/2010/main" val="34609474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机遇</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11</a:t>
            </a:fld>
            <a:endParaRPr lang="en-US"/>
          </a:p>
        </p:txBody>
      </p:sp>
      <p:sp>
        <p:nvSpPr>
          <p:cNvPr id="4" name="Content Placeholder 3"/>
          <p:cNvSpPr>
            <a:spLocks noGrp="1"/>
          </p:cNvSpPr>
          <p:nvPr>
            <p:ph idx="1"/>
          </p:nvPr>
        </p:nvSpPr>
        <p:spPr/>
        <p:txBody>
          <a:bodyPr>
            <a:normAutofit/>
          </a:bodyPr>
          <a:lstStyle/>
          <a:p>
            <a:pPr marL="252000" indent="-252000">
              <a:spcBef>
                <a:spcPts val="300"/>
              </a:spcBef>
              <a:buSzPct val="65000"/>
              <a:buFont typeface="+mj-lt"/>
              <a:buAutoNum type="arabicPeriod"/>
            </a:pPr>
            <a:r>
              <a:rPr lang="zh-CN" altLang="en-US" sz="2300" dirty="0" smtClean="0"/>
              <a:t>创建</a:t>
            </a:r>
            <a:r>
              <a:rPr lang="zh-CN" altLang="en-US" sz="2300" b="1" dirty="0" smtClean="0"/>
              <a:t>新市场</a:t>
            </a:r>
            <a:r>
              <a:rPr lang="zh-CN" altLang="en-US" sz="2300" dirty="0" smtClean="0"/>
              <a:t>以及新的</a:t>
            </a:r>
            <a:r>
              <a:rPr lang="zh-CN" altLang="en-US" sz="2300" b="1" dirty="0" smtClean="0"/>
              <a:t>主要干预方</a:t>
            </a:r>
            <a:r>
              <a:rPr lang="zh-CN" altLang="en-US" sz="2300" dirty="0" smtClean="0"/>
              <a:t>的参与将</a:t>
            </a:r>
            <a:r>
              <a:rPr lang="zh-CN" altLang="en-US" sz="2300" b="1" dirty="0" smtClean="0"/>
              <a:t>创建吸引新成员的机遇</a:t>
            </a:r>
            <a:endParaRPr lang="en-US" sz="2300" dirty="0"/>
          </a:p>
          <a:p>
            <a:pPr marL="252000" indent="-252000">
              <a:spcBef>
                <a:spcPts val="300"/>
              </a:spcBef>
              <a:buSzPct val="65000"/>
              <a:buFont typeface="+mj-lt"/>
              <a:buAutoNum type="arabicPeriod"/>
            </a:pPr>
            <a:r>
              <a:rPr lang="zh-CN" altLang="en-US" sz="2300" dirty="0" smtClean="0"/>
              <a:t>来自</a:t>
            </a:r>
            <a:r>
              <a:rPr lang="zh-CN" altLang="en-US" sz="2300" b="1" dirty="0" smtClean="0"/>
              <a:t>发展中世界</a:t>
            </a:r>
            <a:r>
              <a:rPr lang="zh-CN" altLang="en-US" sz="2300" dirty="0" smtClean="0"/>
              <a:t>的成员国</a:t>
            </a:r>
            <a:r>
              <a:rPr lang="zh-CN" altLang="en-US" sz="2300" b="1" dirty="0" smtClean="0"/>
              <a:t>参与多边系统活动的情况与日俱增</a:t>
            </a:r>
            <a:endParaRPr lang="en-US" sz="2300" dirty="0"/>
          </a:p>
          <a:p>
            <a:pPr marL="252000" indent="-252000">
              <a:spcBef>
                <a:spcPts val="300"/>
              </a:spcBef>
              <a:buSzPct val="65000"/>
              <a:buFont typeface="+mj-lt"/>
              <a:buAutoNum type="arabicPeriod"/>
            </a:pPr>
            <a:r>
              <a:rPr lang="zh-CN" altLang="en-US" sz="2300" b="1" dirty="0" smtClean="0"/>
              <a:t>信息通信技术在人类社会中的相关性</a:t>
            </a:r>
            <a:r>
              <a:rPr lang="zh-CN" altLang="en-US" sz="2300" dirty="0" smtClean="0"/>
              <a:t>日益</a:t>
            </a:r>
            <a:r>
              <a:rPr lang="zh-CN" altLang="en-US" sz="2300" dirty="0"/>
              <a:t>加大，</a:t>
            </a:r>
            <a:r>
              <a:rPr lang="zh-CN" altLang="en-US" sz="2300" b="1" dirty="0"/>
              <a:t>数据</a:t>
            </a:r>
            <a:r>
              <a:rPr lang="zh-CN" altLang="en-US" sz="2300" dirty="0"/>
              <a:t>被视为</a:t>
            </a:r>
            <a:r>
              <a:rPr lang="zh-CN" altLang="en-US" sz="2300" b="1" dirty="0"/>
              <a:t>新的动力</a:t>
            </a:r>
            <a:endParaRPr lang="en-US" sz="2300" b="1" dirty="0"/>
          </a:p>
          <a:p>
            <a:pPr marL="252000" indent="-252000">
              <a:spcBef>
                <a:spcPts val="300"/>
              </a:spcBef>
              <a:buSzPct val="65000"/>
              <a:buFont typeface="+mj-lt"/>
              <a:buAutoNum type="arabicPeriod"/>
            </a:pPr>
            <a:r>
              <a:rPr lang="zh-CN" altLang="en-US" sz="2300" b="1" dirty="0" smtClean="0"/>
              <a:t>信息通信技术对实现</a:t>
            </a:r>
            <a:r>
              <a:rPr lang="en-US" sz="2300" b="1" dirty="0" smtClean="0"/>
              <a:t>SDG</a:t>
            </a:r>
            <a:r>
              <a:rPr lang="zh-CN" altLang="en-US" sz="2300" b="1" dirty="0" smtClean="0"/>
              <a:t>具有催化作用</a:t>
            </a:r>
            <a:r>
              <a:rPr lang="zh-CN" altLang="en-US" sz="2300" dirty="0" smtClean="0"/>
              <a:t>（对医疗和社会服务、教育、社会特征等的影响）</a:t>
            </a:r>
            <a:endParaRPr lang="en-US" sz="2300" b="1" dirty="0"/>
          </a:p>
          <a:p>
            <a:pPr marL="252000" indent="-252000">
              <a:spcBef>
                <a:spcPts val="300"/>
              </a:spcBef>
              <a:buSzPct val="65000"/>
              <a:buFont typeface="+mj-lt"/>
              <a:buAutoNum type="arabicPeriod"/>
            </a:pPr>
            <a:r>
              <a:rPr lang="zh-CN" altLang="en-US" sz="2300" dirty="0" smtClean="0"/>
              <a:t>行业和公共服务的</a:t>
            </a:r>
            <a:r>
              <a:rPr lang="zh-CN" altLang="en-US" sz="2300" b="1" dirty="0" smtClean="0"/>
              <a:t>数字化变革</a:t>
            </a:r>
            <a:endParaRPr lang="en-US" sz="2300" dirty="0"/>
          </a:p>
          <a:p>
            <a:pPr marL="252000" indent="-252000">
              <a:spcBef>
                <a:spcPts val="300"/>
              </a:spcBef>
              <a:buSzPct val="65000"/>
              <a:buFont typeface="+mj-lt"/>
              <a:buAutoNum type="arabicPeriod"/>
            </a:pPr>
            <a:r>
              <a:rPr lang="zh-CN" altLang="en-US" sz="2300" dirty="0" smtClean="0"/>
              <a:t>新兴技术、系统和参与方要求新的</a:t>
            </a:r>
            <a:r>
              <a:rPr lang="zh-CN" altLang="en-US" sz="2300" b="1" dirty="0" smtClean="0"/>
              <a:t>和谐统一的规则和标准</a:t>
            </a:r>
            <a:endParaRPr lang="en-US" sz="2300" dirty="0"/>
          </a:p>
          <a:p>
            <a:pPr marL="252000" indent="-252000">
              <a:spcBef>
                <a:spcPts val="300"/>
              </a:spcBef>
              <a:buSzPct val="65000"/>
              <a:buFont typeface="+mj-lt"/>
              <a:buAutoNum type="arabicPeriod"/>
            </a:pPr>
            <a:r>
              <a:rPr lang="zh-CN" altLang="en-US" sz="2300" dirty="0" smtClean="0"/>
              <a:t>新的</a:t>
            </a:r>
            <a:r>
              <a:rPr lang="zh-CN" altLang="en-US" sz="2300" b="1" dirty="0" smtClean="0"/>
              <a:t>环境友好的技术</a:t>
            </a:r>
            <a:r>
              <a:rPr lang="en-US" sz="2300" b="1" dirty="0" smtClean="0"/>
              <a:t>/</a:t>
            </a:r>
            <a:r>
              <a:rPr lang="zh-CN" altLang="en-US" sz="2300" b="1" dirty="0" smtClean="0"/>
              <a:t>市场</a:t>
            </a:r>
            <a:r>
              <a:rPr lang="zh-CN" altLang="en-US" sz="2300" dirty="0" smtClean="0"/>
              <a:t>为会议结成伙伴关系带来新机遇</a:t>
            </a:r>
            <a:endParaRPr lang="en-US" sz="2300" dirty="0"/>
          </a:p>
          <a:p>
            <a:pPr marL="252000" indent="-252000">
              <a:spcBef>
                <a:spcPts val="300"/>
              </a:spcBef>
              <a:buSzPct val="65000"/>
              <a:buFont typeface="+mj-lt"/>
              <a:buAutoNum type="arabicPeriod"/>
            </a:pPr>
            <a:r>
              <a:rPr lang="zh-CN" altLang="en-US" sz="2300" dirty="0" smtClean="0"/>
              <a:t>来自</a:t>
            </a:r>
            <a:r>
              <a:rPr lang="zh-CN" altLang="en-US" sz="2300" b="1" dirty="0" smtClean="0"/>
              <a:t>媒体和倡导组织</a:t>
            </a:r>
            <a:r>
              <a:rPr lang="zh-CN" altLang="en-US" sz="2300" dirty="0" smtClean="0"/>
              <a:t>的支持</a:t>
            </a:r>
            <a:endParaRPr lang="en-US" sz="2700" b="1" dirty="0"/>
          </a:p>
        </p:txBody>
      </p:sp>
    </p:spTree>
    <p:extLst>
      <p:ext uri="{BB962C8B-B14F-4D97-AF65-F5344CB8AC3E}">
        <p14:creationId xmlns:p14="http://schemas.microsoft.com/office/powerpoint/2010/main" val="7898619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3600" dirty="0" smtClean="0"/>
              <a:t>威胁</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12</a:t>
            </a:fld>
            <a:endParaRPr lang="en-US"/>
          </a:p>
        </p:txBody>
      </p:sp>
      <p:sp>
        <p:nvSpPr>
          <p:cNvPr id="4" name="Content Placeholder 3"/>
          <p:cNvSpPr>
            <a:spLocks noGrp="1"/>
          </p:cNvSpPr>
          <p:nvPr>
            <p:ph idx="1"/>
          </p:nvPr>
        </p:nvSpPr>
        <p:spPr>
          <a:xfrm>
            <a:off x="612648" y="1046962"/>
            <a:ext cx="8153400" cy="5406374"/>
          </a:xfrm>
        </p:spPr>
        <p:txBody>
          <a:bodyPr>
            <a:noAutofit/>
          </a:bodyPr>
          <a:lstStyle/>
          <a:p>
            <a:pPr marL="252000" indent="-252000">
              <a:spcBef>
                <a:spcPts val="300"/>
              </a:spcBef>
              <a:buSzPct val="65000"/>
              <a:buFont typeface="+mj-lt"/>
              <a:buAutoNum type="arabicPeriod"/>
            </a:pPr>
            <a:r>
              <a:rPr lang="zh-CN" altLang="en-US" sz="2400" b="1" dirty="0" smtClean="0"/>
              <a:t>与日俱增的差距</a:t>
            </a:r>
            <a:r>
              <a:rPr lang="zh-CN" altLang="en-US" sz="2400" dirty="0" smtClean="0"/>
              <a:t>（如数字、性别、地理差距）</a:t>
            </a:r>
            <a:endParaRPr lang="en-US" sz="2400" dirty="0" smtClean="0"/>
          </a:p>
          <a:p>
            <a:pPr marL="252000" indent="-252000">
              <a:spcBef>
                <a:spcPts val="300"/>
              </a:spcBef>
              <a:buSzPct val="65000"/>
              <a:buFont typeface="+mj-lt"/>
              <a:buAutoNum type="arabicPeriod"/>
            </a:pPr>
            <a:r>
              <a:rPr lang="zh-CN" altLang="en-US" sz="2400" b="1" dirty="0" smtClean="0"/>
              <a:t>全球经济</a:t>
            </a:r>
            <a:r>
              <a:rPr lang="zh-CN" altLang="en-US" sz="2400" dirty="0" smtClean="0"/>
              <a:t>难以重新走上强健、平衡和持续增长的轨道</a:t>
            </a:r>
            <a:endParaRPr lang="en-US" sz="2400" dirty="0"/>
          </a:p>
          <a:p>
            <a:pPr marL="252000" indent="-252000">
              <a:spcBef>
                <a:spcPts val="300"/>
              </a:spcBef>
              <a:buSzPct val="65000"/>
              <a:buFont typeface="+mj-lt"/>
              <a:buAutoNum type="arabicPeriod"/>
            </a:pPr>
            <a:r>
              <a:rPr lang="zh-CN" altLang="en-US" sz="2400" dirty="0" smtClean="0"/>
              <a:t>新的</a:t>
            </a:r>
            <a:r>
              <a:rPr lang="zh-CN" altLang="en-US" sz="2400" b="1" dirty="0" smtClean="0"/>
              <a:t>数字服务提供商</a:t>
            </a:r>
            <a:r>
              <a:rPr lang="zh-CN" altLang="en-US" sz="2400" dirty="0" smtClean="0"/>
              <a:t>和</a:t>
            </a:r>
            <a:r>
              <a:rPr lang="zh-CN" altLang="en-US" sz="2400" b="1" dirty="0" smtClean="0"/>
              <a:t>日益加剧的竞争</a:t>
            </a:r>
            <a:r>
              <a:rPr lang="zh-CN" altLang="en-US" sz="2400" dirty="0" smtClean="0"/>
              <a:t>降低了相关方面的利润率，对现有规则提出挑战</a:t>
            </a:r>
            <a:endParaRPr lang="en-US" sz="2400" dirty="0"/>
          </a:p>
          <a:p>
            <a:pPr marL="252000" indent="-252000">
              <a:spcBef>
                <a:spcPts val="300"/>
              </a:spcBef>
              <a:buSzPct val="65000"/>
              <a:buFont typeface="+mj-lt"/>
              <a:buAutoNum type="arabicPeriod"/>
            </a:pPr>
            <a:r>
              <a:rPr lang="zh-CN" altLang="en-US" sz="2400" b="1" dirty="0" smtClean="0"/>
              <a:t>信息通信技术的社会影响</a:t>
            </a:r>
            <a:r>
              <a:rPr lang="zh-CN" altLang="en-US" sz="2400" dirty="0" smtClean="0"/>
              <a:t>（在线隐私、消费者保护、安全性、对就业的影响、日益加大的不平等性、道德规范）</a:t>
            </a:r>
            <a:endParaRPr lang="en-US" sz="2400" dirty="0"/>
          </a:p>
          <a:p>
            <a:pPr marL="252000" indent="-252000">
              <a:spcBef>
                <a:spcPts val="300"/>
              </a:spcBef>
              <a:buSzPct val="65000"/>
              <a:buFont typeface="+mj-lt"/>
              <a:buAutoNum type="arabicPeriod"/>
            </a:pPr>
            <a:r>
              <a:rPr lang="zh-CN" altLang="en-US" sz="2400" dirty="0" smtClean="0"/>
              <a:t>日益增多的、得到连接的网络、数据装置带来的</a:t>
            </a:r>
            <a:r>
              <a:rPr lang="zh-CN" altLang="en-US" sz="2400" b="1" dirty="0" smtClean="0"/>
              <a:t>环境影响</a:t>
            </a:r>
            <a:endParaRPr lang="en-US" sz="2400" dirty="0"/>
          </a:p>
          <a:p>
            <a:pPr marL="252000" indent="-252000">
              <a:spcBef>
                <a:spcPts val="300"/>
              </a:spcBef>
              <a:buSzPct val="65000"/>
              <a:buFont typeface="+mj-lt"/>
              <a:buAutoNum type="arabicPeriod"/>
            </a:pPr>
            <a:r>
              <a:rPr lang="zh-CN" altLang="en-US" sz="2400" dirty="0" smtClean="0"/>
              <a:t>来自不同利益攸关方的、</a:t>
            </a:r>
            <a:r>
              <a:rPr lang="zh-CN" altLang="en-US" sz="2400" b="1" dirty="0" smtClean="0"/>
              <a:t>应用尚未得到证明的方式方法的压力</a:t>
            </a:r>
            <a:endParaRPr lang="en-US" sz="2400" b="1" dirty="0" smtClean="0"/>
          </a:p>
          <a:p>
            <a:pPr marL="252000" indent="-252000">
              <a:spcBef>
                <a:spcPts val="300"/>
              </a:spcBef>
              <a:buSzPct val="65000"/>
              <a:buFont typeface="+mj-lt"/>
              <a:buAutoNum type="arabicPeriod"/>
            </a:pPr>
            <a:r>
              <a:rPr lang="zh-CN" altLang="en-US" sz="2400" dirty="0" smtClean="0"/>
              <a:t>与其它组织</a:t>
            </a:r>
            <a:r>
              <a:rPr lang="en-US" altLang="zh-CN" sz="2400" dirty="0" smtClean="0"/>
              <a:t>/</a:t>
            </a:r>
            <a:r>
              <a:rPr lang="zh-CN" altLang="en-US" sz="2400" dirty="0" smtClean="0"/>
              <a:t>协会之间的</a:t>
            </a:r>
            <a:r>
              <a:rPr lang="zh-CN" altLang="en-US" sz="2400" b="1" dirty="0" smtClean="0"/>
              <a:t>工作重复</a:t>
            </a:r>
            <a:endParaRPr lang="en-US" sz="2400" dirty="0"/>
          </a:p>
        </p:txBody>
      </p:sp>
    </p:spTree>
    <p:extLst>
      <p:ext uri="{BB962C8B-B14F-4D97-AF65-F5344CB8AC3E}">
        <p14:creationId xmlns:p14="http://schemas.microsoft.com/office/powerpoint/2010/main" val="25283417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主要伙伴</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13</a:t>
            </a:fld>
            <a:endParaRPr lang="en-US" dirty="0"/>
          </a:p>
        </p:txBody>
      </p:sp>
      <p:sp>
        <p:nvSpPr>
          <p:cNvPr id="4" name="Content Placeholder 3"/>
          <p:cNvSpPr>
            <a:spLocks noGrp="1"/>
          </p:cNvSpPr>
          <p:nvPr>
            <p:ph sz="quarter" idx="1"/>
          </p:nvPr>
        </p:nvSpPr>
        <p:spPr/>
        <p:txBody>
          <a:bodyPr>
            <a:normAutofit/>
          </a:bodyPr>
          <a:lstStyle/>
          <a:p>
            <a:r>
              <a:rPr lang="zh-CN" altLang="en-US" dirty="0" smtClean="0"/>
              <a:t>成员国</a:t>
            </a:r>
            <a:endParaRPr lang="en-US" dirty="0" smtClean="0"/>
          </a:p>
          <a:p>
            <a:r>
              <a:rPr lang="zh-CN" altLang="en-US" dirty="0" smtClean="0"/>
              <a:t>部门成员及其它行业参与者</a:t>
            </a:r>
            <a:endParaRPr lang="en-US" dirty="0"/>
          </a:p>
          <a:p>
            <a:r>
              <a:rPr lang="zh-CN" altLang="en-US" dirty="0" smtClean="0"/>
              <a:t>学术界</a:t>
            </a:r>
            <a:endParaRPr lang="en-US" dirty="0"/>
          </a:p>
          <a:p>
            <a:r>
              <a:rPr lang="zh-CN" altLang="en-US" dirty="0" smtClean="0"/>
              <a:t>联合国机构和其它国际组织</a:t>
            </a:r>
            <a:endParaRPr lang="en-US" dirty="0" smtClean="0"/>
          </a:p>
          <a:p>
            <a:r>
              <a:rPr lang="zh-CN" altLang="en-US" dirty="0" smtClean="0"/>
              <a:t>行业协会（包括中小企业（</a:t>
            </a:r>
            <a:r>
              <a:rPr lang="en-US" dirty="0" smtClean="0"/>
              <a:t>SME</a:t>
            </a:r>
            <a:r>
              <a:rPr lang="zh-CN" altLang="en-US" dirty="0" smtClean="0"/>
              <a:t>）技术协会）</a:t>
            </a:r>
            <a:endParaRPr lang="en-US" dirty="0" smtClean="0"/>
          </a:p>
          <a:p>
            <a:r>
              <a:rPr lang="zh-CN" altLang="en-US" dirty="0" smtClean="0"/>
              <a:t>非政府组织（</a:t>
            </a:r>
            <a:r>
              <a:rPr lang="en-US" dirty="0" smtClean="0"/>
              <a:t>NGO</a:t>
            </a:r>
            <a:r>
              <a:rPr lang="zh-CN" altLang="en-US" dirty="0" smtClean="0"/>
              <a:t>）</a:t>
            </a:r>
            <a:endParaRPr lang="en-US" dirty="0" smtClean="0"/>
          </a:p>
        </p:txBody>
      </p:sp>
    </p:spTree>
    <p:extLst>
      <p:ext uri="{BB962C8B-B14F-4D97-AF65-F5344CB8AC3E}">
        <p14:creationId xmlns:p14="http://schemas.microsoft.com/office/powerpoint/2010/main" val="50193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normAutofit fontScale="90000"/>
          </a:bodyPr>
          <a:lstStyle/>
          <a:p>
            <a:r>
              <a:rPr lang="zh-CN" altLang="en-US" dirty="0" smtClean="0"/>
              <a:t>国际</a:t>
            </a:r>
            <a:r>
              <a:rPr lang="zh-CN" altLang="en-US" dirty="0"/>
              <a:t>电联的愿景、使命和价值观</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14</a:t>
            </a:fld>
            <a:endParaRPr lang="en-US"/>
          </a:p>
        </p:txBody>
      </p:sp>
    </p:spTree>
    <p:extLst>
      <p:ext uri="{BB962C8B-B14F-4D97-AF65-F5344CB8AC3E}">
        <p14:creationId xmlns:p14="http://schemas.microsoft.com/office/powerpoint/2010/main" val="7858705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愿景</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15</a:t>
            </a:fld>
            <a:endParaRPr lang="en-US" dirty="0"/>
          </a:p>
        </p:txBody>
      </p:sp>
      <p:grpSp>
        <p:nvGrpSpPr>
          <p:cNvPr id="7" name="Group 6"/>
          <p:cNvGrpSpPr/>
          <p:nvPr/>
        </p:nvGrpSpPr>
        <p:grpSpPr>
          <a:xfrm>
            <a:off x="572481" y="4870340"/>
            <a:ext cx="7999039" cy="646331"/>
            <a:chOff x="486291" y="2014082"/>
            <a:chExt cx="7999039" cy="646331"/>
          </a:xfrm>
        </p:grpSpPr>
        <p:pic>
          <p:nvPicPr>
            <p:cNvPr id="5" name="Picture 4"/>
            <p:cNvPicPr>
              <a:picLocks noChangeAspect="1"/>
            </p:cNvPicPr>
            <p:nvPr/>
          </p:nvPicPr>
          <p:blipFill>
            <a:blip r:embed="rId3"/>
            <a:stretch>
              <a:fillRect/>
            </a:stretch>
          </p:blipFill>
          <p:spPr>
            <a:xfrm>
              <a:off x="486291" y="2040161"/>
              <a:ext cx="1704004" cy="524743"/>
            </a:xfrm>
            <a:prstGeom prst="rect">
              <a:avLst/>
            </a:prstGeom>
          </p:spPr>
        </p:pic>
        <p:sp>
          <p:nvSpPr>
            <p:cNvPr id="6" name="TextBox 5"/>
            <p:cNvSpPr txBox="1"/>
            <p:nvPr/>
          </p:nvSpPr>
          <p:spPr>
            <a:xfrm>
              <a:off x="2220634" y="2014082"/>
              <a:ext cx="6264696" cy="646331"/>
            </a:xfrm>
            <a:prstGeom prst="rect">
              <a:avLst/>
            </a:prstGeom>
            <a:noFill/>
          </p:spPr>
          <p:txBody>
            <a:bodyPr wrap="square" rtlCol="0">
              <a:spAutoFit/>
            </a:bodyPr>
            <a:lstStyle/>
            <a:p>
              <a:r>
                <a:rPr lang="zh-CN" altLang="en-US" dirty="0" smtClean="0"/>
                <a:t>“是实现包容性发展的促成因素，因此是全球经济不可或缺的组织部分”</a:t>
              </a:r>
              <a:endParaRPr lang="en-US"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015663"/>
          </a:xfrm>
          <a:prstGeom prst="rect">
            <a:avLst/>
          </a:prstGeom>
          <a:noFill/>
        </p:spPr>
        <p:txBody>
          <a:bodyPr wrap="square" rtlCol="0">
            <a:spAutoFit/>
          </a:bodyPr>
          <a:lstStyle/>
          <a:p>
            <a:r>
              <a:rPr lang="zh-CN" altLang="en-US" sz="2000" dirty="0"/>
              <a:t>“将一个由</a:t>
            </a:r>
            <a:r>
              <a:rPr lang="zh-CN" altLang="en-US" sz="2000" b="1" dirty="0"/>
              <a:t>互连世界</a:t>
            </a:r>
            <a:r>
              <a:rPr lang="zh-CN" altLang="en-US" sz="2000" dirty="0"/>
              <a:t>赋能的</a:t>
            </a:r>
            <a:r>
              <a:rPr lang="zh-CN" altLang="en-US" sz="2000" b="1" dirty="0"/>
              <a:t>信息社会</a:t>
            </a:r>
            <a:r>
              <a:rPr lang="zh-CN" altLang="en-US" sz="2000" dirty="0"/>
              <a:t>，在此社会中</a:t>
            </a:r>
            <a:r>
              <a:rPr lang="zh-CN" altLang="en-US" sz="2000" b="1" dirty="0"/>
              <a:t>电信</a:t>
            </a:r>
            <a:r>
              <a:rPr lang="en-GB" sz="2000" b="1" dirty="0"/>
              <a:t>/</a:t>
            </a:r>
            <a:r>
              <a:rPr lang="zh-CN" altLang="en-US" sz="2000" b="1" dirty="0"/>
              <a:t>信息通信技术</a:t>
            </a:r>
            <a:r>
              <a:rPr lang="zh-CN" altLang="en-US" sz="2000" dirty="0"/>
              <a:t>促成并加速可由人人共享的</a:t>
            </a:r>
            <a:r>
              <a:rPr lang="zh-CN" altLang="en-US" sz="2000" b="1" dirty="0"/>
              <a:t>社会</a:t>
            </a:r>
            <a:r>
              <a:rPr lang="zh-CN" altLang="en-US" sz="2000" dirty="0"/>
              <a:t>、</a:t>
            </a:r>
            <a:r>
              <a:rPr lang="zh-CN" altLang="en-US" sz="2000" b="1" dirty="0"/>
              <a:t>经济</a:t>
            </a:r>
            <a:r>
              <a:rPr lang="zh-CN" altLang="en-US" sz="2000" dirty="0"/>
              <a:t>和在</a:t>
            </a:r>
            <a:r>
              <a:rPr lang="zh-CN" altLang="en-US" sz="2000" b="1" dirty="0"/>
              <a:t>环境</a:t>
            </a:r>
            <a:r>
              <a:rPr lang="zh-CN" altLang="en-US" sz="2000" dirty="0"/>
              <a:t>方面具有可持续性的</a:t>
            </a:r>
            <a:r>
              <a:rPr lang="zh-CN" altLang="en-US" sz="2000" b="1" dirty="0"/>
              <a:t>增长</a:t>
            </a:r>
            <a:r>
              <a:rPr lang="zh-CN" altLang="en-US" sz="2000" dirty="0"/>
              <a:t>和</a:t>
            </a:r>
            <a:r>
              <a:rPr lang="zh-CN" altLang="en-US" sz="2000" b="1" dirty="0" smtClean="0"/>
              <a:t>发展</a:t>
            </a:r>
            <a:r>
              <a:rPr lang="zh-CN" altLang="en-US" sz="2000" dirty="0" smtClean="0"/>
              <a:t>”</a:t>
            </a:r>
            <a:endParaRPr lang="en-US" sz="2000" dirty="0"/>
          </a:p>
        </p:txBody>
      </p:sp>
      <p:cxnSp>
        <p:nvCxnSpPr>
          <p:cNvPr id="15" name="Straight Connector 14"/>
          <p:cNvCxnSpPr/>
          <p:nvPr/>
        </p:nvCxnSpPr>
        <p:spPr>
          <a:xfrm>
            <a:off x="503548" y="3284984"/>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ounded Rectangular Callout 15"/>
          <p:cNvSpPr/>
          <p:nvPr/>
        </p:nvSpPr>
        <p:spPr>
          <a:xfrm>
            <a:off x="2627784" y="260648"/>
            <a:ext cx="2808312" cy="648072"/>
          </a:xfrm>
          <a:prstGeom prst="wedgeRoundRectCallout">
            <a:avLst>
              <a:gd name="adj1" fmla="val -59049"/>
              <a:gd name="adj2" fmla="val -80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zh-CN" altLang="en-US" sz="2000" dirty="0"/>
              <a:t>国际电联希望看到</a:t>
            </a:r>
            <a:r>
              <a:rPr lang="zh-CN" altLang="en-US" sz="2000" dirty="0" smtClean="0"/>
              <a:t>的</a:t>
            </a:r>
            <a:r>
              <a:rPr lang="en-US" altLang="zh-CN" sz="2000" dirty="0" smtClean="0"/>
              <a:t/>
            </a:r>
            <a:br>
              <a:rPr lang="en-US" altLang="zh-CN" sz="2000" dirty="0" smtClean="0"/>
            </a:br>
            <a:r>
              <a:rPr lang="zh-CN" altLang="en-US" sz="2000" dirty="0" smtClean="0"/>
              <a:t>更</a:t>
            </a:r>
            <a:r>
              <a:rPr lang="zh-CN" altLang="en-US" sz="2000" dirty="0"/>
              <a:t>美好世界</a:t>
            </a:r>
            <a:endParaRPr lang="en-US" sz="2000" dirty="0">
              <a:solidFill>
                <a:schemeClr val="bg1"/>
              </a:solidFill>
            </a:endParaRPr>
          </a:p>
        </p:txBody>
      </p:sp>
      <p:grpSp>
        <p:nvGrpSpPr>
          <p:cNvPr id="19" name="Group 18"/>
          <p:cNvGrpSpPr/>
          <p:nvPr/>
        </p:nvGrpSpPr>
        <p:grpSpPr>
          <a:xfrm>
            <a:off x="360040" y="3380799"/>
            <a:ext cx="8604448" cy="936104"/>
            <a:chOff x="467544" y="4149080"/>
            <a:chExt cx="8604448" cy="936104"/>
          </a:xfrm>
        </p:grpSpPr>
        <p:sp>
          <p:nvSpPr>
            <p:cNvPr id="10" name="TextBox 9"/>
            <p:cNvSpPr txBox="1"/>
            <p:nvPr/>
          </p:nvSpPr>
          <p:spPr>
            <a:xfrm>
              <a:off x="2404320" y="4149080"/>
              <a:ext cx="6667672" cy="923330"/>
            </a:xfrm>
            <a:prstGeom prst="rect">
              <a:avLst/>
            </a:prstGeom>
            <a:noFill/>
          </p:spPr>
          <p:txBody>
            <a:bodyPr wrap="square" rtlCol="0">
              <a:spAutoFit/>
            </a:bodyPr>
            <a:lstStyle/>
            <a:p>
              <a:r>
                <a:rPr lang="zh-CN" altLang="en-US" dirty="0" smtClean="0"/>
                <a:t>“建设</a:t>
              </a:r>
              <a:r>
                <a:rPr lang="zh-CN" altLang="en-US" dirty="0"/>
                <a:t>一个没有饥饿和营养不良的世界，在这个世界中，粮食和农业以在经济、社会和环境方面可持续的方式，为改善所有人的生活水平，特别是最贫困群体的生活水平贡献</a:t>
              </a:r>
              <a:r>
                <a:rPr lang="zh-CN" altLang="en-US" dirty="0" smtClean="0"/>
                <a:t>力量”</a:t>
              </a:r>
              <a:endParaRPr lang="en-US" dirty="0"/>
            </a:p>
          </p:txBody>
        </p:sp>
        <p:grpSp>
          <p:nvGrpSpPr>
            <p:cNvPr id="17" name="Group 16"/>
            <p:cNvGrpSpPr/>
            <p:nvPr/>
          </p:nvGrpSpPr>
          <p:grpSpPr>
            <a:xfrm>
              <a:off x="467544" y="4255662"/>
              <a:ext cx="1942927" cy="829522"/>
              <a:chOff x="467544" y="4255662"/>
              <a:chExt cx="1942927" cy="829522"/>
            </a:xfrm>
          </p:grpSpPr>
          <p:pic>
            <p:nvPicPr>
              <p:cNvPr id="1026"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r="79213"/>
              <a:stretch/>
            </p:blipFill>
            <p:spPr bwMode="auto">
              <a:xfrm>
                <a:off x="533400" y="4255662"/>
                <a:ext cx="510208" cy="45871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fao.org/fileadmin/templates/faoweb/images/FAO-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l="20840"/>
              <a:stretch/>
            </p:blipFill>
            <p:spPr bwMode="auto">
              <a:xfrm>
                <a:off x="467544" y="4626468"/>
                <a:ext cx="1942927" cy="458716"/>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21" name="Group 20"/>
          <p:cNvGrpSpPr/>
          <p:nvPr/>
        </p:nvGrpSpPr>
        <p:grpSpPr>
          <a:xfrm>
            <a:off x="1259632" y="5879013"/>
            <a:ext cx="6624736" cy="646331"/>
            <a:chOff x="755576" y="5637784"/>
            <a:chExt cx="6624736" cy="646331"/>
          </a:xfrm>
        </p:grpSpPr>
        <p:pic>
          <p:nvPicPr>
            <p:cNvPr id="1028" name="Picture 4" descr="Image result for unicef logo"/>
            <p:cNvPicPr>
              <a:picLocks noChangeAspect="1" noChangeArrowheads="1"/>
            </p:cNvPicPr>
            <p:nvPr/>
          </p:nvPicPr>
          <p:blipFill rotWithShape="1">
            <a:blip r:embed="rId6">
              <a:extLst>
                <a:ext uri="{28A0092B-C50C-407E-A947-70E740481C1C}">
                  <a14:useLocalDpi xmlns:a14="http://schemas.microsoft.com/office/drawing/2010/main" val="0"/>
                </a:ext>
              </a:extLst>
            </a:blip>
            <a:srcRect t="27399" b="36601"/>
            <a:stretch/>
          </p:blipFill>
          <p:spPr bwMode="auto">
            <a:xfrm>
              <a:off x="755576" y="5691539"/>
              <a:ext cx="1496740" cy="538819"/>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346991" y="5637784"/>
              <a:ext cx="5033321" cy="646331"/>
            </a:xfrm>
            <a:prstGeom prst="rect">
              <a:avLst/>
            </a:prstGeom>
            <a:noFill/>
          </p:spPr>
          <p:txBody>
            <a:bodyPr wrap="square" rtlCol="0">
              <a:spAutoFit/>
            </a:bodyPr>
            <a:lstStyle/>
            <a:p>
              <a:r>
                <a:rPr lang="zh-CN" altLang="en-US" dirty="0"/>
                <a:t>“</a:t>
              </a:r>
              <a:r>
                <a:rPr lang="zh-CN" altLang="en-US" dirty="0" smtClean="0"/>
                <a:t>联合国儿童基金会（</a:t>
              </a:r>
              <a:r>
                <a:rPr lang="en-US" dirty="0" smtClean="0"/>
                <a:t>UNICEF</a:t>
              </a:r>
              <a:r>
                <a:rPr lang="zh-CN" altLang="en-US" dirty="0" smtClean="0"/>
                <a:t>）是一支趋动力量，有助于建设一个所有儿童权力均得到实现的世界”</a:t>
              </a:r>
              <a:endParaRPr lang="en-US" dirty="0"/>
            </a:p>
          </p:txBody>
        </p:sp>
      </p:grpSp>
      <p:sp>
        <p:nvSpPr>
          <p:cNvPr id="4" name="Rectangle 3"/>
          <p:cNvSpPr/>
          <p:nvPr/>
        </p:nvSpPr>
        <p:spPr>
          <a:xfrm>
            <a:off x="284453" y="4283367"/>
            <a:ext cx="2012363" cy="276999"/>
          </a:xfrm>
          <a:prstGeom prst="rect">
            <a:avLst/>
          </a:prstGeom>
          <a:solidFill>
            <a:schemeClr val="bg1"/>
          </a:solidFill>
        </p:spPr>
        <p:txBody>
          <a:bodyPr wrap="square">
            <a:spAutoFit/>
          </a:bodyPr>
          <a:lstStyle/>
          <a:p>
            <a:r>
              <a:rPr lang="zh-CN" altLang="en-US" sz="1200" dirty="0" smtClean="0">
                <a:solidFill>
                  <a:srgbClr val="136A9F"/>
                </a:solidFill>
              </a:rPr>
              <a:t>联合国粮食和农业组织</a:t>
            </a:r>
            <a:endParaRPr lang="en-US" sz="1200" dirty="0">
              <a:solidFill>
                <a:srgbClr val="136A9F"/>
              </a:solidFill>
            </a:endParaRPr>
          </a:p>
        </p:txBody>
      </p:sp>
      <p:sp>
        <p:nvSpPr>
          <p:cNvPr id="20" name="TextBox 19"/>
          <p:cNvSpPr txBox="1"/>
          <p:nvPr/>
        </p:nvSpPr>
        <p:spPr>
          <a:xfrm>
            <a:off x="1151762" y="5421162"/>
            <a:ext cx="1107996" cy="276999"/>
          </a:xfrm>
          <a:prstGeom prst="rect">
            <a:avLst/>
          </a:prstGeom>
          <a:noFill/>
        </p:spPr>
        <p:txBody>
          <a:bodyPr wrap="none" rtlCol="0">
            <a:spAutoFit/>
          </a:bodyPr>
          <a:lstStyle/>
          <a:p>
            <a:r>
              <a:rPr lang="zh-CN" altLang="en-US" sz="1200" dirty="0" smtClean="0">
                <a:solidFill>
                  <a:srgbClr val="136A9F"/>
                </a:solidFill>
              </a:rPr>
              <a:t>万国邮政联盟</a:t>
            </a:r>
            <a:endParaRPr lang="en-US" sz="1200" dirty="0">
              <a:solidFill>
                <a:srgbClr val="136A9F"/>
              </a:solidFill>
            </a:endParaRPr>
          </a:p>
        </p:txBody>
      </p:sp>
      <p:sp>
        <p:nvSpPr>
          <p:cNvPr id="22" name="TextBox 21"/>
          <p:cNvSpPr txBox="1"/>
          <p:nvPr/>
        </p:nvSpPr>
        <p:spPr>
          <a:xfrm>
            <a:off x="1146227" y="6368619"/>
            <a:ext cx="1415772" cy="276999"/>
          </a:xfrm>
          <a:prstGeom prst="rect">
            <a:avLst/>
          </a:prstGeom>
          <a:noFill/>
        </p:spPr>
        <p:txBody>
          <a:bodyPr wrap="none" rtlCol="0">
            <a:spAutoFit/>
          </a:bodyPr>
          <a:lstStyle/>
          <a:p>
            <a:r>
              <a:rPr lang="zh-CN" altLang="en-US" sz="1200" dirty="0">
                <a:solidFill>
                  <a:srgbClr val="136A9F"/>
                </a:solidFill>
              </a:rPr>
              <a:t>联合国儿童基金会</a:t>
            </a:r>
            <a:endParaRPr lang="en-US" sz="1200" dirty="0">
              <a:solidFill>
                <a:srgbClr val="136A9F"/>
              </a:solidFill>
            </a:endParaRPr>
          </a:p>
        </p:txBody>
      </p:sp>
    </p:spTree>
    <p:extLst>
      <p:ext uri="{BB962C8B-B14F-4D97-AF65-F5344CB8AC3E}">
        <p14:creationId xmlns:p14="http://schemas.microsoft.com/office/powerpoint/2010/main" val="1828539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愿景</a:t>
            </a:r>
            <a:r>
              <a:rPr lang="en-US" dirty="0" smtClean="0"/>
              <a:t> – </a:t>
            </a:r>
            <a:r>
              <a:rPr lang="zh-CN" altLang="en-US" dirty="0" smtClean="0"/>
              <a:t>供讨论的建议</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16</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47" y="1628800"/>
            <a:ext cx="794345" cy="878452"/>
          </a:xfrm>
          <a:prstGeom prst="rect">
            <a:avLst/>
          </a:prstGeom>
        </p:spPr>
      </p:pic>
      <p:sp>
        <p:nvSpPr>
          <p:cNvPr id="14" name="TextBox 13"/>
          <p:cNvSpPr txBox="1"/>
          <p:nvPr/>
        </p:nvSpPr>
        <p:spPr>
          <a:xfrm>
            <a:off x="1979712" y="1493994"/>
            <a:ext cx="6840760" cy="1323439"/>
          </a:xfrm>
          <a:prstGeom prst="rect">
            <a:avLst/>
          </a:prstGeom>
          <a:noFill/>
        </p:spPr>
        <p:txBody>
          <a:bodyPr wrap="square" rtlCol="0">
            <a:spAutoFit/>
          </a:bodyPr>
          <a:lstStyle/>
          <a:p>
            <a:r>
              <a:rPr lang="zh-CN" altLang="en-US" sz="2000" dirty="0"/>
              <a:t>“</a:t>
            </a:r>
            <a:r>
              <a:rPr lang="zh-CN" altLang="en-US" sz="2000" strike="sngStrike" dirty="0">
                <a:solidFill>
                  <a:srgbClr val="FF0000"/>
                </a:solidFill>
              </a:rPr>
              <a:t>将一个由</a:t>
            </a:r>
            <a:r>
              <a:rPr lang="zh-CN" altLang="en-US" sz="2000" b="1" strike="sngStrike" dirty="0">
                <a:solidFill>
                  <a:srgbClr val="FF0000"/>
                </a:solidFill>
              </a:rPr>
              <a:t>互</a:t>
            </a:r>
            <a:r>
              <a:rPr lang="zh-CN" altLang="en-US" sz="2000" b="1" strike="sngStrike" dirty="0" smtClean="0">
                <a:solidFill>
                  <a:srgbClr val="FF0000"/>
                </a:solidFill>
              </a:rPr>
              <a:t>连</a:t>
            </a:r>
            <a:r>
              <a:rPr lang="zh-CN" altLang="en-US" sz="2000" b="1" strike="sngStrike" dirty="0" smtClean="0"/>
              <a:t>世</a:t>
            </a:r>
            <a:r>
              <a:rPr lang="zh-CN" altLang="en-US" sz="2000" b="1" strike="sngStrike" dirty="0"/>
              <a:t>界</a:t>
            </a:r>
            <a:r>
              <a:rPr lang="zh-CN" altLang="en-US" sz="2000" strike="sngStrike" dirty="0">
                <a:solidFill>
                  <a:srgbClr val="FF0000"/>
                </a:solidFill>
              </a:rPr>
              <a:t>赋能的</a:t>
            </a:r>
            <a:r>
              <a:rPr lang="zh-CN" altLang="en-US" sz="2000" b="1" strike="sngStrike" dirty="0">
                <a:solidFill>
                  <a:srgbClr val="FF0000"/>
                </a:solidFill>
              </a:rPr>
              <a:t>信息社会</a:t>
            </a:r>
            <a:r>
              <a:rPr lang="zh-CN" altLang="en-US" sz="2000" strike="sngStrike" dirty="0"/>
              <a:t>，</a:t>
            </a:r>
            <a:r>
              <a:rPr lang="zh-CN" altLang="en-US" sz="2000" dirty="0"/>
              <a:t>在</a:t>
            </a:r>
            <a:r>
              <a:rPr lang="zh-CN" altLang="en-US" sz="2000" strike="sngStrike" dirty="0">
                <a:solidFill>
                  <a:srgbClr val="FF0000"/>
                </a:solidFill>
              </a:rPr>
              <a:t>此社</a:t>
            </a:r>
            <a:r>
              <a:rPr lang="zh-CN" altLang="en-US" sz="2000" strike="sngStrike" dirty="0" smtClean="0">
                <a:solidFill>
                  <a:srgbClr val="FF0000"/>
                </a:solidFill>
              </a:rPr>
              <a:t>会</a:t>
            </a:r>
            <a:r>
              <a:rPr lang="zh-CN" altLang="en-US" sz="2000" b="1" dirty="0" smtClean="0">
                <a:solidFill>
                  <a:srgbClr val="FF0000"/>
                </a:solidFill>
              </a:rPr>
              <a:t>相</a:t>
            </a:r>
            <a:r>
              <a:rPr lang="zh-CN" altLang="en-US" sz="2000" b="1" dirty="0">
                <a:solidFill>
                  <a:srgbClr val="FF0000"/>
                </a:solidFill>
              </a:rPr>
              <a:t>互连通的</a:t>
            </a:r>
            <a:r>
              <a:rPr lang="zh-CN" altLang="en-US" sz="2000" dirty="0" smtClean="0">
                <a:solidFill>
                  <a:srgbClr val="FF0000"/>
                </a:solidFill>
              </a:rPr>
              <a:t>世界</a:t>
            </a:r>
            <a:r>
              <a:rPr lang="zh-CN" altLang="en-US" sz="2000" dirty="0" smtClean="0"/>
              <a:t>中</a:t>
            </a:r>
            <a:r>
              <a:rPr lang="zh-CN" altLang="en-US" sz="2000" dirty="0" smtClean="0">
                <a:solidFill>
                  <a:srgbClr val="FF0000"/>
                </a:solidFill>
              </a:rPr>
              <a:t>，</a:t>
            </a:r>
            <a:r>
              <a:rPr lang="zh-CN" altLang="en-US" sz="2000" b="1" dirty="0" smtClean="0"/>
              <a:t>电</a:t>
            </a:r>
            <a:r>
              <a:rPr lang="zh-CN" altLang="en-US" sz="2000" b="1" dirty="0"/>
              <a:t>信</a:t>
            </a:r>
            <a:r>
              <a:rPr lang="en-GB" sz="2000" b="1" dirty="0"/>
              <a:t>/</a:t>
            </a:r>
            <a:r>
              <a:rPr lang="zh-CN" altLang="en-US" sz="2000" b="1" dirty="0"/>
              <a:t>信息通信技术</a:t>
            </a:r>
            <a:r>
              <a:rPr lang="zh-CN" altLang="en-US" sz="2000" strike="sngStrike" dirty="0">
                <a:solidFill>
                  <a:srgbClr val="FF0000"/>
                </a:solidFill>
              </a:rPr>
              <a:t>促成</a:t>
            </a:r>
            <a:r>
              <a:rPr lang="zh-CN" altLang="en-US" sz="2000" strike="sngStrike" dirty="0" smtClean="0">
                <a:solidFill>
                  <a:srgbClr val="FF0000"/>
                </a:solidFill>
              </a:rPr>
              <a:t>并</a:t>
            </a:r>
            <a:r>
              <a:rPr lang="zh-CN" altLang="en-US" sz="2000" dirty="0" smtClean="0">
                <a:solidFill>
                  <a:srgbClr val="FF0000"/>
                </a:solidFill>
              </a:rPr>
              <a:t>可以</a:t>
            </a:r>
            <a:r>
              <a:rPr lang="zh-CN" altLang="en-US" sz="2000" dirty="0" smtClean="0"/>
              <a:t>加速</a:t>
            </a:r>
            <a:r>
              <a:rPr lang="zh-CN" altLang="en-US" sz="2000" dirty="0" smtClean="0">
                <a:solidFill>
                  <a:srgbClr val="FF0000"/>
                </a:solidFill>
              </a:rPr>
              <a:t>实现人类进步，促成全人类的</a:t>
            </a:r>
            <a:r>
              <a:rPr lang="zh-CN" altLang="en-US" sz="2000" strike="sngStrike" dirty="0" smtClean="0">
                <a:solidFill>
                  <a:srgbClr val="FF0000"/>
                </a:solidFill>
              </a:rPr>
              <a:t>可</a:t>
            </a:r>
            <a:r>
              <a:rPr lang="zh-CN" altLang="en-US" sz="2000" strike="sngStrike" dirty="0">
                <a:solidFill>
                  <a:srgbClr val="FF0000"/>
                </a:solidFill>
              </a:rPr>
              <a:t>由人人共享的</a:t>
            </a:r>
            <a:r>
              <a:rPr lang="zh-CN" altLang="en-US" sz="2000" b="1" strike="sngStrike" dirty="0">
                <a:solidFill>
                  <a:srgbClr val="FF0000"/>
                </a:solidFill>
              </a:rPr>
              <a:t>社会</a:t>
            </a:r>
            <a:r>
              <a:rPr lang="zh-CN" altLang="en-US" sz="2000" strike="sngStrike" dirty="0">
                <a:solidFill>
                  <a:srgbClr val="FF0000"/>
                </a:solidFill>
              </a:rPr>
              <a:t>、</a:t>
            </a:r>
            <a:r>
              <a:rPr lang="zh-CN" altLang="en-US" sz="2000" b="1" strike="sngStrike" dirty="0">
                <a:solidFill>
                  <a:srgbClr val="FF0000"/>
                </a:solidFill>
              </a:rPr>
              <a:t>经济</a:t>
            </a:r>
            <a:r>
              <a:rPr lang="zh-CN" altLang="en-US" sz="2000" strike="sngStrike" dirty="0">
                <a:solidFill>
                  <a:srgbClr val="FF0000"/>
                </a:solidFill>
              </a:rPr>
              <a:t>和在</a:t>
            </a:r>
            <a:r>
              <a:rPr lang="zh-CN" altLang="en-US" sz="2000" b="1" strike="sngStrike" dirty="0">
                <a:solidFill>
                  <a:srgbClr val="FF0000"/>
                </a:solidFill>
              </a:rPr>
              <a:t>环境</a:t>
            </a:r>
            <a:r>
              <a:rPr lang="zh-CN" altLang="en-US" sz="2000" strike="sngStrike" dirty="0">
                <a:solidFill>
                  <a:srgbClr val="FF0000"/>
                </a:solidFill>
              </a:rPr>
              <a:t>方面具有</a:t>
            </a:r>
            <a:r>
              <a:rPr lang="zh-CN" altLang="en-US" sz="2000" dirty="0"/>
              <a:t>可持续</a:t>
            </a:r>
            <a:r>
              <a:rPr lang="zh-CN" altLang="en-US" sz="2000" strike="sngStrike" dirty="0">
                <a:solidFill>
                  <a:srgbClr val="FF0000"/>
                </a:solidFill>
              </a:rPr>
              <a:t>性的</a:t>
            </a:r>
            <a:r>
              <a:rPr lang="zh-CN" altLang="en-US" sz="2000" b="1" strike="sngStrike" dirty="0">
                <a:solidFill>
                  <a:srgbClr val="FF0000"/>
                </a:solidFill>
              </a:rPr>
              <a:t>增长</a:t>
            </a:r>
            <a:r>
              <a:rPr lang="zh-CN" altLang="en-US" sz="2000" strike="sngStrike" dirty="0">
                <a:solidFill>
                  <a:srgbClr val="FF0000"/>
                </a:solidFill>
              </a:rPr>
              <a:t>和</a:t>
            </a:r>
            <a:r>
              <a:rPr lang="zh-CN" altLang="en-US" sz="2000" b="1" dirty="0"/>
              <a:t>发展</a:t>
            </a:r>
            <a:r>
              <a:rPr lang="zh-CN" altLang="en-US" sz="2000" dirty="0"/>
              <a:t>”</a:t>
            </a:r>
            <a:endParaRPr lang="en-US" sz="2000" dirty="0"/>
          </a:p>
        </p:txBody>
      </p:sp>
      <p:sp>
        <p:nvSpPr>
          <p:cNvPr id="6" name="TextBox 5"/>
          <p:cNvSpPr txBox="1"/>
          <p:nvPr/>
        </p:nvSpPr>
        <p:spPr>
          <a:xfrm>
            <a:off x="1403648" y="5027692"/>
            <a:ext cx="7236804" cy="830997"/>
          </a:xfrm>
          <a:prstGeom prst="rect">
            <a:avLst/>
          </a:prstGeom>
          <a:noFill/>
        </p:spPr>
        <p:txBody>
          <a:bodyPr wrap="square" rtlCol="0">
            <a:spAutoFit/>
          </a:bodyPr>
          <a:lstStyle/>
          <a:p>
            <a:r>
              <a:rPr lang="zh-CN" altLang="en-US" sz="2400" dirty="0"/>
              <a:t>在</a:t>
            </a:r>
            <a:r>
              <a:rPr lang="zh-CN" altLang="en-US" sz="2400" b="1" dirty="0" smtClean="0"/>
              <a:t>相互连通的</a:t>
            </a:r>
            <a:r>
              <a:rPr lang="zh-CN" altLang="en-US" sz="2400" dirty="0" smtClean="0"/>
              <a:t>世界中，电信</a:t>
            </a:r>
            <a:r>
              <a:rPr lang="en-US" sz="2400" dirty="0" smtClean="0"/>
              <a:t>/</a:t>
            </a:r>
            <a:r>
              <a:rPr lang="zh-CN" altLang="en-US" sz="2400" dirty="0" smtClean="0"/>
              <a:t>信息通信技术可以</a:t>
            </a:r>
            <a:r>
              <a:rPr lang="zh-CN" altLang="en-US" sz="2400" b="1" dirty="0" smtClean="0"/>
              <a:t>加速实现人类进步</a:t>
            </a:r>
            <a:r>
              <a:rPr lang="zh-CN" altLang="en-US" sz="2400" dirty="0" smtClean="0"/>
              <a:t>，</a:t>
            </a:r>
            <a:r>
              <a:rPr lang="zh-CN" altLang="en-US" sz="2400" b="1" dirty="0" smtClean="0"/>
              <a:t>促成可持续发展，造福人类</a:t>
            </a:r>
            <a:endParaRPr lang="en-US" sz="2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54" y="5027692"/>
            <a:ext cx="794345" cy="878452"/>
          </a:xfrm>
          <a:prstGeom prst="rect">
            <a:avLst/>
          </a:prstGeom>
        </p:spPr>
      </p:pic>
      <p:sp>
        <p:nvSpPr>
          <p:cNvPr id="4" name="Rectangle 3"/>
          <p:cNvSpPr/>
          <p:nvPr/>
        </p:nvSpPr>
        <p:spPr>
          <a:xfrm>
            <a:off x="1403648" y="4689781"/>
            <a:ext cx="1600118" cy="369332"/>
          </a:xfrm>
          <a:prstGeom prst="rect">
            <a:avLst/>
          </a:prstGeom>
        </p:spPr>
        <p:txBody>
          <a:bodyPr wrap="none">
            <a:spAutoFit/>
          </a:bodyPr>
          <a:lstStyle/>
          <a:p>
            <a:r>
              <a:rPr lang="en-US" dirty="0">
                <a:sym typeface="Wingdings" panose="05000000000000000000" pitchFamily="2" charset="2"/>
              </a:rPr>
              <a:t> </a:t>
            </a:r>
            <a:r>
              <a:rPr lang="zh-CN" altLang="en-US" dirty="0" smtClean="0">
                <a:sym typeface="Wingdings" panose="05000000000000000000" pitchFamily="2" charset="2"/>
              </a:rPr>
              <a:t>拟议</a:t>
            </a:r>
            <a:r>
              <a:rPr lang="zh-CN" altLang="en-US" b="1" dirty="0" smtClean="0">
                <a:sym typeface="Wingdings" panose="05000000000000000000" pitchFamily="2" charset="2"/>
              </a:rPr>
              <a:t>愿景</a:t>
            </a:r>
            <a:r>
              <a:rPr lang="zh-CN" alt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4198983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使命</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17</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4547" y="1556526"/>
            <a:ext cx="794345" cy="878452"/>
          </a:xfrm>
          <a:prstGeom prst="rect">
            <a:avLst/>
          </a:prstGeom>
        </p:spPr>
      </p:pic>
      <p:sp>
        <p:nvSpPr>
          <p:cNvPr id="14" name="TextBox 13"/>
          <p:cNvSpPr txBox="1"/>
          <p:nvPr/>
        </p:nvSpPr>
        <p:spPr>
          <a:xfrm>
            <a:off x="1979712" y="1493994"/>
            <a:ext cx="6840760" cy="1015663"/>
          </a:xfrm>
          <a:prstGeom prst="rect">
            <a:avLst/>
          </a:prstGeom>
          <a:noFill/>
        </p:spPr>
        <p:txBody>
          <a:bodyPr wrap="square" rtlCol="0">
            <a:spAutoFit/>
          </a:bodyPr>
          <a:lstStyle/>
          <a:p>
            <a:r>
              <a:rPr lang="zh-CN" altLang="en-US" sz="2000" dirty="0" smtClean="0"/>
              <a:t>“</a:t>
            </a:r>
            <a:r>
              <a:rPr lang="zh-CN" altLang="en-US" sz="2000" b="1" dirty="0" smtClean="0"/>
              <a:t>推动</a:t>
            </a:r>
            <a:r>
              <a:rPr lang="zh-CN" altLang="en-US" sz="2000" dirty="0"/>
              <a:t>、</a:t>
            </a:r>
            <a:r>
              <a:rPr lang="zh-CN" altLang="en-US" sz="2000" b="1" dirty="0"/>
              <a:t>推进</a:t>
            </a:r>
            <a:r>
              <a:rPr lang="zh-CN" altLang="en-US" sz="2000" dirty="0"/>
              <a:t>并</a:t>
            </a:r>
            <a:r>
              <a:rPr lang="zh-CN" altLang="en-US" sz="2000" b="1" dirty="0"/>
              <a:t>促进</a:t>
            </a:r>
            <a:r>
              <a:rPr lang="zh-CN" altLang="en-US" sz="2000" dirty="0"/>
              <a:t>对</a:t>
            </a:r>
            <a:r>
              <a:rPr lang="zh-CN" altLang="en-US" sz="2000" b="1" dirty="0"/>
              <a:t>电信</a:t>
            </a:r>
            <a:r>
              <a:rPr lang="en-US" sz="2000" b="1" dirty="0"/>
              <a:t>/</a:t>
            </a:r>
            <a:r>
              <a:rPr lang="zh-CN" altLang="en-US" sz="2000" b="1" dirty="0"/>
              <a:t>信息通信技术（</a:t>
            </a:r>
            <a:r>
              <a:rPr lang="en-US" sz="2000" b="1" dirty="0"/>
              <a:t>ICT</a:t>
            </a:r>
            <a:r>
              <a:rPr lang="zh-CN" altLang="en-US" sz="2000" b="1" dirty="0"/>
              <a:t>）网络</a:t>
            </a:r>
            <a:r>
              <a:rPr lang="zh-CN" altLang="en-US" sz="2000" dirty="0"/>
              <a:t>、</a:t>
            </a:r>
            <a:r>
              <a:rPr lang="zh-CN" altLang="en-US" sz="2000" b="1" dirty="0"/>
              <a:t>服务</a:t>
            </a:r>
            <a:r>
              <a:rPr lang="zh-CN" altLang="en-US" sz="2000" dirty="0"/>
              <a:t>和</a:t>
            </a:r>
            <a:r>
              <a:rPr lang="zh-CN" altLang="en-US" sz="2000" b="1" dirty="0"/>
              <a:t>应用</a:t>
            </a:r>
            <a:r>
              <a:rPr lang="zh-CN" altLang="en-US" sz="2000" dirty="0"/>
              <a:t>的</a:t>
            </a:r>
            <a:r>
              <a:rPr lang="zh-CN" altLang="en-US" sz="2000" b="1" dirty="0"/>
              <a:t>价格可承受</a:t>
            </a:r>
            <a:r>
              <a:rPr lang="zh-CN" altLang="en-US" sz="2000" dirty="0"/>
              <a:t>的</a:t>
            </a:r>
            <a:r>
              <a:rPr lang="zh-CN" altLang="en-US" sz="2000" b="1" dirty="0"/>
              <a:t>普遍接入</a:t>
            </a:r>
            <a:r>
              <a:rPr lang="zh-CN" altLang="en-US" sz="2000" dirty="0"/>
              <a:t>，并将其用于</a:t>
            </a:r>
            <a:r>
              <a:rPr lang="zh-CN" altLang="en-US" sz="2000" b="1" dirty="0"/>
              <a:t>社会</a:t>
            </a:r>
            <a:r>
              <a:rPr lang="zh-CN" altLang="en-US" sz="2000" dirty="0"/>
              <a:t>、</a:t>
            </a:r>
            <a:r>
              <a:rPr lang="zh-CN" altLang="en-US" sz="2000" b="1" dirty="0"/>
              <a:t>经济</a:t>
            </a:r>
            <a:r>
              <a:rPr lang="zh-CN" altLang="en-US" sz="2000" dirty="0"/>
              <a:t>和在</a:t>
            </a:r>
            <a:r>
              <a:rPr lang="zh-CN" altLang="en-US" sz="2000" b="1" dirty="0"/>
              <a:t>环境方面</a:t>
            </a:r>
            <a:r>
              <a:rPr lang="zh-CN" altLang="en-US" sz="2000" dirty="0"/>
              <a:t>具有</a:t>
            </a:r>
            <a:r>
              <a:rPr lang="zh-CN" altLang="en-US" sz="2000" b="1" dirty="0"/>
              <a:t>可持续性</a:t>
            </a:r>
            <a:r>
              <a:rPr lang="zh-CN" altLang="en-US" sz="2000" dirty="0"/>
              <a:t>的</a:t>
            </a:r>
            <a:r>
              <a:rPr lang="zh-CN" altLang="en-US" sz="2000" b="1" dirty="0"/>
              <a:t>增长</a:t>
            </a:r>
            <a:r>
              <a:rPr lang="zh-CN" altLang="en-US" sz="2000" dirty="0"/>
              <a:t>和</a:t>
            </a:r>
            <a:r>
              <a:rPr lang="zh-CN" altLang="en-US" sz="2000" b="1" dirty="0"/>
              <a:t>发展</a:t>
            </a:r>
            <a:r>
              <a:rPr lang="zh-CN" altLang="en-US" sz="2000" dirty="0" smtClean="0"/>
              <a:t>。”</a:t>
            </a:r>
            <a:endParaRPr lang="en-US" sz="2000" dirty="0"/>
          </a:p>
        </p:txBody>
      </p:sp>
      <p:cxnSp>
        <p:nvCxnSpPr>
          <p:cNvPr id="15" name="Straight Connector 14"/>
          <p:cNvCxnSpPr/>
          <p:nvPr/>
        </p:nvCxnSpPr>
        <p:spPr>
          <a:xfrm>
            <a:off x="503548" y="32129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915816" y="260648"/>
            <a:ext cx="518457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zh-CN" altLang="en-US" sz="2000" dirty="0" smtClean="0">
                <a:solidFill>
                  <a:schemeClr val="bg1"/>
                </a:solidFill>
              </a:rPr>
              <a:t>按照国际电联</a:t>
            </a:r>
            <a:r>
              <a:rPr lang="en-US" altLang="zh-CN" sz="2000" dirty="0" smtClean="0">
                <a:solidFill>
                  <a:schemeClr val="bg1"/>
                </a:solidFill>
              </a:rPr>
              <a:t>《</a:t>
            </a:r>
            <a:r>
              <a:rPr lang="zh-CN" altLang="en-US" sz="2000" dirty="0" smtClean="0">
                <a:solidFill>
                  <a:schemeClr val="bg1"/>
                </a:solidFill>
              </a:rPr>
              <a:t>基本文件</a:t>
            </a:r>
            <a:r>
              <a:rPr lang="en-US" altLang="zh-CN" sz="2000" dirty="0" smtClean="0">
                <a:solidFill>
                  <a:schemeClr val="bg1"/>
                </a:solidFill>
              </a:rPr>
              <a:t>》</a:t>
            </a:r>
            <a:r>
              <a:rPr lang="zh-CN" altLang="en-US" sz="2000" dirty="0" smtClean="0">
                <a:solidFill>
                  <a:schemeClr val="bg1"/>
                </a:solidFill>
              </a:rPr>
              <a:t>，使命系指国际电联的主要总体宗旨</a:t>
            </a:r>
            <a:endParaRPr lang="en-US" sz="2000" dirty="0">
              <a:solidFill>
                <a:schemeClr val="bg1"/>
              </a:solidFill>
            </a:endParaRPr>
          </a:p>
        </p:txBody>
      </p:sp>
      <p:grpSp>
        <p:nvGrpSpPr>
          <p:cNvPr id="5" name="Group 4"/>
          <p:cNvGrpSpPr/>
          <p:nvPr/>
        </p:nvGrpSpPr>
        <p:grpSpPr>
          <a:xfrm>
            <a:off x="859146" y="3284984"/>
            <a:ext cx="7601286" cy="935712"/>
            <a:chOff x="859146" y="3672845"/>
            <a:chExt cx="7601286" cy="935712"/>
          </a:xfrm>
        </p:grpSpPr>
        <p:pic>
          <p:nvPicPr>
            <p:cNvPr id="9" name="Picture 4" descr="Image result for wipo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146" y="3733571"/>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2081193" y="3672845"/>
              <a:ext cx="6379239" cy="646331"/>
            </a:xfrm>
            <a:prstGeom prst="rect">
              <a:avLst/>
            </a:prstGeom>
            <a:noFill/>
          </p:spPr>
          <p:txBody>
            <a:bodyPr wrap="square" rtlCol="0">
              <a:spAutoFit/>
            </a:bodyPr>
            <a:lstStyle/>
            <a:p>
              <a:r>
                <a:rPr lang="zh-CN" altLang="en-US" dirty="0" smtClean="0"/>
                <a:t>“通过平衡和有效的国际产权体系，促进实现各国经济、社会和文化发展的创新性和创造力”</a:t>
              </a:r>
              <a:endParaRPr lang="en-US" dirty="0"/>
            </a:p>
          </p:txBody>
        </p:sp>
      </p:grpSp>
      <p:grpSp>
        <p:nvGrpSpPr>
          <p:cNvPr id="6" name="Group 5"/>
          <p:cNvGrpSpPr/>
          <p:nvPr/>
        </p:nvGrpSpPr>
        <p:grpSpPr>
          <a:xfrm>
            <a:off x="612648" y="4427100"/>
            <a:ext cx="8151439" cy="1004606"/>
            <a:chOff x="290364" y="4473102"/>
            <a:chExt cx="8151439" cy="1004606"/>
          </a:xfrm>
        </p:grpSpPr>
        <p:sp>
          <p:nvSpPr>
            <p:cNvPr id="16" name="TextBox 15"/>
            <p:cNvSpPr txBox="1"/>
            <p:nvPr/>
          </p:nvSpPr>
          <p:spPr>
            <a:xfrm>
              <a:off x="1444079" y="4473102"/>
              <a:ext cx="6997724" cy="923330"/>
            </a:xfrm>
            <a:prstGeom prst="rect">
              <a:avLst/>
            </a:prstGeom>
            <a:noFill/>
          </p:spPr>
          <p:txBody>
            <a:bodyPr wrap="square" rtlCol="0">
              <a:spAutoFit/>
            </a:bodyPr>
            <a:lstStyle/>
            <a:p>
              <a:r>
                <a:rPr lang="zh-CN" altLang="en-US" dirty="0" smtClean="0"/>
                <a:t>“作为联合国的专门机构，</a:t>
              </a:r>
              <a:r>
                <a:rPr lang="en-US" dirty="0" smtClean="0"/>
                <a:t>UNESCO</a:t>
              </a:r>
              <a:r>
                <a:rPr lang="zh-CN" altLang="en-US" dirty="0" smtClean="0"/>
                <a:t>按照其</a:t>
              </a:r>
              <a:r>
                <a:rPr lang="en-US" altLang="zh-CN" dirty="0" smtClean="0"/>
                <a:t>《</a:t>
              </a:r>
              <a:r>
                <a:rPr lang="zh-CN" altLang="en-US" dirty="0" smtClean="0"/>
                <a:t>组织法</a:t>
              </a:r>
              <a:r>
                <a:rPr lang="en-US" altLang="zh-CN" dirty="0" smtClean="0"/>
                <a:t>》</a:t>
              </a:r>
              <a:r>
                <a:rPr lang="zh-CN" altLang="en-US" dirty="0" smtClean="0"/>
                <a:t>，通过教育、科学、文化、通信和信息，为促进世界和平、消除贫困、实现可持续发展和文化间对话添砖加瓦”</a:t>
              </a:r>
              <a:endParaRPr lang="en-US" dirty="0"/>
            </a:p>
          </p:txBody>
        </p:sp>
        <p:pic>
          <p:nvPicPr>
            <p:cNvPr id="9218" name="Picture 2" descr="Image result for unesc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64" y="4473102"/>
              <a:ext cx="1179319" cy="10046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p:cNvGrpSpPr/>
          <p:nvPr/>
        </p:nvGrpSpPr>
        <p:grpSpPr>
          <a:xfrm>
            <a:off x="812652" y="5805264"/>
            <a:ext cx="7999039" cy="648072"/>
            <a:chOff x="486291" y="2014082"/>
            <a:chExt cx="7999039" cy="648072"/>
          </a:xfrm>
        </p:grpSpPr>
        <p:pic>
          <p:nvPicPr>
            <p:cNvPr id="21" name="Picture 20"/>
            <p:cNvPicPr>
              <a:picLocks noChangeAspect="1"/>
            </p:cNvPicPr>
            <p:nvPr/>
          </p:nvPicPr>
          <p:blipFill>
            <a:blip r:embed="rId6"/>
            <a:stretch>
              <a:fillRect/>
            </a:stretch>
          </p:blipFill>
          <p:spPr>
            <a:xfrm>
              <a:off x="486291" y="2137411"/>
              <a:ext cx="1704004" cy="524743"/>
            </a:xfrm>
            <a:prstGeom prst="rect">
              <a:avLst/>
            </a:prstGeom>
          </p:spPr>
        </p:pic>
        <p:sp>
          <p:nvSpPr>
            <p:cNvPr id="22" name="TextBox 21"/>
            <p:cNvSpPr txBox="1"/>
            <p:nvPr/>
          </p:nvSpPr>
          <p:spPr>
            <a:xfrm>
              <a:off x="2220634" y="2014082"/>
              <a:ext cx="6264696" cy="646331"/>
            </a:xfrm>
            <a:prstGeom prst="rect">
              <a:avLst/>
            </a:prstGeom>
            <a:noFill/>
          </p:spPr>
          <p:txBody>
            <a:bodyPr wrap="square" rtlCol="0">
              <a:spAutoFit/>
            </a:bodyPr>
            <a:lstStyle/>
            <a:p>
              <a:r>
                <a:rPr lang="zh-CN" altLang="en-US" dirty="0" smtClean="0"/>
                <a:t>“促进全球优质邮政服务的有效和可持续发展，并使其能够无障碍获取，从而通过</a:t>
              </a:r>
              <a:r>
                <a:rPr lang="en-US" dirty="0" smtClean="0"/>
                <a:t>… (…)</a:t>
              </a:r>
              <a:r>
                <a:rPr lang="zh-CN" altLang="en-US" dirty="0" smtClean="0"/>
                <a:t>为世界居民的沟通提供便利”</a:t>
              </a:r>
              <a:endParaRPr lang="en-US" dirty="0"/>
            </a:p>
          </p:txBody>
        </p:sp>
      </p:grpSp>
      <p:sp>
        <p:nvSpPr>
          <p:cNvPr id="7" name="TextBox 6"/>
          <p:cNvSpPr txBox="1"/>
          <p:nvPr/>
        </p:nvSpPr>
        <p:spPr>
          <a:xfrm>
            <a:off x="1294894" y="6453336"/>
            <a:ext cx="1107996" cy="276999"/>
          </a:xfrm>
          <a:prstGeom prst="rect">
            <a:avLst/>
          </a:prstGeom>
          <a:noFill/>
        </p:spPr>
        <p:txBody>
          <a:bodyPr wrap="none" rtlCol="0">
            <a:spAutoFit/>
          </a:bodyPr>
          <a:lstStyle/>
          <a:p>
            <a:r>
              <a:rPr lang="zh-CN" altLang="en-US" sz="1200" dirty="0" smtClean="0">
                <a:solidFill>
                  <a:srgbClr val="136A9F"/>
                </a:solidFill>
              </a:rPr>
              <a:t>万国邮政联盟</a:t>
            </a:r>
            <a:endParaRPr lang="en-US" sz="1200" dirty="0">
              <a:solidFill>
                <a:srgbClr val="136A9F"/>
              </a:solidFill>
            </a:endParaRPr>
          </a:p>
        </p:txBody>
      </p:sp>
      <p:sp>
        <p:nvSpPr>
          <p:cNvPr id="23" name="TextBox 22"/>
          <p:cNvSpPr txBox="1"/>
          <p:nvPr/>
        </p:nvSpPr>
        <p:spPr>
          <a:xfrm>
            <a:off x="503548" y="5339373"/>
            <a:ext cx="1261884" cy="461665"/>
          </a:xfrm>
          <a:prstGeom prst="rect">
            <a:avLst/>
          </a:prstGeom>
          <a:noFill/>
        </p:spPr>
        <p:txBody>
          <a:bodyPr wrap="none" rtlCol="0">
            <a:spAutoFit/>
          </a:bodyPr>
          <a:lstStyle/>
          <a:p>
            <a:pPr algn="r"/>
            <a:r>
              <a:rPr lang="zh-CN" altLang="en-US" sz="1200" dirty="0">
                <a:solidFill>
                  <a:srgbClr val="136A9F"/>
                </a:solidFill>
              </a:rPr>
              <a:t>联合国教育</a:t>
            </a:r>
            <a:r>
              <a:rPr lang="zh-CN" altLang="en-US" sz="1200" dirty="0" smtClean="0">
                <a:solidFill>
                  <a:srgbClr val="136A9F"/>
                </a:solidFill>
              </a:rPr>
              <a:t>、</a:t>
            </a:r>
            <a:r>
              <a:rPr lang="en-US" altLang="zh-CN" sz="1200" dirty="0" smtClean="0">
                <a:solidFill>
                  <a:srgbClr val="136A9F"/>
                </a:solidFill>
              </a:rPr>
              <a:t/>
            </a:r>
            <a:br>
              <a:rPr lang="en-US" altLang="zh-CN" sz="1200" dirty="0" smtClean="0">
                <a:solidFill>
                  <a:srgbClr val="136A9F"/>
                </a:solidFill>
              </a:rPr>
            </a:br>
            <a:r>
              <a:rPr lang="zh-CN" altLang="en-US" sz="1200" dirty="0" smtClean="0">
                <a:solidFill>
                  <a:srgbClr val="136A9F"/>
                </a:solidFill>
              </a:rPr>
              <a:t>科学</a:t>
            </a:r>
            <a:r>
              <a:rPr lang="zh-CN" altLang="en-US" sz="1200" dirty="0">
                <a:solidFill>
                  <a:srgbClr val="136A9F"/>
                </a:solidFill>
              </a:rPr>
              <a:t>和文化组织</a:t>
            </a:r>
            <a:endParaRPr lang="en-US" sz="1200" dirty="0">
              <a:solidFill>
                <a:srgbClr val="136A9F"/>
              </a:solidFill>
            </a:endParaRPr>
          </a:p>
        </p:txBody>
      </p:sp>
      <p:sp>
        <p:nvSpPr>
          <p:cNvPr id="10" name="Rectangle 9"/>
          <p:cNvSpPr/>
          <p:nvPr/>
        </p:nvSpPr>
        <p:spPr>
          <a:xfrm>
            <a:off x="665421" y="4196685"/>
            <a:ext cx="1415772" cy="276999"/>
          </a:xfrm>
          <a:prstGeom prst="rect">
            <a:avLst/>
          </a:prstGeom>
          <a:solidFill>
            <a:schemeClr val="bg1"/>
          </a:solidFill>
        </p:spPr>
        <p:txBody>
          <a:bodyPr wrap="none">
            <a:spAutoFit/>
          </a:bodyPr>
          <a:lstStyle/>
          <a:p>
            <a:r>
              <a:rPr lang="zh-CN" altLang="en-US" sz="1200" dirty="0" smtClean="0">
                <a:solidFill>
                  <a:srgbClr val="136A9F"/>
                </a:solidFill>
              </a:rPr>
              <a:t>世界知识产权组织</a:t>
            </a:r>
            <a:endParaRPr lang="en-US" sz="1200" dirty="0">
              <a:solidFill>
                <a:srgbClr val="136A9F"/>
              </a:solidFill>
            </a:endParaRPr>
          </a:p>
        </p:txBody>
      </p:sp>
    </p:spTree>
    <p:extLst>
      <p:ext uri="{BB962C8B-B14F-4D97-AF65-F5344CB8AC3E}">
        <p14:creationId xmlns:p14="http://schemas.microsoft.com/office/powerpoint/2010/main" val="638344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使命</a:t>
            </a:r>
            <a:r>
              <a:rPr lang="en-US" dirty="0" smtClean="0"/>
              <a:t> – </a:t>
            </a:r>
            <a:r>
              <a:rPr lang="zh-CN" altLang="en-US" dirty="0"/>
              <a:t>供</a:t>
            </a:r>
            <a:r>
              <a:rPr lang="zh-CN" altLang="en-US" dirty="0" smtClean="0"/>
              <a:t>讨论的建议</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18</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088" y="4837907"/>
            <a:ext cx="794345" cy="878452"/>
          </a:xfrm>
          <a:prstGeom prst="rect">
            <a:avLst/>
          </a:prstGeom>
        </p:spPr>
      </p:pic>
      <p:sp>
        <p:nvSpPr>
          <p:cNvPr id="14" name="TextBox 13"/>
          <p:cNvSpPr txBox="1"/>
          <p:nvPr/>
        </p:nvSpPr>
        <p:spPr>
          <a:xfrm>
            <a:off x="1979712" y="1412776"/>
            <a:ext cx="6840760" cy="1015663"/>
          </a:xfrm>
          <a:prstGeom prst="rect">
            <a:avLst/>
          </a:prstGeom>
          <a:noFill/>
        </p:spPr>
        <p:txBody>
          <a:bodyPr wrap="square" rtlCol="0">
            <a:spAutoFit/>
          </a:bodyPr>
          <a:lstStyle/>
          <a:p>
            <a:r>
              <a:rPr lang="zh-CN" altLang="en-US" sz="2000" dirty="0"/>
              <a:t>“</a:t>
            </a:r>
            <a:r>
              <a:rPr lang="zh-CN" altLang="en-US" sz="2000" b="1" dirty="0"/>
              <a:t>推进、方便</a:t>
            </a:r>
            <a:r>
              <a:rPr lang="zh-CN" altLang="en-US" sz="2000" dirty="0"/>
              <a:t>并</a:t>
            </a:r>
            <a:r>
              <a:rPr lang="zh-CN" altLang="en-US" sz="2000" b="1" dirty="0"/>
              <a:t>促进电信</a:t>
            </a:r>
            <a:r>
              <a:rPr lang="en-US" altLang="zh-CN" sz="2000" b="1" dirty="0"/>
              <a:t>/</a:t>
            </a:r>
            <a:r>
              <a:rPr lang="zh-CN" altLang="en-US" sz="2000" b="1" dirty="0"/>
              <a:t>信息通信技术网络、服务</a:t>
            </a:r>
            <a:r>
              <a:rPr lang="zh-CN" altLang="en-US" sz="2000" dirty="0"/>
              <a:t>和</a:t>
            </a:r>
            <a:r>
              <a:rPr lang="zh-CN" altLang="en-US" sz="2000" b="1" dirty="0"/>
              <a:t>应</a:t>
            </a:r>
            <a:r>
              <a:rPr lang="zh-CN" altLang="en-US" sz="2000" b="1" dirty="0" smtClean="0"/>
              <a:t>用</a:t>
            </a:r>
            <a:r>
              <a:rPr lang="zh-CN" altLang="en-US" sz="2000" b="1" strike="sngStrike" dirty="0">
                <a:solidFill>
                  <a:srgbClr val="FF0000"/>
                </a:solidFill>
              </a:rPr>
              <a:t>的</a:t>
            </a:r>
            <a:r>
              <a:rPr lang="zh-CN" altLang="en-US" sz="2000" b="1" dirty="0" smtClean="0">
                <a:solidFill>
                  <a:srgbClr val="FF0000"/>
                </a:solidFill>
              </a:rPr>
              <a:t>普遍和</a:t>
            </a:r>
            <a:r>
              <a:rPr lang="zh-CN" altLang="en-US" sz="2000" b="1" dirty="0" smtClean="0"/>
              <a:t>价</a:t>
            </a:r>
            <a:r>
              <a:rPr lang="zh-CN" altLang="en-US" sz="2000" b="1" dirty="0"/>
              <a:t>格可承</a:t>
            </a:r>
            <a:r>
              <a:rPr lang="zh-CN" altLang="en-US" sz="2000" b="1" dirty="0" smtClean="0"/>
              <a:t>受</a:t>
            </a:r>
            <a:r>
              <a:rPr lang="zh-CN" altLang="en-US" sz="2000" b="1" strike="sngStrike" dirty="0" smtClean="0">
                <a:solidFill>
                  <a:srgbClr val="FF0000"/>
                </a:solidFill>
              </a:rPr>
              <a:t>和</a:t>
            </a:r>
            <a:r>
              <a:rPr lang="zh-CN" altLang="en-US" sz="2000" b="1" strike="sngStrike" dirty="0">
                <a:solidFill>
                  <a:srgbClr val="FF0000"/>
                </a:solidFill>
              </a:rPr>
              <a:t>普</a:t>
            </a:r>
            <a:r>
              <a:rPr lang="zh-CN" altLang="en-US" sz="2000" b="1" strike="sngStrike" dirty="0" smtClean="0">
                <a:solidFill>
                  <a:srgbClr val="FF0000"/>
                </a:solidFill>
              </a:rPr>
              <a:t>遍</a:t>
            </a:r>
            <a:r>
              <a:rPr lang="zh-CN" altLang="en-US" sz="2000" b="1" dirty="0">
                <a:solidFill>
                  <a:srgbClr val="FF0000"/>
                </a:solidFill>
              </a:rPr>
              <a:t>的</a:t>
            </a:r>
            <a:r>
              <a:rPr lang="zh-CN" altLang="en-US" sz="2000" b="1" dirty="0" smtClean="0"/>
              <a:t>获</a:t>
            </a:r>
            <a:r>
              <a:rPr lang="zh-CN" altLang="en-US" sz="2000" b="1" dirty="0"/>
              <a:t>取</a:t>
            </a:r>
            <a:r>
              <a:rPr lang="zh-CN" altLang="en-US" sz="2000" dirty="0"/>
              <a:t>，从而通过其</a:t>
            </a:r>
            <a:r>
              <a:rPr lang="zh-CN" altLang="en-US" sz="2000" b="1" dirty="0"/>
              <a:t>使用实现</a:t>
            </a:r>
            <a:r>
              <a:rPr lang="zh-CN" altLang="en-US" sz="2000" b="1" dirty="0">
                <a:solidFill>
                  <a:srgbClr val="FF0000"/>
                </a:solidFill>
              </a:rPr>
              <a:t>人类进步和可持续发展</a:t>
            </a:r>
            <a:r>
              <a:rPr lang="zh-CN" altLang="en-US" sz="2000" b="1" strike="sngStrike" dirty="0" smtClean="0">
                <a:solidFill>
                  <a:srgbClr val="FF0000"/>
                </a:solidFill>
              </a:rPr>
              <a:t>社</a:t>
            </a:r>
            <a:r>
              <a:rPr lang="zh-CN" altLang="en-US" sz="2000" b="1" strike="sngStrike" dirty="0">
                <a:solidFill>
                  <a:srgbClr val="FF0000"/>
                </a:solidFill>
              </a:rPr>
              <a:t>会、经济</a:t>
            </a:r>
            <a:r>
              <a:rPr lang="zh-CN" altLang="en-US" sz="2000" strike="sngStrike" dirty="0">
                <a:solidFill>
                  <a:srgbClr val="FF0000"/>
                </a:solidFill>
              </a:rPr>
              <a:t>和</a:t>
            </a:r>
            <a:r>
              <a:rPr lang="zh-CN" altLang="en-US" sz="2000" b="1" strike="sngStrike" dirty="0">
                <a:solidFill>
                  <a:srgbClr val="FF0000"/>
                </a:solidFill>
              </a:rPr>
              <a:t>环境的可持续增长</a:t>
            </a:r>
            <a:r>
              <a:rPr lang="zh-CN" altLang="en-US" sz="2000" strike="sngStrike" dirty="0">
                <a:solidFill>
                  <a:srgbClr val="FF0000"/>
                </a:solidFill>
              </a:rPr>
              <a:t>和</a:t>
            </a:r>
            <a:r>
              <a:rPr lang="zh-CN" altLang="en-US" sz="2000" b="1" strike="sngStrike" dirty="0">
                <a:solidFill>
                  <a:srgbClr val="FF0000"/>
                </a:solidFill>
              </a:rPr>
              <a:t>发展</a:t>
            </a:r>
            <a:r>
              <a:rPr lang="zh-CN" altLang="en-US" sz="2000" dirty="0"/>
              <a:t>”</a:t>
            </a:r>
            <a:endParaRPr lang="en-US" sz="2000" dirty="0"/>
          </a:p>
        </p:txBody>
      </p:sp>
      <p:sp>
        <p:nvSpPr>
          <p:cNvPr id="4" name="Rectangle 3"/>
          <p:cNvSpPr/>
          <p:nvPr/>
        </p:nvSpPr>
        <p:spPr>
          <a:xfrm>
            <a:off x="1331640" y="4720814"/>
            <a:ext cx="7560840" cy="707886"/>
          </a:xfrm>
          <a:prstGeom prst="rect">
            <a:avLst/>
          </a:prstGeom>
        </p:spPr>
        <p:txBody>
          <a:bodyPr wrap="square">
            <a:spAutoFit/>
          </a:bodyPr>
          <a:lstStyle/>
          <a:p>
            <a:r>
              <a:rPr lang="zh-CN" altLang="en-US" sz="2000" b="1" dirty="0" smtClean="0"/>
              <a:t>宣传、推进并促成电</a:t>
            </a:r>
            <a:r>
              <a:rPr lang="zh-CN" altLang="en-US" sz="2000" b="1" dirty="0"/>
              <a:t>信</a:t>
            </a:r>
            <a:r>
              <a:rPr lang="en-US" altLang="zh-CN" sz="2000" b="1" dirty="0"/>
              <a:t>/</a:t>
            </a:r>
            <a:r>
              <a:rPr lang="zh-CN" altLang="en-US" sz="2000" b="1" dirty="0"/>
              <a:t>信息通信技术网络、服务和应</a:t>
            </a:r>
            <a:r>
              <a:rPr lang="zh-CN" altLang="en-US" sz="2000" b="1" dirty="0" smtClean="0"/>
              <a:t>用以可</a:t>
            </a:r>
            <a:r>
              <a:rPr lang="zh-CN" altLang="en-US" sz="2000" b="1" dirty="0"/>
              <a:t>承受价</a:t>
            </a:r>
            <a:r>
              <a:rPr lang="zh-CN" altLang="en-US" sz="2000" b="1" dirty="0" smtClean="0"/>
              <a:t>格实现普</a:t>
            </a:r>
            <a:r>
              <a:rPr lang="zh-CN" altLang="en-US" sz="2000" b="1" dirty="0"/>
              <a:t>遍获取</a:t>
            </a:r>
            <a:r>
              <a:rPr lang="zh-CN" altLang="en-US" sz="2000" b="1" dirty="0" smtClean="0"/>
              <a:t>，并且将其用于实现人类进步和可持续发展</a:t>
            </a:r>
            <a:endParaRPr lang="en-US" sz="2000"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467" y="1607153"/>
            <a:ext cx="794345" cy="878452"/>
          </a:xfrm>
          <a:prstGeom prst="rect">
            <a:avLst/>
          </a:prstGeom>
        </p:spPr>
      </p:pic>
      <p:sp>
        <p:nvSpPr>
          <p:cNvPr id="17" name="Rectangle 16"/>
          <p:cNvSpPr/>
          <p:nvPr/>
        </p:nvSpPr>
        <p:spPr>
          <a:xfrm>
            <a:off x="1331639" y="4424918"/>
            <a:ext cx="1600118" cy="369332"/>
          </a:xfrm>
          <a:prstGeom prst="rect">
            <a:avLst/>
          </a:prstGeom>
        </p:spPr>
        <p:txBody>
          <a:bodyPr wrap="none">
            <a:spAutoFit/>
          </a:bodyPr>
          <a:lstStyle/>
          <a:p>
            <a:r>
              <a:rPr lang="en-US" dirty="0">
                <a:sym typeface="Wingdings" panose="05000000000000000000" pitchFamily="2" charset="2"/>
              </a:rPr>
              <a:t> </a:t>
            </a:r>
            <a:r>
              <a:rPr lang="zh-CN" altLang="en-US" dirty="0" smtClean="0">
                <a:sym typeface="Wingdings" panose="05000000000000000000" pitchFamily="2" charset="2"/>
              </a:rPr>
              <a:t>拟议</a:t>
            </a:r>
            <a:r>
              <a:rPr lang="zh-CN" altLang="en-US" b="1" dirty="0" smtClean="0">
                <a:sym typeface="Wingdings" panose="05000000000000000000" pitchFamily="2" charset="2"/>
              </a:rPr>
              <a:t>使命</a:t>
            </a:r>
            <a:r>
              <a:rPr lang="zh-CN" altLang="en-US" dirty="0" smtClean="0">
                <a:sym typeface="Wingdings" panose="05000000000000000000" pitchFamily="2" charset="2"/>
              </a:rPr>
              <a:t>：</a:t>
            </a:r>
            <a:endParaRPr lang="en-US" dirty="0"/>
          </a:p>
        </p:txBody>
      </p:sp>
    </p:spTree>
    <p:extLst>
      <p:ext uri="{BB962C8B-B14F-4D97-AF65-F5344CB8AC3E}">
        <p14:creationId xmlns:p14="http://schemas.microsoft.com/office/powerpoint/2010/main" val="530411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19</a:t>
            </a:fld>
            <a:endParaRPr lang="en-US" dirty="0"/>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526"/>
            <a:ext cx="794345" cy="878452"/>
          </a:xfrm>
          <a:prstGeom prst="rect">
            <a:avLst/>
          </a:prstGeom>
        </p:spPr>
      </p:pic>
      <p:sp>
        <p:nvSpPr>
          <p:cNvPr id="14" name="TextBox 13"/>
          <p:cNvSpPr txBox="1"/>
          <p:nvPr/>
        </p:nvSpPr>
        <p:spPr>
          <a:xfrm>
            <a:off x="2000202" y="1468302"/>
            <a:ext cx="4176392" cy="380480"/>
          </a:xfrm>
          <a:prstGeom prst="rect">
            <a:avLst/>
          </a:prstGeom>
          <a:noFill/>
        </p:spPr>
        <p:txBody>
          <a:bodyPr wrap="none" lIns="36000" tIns="36000" rIns="36000" bIns="36000" rtlCol="0">
            <a:spAutoFit/>
          </a:bodyPr>
          <a:lstStyle/>
          <a:p>
            <a:pPr algn="ctr"/>
            <a:r>
              <a:rPr lang="zh-CN" altLang="en-US" sz="2000" dirty="0"/>
              <a:t>“</a:t>
            </a:r>
            <a:r>
              <a:rPr lang="zh-CN" altLang="en-US" sz="2000" b="1" dirty="0"/>
              <a:t>以人为本</a:t>
            </a:r>
            <a:r>
              <a:rPr lang="zh-CN" altLang="en-US" sz="2000" dirty="0"/>
              <a:t>，</a:t>
            </a:r>
            <a:r>
              <a:rPr lang="zh-CN" altLang="en-US" sz="2000" b="1" dirty="0"/>
              <a:t>面向服</a:t>
            </a:r>
            <a:r>
              <a:rPr lang="zh-CN" altLang="en-US" sz="2000" dirty="0"/>
              <a:t>务并</a:t>
            </a:r>
            <a:r>
              <a:rPr lang="zh-CN" altLang="en-US" sz="2000" b="1" dirty="0"/>
              <a:t>注重结果</a:t>
            </a:r>
            <a:r>
              <a:rPr lang="zh-CN" altLang="en-US" sz="2000" dirty="0"/>
              <a:t>”</a:t>
            </a:r>
            <a:endParaRPr lang="en-US" sz="2000" dirty="0"/>
          </a:p>
        </p:txBody>
      </p:sp>
      <p:cxnSp>
        <p:nvCxnSpPr>
          <p:cNvPr id="15" name="Straight Connector 14"/>
          <p:cNvCxnSpPr/>
          <p:nvPr/>
        </p:nvCxnSpPr>
        <p:spPr>
          <a:xfrm>
            <a:off x="503548" y="3068960"/>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2555776" y="260648"/>
            <a:ext cx="5544616" cy="648072"/>
          </a:xfrm>
          <a:prstGeom prst="wedgeRoundRectCallout">
            <a:avLst>
              <a:gd name="adj1" fmla="val -54981"/>
              <a:gd name="adj2" fmla="val -6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pPr>
            <a:r>
              <a:rPr lang="zh-CN" altLang="en-US" sz="2000" dirty="0"/>
              <a:t>推动国际电联开展优先工作并引导其所有决策进程的国际电联的共同信念</a:t>
            </a:r>
            <a:endParaRPr lang="en-US" sz="2000" dirty="0">
              <a:solidFill>
                <a:schemeClr val="bg1"/>
              </a:solidFill>
            </a:endParaRPr>
          </a:p>
        </p:txBody>
      </p:sp>
      <p:sp>
        <p:nvSpPr>
          <p:cNvPr id="13" name="TextBox 12"/>
          <p:cNvSpPr txBox="1"/>
          <p:nvPr/>
        </p:nvSpPr>
        <p:spPr>
          <a:xfrm>
            <a:off x="6142732" y="1450525"/>
            <a:ext cx="1355106" cy="380480"/>
          </a:xfrm>
          <a:prstGeom prst="rect">
            <a:avLst/>
          </a:prstGeom>
          <a:noFill/>
        </p:spPr>
        <p:txBody>
          <a:bodyPr wrap="none" lIns="36000" tIns="36000" rIns="36000" bIns="36000" rtlCol="0">
            <a:spAutoFit/>
          </a:bodyPr>
          <a:lstStyle/>
          <a:p>
            <a:pPr algn="ctr"/>
            <a:r>
              <a:rPr lang="zh-CN" altLang="en-US" sz="2000" b="1" dirty="0" smtClean="0"/>
              <a:t>“包容性</a:t>
            </a:r>
            <a:r>
              <a:rPr lang="zh-CN" altLang="en-US" sz="2000" b="1" dirty="0"/>
              <a:t>”</a:t>
            </a:r>
            <a:endParaRPr lang="en-US" sz="2000" b="1" dirty="0"/>
          </a:p>
        </p:txBody>
      </p:sp>
      <p:sp>
        <p:nvSpPr>
          <p:cNvPr id="20" name="TextBox 19"/>
          <p:cNvSpPr txBox="1"/>
          <p:nvPr/>
        </p:nvSpPr>
        <p:spPr>
          <a:xfrm>
            <a:off x="1981181" y="1871612"/>
            <a:ext cx="2392249" cy="380480"/>
          </a:xfrm>
          <a:prstGeom prst="rect">
            <a:avLst/>
          </a:prstGeom>
          <a:noFill/>
        </p:spPr>
        <p:txBody>
          <a:bodyPr wrap="none" lIns="36000" tIns="36000" rIns="36000" bIns="36000" rtlCol="0">
            <a:spAutoFit/>
          </a:bodyPr>
          <a:lstStyle/>
          <a:p>
            <a:pPr algn="ctr"/>
            <a:r>
              <a:rPr lang="zh-CN" altLang="en-US" sz="2000" dirty="0"/>
              <a:t>“</a:t>
            </a:r>
            <a:r>
              <a:rPr lang="zh-CN" altLang="en-US" sz="2000" b="1" dirty="0" smtClean="0"/>
              <a:t>普遍性</a:t>
            </a:r>
            <a:r>
              <a:rPr lang="zh-CN" altLang="en-US" sz="2000" b="1" dirty="0"/>
              <a:t>和中立</a:t>
            </a:r>
            <a:r>
              <a:rPr lang="zh-CN" altLang="en-US" sz="2000" b="1" dirty="0" smtClean="0"/>
              <a:t>性</a:t>
            </a:r>
            <a:r>
              <a:rPr lang="zh-CN" altLang="en-US" sz="2000" dirty="0"/>
              <a:t>”</a:t>
            </a:r>
            <a:endParaRPr lang="en-US" sz="2000" b="1" dirty="0"/>
          </a:p>
        </p:txBody>
      </p:sp>
      <p:sp>
        <p:nvSpPr>
          <p:cNvPr id="21" name="TextBox 20"/>
          <p:cNvSpPr txBox="1"/>
          <p:nvPr/>
        </p:nvSpPr>
        <p:spPr>
          <a:xfrm>
            <a:off x="4266440" y="1875982"/>
            <a:ext cx="2637509" cy="380480"/>
          </a:xfrm>
          <a:prstGeom prst="rect">
            <a:avLst/>
          </a:prstGeom>
          <a:noFill/>
        </p:spPr>
        <p:txBody>
          <a:bodyPr wrap="none" lIns="36000" tIns="36000" rIns="36000" bIns="36000" rtlCol="0">
            <a:spAutoFit/>
          </a:bodyPr>
          <a:lstStyle/>
          <a:p>
            <a:pPr algn="ctr"/>
            <a:r>
              <a:rPr lang="zh-CN" altLang="en-US" sz="2000" b="1" dirty="0"/>
              <a:t>“</a:t>
            </a:r>
            <a:r>
              <a:rPr lang="zh-CN" altLang="en-US" sz="2000" b="1" dirty="0" smtClean="0"/>
              <a:t>通过</a:t>
            </a:r>
            <a:r>
              <a:rPr lang="zh-CN" altLang="en-US" sz="2000" b="1" dirty="0"/>
              <a:t>协作形成</a:t>
            </a:r>
            <a:r>
              <a:rPr lang="zh-CN" altLang="en-US" sz="2000" b="1" dirty="0" smtClean="0"/>
              <a:t>合力</a:t>
            </a:r>
            <a:r>
              <a:rPr lang="zh-CN" altLang="en-US" sz="2000" b="1" dirty="0"/>
              <a:t>”</a:t>
            </a:r>
            <a:endParaRPr lang="en-US" sz="2000" b="1" dirty="0"/>
          </a:p>
        </p:txBody>
      </p:sp>
      <p:sp>
        <p:nvSpPr>
          <p:cNvPr id="22" name="TextBox 21"/>
          <p:cNvSpPr txBox="1"/>
          <p:nvPr/>
        </p:nvSpPr>
        <p:spPr>
          <a:xfrm>
            <a:off x="6770891" y="1875982"/>
            <a:ext cx="1355106" cy="380480"/>
          </a:xfrm>
          <a:prstGeom prst="rect">
            <a:avLst/>
          </a:prstGeom>
          <a:noFill/>
        </p:spPr>
        <p:txBody>
          <a:bodyPr wrap="none" lIns="36000" tIns="36000" rIns="36000" bIns="36000" rtlCol="0">
            <a:spAutoFit/>
          </a:bodyPr>
          <a:lstStyle/>
          <a:p>
            <a:pPr algn="ctr"/>
            <a:r>
              <a:rPr lang="zh-CN" altLang="en-US" sz="2000" b="1" dirty="0" smtClean="0"/>
              <a:t>“创新性</a:t>
            </a:r>
            <a:r>
              <a:rPr lang="zh-CN" altLang="en-US" sz="2000" b="1" dirty="0"/>
              <a:t>”</a:t>
            </a:r>
            <a:endParaRPr lang="en-US" sz="2000" b="1" dirty="0"/>
          </a:p>
        </p:txBody>
      </p:sp>
      <p:sp>
        <p:nvSpPr>
          <p:cNvPr id="23" name="TextBox 22"/>
          <p:cNvSpPr txBox="1"/>
          <p:nvPr/>
        </p:nvSpPr>
        <p:spPr>
          <a:xfrm>
            <a:off x="2016239" y="2253600"/>
            <a:ext cx="1098625" cy="380480"/>
          </a:xfrm>
          <a:prstGeom prst="rect">
            <a:avLst/>
          </a:prstGeom>
          <a:noFill/>
        </p:spPr>
        <p:txBody>
          <a:bodyPr wrap="none" lIns="36000" tIns="36000" rIns="36000" bIns="36000" rtlCol="0">
            <a:spAutoFit/>
          </a:bodyPr>
          <a:lstStyle/>
          <a:p>
            <a:pPr algn="ctr"/>
            <a:r>
              <a:rPr lang="zh-CN" altLang="en-US" sz="2000" b="1" dirty="0" smtClean="0"/>
              <a:t>“增效</a:t>
            </a:r>
            <a:r>
              <a:rPr lang="zh-CN" altLang="en-US" sz="2000" b="1" dirty="0"/>
              <a:t>”</a:t>
            </a:r>
            <a:endParaRPr lang="en-US" sz="2000" b="1" dirty="0"/>
          </a:p>
        </p:txBody>
      </p:sp>
      <p:sp>
        <p:nvSpPr>
          <p:cNvPr id="24" name="TextBox 23"/>
          <p:cNvSpPr txBox="1"/>
          <p:nvPr/>
        </p:nvSpPr>
        <p:spPr>
          <a:xfrm>
            <a:off x="3115350" y="2238142"/>
            <a:ext cx="1611586" cy="380480"/>
          </a:xfrm>
          <a:prstGeom prst="rect">
            <a:avLst/>
          </a:prstGeom>
          <a:noFill/>
        </p:spPr>
        <p:txBody>
          <a:bodyPr wrap="none" lIns="36000" tIns="36000" rIns="36000" bIns="36000" rtlCol="0">
            <a:spAutoFit/>
          </a:bodyPr>
          <a:lstStyle/>
          <a:p>
            <a:pPr algn="ctr"/>
            <a:r>
              <a:rPr lang="zh-CN" altLang="en-US" sz="2000" b="1" dirty="0" smtClean="0"/>
              <a:t>“不断进取</a:t>
            </a:r>
            <a:r>
              <a:rPr lang="zh-CN" altLang="en-US" sz="2000" b="1" dirty="0"/>
              <a:t>”</a:t>
            </a:r>
            <a:endParaRPr lang="en-US" sz="2000" b="1" dirty="0"/>
          </a:p>
        </p:txBody>
      </p:sp>
      <p:sp>
        <p:nvSpPr>
          <p:cNvPr id="25" name="TextBox 24"/>
          <p:cNvSpPr txBox="1"/>
          <p:nvPr/>
        </p:nvSpPr>
        <p:spPr>
          <a:xfrm>
            <a:off x="4755193" y="2238142"/>
            <a:ext cx="1355106" cy="380480"/>
          </a:xfrm>
          <a:prstGeom prst="rect">
            <a:avLst/>
          </a:prstGeom>
          <a:noFill/>
        </p:spPr>
        <p:txBody>
          <a:bodyPr wrap="none" lIns="36000" tIns="36000" rIns="36000" bIns="36000" rtlCol="0">
            <a:spAutoFit/>
          </a:bodyPr>
          <a:lstStyle/>
          <a:p>
            <a:pPr algn="ctr"/>
            <a:r>
              <a:rPr lang="zh-CN" altLang="en-US" sz="2000" b="1" dirty="0" smtClean="0"/>
              <a:t>“透明度</a:t>
            </a:r>
            <a:r>
              <a:rPr lang="zh-CN" altLang="en-US" sz="2000" b="1" dirty="0"/>
              <a:t>”</a:t>
            </a:r>
            <a:endParaRPr lang="en-US" sz="2000" b="1" dirty="0"/>
          </a:p>
        </p:txBody>
      </p:sp>
      <p:grpSp>
        <p:nvGrpSpPr>
          <p:cNvPr id="5" name="Group 4"/>
          <p:cNvGrpSpPr/>
          <p:nvPr/>
        </p:nvGrpSpPr>
        <p:grpSpPr>
          <a:xfrm>
            <a:off x="2267744" y="3212976"/>
            <a:ext cx="6552728" cy="1200329"/>
            <a:chOff x="2051720" y="3125553"/>
            <a:chExt cx="6552728" cy="1200329"/>
          </a:xfrm>
        </p:grpSpPr>
        <p:sp>
          <p:nvSpPr>
            <p:cNvPr id="29" name="TextBox 28"/>
            <p:cNvSpPr txBox="1"/>
            <p:nvPr/>
          </p:nvSpPr>
          <p:spPr>
            <a:xfrm>
              <a:off x="4251245" y="3125553"/>
              <a:ext cx="4353203" cy="1200329"/>
            </a:xfrm>
            <a:prstGeom prst="rect">
              <a:avLst/>
            </a:prstGeom>
            <a:noFill/>
          </p:spPr>
          <p:txBody>
            <a:bodyPr wrap="square" rtlCol="0">
              <a:spAutoFit/>
            </a:bodyPr>
            <a:lstStyle/>
            <a:p>
              <a:r>
                <a:rPr lang="zh-CN" altLang="en-US" dirty="0" smtClean="0">
                  <a:latin typeface="+mn-ea"/>
                </a:rPr>
                <a:t>“国家所有权和能力</a:t>
              </a:r>
              <a:r>
                <a:rPr lang="zh-CN" altLang="en-US" dirty="0">
                  <a:latin typeface="+mn-ea"/>
                </a:rPr>
                <a:t>”</a:t>
              </a:r>
              <a:endParaRPr lang="en-US" dirty="0" smtClean="0">
                <a:latin typeface="+mn-ea"/>
              </a:endParaRPr>
            </a:p>
            <a:p>
              <a:r>
                <a:rPr lang="zh-CN" altLang="en-US" dirty="0">
                  <a:latin typeface="+mn-ea"/>
                </a:rPr>
                <a:t>“</a:t>
              </a:r>
              <a:r>
                <a:rPr lang="zh-CN" altLang="en-US" dirty="0" smtClean="0">
                  <a:latin typeface="+mn-ea"/>
                </a:rPr>
                <a:t>结果问责和透明度</a:t>
              </a:r>
              <a:r>
                <a:rPr lang="zh-CN" altLang="en-US" dirty="0">
                  <a:latin typeface="+mn-ea"/>
                </a:rPr>
                <a:t>”</a:t>
              </a:r>
              <a:endParaRPr lang="en-US" dirty="0" smtClean="0">
                <a:latin typeface="+mn-ea"/>
              </a:endParaRPr>
            </a:p>
            <a:p>
              <a:r>
                <a:rPr lang="zh-CN" altLang="en-US" dirty="0">
                  <a:latin typeface="+mn-ea"/>
                </a:rPr>
                <a:t>“</a:t>
              </a:r>
              <a:r>
                <a:rPr lang="zh-CN" altLang="en-US" dirty="0" smtClean="0">
                  <a:latin typeface="+mn-ea"/>
                </a:rPr>
                <a:t>伙伴关系和协调</a:t>
              </a:r>
              <a:r>
                <a:rPr lang="zh-CN" altLang="en-US" dirty="0">
                  <a:latin typeface="+mn-ea"/>
                </a:rPr>
                <a:t>”</a:t>
              </a:r>
              <a:endParaRPr lang="en-US" dirty="0" smtClean="0">
                <a:latin typeface="+mn-ea"/>
              </a:endParaRPr>
            </a:p>
            <a:p>
              <a:r>
                <a:rPr lang="zh-CN" altLang="en-US" dirty="0" smtClean="0">
                  <a:latin typeface="+mn-ea"/>
                </a:rPr>
                <a:t>“卓越</a:t>
              </a:r>
              <a:r>
                <a:rPr lang="zh-CN" altLang="en-US" dirty="0">
                  <a:latin typeface="+mn-ea"/>
                </a:rPr>
                <a:t>”</a:t>
              </a:r>
              <a:endParaRPr lang="en-US" dirty="0">
                <a:latin typeface="+mn-ea"/>
              </a:endParaRPr>
            </a:p>
          </p:txBody>
        </p:sp>
        <p:pic>
          <p:nvPicPr>
            <p:cNvPr id="30" name="Picture 2" descr="Image result for unop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1720" y="3236496"/>
              <a:ext cx="2080274" cy="380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685657" y="4653136"/>
            <a:ext cx="7280064" cy="901034"/>
            <a:chOff x="1067389" y="4353447"/>
            <a:chExt cx="7280064" cy="901034"/>
          </a:xfrm>
        </p:grpSpPr>
        <p:pic>
          <p:nvPicPr>
            <p:cNvPr id="34" name="Picture 4" descr="Image result for wipo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389" y="4379495"/>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1765541" y="4353447"/>
              <a:ext cx="6581912" cy="646331"/>
            </a:xfrm>
            <a:prstGeom prst="rect">
              <a:avLst/>
            </a:prstGeom>
            <a:noFill/>
          </p:spPr>
          <p:txBody>
            <a:bodyPr wrap="square" rtlCol="0">
              <a:spAutoFit/>
            </a:bodyPr>
            <a:lstStyle/>
            <a:p>
              <a:r>
                <a:rPr lang="zh-CN" altLang="en-US" dirty="0" smtClean="0"/>
                <a:t>“面向服务”“团结一致”“结果问责”</a:t>
              </a:r>
              <a:endParaRPr lang="en-US" dirty="0" smtClean="0"/>
            </a:p>
            <a:p>
              <a:r>
                <a:rPr lang="zh-CN" altLang="en-US" dirty="0" smtClean="0"/>
                <a:t>“环境、社会和管理责任”</a:t>
              </a:r>
              <a:endParaRPr lang="en-US" dirty="0"/>
            </a:p>
          </p:txBody>
        </p:sp>
      </p:grpSp>
      <p:grpSp>
        <p:nvGrpSpPr>
          <p:cNvPr id="8" name="Group 7"/>
          <p:cNvGrpSpPr/>
          <p:nvPr/>
        </p:nvGrpSpPr>
        <p:grpSpPr>
          <a:xfrm>
            <a:off x="4139952" y="5602014"/>
            <a:ext cx="4524923" cy="923330"/>
            <a:chOff x="3575469" y="5714137"/>
            <a:chExt cx="4524923" cy="923330"/>
          </a:xfrm>
        </p:grpSpPr>
        <p:pic>
          <p:nvPicPr>
            <p:cNvPr id="8195" name="Picture 3" descr="Image result for undp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5469" y="5749270"/>
              <a:ext cx="420467" cy="853063"/>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4052911" y="5714137"/>
              <a:ext cx="4047481" cy="923330"/>
            </a:xfrm>
            <a:prstGeom prst="rect">
              <a:avLst/>
            </a:prstGeom>
            <a:noFill/>
          </p:spPr>
          <p:txBody>
            <a:bodyPr wrap="square" rtlCol="0">
              <a:spAutoFit/>
            </a:bodyPr>
            <a:lstStyle/>
            <a:p>
              <a:r>
                <a:rPr lang="zh-CN" altLang="en-US" dirty="0" smtClean="0"/>
                <a:t>“问责”“品德”</a:t>
              </a:r>
              <a:r>
                <a:rPr lang="en-US" altLang="zh-CN" dirty="0" smtClean="0"/>
                <a:t/>
              </a:r>
              <a:br>
                <a:rPr lang="en-US" altLang="zh-CN" dirty="0" smtClean="0"/>
              </a:br>
              <a:r>
                <a:rPr lang="zh-CN" altLang="en-US" dirty="0" smtClean="0"/>
                <a:t>“透明度”“相互尊重”</a:t>
              </a:r>
              <a:r>
                <a:rPr lang="en-US" altLang="zh-CN" dirty="0" smtClean="0"/>
                <a:t/>
              </a:r>
              <a:br>
                <a:rPr lang="en-US" altLang="zh-CN" dirty="0" smtClean="0"/>
              </a:br>
              <a:r>
                <a:rPr lang="zh-CN" altLang="en-US" dirty="0" smtClean="0"/>
                <a:t>“专业精神”“面向结果”</a:t>
              </a:r>
              <a:endParaRPr lang="en-US" dirty="0"/>
            </a:p>
          </p:txBody>
        </p:sp>
      </p:grpSp>
      <p:sp>
        <p:nvSpPr>
          <p:cNvPr id="4" name="TextBox 3"/>
          <p:cNvSpPr txBox="1"/>
          <p:nvPr/>
        </p:nvSpPr>
        <p:spPr>
          <a:xfrm>
            <a:off x="718937" y="5567481"/>
            <a:ext cx="1155486" cy="230832"/>
          </a:xfrm>
          <a:prstGeom prst="rect">
            <a:avLst/>
          </a:prstGeom>
          <a:solidFill>
            <a:schemeClr val="bg1"/>
          </a:solidFill>
        </p:spPr>
        <p:txBody>
          <a:bodyPr wrap="square" rtlCol="0">
            <a:spAutoFit/>
          </a:bodyPr>
          <a:lstStyle/>
          <a:p>
            <a:r>
              <a:rPr lang="zh-CN" altLang="en-US" sz="900" dirty="0" smtClean="0">
                <a:solidFill>
                  <a:schemeClr val="accent1">
                    <a:lumMod val="75000"/>
                  </a:schemeClr>
                </a:solidFill>
              </a:rPr>
              <a:t>世界知识产权组织</a:t>
            </a:r>
            <a:endParaRPr lang="en-GB" sz="900" dirty="0">
              <a:solidFill>
                <a:schemeClr val="accent1">
                  <a:lumMod val="75000"/>
                </a:schemeClr>
              </a:solidFill>
            </a:endParaRPr>
          </a:p>
        </p:txBody>
      </p:sp>
    </p:spTree>
    <p:extLst>
      <p:ext uri="{BB962C8B-B14F-4D97-AF65-F5344CB8AC3E}">
        <p14:creationId xmlns:p14="http://schemas.microsoft.com/office/powerpoint/2010/main" val="19760521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43880"/>
            <a:ext cx="7612058" cy="664840"/>
          </a:xfrm>
        </p:spPr>
        <p:txBody>
          <a:bodyPr>
            <a:noAutofit/>
          </a:bodyPr>
          <a:lstStyle/>
          <a:p>
            <a:r>
              <a:rPr lang="zh-CN" altLang="en-US" sz="3200" dirty="0" smtClean="0"/>
              <a:t>秘书处提交</a:t>
            </a:r>
            <a:r>
              <a:rPr lang="en-US" sz="3200" dirty="0" smtClean="0"/>
              <a:t>CWG-SFP</a:t>
            </a:r>
            <a:r>
              <a:rPr lang="zh-CN" altLang="en-US" sz="3200" dirty="0" smtClean="0"/>
              <a:t>的输入意见</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a:t>
            </a:fld>
            <a:endParaRPr lang="en-US"/>
          </a:p>
        </p:txBody>
      </p:sp>
      <p:sp>
        <p:nvSpPr>
          <p:cNvPr id="4" name="Content Placeholder 3"/>
          <p:cNvSpPr>
            <a:spLocks noGrp="1"/>
          </p:cNvSpPr>
          <p:nvPr>
            <p:ph idx="1"/>
          </p:nvPr>
        </p:nvSpPr>
        <p:spPr/>
        <p:txBody>
          <a:bodyPr>
            <a:normAutofit fontScale="92500" lnSpcReduction="10000"/>
          </a:bodyPr>
          <a:lstStyle/>
          <a:p>
            <a:pPr>
              <a:lnSpc>
                <a:spcPct val="110000"/>
              </a:lnSpc>
            </a:pPr>
            <a:r>
              <a:rPr lang="zh-CN" altLang="en-US" b="1" dirty="0" smtClean="0"/>
              <a:t>战略规划工作组</a:t>
            </a:r>
            <a:r>
              <a:rPr lang="zh-CN" altLang="en-US" dirty="0" smtClean="0"/>
              <a:t>（</a:t>
            </a:r>
            <a:r>
              <a:rPr lang="en-US" dirty="0" smtClean="0"/>
              <a:t>SP-WG</a:t>
            </a:r>
            <a:r>
              <a:rPr lang="zh-CN" altLang="en-US" dirty="0" smtClean="0"/>
              <a:t>）的工作计划</a:t>
            </a:r>
            <a:endParaRPr lang="en-US" dirty="0" smtClean="0"/>
          </a:p>
          <a:p>
            <a:pPr>
              <a:lnSpc>
                <a:spcPct val="110000"/>
              </a:lnSpc>
            </a:pPr>
            <a:r>
              <a:rPr lang="zh-CN" altLang="en-US" dirty="0" smtClean="0"/>
              <a:t>现状</a:t>
            </a:r>
            <a:r>
              <a:rPr lang="en-US" dirty="0" smtClean="0"/>
              <a:t>/</a:t>
            </a:r>
            <a:r>
              <a:rPr lang="zh-CN" altLang="en-US" dirty="0" smtClean="0"/>
              <a:t>战略</a:t>
            </a:r>
            <a:r>
              <a:rPr lang="zh-CN" altLang="en-US" b="1" dirty="0" smtClean="0"/>
              <a:t>分析</a:t>
            </a:r>
            <a:endParaRPr lang="en-US" b="1" dirty="0" smtClean="0"/>
          </a:p>
          <a:p>
            <a:pPr>
              <a:lnSpc>
                <a:spcPct val="110000"/>
              </a:lnSpc>
            </a:pPr>
            <a:r>
              <a:rPr lang="zh-CN" altLang="en-US" dirty="0" smtClean="0"/>
              <a:t>对国际电联</a:t>
            </a:r>
            <a:r>
              <a:rPr lang="zh-CN" altLang="en-US" b="1" dirty="0" smtClean="0"/>
              <a:t>愿景、使命、价值观、战略目标</a:t>
            </a:r>
            <a:r>
              <a:rPr lang="zh-CN" altLang="en-US" dirty="0" smtClean="0"/>
              <a:t>的拟议修订</a:t>
            </a:r>
            <a:endParaRPr lang="en-US" b="1" dirty="0" smtClean="0"/>
          </a:p>
          <a:p>
            <a:pPr>
              <a:lnSpc>
                <a:spcPct val="110000"/>
              </a:lnSpc>
            </a:pPr>
            <a:r>
              <a:rPr lang="zh-CN" altLang="en-US" dirty="0" smtClean="0"/>
              <a:t>审议</a:t>
            </a:r>
            <a:r>
              <a:rPr lang="zh-CN" altLang="en-US" b="1" dirty="0" smtClean="0"/>
              <a:t>具体目标</a:t>
            </a:r>
            <a:r>
              <a:rPr lang="zh-CN" altLang="en-US" dirty="0" smtClean="0"/>
              <a:t>的程序</a:t>
            </a:r>
            <a:endParaRPr lang="en-US" b="1" dirty="0" smtClean="0"/>
          </a:p>
          <a:p>
            <a:pPr>
              <a:lnSpc>
                <a:spcPct val="110000"/>
              </a:lnSpc>
            </a:pPr>
            <a:r>
              <a:rPr lang="zh-CN" altLang="en-US" b="1" dirty="0" smtClean="0"/>
              <a:t>风险管理</a:t>
            </a:r>
            <a:r>
              <a:rPr lang="zh-CN" altLang="en-US" dirty="0" smtClean="0"/>
              <a:t>战略分析</a:t>
            </a:r>
            <a:endParaRPr lang="en-US" dirty="0" smtClean="0"/>
          </a:p>
          <a:p>
            <a:pPr>
              <a:lnSpc>
                <a:spcPct val="110000"/>
              </a:lnSpc>
            </a:pPr>
            <a:r>
              <a:rPr lang="zh-CN" altLang="en-US" dirty="0" smtClean="0"/>
              <a:t>联合国系统内的国际电联与</a:t>
            </a:r>
            <a:r>
              <a:rPr lang="zh-CN" altLang="en-US" b="1" dirty="0" smtClean="0"/>
              <a:t>可持续发展目标（</a:t>
            </a:r>
            <a:r>
              <a:rPr lang="en-US" b="1" dirty="0" smtClean="0"/>
              <a:t>SDG</a:t>
            </a:r>
            <a:r>
              <a:rPr lang="zh-CN" altLang="en-US" b="1" dirty="0" smtClean="0"/>
              <a:t>）的联系</a:t>
            </a:r>
            <a:endParaRPr lang="en-US" b="1" dirty="0"/>
          </a:p>
          <a:p>
            <a:pPr>
              <a:lnSpc>
                <a:spcPct val="110000"/>
              </a:lnSpc>
            </a:pPr>
            <a:r>
              <a:rPr lang="zh-CN" altLang="en-US" dirty="0" smtClean="0"/>
              <a:t>国际电联成果框架初步草案</a:t>
            </a:r>
            <a:endParaRPr lang="en-US" dirty="0" smtClean="0"/>
          </a:p>
          <a:p>
            <a:pPr lvl="1">
              <a:lnSpc>
                <a:spcPct val="110000"/>
              </a:lnSpc>
            </a:pPr>
            <a:r>
              <a:rPr lang="zh-CN" altLang="en-US" b="1" dirty="0" smtClean="0"/>
              <a:t>部门目标</a:t>
            </a:r>
            <a:r>
              <a:rPr lang="en-US" dirty="0" smtClean="0"/>
              <a:t>/</a:t>
            </a:r>
            <a:r>
              <a:rPr lang="zh-CN" altLang="en-US" b="1" dirty="0" smtClean="0"/>
              <a:t>成果</a:t>
            </a:r>
            <a:r>
              <a:rPr lang="zh-CN" altLang="en-US" dirty="0" smtClean="0"/>
              <a:t>和</a:t>
            </a:r>
            <a:r>
              <a:rPr lang="zh-CN" altLang="en-US" b="1" dirty="0" smtClean="0"/>
              <a:t>输出成果</a:t>
            </a:r>
            <a:endParaRPr lang="en-US" b="1" dirty="0" smtClean="0"/>
          </a:p>
          <a:p>
            <a:pPr lvl="1">
              <a:lnSpc>
                <a:spcPct val="110000"/>
              </a:lnSpc>
            </a:pPr>
            <a:r>
              <a:rPr lang="zh-CN" altLang="en-US" b="1" dirty="0" smtClean="0"/>
              <a:t>促成因素</a:t>
            </a:r>
            <a:r>
              <a:rPr lang="en-US" dirty="0" smtClean="0"/>
              <a:t>/</a:t>
            </a:r>
            <a:r>
              <a:rPr lang="zh-CN" altLang="en-US" b="1" dirty="0" smtClean="0"/>
              <a:t>支持服务</a:t>
            </a:r>
            <a:endParaRPr lang="en-US" b="1" dirty="0" smtClean="0"/>
          </a:p>
        </p:txBody>
      </p:sp>
    </p:spTree>
    <p:extLst>
      <p:ext uri="{BB962C8B-B14F-4D97-AF65-F5344CB8AC3E}">
        <p14:creationId xmlns:p14="http://schemas.microsoft.com/office/powerpoint/2010/main" val="964042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a:t>价值观</a:t>
            </a:r>
            <a:r>
              <a:rPr lang="en-US" dirty="0" smtClean="0"/>
              <a:t> </a:t>
            </a:r>
            <a:r>
              <a:rPr lang="en-US" dirty="0"/>
              <a:t>– </a:t>
            </a:r>
            <a:r>
              <a:rPr lang="zh-CN" altLang="en-US" dirty="0" smtClean="0"/>
              <a:t>建议</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20</a:t>
            </a:fld>
            <a:endParaRPr lang="en-US" dirty="0"/>
          </a:p>
        </p:txBody>
      </p:sp>
      <p:sp>
        <p:nvSpPr>
          <p:cNvPr id="4" name="Content Placeholder 3"/>
          <p:cNvSpPr>
            <a:spLocks noGrp="1"/>
          </p:cNvSpPr>
          <p:nvPr>
            <p:ph sz="quarter" idx="1"/>
          </p:nvPr>
        </p:nvSpPr>
        <p:spPr>
          <a:xfrm>
            <a:off x="612648" y="1600200"/>
            <a:ext cx="8153400" cy="4853136"/>
          </a:xfrm>
        </p:spPr>
        <p:txBody>
          <a:bodyPr>
            <a:normAutofit lnSpcReduction="10000"/>
          </a:bodyPr>
          <a:lstStyle/>
          <a:p>
            <a:pPr marL="0" indent="0">
              <a:buNone/>
            </a:pPr>
            <a:r>
              <a:rPr lang="en-US" sz="3200" dirty="0" smtClean="0">
                <a:sym typeface="Wingdings" panose="05000000000000000000" pitchFamily="2" charset="2"/>
              </a:rPr>
              <a:t> </a:t>
            </a:r>
            <a:r>
              <a:rPr lang="zh-CN" altLang="en-US" sz="2000" dirty="0" smtClean="0">
                <a:sym typeface="Wingdings" panose="05000000000000000000" pitchFamily="2" charset="2"/>
              </a:rPr>
              <a:t>以</a:t>
            </a:r>
            <a:r>
              <a:rPr lang="zh-CN" altLang="en-US" sz="2000" b="1" dirty="0" smtClean="0">
                <a:sym typeface="Wingdings" panose="05000000000000000000" pitchFamily="2" charset="2"/>
              </a:rPr>
              <a:t>价值观说明</a:t>
            </a:r>
            <a:r>
              <a:rPr lang="zh-CN" altLang="en-US" sz="2000" dirty="0" smtClean="0">
                <a:sym typeface="Wingdings" panose="05000000000000000000" pitchFamily="2" charset="2"/>
              </a:rPr>
              <a:t>：</a:t>
            </a:r>
            <a:endParaRPr lang="en-US" altLang="zh-CN" sz="2000" dirty="0" smtClean="0">
              <a:sym typeface="Wingdings" panose="05000000000000000000" pitchFamily="2" charset="2"/>
            </a:endParaRPr>
          </a:p>
          <a:p>
            <a:pPr marL="0" indent="0">
              <a:buNone/>
            </a:pPr>
            <a:endParaRPr lang="en-US" sz="2000" dirty="0"/>
          </a:p>
          <a:p>
            <a:pPr marL="0" indent="0">
              <a:buNone/>
            </a:pPr>
            <a:r>
              <a:rPr lang="zh-CN" altLang="en-US" sz="2000" dirty="0">
                <a:latin typeface="STKaiti" panose="02010600040101010101" pitchFamily="2" charset="-122"/>
                <a:ea typeface="STKaiti" panose="02010600040101010101" pitchFamily="2" charset="-122"/>
              </a:rPr>
              <a:t>国际电</a:t>
            </a:r>
            <a:r>
              <a:rPr lang="zh-CN" altLang="en-US" sz="2000" dirty="0" smtClean="0">
                <a:latin typeface="STKaiti" panose="02010600040101010101" pitchFamily="2" charset="-122"/>
                <a:ea typeface="STKaiti" panose="02010600040101010101" pitchFamily="2" charset="-122"/>
              </a:rPr>
              <a:t>联认识到，实现其使命需要在其成员之间建立和保持</a:t>
            </a:r>
            <a:r>
              <a:rPr lang="zh-CN" altLang="en-US" sz="2000" b="1" dirty="0" smtClean="0">
                <a:latin typeface="STKaiti" panose="02010600040101010101" pitchFamily="2" charset="-122"/>
                <a:ea typeface="STKaiti" panose="02010600040101010101" pitchFamily="2" charset="-122"/>
              </a:rPr>
              <a:t>信任</a:t>
            </a:r>
            <a:r>
              <a:rPr lang="zh-CN" altLang="en-US" sz="2000" dirty="0" smtClean="0">
                <a:latin typeface="STKaiti" panose="02010600040101010101" pitchFamily="2" charset="-122"/>
                <a:ea typeface="STKaiti" panose="02010600040101010101" pitchFamily="2" charset="-122"/>
              </a:rPr>
              <a:t>，同时需要加强普通公众的</a:t>
            </a:r>
            <a:r>
              <a:rPr lang="zh-CN" altLang="en-US" sz="2000" b="1" dirty="0" smtClean="0">
                <a:latin typeface="STKaiti" panose="02010600040101010101" pitchFamily="2" charset="-122"/>
                <a:ea typeface="STKaiti" panose="02010600040101010101" pitchFamily="2" charset="-122"/>
              </a:rPr>
              <a:t>信心</a:t>
            </a:r>
            <a:r>
              <a:rPr lang="zh-CN" altLang="en-US" sz="2000" dirty="0" smtClean="0">
                <a:latin typeface="STKaiti" panose="02010600040101010101" pitchFamily="2" charset="-122"/>
                <a:ea typeface="STKaiti" panose="02010600040101010101" pitchFamily="2" charset="-122"/>
              </a:rPr>
              <a:t>，这既适用于国际电联的工作内容，也适用于国际电联的工作方法。</a:t>
            </a:r>
            <a:endParaRPr lang="en-US" altLang="zh-CN" sz="2000" dirty="0" smtClean="0">
              <a:latin typeface="STKaiti" panose="02010600040101010101" pitchFamily="2" charset="-122"/>
              <a:ea typeface="STKaiti" panose="02010600040101010101" pitchFamily="2" charset="-122"/>
            </a:endParaRPr>
          </a:p>
          <a:p>
            <a:pPr marL="0" indent="0">
              <a:buNone/>
            </a:pPr>
            <a:r>
              <a:rPr lang="zh-CN" altLang="en-US" sz="2000" dirty="0">
                <a:latin typeface="STKaiti" panose="02010600040101010101" pitchFamily="2" charset="-122"/>
                <a:ea typeface="STKaiti" panose="02010600040101010101" pitchFamily="2" charset="-122"/>
              </a:rPr>
              <a:t>国际电</a:t>
            </a:r>
            <a:r>
              <a:rPr lang="zh-CN" altLang="en-US" sz="2000" dirty="0" smtClean="0">
                <a:latin typeface="STKaiti" panose="02010600040101010101" pitchFamily="2" charset="-122"/>
                <a:ea typeface="STKaiti" panose="02010600040101010101" pitchFamily="2" charset="-122"/>
              </a:rPr>
              <a:t>联致力于通过确保其各项行动是实现人类进步的促成因素，继续建立和维护这种信任：</a:t>
            </a:r>
            <a:endParaRPr lang="en-US" sz="2000" i="1" dirty="0" smtClean="0"/>
          </a:p>
          <a:p>
            <a:r>
              <a:rPr lang="zh-CN" altLang="en-US" sz="2000" dirty="0" smtClean="0">
                <a:latin typeface="STKaiti" panose="02010600040101010101" pitchFamily="2" charset="-122"/>
                <a:ea typeface="STKaiti" panose="02010600040101010101" pitchFamily="2" charset="-122"/>
              </a:rPr>
              <a:t>促进</a:t>
            </a:r>
            <a:r>
              <a:rPr lang="zh-CN" altLang="en-US" sz="2000" b="1" dirty="0" smtClean="0">
                <a:latin typeface="STKaiti" panose="02010600040101010101" pitchFamily="2" charset="-122"/>
                <a:ea typeface="STKaiti" panose="02010600040101010101" pitchFamily="2" charset="-122"/>
              </a:rPr>
              <a:t>创新</a:t>
            </a:r>
            <a:r>
              <a:rPr lang="zh-CN" altLang="en-US" sz="2000" dirty="0" smtClean="0">
                <a:latin typeface="STKaiti" panose="02010600040101010101" pitchFamily="2" charset="-122"/>
                <a:ea typeface="STKaiti" panose="02010600040101010101" pitchFamily="2" charset="-122"/>
              </a:rPr>
              <a:t>和</a:t>
            </a:r>
            <a:r>
              <a:rPr lang="zh-CN" altLang="en-US" sz="2000" b="1" dirty="0" smtClean="0">
                <a:latin typeface="STKaiti" panose="02010600040101010101" pitchFamily="2" charset="-122"/>
                <a:ea typeface="STKaiti" panose="02010600040101010101" pitchFamily="2" charset="-122"/>
              </a:rPr>
              <a:t>可包容性</a:t>
            </a:r>
            <a:endParaRPr lang="en-US" sz="2000" i="1" dirty="0" smtClean="0">
              <a:latin typeface="STKaiti" panose="02010600040101010101" pitchFamily="2" charset="-122"/>
              <a:ea typeface="STKaiti" panose="02010600040101010101" pitchFamily="2" charset="-122"/>
            </a:endParaRPr>
          </a:p>
          <a:p>
            <a:r>
              <a:rPr lang="zh-CN" altLang="en-US" sz="2000" dirty="0" smtClean="0">
                <a:latin typeface="STKaiti" panose="02010600040101010101" pitchFamily="2" charset="-122"/>
                <a:ea typeface="STKaiti" panose="02010600040101010101" pitchFamily="2" charset="-122"/>
              </a:rPr>
              <a:t>促成实现</a:t>
            </a:r>
            <a:r>
              <a:rPr lang="zh-CN" altLang="en-US" sz="2000" b="1" dirty="0" smtClean="0">
                <a:latin typeface="STKaiti" panose="02010600040101010101" pitchFamily="2" charset="-122"/>
                <a:ea typeface="STKaiti" panose="02010600040101010101" pitchFamily="2" charset="-122"/>
              </a:rPr>
              <a:t>协作</a:t>
            </a:r>
            <a:r>
              <a:rPr lang="zh-CN" altLang="en-US" sz="2000" dirty="0" smtClean="0">
                <a:latin typeface="STKaiti" panose="02010600040101010101" pitchFamily="2" charset="-122"/>
                <a:ea typeface="STKaiti" panose="02010600040101010101" pitchFamily="2" charset="-122"/>
              </a:rPr>
              <a:t>和</a:t>
            </a:r>
            <a:r>
              <a:rPr lang="zh-CN" altLang="en-US" sz="2000" b="1" dirty="0" smtClean="0">
                <a:latin typeface="STKaiti" panose="02010600040101010101" pitchFamily="2" charset="-122"/>
                <a:ea typeface="STKaiti" panose="02010600040101010101" pitchFamily="2" charset="-122"/>
              </a:rPr>
              <a:t>和谐统一</a:t>
            </a:r>
            <a:endParaRPr lang="en-US" sz="2000" i="1" dirty="0">
              <a:latin typeface="STKaiti" panose="02010600040101010101" pitchFamily="2" charset="-122"/>
              <a:ea typeface="STKaiti" panose="02010600040101010101" pitchFamily="2" charset="-122"/>
            </a:endParaRPr>
          </a:p>
          <a:p>
            <a:r>
              <a:rPr lang="zh-CN" altLang="en-US" sz="2000" dirty="0" smtClean="0">
                <a:latin typeface="STKaiti" panose="02010600040101010101" pitchFamily="2" charset="-122"/>
                <a:ea typeface="STKaiti" panose="02010600040101010101" pitchFamily="2" charset="-122"/>
              </a:rPr>
              <a:t>努力加强</a:t>
            </a:r>
            <a:r>
              <a:rPr lang="zh-CN" altLang="en-US" sz="2000" b="1" dirty="0" smtClean="0">
                <a:latin typeface="STKaiti" panose="02010600040101010101" pitchFamily="2" charset="-122"/>
                <a:ea typeface="STKaiti" panose="02010600040101010101" pitchFamily="2" charset="-122"/>
              </a:rPr>
              <a:t>透明度、开放性、中立性</a:t>
            </a:r>
            <a:r>
              <a:rPr lang="zh-CN" altLang="en-US" sz="2000" dirty="0" smtClean="0">
                <a:latin typeface="STKaiti" panose="02010600040101010101" pitchFamily="2" charset="-122"/>
                <a:ea typeface="STKaiti" panose="02010600040101010101" pitchFamily="2" charset="-122"/>
              </a:rPr>
              <a:t>和</a:t>
            </a:r>
            <a:r>
              <a:rPr lang="zh-CN" altLang="en-US" sz="2000" b="1" dirty="0" smtClean="0">
                <a:latin typeface="STKaiti" panose="02010600040101010101" pitchFamily="2" charset="-122"/>
                <a:ea typeface="STKaiti" panose="02010600040101010101" pitchFamily="2" charset="-122"/>
              </a:rPr>
              <a:t>不偏不倚性</a:t>
            </a:r>
            <a:endParaRPr lang="en-US" altLang="zh-CN" sz="2000" b="1" dirty="0" smtClean="0">
              <a:latin typeface="STKaiti" panose="02010600040101010101" pitchFamily="2" charset="-122"/>
              <a:ea typeface="STKaiti" panose="02010600040101010101" pitchFamily="2" charset="-122"/>
            </a:endParaRPr>
          </a:p>
          <a:p>
            <a:r>
              <a:rPr lang="zh-CN" altLang="en-US" sz="2000" dirty="0" smtClean="0">
                <a:latin typeface="STKaiti" panose="02010600040101010101" pitchFamily="2" charset="-122"/>
                <a:ea typeface="STKaiti" panose="02010600040101010101" pitchFamily="2" charset="-122"/>
              </a:rPr>
              <a:t>维护</a:t>
            </a:r>
            <a:r>
              <a:rPr lang="zh-CN" altLang="en-US" sz="2000" b="1" dirty="0" smtClean="0">
                <a:latin typeface="STKaiti" panose="02010600040101010101" pitchFamily="2" charset="-122"/>
                <a:ea typeface="STKaiti" panose="02010600040101010101" pitchFamily="2" charset="-122"/>
              </a:rPr>
              <a:t>品德</a:t>
            </a:r>
            <a:r>
              <a:rPr lang="zh-CN" altLang="en-US" sz="2000" dirty="0" smtClean="0">
                <a:latin typeface="STKaiti" panose="02010600040101010101" pitchFamily="2" charset="-122"/>
                <a:ea typeface="STKaiti" panose="02010600040101010101" pitchFamily="2" charset="-122"/>
              </a:rPr>
              <a:t>，对实现结果进行问责</a:t>
            </a:r>
            <a:r>
              <a:rPr lang="zh-CN" altLang="en-US" sz="2000" dirty="0">
                <a:latin typeface="STKaiti" panose="02010600040101010101" pitchFamily="2" charset="-122"/>
                <a:ea typeface="STKaiti" panose="02010600040101010101" pitchFamily="2" charset="-122"/>
              </a:rPr>
              <a:t>。</a:t>
            </a:r>
            <a:endParaRPr lang="en-US" sz="2000" dirty="0" smtClean="0">
              <a:latin typeface="STKaiti" panose="02010600040101010101" pitchFamily="2" charset="-122"/>
              <a:ea typeface="STKaiti" panose="02010600040101010101" pitchFamily="2" charset="-122"/>
            </a:endParaRPr>
          </a:p>
          <a:p>
            <a:pPr marL="0" indent="0">
              <a:buNone/>
            </a:pPr>
            <a:r>
              <a:rPr lang="zh-CN" altLang="en-US" sz="2000" dirty="0" smtClean="0">
                <a:latin typeface="STKaiti" panose="02010600040101010101" pitchFamily="2" charset="-122"/>
                <a:ea typeface="STKaiti" panose="02010600040101010101" pitchFamily="2" charset="-122"/>
              </a:rPr>
              <a:t>国际电联希望其所有工作人员都同时遵守国际公务员的行为标准和国际电联道德准则。</a:t>
            </a:r>
            <a:r>
              <a:rPr lang="zh-CN" altLang="en-US" sz="2000" dirty="0">
                <a:latin typeface="STKaiti" panose="02010600040101010101" pitchFamily="2" charset="-122"/>
                <a:ea typeface="STKaiti" panose="02010600040101010101" pitchFamily="2" charset="-122"/>
              </a:rPr>
              <a:t>国际电</a:t>
            </a:r>
            <a:r>
              <a:rPr lang="zh-CN" altLang="en-US" sz="2000" dirty="0" smtClean="0">
                <a:latin typeface="STKaiti" panose="02010600040101010101" pitchFamily="2" charset="-122"/>
                <a:ea typeface="STKaiti" panose="02010600040101010101" pitchFamily="2" charset="-122"/>
              </a:rPr>
              <a:t>联还希望所有伙伴将维护和坚持最高道德规范行为标准。</a:t>
            </a:r>
            <a:endParaRPr lang="en-US" sz="2000" dirty="0">
              <a:latin typeface="STKaiti" panose="02010600040101010101" pitchFamily="2" charset="-122"/>
              <a:ea typeface="STKaiti" panose="02010600040101010101" pitchFamily="2" charset="-122"/>
            </a:endParaRPr>
          </a:p>
        </p:txBody>
      </p:sp>
    </p:spTree>
    <p:extLst>
      <p:ext uri="{BB962C8B-B14F-4D97-AF65-F5344CB8AC3E}">
        <p14:creationId xmlns:p14="http://schemas.microsoft.com/office/powerpoint/2010/main" val="89572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zh-CN" altLang="en-US" sz="3600" dirty="0" smtClean="0"/>
              <a:t>战略目标</a:t>
            </a:r>
            <a:r>
              <a:rPr lang="en-US" sz="3600" dirty="0" smtClean="0"/>
              <a:t> </a:t>
            </a:r>
            <a:r>
              <a:rPr lang="en-US" sz="3600" dirty="0"/>
              <a:t>– </a:t>
            </a:r>
            <a:r>
              <a:rPr lang="zh-CN" altLang="en-US" sz="3600" dirty="0" smtClean="0"/>
              <a:t>有关修改的建议</a:t>
            </a:r>
            <a:endParaRPr lang="en-US" sz="3600" dirty="0"/>
          </a:p>
        </p:txBody>
      </p:sp>
      <p:sp>
        <p:nvSpPr>
          <p:cNvPr id="4" name="Slide Number Placeholder 3"/>
          <p:cNvSpPr>
            <a:spLocks noGrp="1"/>
          </p:cNvSpPr>
          <p:nvPr>
            <p:ph type="sldNum" sz="quarter" idx="11"/>
          </p:nvPr>
        </p:nvSpPr>
        <p:spPr/>
        <p:txBody>
          <a:bodyPr>
            <a:normAutofit fontScale="85000" lnSpcReduction="20000"/>
          </a:bodyPr>
          <a:lstStyle/>
          <a:p>
            <a:fld id="{DDD2957A-38BF-4766-88FD-46AF2F4ED65D}" type="slidenum">
              <a:rPr lang="en-US" smtClean="0"/>
              <a:t>21</a:t>
            </a:fld>
            <a:endParaRPr lang="en-US"/>
          </a:p>
        </p:txBody>
      </p:sp>
      <p:sp>
        <p:nvSpPr>
          <p:cNvPr id="7" name="Content Placeholder 3"/>
          <p:cNvSpPr>
            <a:spLocks noGrp="1"/>
          </p:cNvSpPr>
          <p:nvPr>
            <p:ph idx="1"/>
          </p:nvPr>
        </p:nvSpPr>
        <p:spPr>
          <a:xfrm>
            <a:off x="2411760" y="1008112"/>
            <a:ext cx="6522076" cy="5733256"/>
          </a:xfrm>
        </p:spPr>
        <p:txBody>
          <a:bodyPr>
            <a:normAutofit fontScale="70000" lnSpcReduction="20000"/>
          </a:bodyPr>
          <a:lstStyle/>
          <a:p>
            <a:pPr>
              <a:lnSpc>
                <a:spcPct val="110000"/>
              </a:lnSpc>
              <a:spcBef>
                <a:spcPts val="600"/>
              </a:spcBef>
            </a:pPr>
            <a:r>
              <a:rPr lang="zh-CN" altLang="en-US" b="1" dirty="0" smtClean="0"/>
              <a:t>增长</a:t>
            </a:r>
            <a:r>
              <a:rPr lang="zh-CN" altLang="en-US" dirty="0" smtClean="0"/>
              <a:t>：促成并推进对数字服务的获取和更多使用，从而建设数字经济和社会</a:t>
            </a:r>
            <a:endParaRPr lang="en-US" dirty="0"/>
          </a:p>
          <a:p>
            <a:pPr marL="365760" lvl="1" indent="0">
              <a:spcBef>
                <a:spcPts val="600"/>
              </a:spcBef>
              <a:buNone/>
            </a:pPr>
            <a:r>
              <a:rPr lang="en-US" dirty="0" smtClean="0"/>
              <a:t>- </a:t>
            </a:r>
            <a:r>
              <a:rPr lang="zh-CN" altLang="en-US" dirty="0" smtClean="0"/>
              <a:t>（</a:t>
            </a:r>
            <a:r>
              <a:rPr lang="en-US" dirty="0" smtClean="0"/>
              <a:t>2016</a:t>
            </a:r>
            <a:r>
              <a:rPr lang="zh-CN" altLang="en-US" dirty="0"/>
              <a:t>）</a:t>
            </a:r>
            <a:r>
              <a:rPr lang="en-US" dirty="0" smtClean="0"/>
              <a:t> </a:t>
            </a:r>
            <a:r>
              <a:rPr lang="zh-CN" altLang="en-US" dirty="0" smtClean="0"/>
              <a:t>促成</a:t>
            </a:r>
            <a:r>
              <a:rPr lang="zh-CN" altLang="en-US" dirty="0"/>
              <a:t>并推进对电信</a:t>
            </a:r>
            <a:r>
              <a:rPr lang="en-US" dirty="0"/>
              <a:t>/ICT</a:t>
            </a:r>
            <a:r>
              <a:rPr lang="zh-CN" altLang="en-US" dirty="0"/>
              <a:t>的获取与更多</a:t>
            </a:r>
            <a:r>
              <a:rPr lang="zh-CN" altLang="en-US" dirty="0" smtClean="0"/>
              <a:t>使用</a:t>
            </a:r>
            <a:endParaRPr lang="en-US" sz="3200" dirty="0" smtClean="0"/>
          </a:p>
          <a:p>
            <a:pPr>
              <a:lnSpc>
                <a:spcPct val="110000"/>
              </a:lnSpc>
              <a:spcBef>
                <a:spcPts val="1200"/>
              </a:spcBef>
            </a:pPr>
            <a:r>
              <a:rPr lang="zh-CN" altLang="en-US" b="1" dirty="0"/>
              <a:t>包容</a:t>
            </a:r>
            <a:r>
              <a:rPr lang="zh-CN" altLang="en-US" b="1" dirty="0" smtClean="0"/>
              <a:t>性</a:t>
            </a:r>
            <a:r>
              <a:rPr lang="zh-CN" altLang="en-US" dirty="0" smtClean="0"/>
              <a:t>：缩小差距，实现包容性数字社会，并提供“不让一个人落在后面”的宽带接入</a:t>
            </a:r>
            <a:endParaRPr lang="en-US" sz="2300" strike="sngStrike" dirty="0" smtClean="0"/>
          </a:p>
          <a:p>
            <a:pPr marL="365760" lvl="1" indent="0">
              <a:spcBef>
                <a:spcPts val="600"/>
              </a:spcBef>
              <a:buNone/>
            </a:pPr>
            <a:r>
              <a:rPr lang="en-US" dirty="0" smtClean="0">
                <a:sym typeface="Wingdings" panose="05000000000000000000" pitchFamily="2" charset="2"/>
              </a:rPr>
              <a:t>- </a:t>
            </a:r>
            <a:r>
              <a:rPr lang="zh-CN" altLang="en-US" dirty="0" smtClean="0">
                <a:sym typeface="Wingdings" panose="05000000000000000000" pitchFamily="2" charset="2"/>
              </a:rPr>
              <a:t>（</a:t>
            </a:r>
            <a:r>
              <a:rPr lang="en-US" dirty="0" smtClean="0">
                <a:sym typeface="Wingdings" panose="05000000000000000000" pitchFamily="2" charset="2"/>
              </a:rPr>
              <a:t>2016</a:t>
            </a:r>
            <a:r>
              <a:rPr lang="zh-CN" altLang="en-US" dirty="0">
                <a:sym typeface="Wingdings" panose="05000000000000000000" pitchFamily="2" charset="2"/>
              </a:rPr>
              <a:t>）</a:t>
            </a:r>
            <a:r>
              <a:rPr lang="en-US" dirty="0" smtClean="0">
                <a:sym typeface="Wingdings" panose="05000000000000000000" pitchFamily="2" charset="2"/>
              </a:rPr>
              <a:t> </a:t>
            </a:r>
            <a:r>
              <a:rPr lang="zh-CN" altLang="en-US" dirty="0" smtClean="0"/>
              <a:t>弥合</a:t>
            </a:r>
            <a:r>
              <a:rPr lang="zh-CN" altLang="en-US" dirty="0"/>
              <a:t>数字鸿沟，让人人用上</a:t>
            </a:r>
            <a:r>
              <a:rPr lang="zh-CN" altLang="en-US" dirty="0" smtClean="0"/>
              <a:t>宽带</a:t>
            </a:r>
            <a:endParaRPr lang="en-US" dirty="0"/>
          </a:p>
          <a:p>
            <a:pPr>
              <a:lnSpc>
                <a:spcPct val="110000"/>
              </a:lnSpc>
              <a:spcBef>
                <a:spcPts val="1200"/>
              </a:spcBef>
            </a:pPr>
            <a:r>
              <a:rPr lang="zh-CN" altLang="en-US" b="1" dirty="0"/>
              <a:t>可</a:t>
            </a:r>
            <a:r>
              <a:rPr lang="zh-CN" altLang="en-US" b="1" dirty="0" smtClean="0"/>
              <a:t>持续性</a:t>
            </a:r>
            <a:r>
              <a:rPr lang="zh-CN" altLang="en-US" dirty="0" smtClean="0"/>
              <a:t>：管理由于电信</a:t>
            </a:r>
            <a:r>
              <a:rPr lang="en-US" altLang="zh-CN" dirty="0" smtClean="0"/>
              <a:t>/ICT</a:t>
            </a:r>
            <a:r>
              <a:rPr lang="zh-CN" altLang="en-US" dirty="0" smtClean="0"/>
              <a:t>与日俱增的使用所带来的风险和挑战</a:t>
            </a:r>
            <a:endParaRPr lang="en-US" sz="2300" dirty="0" smtClean="0"/>
          </a:p>
          <a:p>
            <a:pPr marL="365760" lvl="1" indent="0">
              <a:spcBef>
                <a:spcPts val="600"/>
              </a:spcBef>
              <a:buNone/>
            </a:pPr>
            <a:r>
              <a:rPr lang="en-US" dirty="0" smtClean="0"/>
              <a:t>- </a:t>
            </a:r>
            <a:r>
              <a:rPr lang="zh-CN" altLang="en-US" dirty="0" smtClean="0"/>
              <a:t>（</a:t>
            </a:r>
            <a:r>
              <a:rPr lang="en-US" dirty="0" smtClean="0"/>
              <a:t>2016</a:t>
            </a:r>
            <a:r>
              <a:rPr lang="zh-CN" altLang="en-US" dirty="0"/>
              <a:t>）</a:t>
            </a:r>
            <a:r>
              <a:rPr lang="en-US" dirty="0" smtClean="0"/>
              <a:t> </a:t>
            </a:r>
            <a:r>
              <a:rPr lang="zh-CN" altLang="en-US" dirty="0" smtClean="0"/>
              <a:t>管理</a:t>
            </a:r>
            <a:r>
              <a:rPr lang="zh-CN" altLang="en-US" dirty="0"/>
              <a:t>电信</a:t>
            </a:r>
            <a:r>
              <a:rPr lang="en-US" dirty="0"/>
              <a:t>/ICT</a:t>
            </a:r>
            <a:r>
              <a:rPr lang="zh-CN" altLang="en-US" dirty="0"/>
              <a:t>发展所带来的</a:t>
            </a:r>
            <a:r>
              <a:rPr lang="zh-CN" altLang="en-US" dirty="0" smtClean="0"/>
              <a:t>挑战</a:t>
            </a:r>
            <a:endParaRPr lang="en-US" dirty="0" smtClean="0"/>
          </a:p>
          <a:p>
            <a:pPr>
              <a:lnSpc>
                <a:spcPct val="110000"/>
              </a:lnSpc>
              <a:spcBef>
                <a:spcPts val="1200"/>
              </a:spcBef>
            </a:pPr>
            <a:r>
              <a:rPr lang="zh-CN" altLang="en-US" b="1" dirty="0" smtClean="0"/>
              <a:t>创新</a:t>
            </a:r>
            <a:r>
              <a:rPr lang="zh-CN" altLang="en-US" dirty="0" smtClean="0"/>
              <a:t>：通过为电信</a:t>
            </a:r>
            <a:r>
              <a:rPr lang="en-US" altLang="zh-CN" dirty="0" smtClean="0"/>
              <a:t>/ICT</a:t>
            </a:r>
            <a:r>
              <a:rPr lang="zh-CN" altLang="en-US" dirty="0" smtClean="0"/>
              <a:t>环境创新提供便利，促成实现社会和经济的数字变革</a:t>
            </a:r>
            <a:endParaRPr lang="en-US" dirty="0" smtClean="0"/>
          </a:p>
          <a:p>
            <a:pPr marL="365760" lvl="1" indent="0">
              <a:spcBef>
                <a:spcPts val="600"/>
              </a:spcBef>
              <a:buNone/>
            </a:pPr>
            <a:r>
              <a:rPr lang="en-US" dirty="0" smtClean="0"/>
              <a:t>- </a:t>
            </a:r>
            <a:r>
              <a:rPr lang="zh-CN" altLang="en-US" dirty="0"/>
              <a:t>（</a:t>
            </a:r>
            <a:r>
              <a:rPr lang="en-US" dirty="0" smtClean="0"/>
              <a:t>2016</a:t>
            </a:r>
            <a:r>
              <a:rPr lang="zh-CN" altLang="en-US" dirty="0"/>
              <a:t>）</a:t>
            </a:r>
            <a:r>
              <a:rPr lang="en-US" dirty="0" smtClean="0"/>
              <a:t> </a:t>
            </a:r>
            <a:r>
              <a:rPr lang="zh-CN" altLang="en-US" dirty="0" smtClean="0"/>
              <a:t>引导</a:t>
            </a:r>
            <a:r>
              <a:rPr lang="zh-CN" altLang="en-US" dirty="0"/>
              <a:t>、完善和适应不断变化的电信</a:t>
            </a:r>
            <a:r>
              <a:rPr lang="en-US" dirty="0"/>
              <a:t>/ICT</a:t>
            </a:r>
            <a:r>
              <a:rPr lang="zh-CN" altLang="en-US" dirty="0" smtClean="0"/>
              <a:t>环境</a:t>
            </a:r>
            <a:endParaRPr lang="en-US" dirty="0"/>
          </a:p>
          <a:p>
            <a:pPr marL="320040" lvl="1" indent="-320040">
              <a:lnSpc>
                <a:spcPct val="110000"/>
              </a:lnSpc>
              <a:spcBef>
                <a:spcPts val="1200"/>
              </a:spcBef>
              <a:buClr>
                <a:schemeClr val="accent2"/>
              </a:buClr>
              <a:buSzPct val="60000"/>
              <a:buFont typeface="Wingdings"/>
              <a:buChar char=""/>
            </a:pPr>
            <a:r>
              <a:rPr lang="zh-CN" altLang="en-US" sz="2900" b="1" dirty="0"/>
              <a:t>伙伴</a:t>
            </a:r>
            <a:r>
              <a:rPr lang="zh-CN" altLang="en-US" sz="2900" b="1" dirty="0" smtClean="0"/>
              <a:t>关系</a:t>
            </a:r>
            <a:r>
              <a:rPr lang="zh-CN" altLang="en-US" sz="2900" dirty="0" smtClean="0"/>
              <a:t>：加强成员国、私营部门（特别是中小企业）、学术界、政府间组织和所有其他利益攸关方在电信</a:t>
            </a:r>
            <a:r>
              <a:rPr lang="en-US" altLang="zh-CN" sz="2900" dirty="0" smtClean="0"/>
              <a:t>/ICT</a:t>
            </a:r>
            <a:r>
              <a:rPr lang="zh-CN" altLang="en-US" sz="2900" dirty="0" smtClean="0"/>
              <a:t>领域所发挥作用方面的合作，以实现可持续发展目标</a:t>
            </a:r>
            <a:endParaRPr lang="en-US" sz="2900" dirty="0" smtClean="0"/>
          </a:p>
          <a:p>
            <a:pPr marL="365760" lvl="1" indent="0">
              <a:spcBef>
                <a:spcPts val="600"/>
              </a:spcBef>
              <a:buNone/>
            </a:pPr>
            <a:r>
              <a:rPr lang="en-US" dirty="0" smtClean="0"/>
              <a:t>- </a:t>
            </a:r>
            <a:r>
              <a:rPr lang="zh-CN" altLang="en-US" dirty="0" smtClean="0"/>
              <a:t>（</a:t>
            </a:r>
            <a:r>
              <a:rPr lang="en-US" dirty="0" smtClean="0"/>
              <a:t>2016</a:t>
            </a:r>
            <a:r>
              <a:rPr lang="zh-CN" altLang="en-US" dirty="0"/>
              <a:t>）</a:t>
            </a:r>
            <a:r>
              <a:rPr lang="en-US" dirty="0" smtClean="0"/>
              <a:t> </a:t>
            </a:r>
            <a:r>
              <a:rPr lang="zh-CN" altLang="en-US" dirty="0" smtClean="0"/>
              <a:t>引导</a:t>
            </a:r>
            <a:r>
              <a:rPr lang="zh-CN" altLang="en-US" dirty="0"/>
              <a:t>、完善和适应不断变化的电信</a:t>
            </a:r>
            <a:r>
              <a:rPr lang="en-US" dirty="0"/>
              <a:t>/ICT</a:t>
            </a:r>
            <a:r>
              <a:rPr lang="zh-CN" altLang="en-US" dirty="0" smtClean="0"/>
              <a:t>环境</a:t>
            </a:r>
            <a:endParaRPr lang="en-US" dirty="0"/>
          </a:p>
        </p:txBody>
      </p:sp>
      <p:pic>
        <p:nvPicPr>
          <p:cNvPr id="8" name="Picture 2" descr="rt5-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428" y="1129349"/>
            <a:ext cx="1762125" cy="10144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rt5-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3" y="2209469"/>
            <a:ext cx="1764000" cy="10128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490" y="3288054"/>
            <a:ext cx="1762125" cy="100369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9552" y="5440405"/>
            <a:ext cx="1764000" cy="1012878"/>
            <a:chOff x="608278" y="5440405"/>
            <a:chExt cx="1764000" cy="1012878"/>
          </a:xfrm>
        </p:grpSpPr>
        <p:pic>
          <p:nvPicPr>
            <p:cNvPr id="15" name="Picture 8" descr="rt5-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278" y="5440405"/>
              <a:ext cx="1764000" cy="1012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5476307"/>
              <a:ext cx="792088" cy="785370"/>
            </a:xfrm>
            <a:prstGeom prst="rect">
              <a:avLst/>
            </a:prstGeom>
            <a:solidFill>
              <a:srgbClr val="4D7CB0"/>
            </a:solidFill>
          </p:spPr>
          <p:txBody>
            <a:bodyPr wrap="square" rtlCol="0">
              <a:noAutofit/>
            </a:bodyPr>
            <a:lstStyle/>
            <a:p>
              <a:endParaRPr lang="en-US" dirty="0"/>
            </a:p>
          </p:txBody>
        </p:sp>
        <p:sp>
          <p:nvSpPr>
            <p:cNvPr id="12" name="TextBox 11"/>
            <p:cNvSpPr txBox="1"/>
            <p:nvPr/>
          </p:nvSpPr>
          <p:spPr>
            <a:xfrm>
              <a:off x="827584" y="6258495"/>
              <a:ext cx="324000" cy="147197"/>
            </a:xfrm>
            <a:prstGeom prst="rect">
              <a:avLst/>
            </a:prstGeom>
            <a:solidFill>
              <a:srgbClr val="4D7CB0"/>
            </a:solidFill>
          </p:spPr>
          <p:txBody>
            <a:bodyPr wrap="square" rtlCol="0">
              <a:noAutofit/>
            </a:bodyPr>
            <a:lstStyle/>
            <a:p>
              <a:endParaRPr lang="en-US" dirty="0"/>
            </a:p>
          </p:txBody>
        </p:sp>
        <p:pic>
          <p:nvPicPr>
            <p:cNvPr id="1026" name="Picture 2" descr="Image result for partnership"/>
            <p:cNvPicPr>
              <a:picLocks noChangeAspect="1" noChangeArrowheads="1"/>
            </p:cNvPicPr>
            <p:nvPr/>
          </p:nvPicPr>
          <p:blipFill>
            <a:blip r:embed="rId7"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a:stretch>
              <a:fillRect/>
            </a:stretch>
          </p:blipFill>
          <p:spPr bwMode="auto">
            <a:xfrm>
              <a:off x="1185121" y="5476307"/>
              <a:ext cx="690829" cy="69082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39552" y="4359100"/>
            <a:ext cx="1764000" cy="1011600"/>
            <a:chOff x="608278" y="4359100"/>
            <a:chExt cx="1764000" cy="1011600"/>
          </a:xfrm>
        </p:grpSpPr>
        <p:sp>
          <p:nvSpPr>
            <p:cNvPr id="5" name="Rectangle 4"/>
            <p:cNvSpPr/>
            <p:nvPr/>
          </p:nvSpPr>
          <p:spPr>
            <a:xfrm>
              <a:off x="608278" y="4359100"/>
              <a:ext cx="1764000" cy="1011600"/>
            </a:xfrm>
            <a:prstGeom prst="rect">
              <a:avLst/>
            </a:prstGeom>
            <a:solidFill>
              <a:srgbClr val="4D7C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8" descr="rt5-2.png"/>
            <p:cNvPicPr>
              <a:picLocks noChangeAspect="1" noChangeArrowheads="1"/>
            </p:cNvPicPr>
            <p:nvPr/>
          </p:nvPicPr>
          <p:blipFill rotWithShape="1">
            <a:blip r:embed="rId6">
              <a:extLst>
                <a:ext uri="{28A0092B-C50C-407E-A947-70E740481C1C}">
                  <a14:useLocalDpi xmlns:a14="http://schemas.microsoft.com/office/drawing/2010/main" val="0"/>
                </a:ext>
              </a:extLst>
            </a:blip>
            <a:srcRect b="14101"/>
            <a:stretch/>
          </p:blipFill>
          <p:spPr bwMode="auto">
            <a:xfrm>
              <a:off x="608278" y="4431158"/>
              <a:ext cx="1764000" cy="8700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07660" y="5258594"/>
              <a:ext cx="1008000" cy="72000"/>
            </a:xfrm>
            <a:prstGeom prst="rect">
              <a:avLst/>
            </a:prstGeom>
            <a:solidFill>
              <a:srgbClr val="4D7CB0"/>
            </a:solidFill>
          </p:spPr>
          <p:txBody>
            <a:bodyPr wrap="square" rtlCol="0">
              <a:noAutofit/>
            </a:bodyPr>
            <a:lstStyle/>
            <a:p>
              <a:endParaRPr lang="en-US" dirty="0"/>
            </a:p>
          </p:txBody>
        </p:sp>
      </p:grpSp>
      <p:sp>
        <p:nvSpPr>
          <p:cNvPr id="17" name="TextBox 16"/>
          <p:cNvSpPr txBox="1"/>
          <p:nvPr/>
        </p:nvSpPr>
        <p:spPr>
          <a:xfrm>
            <a:off x="950535" y="1834188"/>
            <a:ext cx="942033" cy="292388"/>
          </a:xfrm>
          <a:prstGeom prst="rect">
            <a:avLst/>
          </a:prstGeom>
          <a:solidFill>
            <a:schemeClr val="accent1">
              <a:lumMod val="75000"/>
            </a:schemeClr>
          </a:solidFill>
        </p:spPr>
        <p:txBody>
          <a:bodyPr wrap="square" rtlCol="0">
            <a:spAutoFit/>
          </a:bodyPr>
          <a:lstStyle/>
          <a:p>
            <a:pPr algn="ctr"/>
            <a:r>
              <a:rPr lang="zh-CN" altLang="en-US" sz="1300" dirty="0">
                <a:solidFill>
                  <a:schemeClr val="bg1"/>
                </a:solidFill>
              </a:rPr>
              <a:t>增长</a:t>
            </a:r>
            <a:endParaRPr lang="en-GB" sz="1300" dirty="0">
              <a:solidFill>
                <a:schemeClr val="bg1"/>
              </a:solidFill>
            </a:endParaRPr>
          </a:p>
        </p:txBody>
      </p:sp>
      <p:sp>
        <p:nvSpPr>
          <p:cNvPr id="20" name="TextBox 19"/>
          <p:cNvSpPr txBox="1"/>
          <p:nvPr/>
        </p:nvSpPr>
        <p:spPr>
          <a:xfrm>
            <a:off x="950535" y="2976570"/>
            <a:ext cx="911131" cy="236406"/>
          </a:xfrm>
          <a:prstGeom prst="rect">
            <a:avLst/>
          </a:prstGeom>
          <a:solidFill>
            <a:schemeClr val="accent1">
              <a:lumMod val="75000"/>
            </a:schemeClr>
          </a:solidFill>
        </p:spPr>
        <p:txBody>
          <a:bodyPr wrap="square" tIns="18000" bIns="18000" rtlCol="0">
            <a:spAutoFit/>
          </a:bodyPr>
          <a:lstStyle/>
          <a:p>
            <a:pPr algn="ctr"/>
            <a:r>
              <a:rPr lang="zh-CN" altLang="en-US" sz="1300" dirty="0">
                <a:solidFill>
                  <a:schemeClr val="bg1"/>
                </a:solidFill>
              </a:rPr>
              <a:t>包容性</a:t>
            </a:r>
            <a:endParaRPr lang="en-GB" sz="1300" dirty="0">
              <a:solidFill>
                <a:schemeClr val="bg1"/>
              </a:solidFill>
            </a:endParaRPr>
          </a:p>
        </p:txBody>
      </p:sp>
      <p:sp>
        <p:nvSpPr>
          <p:cNvPr id="21" name="TextBox 20"/>
          <p:cNvSpPr txBox="1"/>
          <p:nvPr/>
        </p:nvSpPr>
        <p:spPr>
          <a:xfrm>
            <a:off x="957265" y="4028153"/>
            <a:ext cx="911131" cy="236406"/>
          </a:xfrm>
          <a:prstGeom prst="rect">
            <a:avLst/>
          </a:prstGeom>
          <a:solidFill>
            <a:schemeClr val="accent1">
              <a:lumMod val="75000"/>
            </a:schemeClr>
          </a:solidFill>
        </p:spPr>
        <p:txBody>
          <a:bodyPr wrap="square" tIns="18000" bIns="18000" rtlCol="0">
            <a:spAutoFit/>
          </a:bodyPr>
          <a:lstStyle/>
          <a:p>
            <a:pPr algn="ctr"/>
            <a:r>
              <a:rPr lang="zh-CN" altLang="en-US" sz="1300" dirty="0" smtClean="0">
                <a:solidFill>
                  <a:schemeClr val="bg1"/>
                </a:solidFill>
              </a:rPr>
              <a:t>可持续性</a:t>
            </a:r>
            <a:endParaRPr lang="en-GB" sz="1300" dirty="0">
              <a:solidFill>
                <a:schemeClr val="bg1"/>
              </a:solidFill>
            </a:endParaRPr>
          </a:p>
        </p:txBody>
      </p:sp>
      <p:sp>
        <p:nvSpPr>
          <p:cNvPr id="22" name="TextBox 21"/>
          <p:cNvSpPr txBox="1"/>
          <p:nvPr/>
        </p:nvSpPr>
        <p:spPr>
          <a:xfrm>
            <a:off x="990491" y="5073935"/>
            <a:ext cx="911131" cy="236406"/>
          </a:xfrm>
          <a:prstGeom prst="rect">
            <a:avLst/>
          </a:prstGeom>
          <a:solidFill>
            <a:schemeClr val="accent1">
              <a:lumMod val="75000"/>
            </a:schemeClr>
          </a:solidFill>
        </p:spPr>
        <p:txBody>
          <a:bodyPr wrap="square" tIns="18000" bIns="18000" rtlCol="0">
            <a:spAutoFit/>
          </a:bodyPr>
          <a:lstStyle/>
          <a:p>
            <a:pPr algn="ctr"/>
            <a:r>
              <a:rPr lang="zh-CN" altLang="en-US" sz="1300" dirty="0">
                <a:solidFill>
                  <a:schemeClr val="bg1"/>
                </a:solidFill>
              </a:rPr>
              <a:t>创新</a:t>
            </a:r>
            <a:endParaRPr lang="en-GB" sz="1300" dirty="0">
              <a:solidFill>
                <a:schemeClr val="bg1"/>
              </a:solidFill>
            </a:endParaRPr>
          </a:p>
        </p:txBody>
      </p:sp>
      <p:sp>
        <p:nvSpPr>
          <p:cNvPr id="23" name="TextBox 22"/>
          <p:cNvSpPr txBox="1"/>
          <p:nvPr/>
        </p:nvSpPr>
        <p:spPr>
          <a:xfrm>
            <a:off x="1043608" y="6169286"/>
            <a:ext cx="911131" cy="236406"/>
          </a:xfrm>
          <a:prstGeom prst="rect">
            <a:avLst/>
          </a:prstGeom>
          <a:solidFill>
            <a:schemeClr val="accent1">
              <a:lumMod val="75000"/>
            </a:schemeClr>
          </a:solidFill>
        </p:spPr>
        <p:txBody>
          <a:bodyPr wrap="square" tIns="18000" bIns="18000" rtlCol="0">
            <a:spAutoFit/>
          </a:bodyPr>
          <a:lstStyle/>
          <a:p>
            <a:pPr algn="ctr"/>
            <a:r>
              <a:rPr lang="zh-CN" altLang="en-US" sz="1300" dirty="0" smtClean="0">
                <a:solidFill>
                  <a:schemeClr val="bg1"/>
                </a:solidFill>
              </a:rPr>
              <a:t>伙伴关系</a:t>
            </a:r>
            <a:endParaRPr lang="en-GB" sz="1300" dirty="0">
              <a:solidFill>
                <a:schemeClr val="bg1"/>
              </a:solidFill>
            </a:endParaRPr>
          </a:p>
        </p:txBody>
      </p:sp>
    </p:spTree>
    <p:extLst>
      <p:ext uri="{BB962C8B-B14F-4D97-AF65-F5344CB8AC3E}">
        <p14:creationId xmlns:p14="http://schemas.microsoft.com/office/powerpoint/2010/main" val="4034974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Curved Connector 27"/>
          <p:cNvCxnSpPr>
            <a:endCxn id="5" idx="2"/>
          </p:cNvCxnSpPr>
          <p:nvPr/>
        </p:nvCxnSpPr>
        <p:spPr>
          <a:xfrm rot="10800000">
            <a:off x="1059926" y="2755697"/>
            <a:ext cx="3008018" cy="926749"/>
          </a:xfrm>
          <a:prstGeom prst="curvedConnector2">
            <a:avLst/>
          </a:prstGeom>
          <a:ln w="12700">
            <a:solidFill>
              <a:srgbClr val="BF8D2C"/>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r>
              <a:rPr lang="zh-CN" altLang="en-US" dirty="0" smtClean="0"/>
              <a:t>具体战略目标</a:t>
            </a:r>
            <a:r>
              <a:rPr lang="en-US" dirty="0" smtClean="0"/>
              <a:t> – </a:t>
            </a:r>
            <a:r>
              <a:rPr lang="zh-CN" altLang="en-US" dirty="0" smtClean="0"/>
              <a:t>正在得到审议</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22</a:t>
            </a:fld>
            <a:endParaRPr lang="en-US"/>
          </a:p>
        </p:txBody>
      </p:sp>
      <p:pic>
        <p:nvPicPr>
          <p:cNvPr id="33" name="Picture 32"/>
          <p:cNvPicPr>
            <a:picLocks noChangeAspect="1"/>
          </p:cNvPicPr>
          <p:nvPr/>
        </p:nvPicPr>
        <p:blipFill>
          <a:blip r:embed="rId3"/>
          <a:stretch>
            <a:fillRect/>
          </a:stretch>
        </p:blipFill>
        <p:spPr>
          <a:xfrm>
            <a:off x="2676692" y="1026771"/>
            <a:ext cx="6329381" cy="3914397"/>
          </a:xfrm>
          <a:prstGeom prst="rect">
            <a:avLst/>
          </a:prstGeom>
        </p:spPr>
      </p:pic>
      <p:sp>
        <p:nvSpPr>
          <p:cNvPr id="34" name="Content Placeholder 3"/>
          <p:cNvSpPr txBox="1">
            <a:spLocks/>
          </p:cNvSpPr>
          <p:nvPr/>
        </p:nvSpPr>
        <p:spPr>
          <a:xfrm>
            <a:off x="1133349" y="5013175"/>
            <a:ext cx="7975155" cy="1751639"/>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300"/>
              </a:spcBef>
              <a:buNone/>
            </a:pPr>
            <a:r>
              <a:rPr lang="en-US" sz="1600" dirty="0" smtClean="0">
                <a:sym typeface="Wingdings" panose="05000000000000000000" pitchFamily="2" charset="2"/>
              </a:rPr>
              <a:t> </a:t>
            </a:r>
            <a:r>
              <a:rPr lang="en-US" sz="1600" b="1" dirty="0" smtClean="0"/>
              <a:t>ICT</a:t>
            </a:r>
            <a:r>
              <a:rPr lang="zh-CN" altLang="en-US" sz="1600" b="1" dirty="0" smtClean="0"/>
              <a:t>相关可持续发展目标：</a:t>
            </a:r>
            <a:endParaRPr lang="en-US" sz="1600" dirty="0" smtClean="0"/>
          </a:p>
          <a:p>
            <a:pPr marL="180000" indent="-180000">
              <a:spcBef>
                <a:spcPts val="300"/>
              </a:spcBef>
            </a:pPr>
            <a:r>
              <a:rPr lang="en-US" sz="1600" b="1" dirty="0" smtClean="0"/>
              <a:t>4.4</a:t>
            </a:r>
            <a:r>
              <a:rPr lang="zh-CN" altLang="en-US" sz="1600" dirty="0"/>
              <a:t>：</a:t>
            </a:r>
            <a:r>
              <a:rPr lang="en-US" sz="1600" dirty="0" smtClean="0"/>
              <a:t> </a:t>
            </a:r>
            <a:r>
              <a:rPr lang="zh-CN" altLang="en-US" sz="1600" dirty="0" smtClean="0"/>
              <a:t>具备</a:t>
            </a:r>
            <a:r>
              <a:rPr lang="en-US" sz="1600" dirty="0" smtClean="0"/>
              <a:t>ICT</a:t>
            </a:r>
            <a:r>
              <a:rPr lang="zh-CN" altLang="en-US" sz="1600" dirty="0" smtClean="0"/>
              <a:t>技能的青年</a:t>
            </a:r>
            <a:r>
              <a:rPr lang="en-US" sz="1600" dirty="0" smtClean="0"/>
              <a:t>/</a:t>
            </a:r>
            <a:r>
              <a:rPr lang="zh-CN" altLang="en-US" sz="1600" dirty="0" smtClean="0"/>
              <a:t>成年人所占比例，按技能类型划分</a:t>
            </a:r>
            <a:endParaRPr lang="en-US" sz="1600" dirty="0" smtClean="0"/>
          </a:p>
          <a:p>
            <a:pPr marL="180000" indent="-180000">
              <a:spcBef>
                <a:spcPts val="300"/>
              </a:spcBef>
            </a:pPr>
            <a:r>
              <a:rPr lang="en-US" sz="1600" b="1" dirty="0" smtClean="0"/>
              <a:t>5.b</a:t>
            </a:r>
            <a:r>
              <a:rPr lang="zh-CN" altLang="en-US" sz="1600" dirty="0" smtClean="0"/>
              <a:t>：拥有</a:t>
            </a:r>
            <a:r>
              <a:rPr lang="zh-CN" altLang="en-US" sz="1600" dirty="0"/>
              <a:t>移动电话的个人所占比例，按性别</a:t>
            </a:r>
            <a:r>
              <a:rPr lang="zh-CN" altLang="en-US" sz="1600" dirty="0" smtClean="0"/>
              <a:t>划分</a:t>
            </a:r>
            <a:endParaRPr lang="en-US" sz="1600" dirty="0"/>
          </a:p>
          <a:p>
            <a:pPr marL="180000" indent="-180000">
              <a:spcBef>
                <a:spcPts val="300"/>
              </a:spcBef>
            </a:pPr>
            <a:r>
              <a:rPr lang="en-US" sz="1600" b="1" dirty="0" smtClean="0"/>
              <a:t>9.c</a:t>
            </a:r>
            <a:r>
              <a:rPr lang="zh-CN" altLang="en-US" sz="1600" dirty="0"/>
              <a:t>：</a:t>
            </a:r>
            <a:r>
              <a:rPr lang="en-US" sz="1600" dirty="0" smtClean="0"/>
              <a:t> </a:t>
            </a:r>
            <a:r>
              <a:rPr lang="zh-CN" altLang="en-US" sz="1600" dirty="0" smtClean="0"/>
              <a:t>移动</a:t>
            </a:r>
            <a:r>
              <a:rPr lang="zh-CN" altLang="en-US" sz="1600" dirty="0"/>
              <a:t>网络覆盖人口所占比例，按所用技术</a:t>
            </a:r>
            <a:r>
              <a:rPr lang="zh-CN" altLang="en-US" sz="1600" dirty="0" smtClean="0"/>
              <a:t>划分</a:t>
            </a:r>
            <a:endParaRPr lang="en-US" sz="1600" dirty="0"/>
          </a:p>
          <a:p>
            <a:pPr marL="180000" indent="-180000">
              <a:spcBef>
                <a:spcPts val="300"/>
              </a:spcBef>
            </a:pPr>
            <a:r>
              <a:rPr lang="en-US" sz="1600" b="1" dirty="0" smtClean="0"/>
              <a:t>17.6</a:t>
            </a:r>
            <a:r>
              <a:rPr lang="zh-CN" altLang="en-US" sz="1600" dirty="0"/>
              <a:t>：</a:t>
            </a:r>
            <a:r>
              <a:rPr lang="zh-CN" altLang="en-US" sz="1600" dirty="0" smtClean="0"/>
              <a:t>宽带</a:t>
            </a:r>
            <a:r>
              <a:rPr lang="zh-CN" altLang="en-US" sz="1600" dirty="0"/>
              <a:t>固定互联网的订购，按网速</a:t>
            </a:r>
            <a:r>
              <a:rPr lang="zh-CN" altLang="en-US" sz="1600" dirty="0" smtClean="0"/>
              <a:t>划分</a:t>
            </a:r>
            <a:endParaRPr lang="en-US" sz="1600" dirty="0"/>
          </a:p>
          <a:p>
            <a:pPr marL="180000" indent="-180000">
              <a:spcBef>
                <a:spcPts val="300"/>
              </a:spcBef>
            </a:pPr>
            <a:r>
              <a:rPr lang="en-US" sz="1600" b="1" dirty="0" smtClean="0"/>
              <a:t>17.8</a:t>
            </a:r>
            <a:r>
              <a:rPr lang="zh-CN" altLang="en-US" sz="1600" dirty="0"/>
              <a:t>：</a:t>
            </a:r>
            <a:r>
              <a:rPr lang="zh-CN" altLang="en-US" sz="1600" dirty="0" smtClean="0"/>
              <a:t>使用</a:t>
            </a:r>
            <a:r>
              <a:rPr lang="zh-CN" altLang="en-US" sz="1600" dirty="0"/>
              <a:t>互联网的个人所占</a:t>
            </a:r>
            <a:r>
              <a:rPr lang="zh-CN" altLang="en-US" sz="1600" dirty="0" smtClean="0"/>
              <a:t>比例</a:t>
            </a:r>
            <a:endParaRPr lang="en-US" sz="1600" dirty="0"/>
          </a:p>
        </p:txBody>
      </p:sp>
      <p:cxnSp>
        <p:nvCxnSpPr>
          <p:cNvPr id="35" name="Straight Connector 34"/>
          <p:cNvCxnSpPr/>
          <p:nvPr/>
        </p:nvCxnSpPr>
        <p:spPr>
          <a:xfrm>
            <a:off x="503548" y="5013176"/>
            <a:ext cx="8136904"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Left Brace 35"/>
          <p:cNvSpPr/>
          <p:nvPr/>
        </p:nvSpPr>
        <p:spPr>
          <a:xfrm>
            <a:off x="2267744" y="973266"/>
            <a:ext cx="378415" cy="2306635"/>
          </a:xfrm>
          <a:prstGeom prst="leftBrace">
            <a:avLst>
              <a:gd name="adj1" fmla="val 39656"/>
              <a:gd name="adj2" fmla="val 44100"/>
            </a:avLst>
          </a:prstGeom>
          <a:solidFill>
            <a:srgbClr val="F36A2D"/>
          </a:solidFill>
          <a:ln w="38100">
            <a:solidFill>
              <a:srgbClr val="1249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8" name="Picture 14" descr="https://sustainabledevelopment.un.org/content/images/E_SDG_Icons-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040" y="1242776"/>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6" descr="https://sustainabledevelopment.un.org/content/images/E_SDG_Icons-1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040" y="1988840"/>
            <a:ext cx="756000" cy="7560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0" descr="https://sustainabledevelopment.un.org/content/images/E_SDG_Icons-0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41366" y="4381938"/>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1835696" y="4048059"/>
            <a:ext cx="389850" cy="369332"/>
          </a:xfrm>
          <a:prstGeom prst="rect">
            <a:avLst/>
          </a:prstGeom>
          <a:noFill/>
        </p:spPr>
        <p:txBody>
          <a:bodyPr wrap="none" rtlCol="0">
            <a:spAutoFit/>
          </a:bodyPr>
          <a:lstStyle/>
          <a:p>
            <a:r>
              <a:rPr lang="en-US" b="1" dirty="0">
                <a:solidFill>
                  <a:srgbClr val="C7212F"/>
                </a:solidFill>
                <a:sym typeface="Wingdings" panose="05000000000000000000" pitchFamily="2" charset="2"/>
              </a:rPr>
              <a:t></a:t>
            </a:r>
            <a:endParaRPr lang="en-US" b="1" dirty="0">
              <a:solidFill>
                <a:srgbClr val="C7212F"/>
              </a:solidFill>
            </a:endParaRPr>
          </a:p>
        </p:txBody>
      </p:sp>
      <p:cxnSp>
        <p:nvCxnSpPr>
          <p:cNvPr id="43" name="Curved Connector 42"/>
          <p:cNvCxnSpPr>
            <a:endCxn id="37" idx="3"/>
          </p:cNvCxnSpPr>
          <p:nvPr/>
        </p:nvCxnSpPr>
        <p:spPr>
          <a:xfrm rot="10800000" flipV="1">
            <a:off x="1943640" y="2881150"/>
            <a:ext cx="2916392" cy="709833"/>
          </a:xfrm>
          <a:prstGeom prst="curvedConnector3">
            <a:avLst>
              <a:gd name="adj1" fmla="val 72536"/>
            </a:avLst>
          </a:prstGeom>
          <a:ln w="12700">
            <a:solidFill>
              <a:srgbClr val="EF402D"/>
            </a:solidFill>
            <a:tailEnd type="triangle"/>
          </a:ln>
        </p:spPr>
        <p:style>
          <a:lnRef idx="1">
            <a:schemeClr val="accent1"/>
          </a:lnRef>
          <a:fillRef idx="0">
            <a:schemeClr val="accent1"/>
          </a:fillRef>
          <a:effectRef idx="0">
            <a:schemeClr val="accent1"/>
          </a:effectRef>
          <a:fontRef idx="minor">
            <a:schemeClr val="tx1"/>
          </a:fontRef>
        </p:style>
      </p:cxnSp>
      <p:pic>
        <p:nvPicPr>
          <p:cNvPr id="46" name="Picture 4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4125" y="4383619"/>
            <a:ext cx="568590" cy="568590"/>
          </a:xfrm>
          <a:prstGeom prst="rect">
            <a:avLst/>
          </a:prstGeom>
        </p:spPr>
      </p:pic>
      <p:pic>
        <p:nvPicPr>
          <p:cNvPr id="47" name="Picture 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520" y="3724506"/>
            <a:ext cx="568590" cy="568590"/>
          </a:xfrm>
          <a:prstGeom prst="rect">
            <a:avLst/>
          </a:prstGeom>
        </p:spPr>
      </p:pic>
      <p:pic>
        <p:nvPicPr>
          <p:cNvPr id="48" name="Picture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4437" y="2870609"/>
            <a:ext cx="568800" cy="568800"/>
          </a:xfrm>
          <a:prstGeom prst="rect">
            <a:avLst/>
          </a:prstGeom>
        </p:spPr>
      </p:pic>
      <p:pic>
        <p:nvPicPr>
          <p:cNvPr id="49" name="Picture 4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1611214"/>
            <a:ext cx="568590" cy="568590"/>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4899" y="948653"/>
            <a:ext cx="568590" cy="568590"/>
          </a:xfrm>
          <a:prstGeom prst="rect">
            <a:avLst/>
          </a:prstGeom>
        </p:spPr>
      </p:pic>
      <p:cxnSp>
        <p:nvCxnSpPr>
          <p:cNvPr id="62" name="Curved Connector 61"/>
          <p:cNvCxnSpPr>
            <a:endCxn id="49" idx="2"/>
          </p:cNvCxnSpPr>
          <p:nvPr/>
        </p:nvCxnSpPr>
        <p:spPr>
          <a:xfrm rot="10800000">
            <a:off x="391800" y="2179805"/>
            <a:ext cx="4900281" cy="1889433"/>
          </a:xfrm>
          <a:prstGeom prst="curvedConnector2">
            <a:avLst/>
          </a:prstGeom>
          <a:ln w="12700">
            <a:solidFill>
              <a:srgbClr val="407F46"/>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urved Connector 67"/>
          <p:cNvCxnSpPr>
            <a:endCxn id="47" idx="3"/>
          </p:cNvCxnSpPr>
          <p:nvPr/>
        </p:nvCxnSpPr>
        <p:spPr>
          <a:xfrm rot="10800000" flipV="1">
            <a:off x="820110" y="3160239"/>
            <a:ext cx="5768114" cy="848561"/>
          </a:xfrm>
          <a:prstGeom prst="curvedConnector3">
            <a:avLst>
              <a:gd name="adj1" fmla="val 66678"/>
            </a:avLst>
          </a:prstGeom>
          <a:ln w="12700">
            <a:solidFill>
              <a:srgbClr val="DE1768"/>
            </a:solidFill>
            <a:tailEnd type="triangl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94876" y="2960825"/>
            <a:ext cx="389850" cy="369332"/>
          </a:xfrm>
          <a:prstGeom prst="rect">
            <a:avLst/>
          </a:prstGeom>
          <a:noFill/>
        </p:spPr>
        <p:txBody>
          <a:bodyPr wrap="none" rtlCol="0">
            <a:spAutoFit/>
          </a:bodyPr>
          <a:lstStyle/>
          <a:p>
            <a:r>
              <a:rPr lang="en-US" b="1" dirty="0" smtClean="0">
                <a:solidFill>
                  <a:srgbClr val="F89D2A"/>
                </a:solidFill>
                <a:sym typeface="Wingdings" panose="05000000000000000000" pitchFamily="2" charset="2"/>
              </a:rPr>
              <a:t></a:t>
            </a:r>
            <a:endParaRPr lang="en-US" b="1" dirty="0">
              <a:solidFill>
                <a:srgbClr val="F89D2A"/>
              </a:solidFill>
            </a:endParaRPr>
          </a:p>
        </p:txBody>
      </p:sp>
      <p:sp>
        <p:nvSpPr>
          <p:cNvPr id="75" name="TextBox 74"/>
          <p:cNvSpPr txBox="1"/>
          <p:nvPr/>
        </p:nvSpPr>
        <p:spPr>
          <a:xfrm>
            <a:off x="934125" y="1476593"/>
            <a:ext cx="389850" cy="369332"/>
          </a:xfrm>
          <a:prstGeom prst="rect">
            <a:avLst/>
          </a:prstGeom>
          <a:noFill/>
        </p:spPr>
        <p:txBody>
          <a:bodyPr wrap="none" rtlCol="0">
            <a:spAutoFit/>
          </a:bodyPr>
          <a:lstStyle/>
          <a:p>
            <a:r>
              <a:rPr lang="en-US" b="1" dirty="0">
                <a:solidFill>
                  <a:srgbClr val="136A9F"/>
                </a:solidFill>
                <a:sym typeface="Wingdings" panose="05000000000000000000" pitchFamily="2" charset="2"/>
              </a:rPr>
              <a:t></a:t>
            </a:r>
            <a:endParaRPr lang="en-US" b="1" dirty="0">
              <a:solidFill>
                <a:srgbClr val="136A9F"/>
              </a:solidFill>
            </a:endParaRPr>
          </a:p>
        </p:txBody>
      </p:sp>
      <p:sp>
        <p:nvSpPr>
          <p:cNvPr id="76" name="TextBox 75"/>
          <p:cNvSpPr txBox="1"/>
          <p:nvPr/>
        </p:nvSpPr>
        <p:spPr>
          <a:xfrm>
            <a:off x="1013798" y="4057488"/>
            <a:ext cx="389850" cy="369332"/>
          </a:xfrm>
          <a:prstGeom prst="rect">
            <a:avLst/>
          </a:prstGeom>
          <a:noFill/>
        </p:spPr>
        <p:txBody>
          <a:bodyPr wrap="none" rtlCol="0">
            <a:spAutoFit/>
          </a:bodyPr>
          <a:lstStyle/>
          <a:p>
            <a:r>
              <a:rPr lang="en-US" b="1" dirty="0">
                <a:solidFill>
                  <a:srgbClr val="A41C44"/>
                </a:solidFill>
                <a:sym typeface="Wingdings" panose="05000000000000000000" pitchFamily="2" charset="2"/>
              </a:rPr>
              <a:t></a:t>
            </a:r>
            <a:endParaRPr lang="en-US" b="1" dirty="0">
              <a:solidFill>
                <a:srgbClr val="A41C44"/>
              </a:solidFill>
            </a:endParaRPr>
          </a:p>
        </p:txBody>
      </p:sp>
      <p:pic>
        <p:nvPicPr>
          <p:cNvPr id="37" name="Picture 12" descr="https://sustainabledevelopment.un.org/content/images/E_SDG_Icons-05.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1640" y="3284984"/>
            <a:ext cx="612000" cy="612000"/>
          </a:xfrm>
          <a:prstGeom prst="rect">
            <a:avLst/>
          </a:prstGeom>
          <a:noFill/>
          <a:extLst>
            <a:ext uri="{909E8E84-426E-40DD-AFC4-6F175D3DCCD1}">
              <a14:hiddenFill xmlns:a14="http://schemas.microsoft.com/office/drawing/2010/main">
                <a:solidFill>
                  <a:srgbClr val="FFFFFF"/>
                </a:solidFill>
              </a14:hiddenFill>
            </a:ext>
          </a:extLst>
        </p:spPr>
      </p:pic>
      <p:sp>
        <p:nvSpPr>
          <p:cNvPr id="29" name="Content Placeholder 3"/>
          <p:cNvSpPr txBox="1">
            <a:spLocks/>
          </p:cNvSpPr>
          <p:nvPr/>
        </p:nvSpPr>
        <p:spPr>
          <a:xfrm>
            <a:off x="35495" y="5361299"/>
            <a:ext cx="1127665" cy="1312505"/>
          </a:xfrm>
          <a:prstGeom prst="rect">
            <a:avLst/>
          </a:prstGeom>
        </p:spPr>
        <p:txBody>
          <a:bodyPr vert="horz" lIns="0" tIns="36000" rIns="0" bIns="36000">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spcBef>
                <a:spcPts val="900"/>
              </a:spcBef>
              <a:buNone/>
            </a:pPr>
            <a:r>
              <a:rPr lang="en-US" sz="1100" b="1" dirty="0" smtClean="0">
                <a:solidFill>
                  <a:srgbClr val="4D7CB0"/>
                </a:solidFill>
                <a:sym typeface="Wingdings" panose="05000000000000000000" pitchFamily="2" charset="2"/>
              </a:rPr>
              <a:t> </a:t>
            </a:r>
            <a:r>
              <a:rPr lang="zh-CN" altLang="en-US" sz="1100" b="1" dirty="0">
                <a:solidFill>
                  <a:srgbClr val="4D7CB0"/>
                </a:solidFill>
                <a:sym typeface="Wingdings" panose="05000000000000000000" pitchFamily="2" charset="2"/>
              </a:rPr>
              <a:t>包容性</a:t>
            </a:r>
            <a:endParaRPr lang="en-US" sz="1100" b="1" dirty="0" smtClean="0">
              <a:solidFill>
                <a:srgbClr val="4D7CB0"/>
              </a:solidFill>
            </a:endParaRPr>
          </a:p>
          <a:p>
            <a:pPr marL="0" indent="0" algn="r">
              <a:spcBef>
                <a:spcPts val="900"/>
              </a:spcBef>
              <a:buNone/>
            </a:pPr>
            <a:r>
              <a:rPr lang="en-US" sz="1100" b="1" dirty="0" smtClean="0">
                <a:solidFill>
                  <a:srgbClr val="4D7CB0"/>
                </a:solidFill>
                <a:sym typeface="Wingdings" panose="05000000000000000000" pitchFamily="2" charset="2"/>
              </a:rPr>
              <a:t></a:t>
            </a:r>
            <a:r>
              <a:rPr lang="zh-CN" altLang="en-US" sz="1100" b="1" dirty="0">
                <a:solidFill>
                  <a:srgbClr val="4D7CB0"/>
                </a:solidFill>
                <a:sym typeface="Wingdings" panose="05000000000000000000" pitchFamily="2" charset="2"/>
              </a:rPr>
              <a:t>包容性</a:t>
            </a:r>
            <a:endParaRPr lang="en-US" sz="1100" b="1" dirty="0" smtClean="0">
              <a:solidFill>
                <a:srgbClr val="4D7CB0"/>
              </a:solidFill>
            </a:endParaRPr>
          </a:p>
          <a:p>
            <a:pPr marL="0" indent="0" algn="r">
              <a:spcBef>
                <a:spcPts val="900"/>
              </a:spcBef>
              <a:buNone/>
            </a:pPr>
            <a:r>
              <a:rPr lang="en-US" sz="1100" b="1" dirty="0" smtClean="0">
                <a:solidFill>
                  <a:srgbClr val="4D7CB0"/>
                </a:solidFill>
                <a:sym typeface="Wingdings" panose="05000000000000000000" pitchFamily="2" charset="2"/>
              </a:rPr>
              <a:t></a:t>
            </a:r>
            <a:r>
              <a:rPr lang="zh-CN" altLang="en-US" sz="1100" b="1" dirty="0">
                <a:solidFill>
                  <a:srgbClr val="4D7CB0"/>
                </a:solidFill>
                <a:sym typeface="Wingdings" panose="05000000000000000000" pitchFamily="2" charset="2"/>
              </a:rPr>
              <a:t>包容性</a:t>
            </a:r>
            <a:endParaRPr lang="en-US" sz="1100" b="1" dirty="0">
              <a:solidFill>
                <a:srgbClr val="4D7CB0"/>
              </a:solidFill>
            </a:endParaRPr>
          </a:p>
          <a:p>
            <a:pPr marL="0" indent="0" algn="r">
              <a:spcBef>
                <a:spcPts val="900"/>
              </a:spcBef>
              <a:buNone/>
            </a:pPr>
            <a:r>
              <a:rPr lang="en-US" sz="1100" b="1" dirty="0">
                <a:solidFill>
                  <a:srgbClr val="4D7CB0"/>
                </a:solidFill>
                <a:sym typeface="Wingdings" panose="05000000000000000000" pitchFamily="2" charset="2"/>
              </a:rPr>
              <a:t> </a:t>
            </a:r>
            <a:r>
              <a:rPr lang="zh-CN" altLang="en-US" sz="1100" b="1" dirty="0">
                <a:solidFill>
                  <a:srgbClr val="4D7CB0"/>
                </a:solidFill>
                <a:sym typeface="Wingdings" panose="05000000000000000000" pitchFamily="2" charset="2"/>
              </a:rPr>
              <a:t>增长</a:t>
            </a:r>
            <a:endParaRPr lang="en-US" sz="1100" b="1" dirty="0" smtClean="0">
              <a:solidFill>
                <a:srgbClr val="4D7CB0"/>
              </a:solidFill>
            </a:endParaRPr>
          </a:p>
          <a:p>
            <a:pPr marL="0" indent="0" algn="r">
              <a:spcBef>
                <a:spcPts val="900"/>
              </a:spcBef>
              <a:buNone/>
            </a:pPr>
            <a:r>
              <a:rPr lang="en-US" sz="1100" b="1" dirty="0">
                <a:solidFill>
                  <a:srgbClr val="4D7CB0"/>
                </a:solidFill>
                <a:sym typeface="Wingdings" panose="05000000000000000000" pitchFamily="2" charset="2"/>
              </a:rPr>
              <a:t> </a:t>
            </a:r>
            <a:r>
              <a:rPr lang="zh-CN" altLang="en-US" sz="1100" b="1" dirty="0">
                <a:solidFill>
                  <a:srgbClr val="4D7CB0"/>
                </a:solidFill>
                <a:sym typeface="Wingdings" panose="05000000000000000000" pitchFamily="2" charset="2"/>
              </a:rPr>
              <a:t>增长</a:t>
            </a:r>
            <a:endParaRPr lang="en-US" sz="1100" b="1" dirty="0">
              <a:solidFill>
                <a:srgbClr val="4D7CB0"/>
              </a:solidFill>
            </a:endParaRPr>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5526" y="2186896"/>
            <a:ext cx="568800" cy="568800"/>
          </a:xfrm>
          <a:prstGeom prst="rect">
            <a:avLst/>
          </a:prstGeom>
        </p:spPr>
      </p:pic>
      <p:sp>
        <p:nvSpPr>
          <p:cNvPr id="32" name="TextBox 31"/>
          <p:cNvSpPr txBox="1"/>
          <p:nvPr/>
        </p:nvSpPr>
        <p:spPr>
          <a:xfrm>
            <a:off x="1609443" y="2700393"/>
            <a:ext cx="389850" cy="369332"/>
          </a:xfrm>
          <a:prstGeom prst="rect">
            <a:avLst/>
          </a:prstGeom>
          <a:noFill/>
        </p:spPr>
        <p:txBody>
          <a:bodyPr wrap="none" rtlCol="0">
            <a:spAutoFit/>
          </a:bodyPr>
          <a:lstStyle/>
          <a:p>
            <a:r>
              <a:rPr lang="en-US" b="1" dirty="0">
                <a:solidFill>
                  <a:srgbClr val="14496B"/>
                </a:solidFill>
                <a:sym typeface="Wingdings" panose="05000000000000000000" pitchFamily="2" charset="2"/>
              </a:rPr>
              <a:t></a:t>
            </a:r>
            <a:endParaRPr lang="en-US" b="1" dirty="0">
              <a:solidFill>
                <a:srgbClr val="14496B"/>
              </a:solidFill>
            </a:endParaRPr>
          </a:p>
        </p:txBody>
      </p:sp>
    </p:spTree>
    <p:extLst>
      <p:ext uri="{BB962C8B-B14F-4D97-AF65-F5344CB8AC3E}">
        <p14:creationId xmlns:p14="http://schemas.microsoft.com/office/powerpoint/2010/main" val="3872614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a:t>总体目标</a:t>
            </a:r>
            <a:r>
              <a:rPr lang="en-US" dirty="0" smtClean="0"/>
              <a:t>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23</a:t>
            </a:fld>
            <a:endParaRPr lang="en-US"/>
          </a:p>
        </p:txBody>
      </p:sp>
      <p:sp>
        <p:nvSpPr>
          <p:cNvPr id="4" name="Content Placeholder 3"/>
          <p:cNvSpPr>
            <a:spLocks noGrp="1"/>
          </p:cNvSpPr>
          <p:nvPr>
            <p:ph idx="1"/>
          </p:nvPr>
        </p:nvSpPr>
        <p:spPr>
          <a:xfrm>
            <a:off x="612648" y="1046962"/>
            <a:ext cx="5673852" cy="5811038"/>
          </a:xfrm>
        </p:spPr>
        <p:txBody>
          <a:bodyPr>
            <a:normAutofit fontScale="92500" lnSpcReduction="20000"/>
          </a:bodyPr>
          <a:lstStyle/>
          <a:p>
            <a:pPr marL="457200" lvl="0" indent="-343693">
              <a:lnSpc>
                <a:spcPct val="110000"/>
              </a:lnSpc>
              <a:spcBef>
                <a:spcPts val="0"/>
              </a:spcBef>
              <a:buClr>
                <a:srgbClr val="498BC9"/>
              </a:buClr>
              <a:buSzPct val="100694"/>
              <a:buFont typeface="Noto Sans Symbols"/>
              <a:buChar char="●"/>
            </a:pPr>
            <a:r>
              <a:rPr lang="en-US" sz="1700" b="1" dirty="0">
                <a:cs typeface="Calibri"/>
                <a:sym typeface="Calibri"/>
              </a:rPr>
              <a:t>1.1</a:t>
            </a:r>
            <a:r>
              <a:rPr lang="en-US" sz="1700" dirty="0" smtClean="0">
                <a:cs typeface="Calibri"/>
                <a:sym typeface="Calibri"/>
              </a:rPr>
              <a:t>: </a:t>
            </a:r>
            <a:r>
              <a:rPr lang="zh-CN" altLang="en-US" sz="1700" dirty="0" smtClean="0"/>
              <a:t>全球</a:t>
            </a:r>
            <a:r>
              <a:rPr lang="en-US" sz="1700" dirty="0"/>
              <a:t>55%</a:t>
            </a:r>
            <a:r>
              <a:rPr lang="zh-CN" altLang="en-US" sz="1700" dirty="0"/>
              <a:t>的家庭将在</a:t>
            </a:r>
            <a:r>
              <a:rPr lang="en-US" sz="1700" dirty="0"/>
              <a:t>2020</a:t>
            </a:r>
            <a:r>
              <a:rPr lang="zh-CN" altLang="en-US" sz="1700" dirty="0"/>
              <a:t>年享有互联网</a:t>
            </a:r>
            <a:r>
              <a:rPr lang="zh-CN" altLang="en-US" sz="1700" dirty="0" smtClean="0"/>
              <a:t>接入</a:t>
            </a:r>
            <a:r>
              <a:rPr lang="en-US" sz="1700" dirty="0" smtClean="0">
                <a:cs typeface="Calibri"/>
                <a:sym typeface="Calibri"/>
              </a:rPr>
              <a:t> </a:t>
            </a:r>
            <a:endParaRPr lang="en-US" sz="1700" dirty="0">
              <a:cs typeface="Calibri"/>
              <a:sym typeface="Calibri"/>
            </a:endParaRPr>
          </a:p>
          <a:p>
            <a:pPr marL="914400" lvl="1" indent="-343693">
              <a:lnSpc>
                <a:spcPct val="110000"/>
              </a:lnSpc>
              <a:spcBef>
                <a:spcPts val="0"/>
              </a:spcBef>
              <a:buClr>
                <a:srgbClr val="5B9BD5"/>
              </a:buClr>
              <a:buSzPct val="100694"/>
              <a:buFont typeface="Noto Sans Symbols"/>
              <a:buChar char="○"/>
            </a:pPr>
            <a:r>
              <a:rPr lang="zh-CN" altLang="en-US" sz="1700" dirty="0" smtClean="0">
                <a:cs typeface="Calibri"/>
                <a:sym typeface="Calibri"/>
              </a:rPr>
              <a:t>预期将实现</a:t>
            </a:r>
            <a:endParaRPr lang="en-US" sz="1700" dirty="0">
              <a:cs typeface="Calibri"/>
              <a:sym typeface="Calibri"/>
            </a:endParaRPr>
          </a:p>
          <a:p>
            <a:pPr marL="914400" lvl="1" indent="-343693">
              <a:lnSpc>
                <a:spcPct val="110000"/>
              </a:lnSpc>
              <a:spcBef>
                <a:spcPts val="0"/>
              </a:spcBef>
              <a:buClr>
                <a:srgbClr val="498BC9"/>
              </a:buClr>
              <a:buSzPct val="100694"/>
              <a:buFont typeface="Noto Sans Symbols"/>
              <a:buChar char="○"/>
            </a:pPr>
            <a:r>
              <a:rPr lang="zh-CN" altLang="en-US" sz="1700" dirty="0" smtClean="0">
                <a:cs typeface="Calibri"/>
                <a:sym typeface="Calibri"/>
              </a:rPr>
              <a:t>建议：到</a:t>
            </a:r>
            <a:r>
              <a:rPr lang="en-US" sz="1700" dirty="0" smtClean="0">
                <a:cs typeface="Calibri"/>
                <a:sym typeface="Calibri"/>
              </a:rPr>
              <a:t>2023</a:t>
            </a:r>
            <a:r>
              <a:rPr lang="zh-CN" altLang="en-US" sz="1700" dirty="0" smtClean="0">
                <a:cs typeface="Calibri"/>
                <a:sym typeface="Calibri"/>
              </a:rPr>
              <a:t>年：</a:t>
            </a:r>
            <a:r>
              <a:rPr lang="en-US" sz="1700" dirty="0" smtClean="0">
                <a:cs typeface="Calibri"/>
                <a:sym typeface="Calibri"/>
              </a:rPr>
              <a:t> 65% / </a:t>
            </a:r>
            <a:r>
              <a:rPr lang="zh-CN" altLang="en-US" sz="1700" dirty="0">
                <a:cs typeface="Calibri"/>
                <a:sym typeface="Calibri"/>
              </a:rPr>
              <a:t>到</a:t>
            </a:r>
            <a:r>
              <a:rPr lang="en-US" sz="1700" dirty="0" smtClean="0">
                <a:cs typeface="Calibri"/>
                <a:sym typeface="Calibri"/>
              </a:rPr>
              <a:t> 2025</a:t>
            </a:r>
            <a:r>
              <a:rPr lang="zh-CN" altLang="en-US" sz="1700" dirty="0" smtClean="0">
                <a:cs typeface="Calibri"/>
                <a:sym typeface="Calibri"/>
              </a:rPr>
              <a:t>年：</a:t>
            </a:r>
            <a:r>
              <a:rPr lang="en-US" sz="1700" dirty="0" smtClean="0">
                <a:cs typeface="Calibri"/>
                <a:sym typeface="Calibri"/>
              </a:rPr>
              <a:t>70%</a:t>
            </a:r>
            <a:endParaRPr lang="en-US" sz="1700" dirty="0">
              <a:cs typeface="Calibri"/>
              <a:sym typeface="Calibri"/>
            </a:endParaRPr>
          </a:p>
          <a:p>
            <a:pPr marL="457200" lvl="0" indent="-343693">
              <a:lnSpc>
                <a:spcPct val="110000"/>
              </a:lnSpc>
              <a:spcBef>
                <a:spcPts val="0"/>
              </a:spcBef>
              <a:buClr>
                <a:srgbClr val="498BC9"/>
              </a:buClr>
              <a:buSzPct val="100694"/>
              <a:buFont typeface="Noto Sans Symbols"/>
              <a:buChar char="●"/>
            </a:pPr>
            <a:endParaRPr lang="en-US" sz="1700" dirty="0" smtClean="0">
              <a:cs typeface="Calibri"/>
              <a:sym typeface="Calibri"/>
            </a:endParaRPr>
          </a:p>
          <a:p>
            <a:pPr marL="457200" lvl="0" indent="-343693">
              <a:lnSpc>
                <a:spcPct val="110000"/>
              </a:lnSpc>
              <a:spcBef>
                <a:spcPts val="0"/>
              </a:spcBef>
              <a:buClr>
                <a:srgbClr val="498BC9"/>
              </a:buClr>
              <a:buSzPct val="100694"/>
              <a:buFont typeface="Noto Sans Symbols"/>
              <a:buChar char="●"/>
            </a:pPr>
            <a:r>
              <a:rPr lang="en-US" sz="1700" b="1" dirty="0" smtClean="0">
                <a:cs typeface="Calibri"/>
                <a:sym typeface="Calibri"/>
              </a:rPr>
              <a:t>1.2</a:t>
            </a:r>
            <a:r>
              <a:rPr lang="en-US" sz="1700" dirty="0" smtClean="0">
                <a:cs typeface="Calibri"/>
                <a:sym typeface="Calibri"/>
              </a:rPr>
              <a:t>:</a:t>
            </a:r>
            <a:r>
              <a:rPr lang="zh-CN" altLang="en-US" sz="1700" dirty="0"/>
              <a:t>全球</a:t>
            </a:r>
            <a:r>
              <a:rPr lang="en-US" sz="1700" dirty="0"/>
              <a:t>60%</a:t>
            </a:r>
            <a:r>
              <a:rPr lang="zh-CN" altLang="en-US" sz="1700" dirty="0"/>
              <a:t>的人口将于</a:t>
            </a:r>
            <a:r>
              <a:rPr lang="en-US" sz="1700" dirty="0"/>
              <a:t>2020</a:t>
            </a:r>
            <a:r>
              <a:rPr lang="zh-CN" altLang="en-US" sz="1700" dirty="0"/>
              <a:t>年用上互联网</a:t>
            </a:r>
            <a:r>
              <a:rPr lang="en-US" sz="1700" dirty="0" smtClean="0">
                <a:cs typeface="Calibri"/>
                <a:sym typeface="Wingdings" panose="05000000000000000000" pitchFamily="2" charset="2"/>
              </a:rPr>
              <a:t></a:t>
            </a:r>
            <a:r>
              <a:rPr lang="en-US" sz="1700" dirty="0" smtClean="0">
                <a:cs typeface="Calibri"/>
                <a:sym typeface="Calibri"/>
              </a:rPr>
              <a:t> </a:t>
            </a:r>
            <a:r>
              <a:rPr lang="en-US" sz="1700" dirty="0" smtClean="0">
                <a:solidFill>
                  <a:schemeClr val="accent6">
                    <a:lumMod val="75000"/>
                  </a:schemeClr>
                </a:solidFill>
                <a:cs typeface="Calibri"/>
                <a:sym typeface="Calibri"/>
              </a:rPr>
              <a:t>SDG 17.8.1</a:t>
            </a:r>
            <a:endParaRPr lang="en-US" sz="1700" dirty="0">
              <a:solidFill>
                <a:schemeClr val="accent6">
                  <a:lumMod val="75000"/>
                </a:schemeClr>
              </a:solidFill>
              <a:cs typeface="Calibri"/>
              <a:sym typeface="Calibri"/>
            </a:endParaRPr>
          </a:p>
          <a:p>
            <a:pPr marL="914400" lvl="1" indent="-343693">
              <a:lnSpc>
                <a:spcPct val="110000"/>
              </a:lnSpc>
              <a:spcBef>
                <a:spcPts val="0"/>
              </a:spcBef>
              <a:buClr>
                <a:srgbClr val="5B9BD5"/>
              </a:buClr>
              <a:buSzPct val="100694"/>
              <a:buFont typeface="Noto Sans Symbols"/>
              <a:buChar char="○"/>
            </a:pPr>
            <a:r>
              <a:rPr lang="zh-CN" altLang="en-US" sz="1700" dirty="0">
                <a:cs typeface="Calibri"/>
                <a:sym typeface="Calibri"/>
              </a:rPr>
              <a:t>预期将实现</a:t>
            </a:r>
            <a:endParaRPr lang="en-US" sz="1700" dirty="0">
              <a:cs typeface="Calibri"/>
              <a:sym typeface="Calibri"/>
            </a:endParaRPr>
          </a:p>
          <a:p>
            <a:pPr marL="914400" lvl="1" indent="-343693">
              <a:lnSpc>
                <a:spcPct val="110000"/>
              </a:lnSpc>
              <a:spcBef>
                <a:spcPts val="0"/>
              </a:spcBef>
              <a:buClr>
                <a:srgbClr val="5B9BD5"/>
              </a:buClr>
              <a:buSzPct val="100694"/>
              <a:buFont typeface="Noto Sans Symbols"/>
              <a:buChar char="○"/>
            </a:pPr>
            <a:r>
              <a:rPr lang="zh-CN" altLang="en-US" sz="1700" dirty="0">
                <a:cs typeface="Calibri"/>
                <a:sym typeface="Calibri"/>
              </a:rPr>
              <a:t>建议：到</a:t>
            </a:r>
            <a:r>
              <a:rPr lang="en-US" sz="1700" dirty="0">
                <a:cs typeface="Calibri"/>
                <a:sym typeface="Calibri"/>
              </a:rPr>
              <a:t>2023</a:t>
            </a:r>
            <a:r>
              <a:rPr lang="zh-CN" altLang="en-US" sz="1700" dirty="0">
                <a:cs typeface="Calibri"/>
                <a:sym typeface="Calibri"/>
              </a:rPr>
              <a:t>年：</a:t>
            </a:r>
            <a:r>
              <a:rPr lang="en-US" sz="1700" dirty="0">
                <a:cs typeface="Calibri"/>
                <a:sym typeface="Calibri"/>
              </a:rPr>
              <a:t> 65% / </a:t>
            </a:r>
            <a:r>
              <a:rPr lang="zh-CN" altLang="en-US" sz="1700" dirty="0">
                <a:cs typeface="Calibri"/>
                <a:sym typeface="Calibri"/>
              </a:rPr>
              <a:t>到</a:t>
            </a:r>
            <a:r>
              <a:rPr lang="en-US" sz="1700" dirty="0">
                <a:cs typeface="Calibri"/>
                <a:sym typeface="Calibri"/>
              </a:rPr>
              <a:t> 2025</a:t>
            </a:r>
            <a:r>
              <a:rPr lang="zh-CN" altLang="en-US" sz="1700" dirty="0">
                <a:cs typeface="Calibri"/>
                <a:sym typeface="Calibri"/>
              </a:rPr>
              <a:t>年：</a:t>
            </a:r>
            <a:r>
              <a:rPr lang="en-US" sz="1700" dirty="0">
                <a:cs typeface="Calibri"/>
                <a:sym typeface="Calibri"/>
              </a:rPr>
              <a:t> 70%</a:t>
            </a:r>
            <a:endParaRPr lang="en-US" sz="1700" dirty="0" smtClean="0">
              <a:cs typeface="Calibri"/>
              <a:sym typeface="Calibri"/>
            </a:endParaRPr>
          </a:p>
          <a:p>
            <a:pPr marL="457200" lvl="0" indent="-343693">
              <a:lnSpc>
                <a:spcPct val="110000"/>
              </a:lnSpc>
              <a:spcBef>
                <a:spcPts val="0"/>
              </a:spcBef>
              <a:buClr>
                <a:srgbClr val="498BC9"/>
              </a:buClr>
              <a:buSzPct val="100694"/>
              <a:buFont typeface="Noto Sans Symbols"/>
              <a:buChar char="●"/>
            </a:pPr>
            <a:endParaRPr lang="en-US" sz="1700" dirty="0" smtClean="0">
              <a:solidFill>
                <a:srgbClr val="000000"/>
              </a:solidFill>
              <a:cs typeface="Calibri"/>
              <a:sym typeface="Calibri"/>
            </a:endParaRPr>
          </a:p>
          <a:p>
            <a:pPr marL="457200" lvl="0" indent="-343693">
              <a:lnSpc>
                <a:spcPct val="110000"/>
              </a:lnSpc>
              <a:spcBef>
                <a:spcPts val="0"/>
              </a:spcBef>
              <a:buClr>
                <a:srgbClr val="498BC9"/>
              </a:buClr>
              <a:buSzPct val="100694"/>
              <a:buFont typeface="Noto Sans Symbols"/>
              <a:buChar char="●"/>
            </a:pPr>
            <a:r>
              <a:rPr lang="en-US" sz="1700" b="1" dirty="0" smtClean="0">
                <a:solidFill>
                  <a:srgbClr val="000000"/>
                </a:solidFill>
                <a:cs typeface="Calibri"/>
                <a:sym typeface="Calibri"/>
              </a:rPr>
              <a:t>1.3</a:t>
            </a:r>
            <a:r>
              <a:rPr lang="en-US" sz="1700" dirty="0" smtClean="0">
                <a:solidFill>
                  <a:srgbClr val="000000"/>
                </a:solidFill>
                <a:cs typeface="Calibri"/>
                <a:sym typeface="Calibri"/>
              </a:rPr>
              <a:t>:</a:t>
            </a:r>
            <a:r>
              <a:rPr lang="zh-CN" altLang="en-US" sz="1700" dirty="0"/>
              <a:t>全球电信</a:t>
            </a:r>
            <a:r>
              <a:rPr lang="en-US" sz="1700" dirty="0"/>
              <a:t>/ICT</a:t>
            </a:r>
            <a:r>
              <a:rPr lang="zh-CN" altLang="en-US" sz="1700" dirty="0"/>
              <a:t>可承受性将于</a:t>
            </a:r>
            <a:r>
              <a:rPr lang="en-US" sz="1700" dirty="0"/>
              <a:t>2020</a:t>
            </a:r>
            <a:r>
              <a:rPr lang="zh-CN" altLang="en-US" sz="1700" dirty="0"/>
              <a:t>年提高</a:t>
            </a:r>
            <a:r>
              <a:rPr lang="en-US" sz="1700" dirty="0"/>
              <a:t>40% </a:t>
            </a:r>
            <a:endParaRPr lang="en-US" sz="1700" dirty="0">
              <a:solidFill>
                <a:srgbClr val="000000"/>
              </a:solidFill>
              <a:cs typeface="Calibri"/>
              <a:sym typeface="Calibri"/>
            </a:endParaRPr>
          </a:p>
          <a:p>
            <a:pPr marL="914400" lvl="1" indent="-343693">
              <a:lnSpc>
                <a:spcPct val="110000"/>
              </a:lnSpc>
              <a:spcBef>
                <a:spcPts val="0"/>
              </a:spcBef>
              <a:buClr>
                <a:srgbClr val="5B9BD5"/>
              </a:buClr>
              <a:buSzPct val="100694"/>
              <a:buFont typeface="Noto Sans Symbols"/>
              <a:buChar char="○"/>
            </a:pPr>
            <a:r>
              <a:rPr lang="zh-CN" altLang="en-US" sz="1700" dirty="0" smtClean="0">
                <a:solidFill>
                  <a:srgbClr val="000000"/>
                </a:solidFill>
                <a:cs typeface="Calibri"/>
                <a:sym typeface="Calibri"/>
              </a:rPr>
              <a:t>预期发达国家：</a:t>
            </a:r>
            <a:r>
              <a:rPr lang="en-US" sz="1700" dirty="0" smtClean="0">
                <a:solidFill>
                  <a:srgbClr val="000000"/>
                </a:solidFill>
                <a:cs typeface="Calibri"/>
                <a:sym typeface="Calibri"/>
              </a:rPr>
              <a:t> </a:t>
            </a:r>
            <a:r>
              <a:rPr lang="en-US" sz="1700" dirty="0">
                <a:solidFill>
                  <a:srgbClr val="000000"/>
                </a:solidFill>
                <a:cs typeface="Calibri"/>
                <a:sym typeface="Calibri"/>
              </a:rPr>
              <a:t>-</a:t>
            </a:r>
            <a:r>
              <a:rPr lang="en-US" sz="1700" dirty="0" smtClean="0">
                <a:solidFill>
                  <a:srgbClr val="000000"/>
                </a:solidFill>
                <a:cs typeface="Calibri"/>
                <a:sym typeface="Calibri"/>
              </a:rPr>
              <a:t>32.5%</a:t>
            </a:r>
            <a:endParaRPr lang="en-US" sz="1700" dirty="0">
              <a:solidFill>
                <a:srgbClr val="000000"/>
              </a:solidFill>
              <a:cs typeface="Calibri"/>
              <a:sym typeface="Calibri"/>
            </a:endParaRPr>
          </a:p>
          <a:p>
            <a:pPr marL="914400" lvl="1" indent="-343693">
              <a:lnSpc>
                <a:spcPct val="110000"/>
              </a:lnSpc>
              <a:spcBef>
                <a:spcPts val="0"/>
              </a:spcBef>
              <a:buClr>
                <a:srgbClr val="5B9BD5"/>
              </a:buClr>
              <a:buSzPct val="100694"/>
              <a:buFont typeface="Noto Sans Symbols"/>
              <a:buChar char="○"/>
            </a:pPr>
            <a:r>
              <a:rPr lang="zh-CN" altLang="en-US" sz="1700" dirty="0" smtClean="0">
                <a:solidFill>
                  <a:srgbClr val="000000"/>
                </a:solidFill>
                <a:cs typeface="Calibri"/>
                <a:sym typeface="Calibri"/>
              </a:rPr>
              <a:t>预期发展中国家：</a:t>
            </a:r>
            <a:r>
              <a:rPr lang="en-US" sz="1700" dirty="0" smtClean="0">
                <a:solidFill>
                  <a:srgbClr val="000000"/>
                </a:solidFill>
                <a:cs typeface="Calibri"/>
                <a:sym typeface="Calibri"/>
              </a:rPr>
              <a:t> </a:t>
            </a:r>
            <a:r>
              <a:rPr lang="en-US" sz="1700" dirty="0">
                <a:solidFill>
                  <a:srgbClr val="000000"/>
                </a:solidFill>
                <a:cs typeface="Calibri"/>
                <a:sym typeface="Calibri"/>
              </a:rPr>
              <a:t>-</a:t>
            </a:r>
            <a:r>
              <a:rPr lang="en-US" sz="1700" dirty="0" smtClean="0">
                <a:solidFill>
                  <a:srgbClr val="000000"/>
                </a:solidFill>
                <a:cs typeface="Calibri"/>
                <a:sym typeface="Calibri"/>
              </a:rPr>
              <a:t>33.0%</a:t>
            </a:r>
            <a:endParaRPr lang="en-US" sz="1700" dirty="0">
              <a:solidFill>
                <a:srgbClr val="000000"/>
              </a:solidFill>
              <a:cs typeface="Calibri"/>
              <a:sym typeface="Calibri"/>
            </a:endParaRPr>
          </a:p>
          <a:p>
            <a:pPr marL="914400" lvl="1" indent="-343693">
              <a:lnSpc>
                <a:spcPct val="110000"/>
              </a:lnSpc>
              <a:spcBef>
                <a:spcPts val="0"/>
              </a:spcBef>
              <a:buClr>
                <a:srgbClr val="498BC9"/>
              </a:buClr>
              <a:buSzPct val="100694"/>
              <a:buFont typeface="Noto Sans Symbols"/>
              <a:buChar char="○"/>
            </a:pPr>
            <a:r>
              <a:rPr lang="zh-CN" altLang="en-US" sz="1700" dirty="0">
                <a:cs typeface="Calibri"/>
                <a:sym typeface="Calibri"/>
              </a:rPr>
              <a:t>建议</a:t>
            </a:r>
            <a:r>
              <a:rPr lang="zh-CN" altLang="en-US" sz="1700" dirty="0" smtClean="0">
                <a:cs typeface="Calibri"/>
                <a:sym typeface="Calibri"/>
              </a:rPr>
              <a:t>：与</a:t>
            </a:r>
            <a:r>
              <a:rPr lang="en-US" altLang="zh-CN" sz="1700" dirty="0" smtClean="0">
                <a:cs typeface="Calibri"/>
                <a:sym typeface="Calibri"/>
              </a:rPr>
              <a:t>2016</a:t>
            </a:r>
            <a:r>
              <a:rPr lang="zh-CN" altLang="en-US" sz="1700" dirty="0" smtClean="0">
                <a:cs typeface="Calibri"/>
                <a:sym typeface="Calibri"/>
              </a:rPr>
              <a:t>年相比：到</a:t>
            </a:r>
            <a:r>
              <a:rPr lang="en-US" sz="1700" dirty="0" smtClean="0">
                <a:cs typeface="Calibri"/>
                <a:sym typeface="Calibri"/>
              </a:rPr>
              <a:t> 2023</a:t>
            </a:r>
            <a:r>
              <a:rPr lang="zh-CN" altLang="en-US" sz="1700" dirty="0" smtClean="0">
                <a:cs typeface="Calibri"/>
                <a:sym typeface="Calibri"/>
              </a:rPr>
              <a:t>年：可承受性提高</a:t>
            </a:r>
            <a:r>
              <a:rPr lang="en-US" sz="1700" dirty="0" smtClean="0">
                <a:cs typeface="Calibri"/>
                <a:sym typeface="Calibri"/>
              </a:rPr>
              <a:t> 25% / </a:t>
            </a:r>
            <a:r>
              <a:rPr lang="zh-CN" altLang="en-US" sz="1700" dirty="0" smtClean="0">
                <a:cs typeface="Calibri"/>
                <a:sym typeface="Calibri"/>
              </a:rPr>
              <a:t>到</a:t>
            </a:r>
            <a:r>
              <a:rPr lang="en-US" sz="1700" dirty="0" smtClean="0">
                <a:cs typeface="Calibri"/>
                <a:sym typeface="Calibri"/>
              </a:rPr>
              <a:t> 2025</a:t>
            </a:r>
            <a:r>
              <a:rPr lang="zh-CN" altLang="en-US" sz="1700" dirty="0" smtClean="0">
                <a:cs typeface="Calibri"/>
                <a:sym typeface="Calibri"/>
              </a:rPr>
              <a:t>年：可承受性提高</a:t>
            </a:r>
            <a:r>
              <a:rPr lang="en-US" sz="1700" dirty="0" smtClean="0">
                <a:cs typeface="Calibri"/>
                <a:sym typeface="Calibri"/>
              </a:rPr>
              <a:t>30%</a:t>
            </a:r>
            <a:endParaRPr lang="en-US" sz="1700" dirty="0">
              <a:cs typeface="Calibri"/>
              <a:sym typeface="Calibri"/>
            </a:endParaRPr>
          </a:p>
          <a:p>
            <a:pPr marL="457200" lvl="0" indent="-343693">
              <a:lnSpc>
                <a:spcPct val="110000"/>
              </a:lnSpc>
              <a:spcBef>
                <a:spcPts val="0"/>
              </a:spcBef>
              <a:buClr>
                <a:srgbClr val="498BC9"/>
              </a:buClr>
              <a:buSzPct val="100694"/>
              <a:buFont typeface="Calibri"/>
              <a:buChar char="●"/>
            </a:pPr>
            <a:endParaRPr lang="en-US" sz="1700" b="1" dirty="0" smtClean="0">
              <a:cs typeface="Calibri"/>
              <a:sym typeface="Calibri"/>
            </a:endParaRPr>
          </a:p>
          <a:p>
            <a:pPr marL="457200" lvl="0" indent="-343693">
              <a:lnSpc>
                <a:spcPct val="110000"/>
              </a:lnSpc>
              <a:spcBef>
                <a:spcPts val="0"/>
              </a:spcBef>
              <a:buClr>
                <a:srgbClr val="498BC9"/>
              </a:buClr>
              <a:buSzPct val="100694"/>
              <a:buFont typeface="Calibri"/>
              <a:buChar char="●"/>
            </a:pPr>
            <a:r>
              <a:rPr lang="zh-CN" altLang="en-US" sz="1700" b="1" dirty="0" smtClean="0">
                <a:cs typeface="Calibri"/>
                <a:sym typeface="Calibri"/>
              </a:rPr>
              <a:t>新的</a:t>
            </a:r>
            <a:r>
              <a:rPr lang="en-US" sz="1700" b="1" dirty="0" smtClean="0">
                <a:cs typeface="Calibri"/>
                <a:sym typeface="Calibri"/>
              </a:rPr>
              <a:t> 1.4 </a:t>
            </a:r>
            <a:r>
              <a:rPr lang="zh-CN" altLang="en-US" sz="1700" dirty="0" smtClean="0">
                <a:cs typeface="Calibri"/>
                <a:sym typeface="Calibri"/>
              </a:rPr>
              <a:t>建议：到</a:t>
            </a:r>
            <a:r>
              <a:rPr lang="en-US" sz="1700" dirty="0" smtClean="0">
                <a:cs typeface="Calibri"/>
                <a:sym typeface="Calibri"/>
              </a:rPr>
              <a:t> 2023/2025</a:t>
            </a:r>
            <a:r>
              <a:rPr lang="zh-CN" altLang="en-US" sz="1700" dirty="0" smtClean="0">
                <a:cs typeface="Calibri"/>
                <a:sym typeface="Calibri"/>
              </a:rPr>
              <a:t>年，所有国家都应通过数字议程</a:t>
            </a:r>
            <a:r>
              <a:rPr lang="en-US" altLang="zh-CN" sz="1700" dirty="0" smtClean="0">
                <a:cs typeface="Calibri"/>
                <a:sym typeface="Calibri"/>
              </a:rPr>
              <a:t>/</a:t>
            </a:r>
            <a:r>
              <a:rPr lang="zh-CN" altLang="en-US" sz="1700" dirty="0" smtClean="0">
                <a:cs typeface="Calibri"/>
                <a:sym typeface="Calibri"/>
              </a:rPr>
              <a:t>战略</a:t>
            </a:r>
            <a:endParaRPr lang="en-US" sz="1700" dirty="0">
              <a:cs typeface="Calibri"/>
              <a:sym typeface="Calibri"/>
            </a:endParaRPr>
          </a:p>
          <a:p>
            <a:pPr marL="457200" lvl="0" indent="-343693">
              <a:lnSpc>
                <a:spcPct val="110000"/>
              </a:lnSpc>
              <a:spcBef>
                <a:spcPts val="0"/>
              </a:spcBef>
              <a:buClr>
                <a:srgbClr val="498BC9"/>
              </a:buClr>
              <a:buSzPct val="100694"/>
              <a:buFont typeface="Calibri"/>
              <a:buChar char="●"/>
            </a:pPr>
            <a:endParaRPr lang="en-US" sz="1700" b="1" dirty="0" smtClean="0">
              <a:cs typeface="Calibri"/>
              <a:sym typeface="Calibri"/>
            </a:endParaRPr>
          </a:p>
          <a:p>
            <a:pPr marL="457200" lvl="0" indent="-343693">
              <a:lnSpc>
                <a:spcPct val="110000"/>
              </a:lnSpc>
              <a:spcBef>
                <a:spcPts val="0"/>
              </a:spcBef>
              <a:buClr>
                <a:srgbClr val="498BC9"/>
              </a:buClr>
              <a:buSzPct val="100694"/>
              <a:buFont typeface="Calibri"/>
              <a:buChar char="●"/>
            </a:pPr>
            <a:r>
              <a:rPr lang="zh-CN" altLang="en-US" sz="1700" b="1" dirty="0" smtClean="0">
                <a:cs typeface="Calibri"/>
                <a:sym typeface="Calibri"/>
              </a:rPr>
              <a:t>新的</a:t>
            </a:r>
            <a:r>
              <a:rPr lang="en-US" sz="1700" b="1" dirty="0" smtClean="0">
                <a:cs typeface="Calibri"/>
                <a:sym typeface="Calibri"/>
              </a:rPr>
              <a:t> 1.5</a:t>
            </a:r>
            <a:r>
              <a:rPr lang="en-US" sz="1700" dirty="0" smtClean="0">
                <a:cs typeface="Calibri"/>
                <a:sym typeface="Calibri"/>
              </a:rPr>
              <a:t> </a:t>
            </a:r>
            <a:r>
              <a:rPr lang="zh-CN" altLang="en-US" sz="1700" dirty="0" smtClean="0">
                <a:cs typeface="Calibri"/>
                <a:sym typeface="Calibri"/>
              </a:rPr>
              <a:t>建议：</a:t>
            </a:r>
            <a:r>
              <a:rPr lang="en-US" sz="1700" dirty="0" smtClean="0">
                <a:cs typeface="Calibri"/>
                <a:sym typeface="Calibri"/>
              </a:rPr>
              <a:t>x%</a:t>
            </a:r>
            <a:r>
              <a:rPr lang="zh-CN" altLang="en-US" sz="1700" dirty="0" smtClean="0">
                <a:cs typeface="Calibri"/>
                <a:sym typeface="Calibri"/>
              </a:rPr>
              <a:t>的中小企业进行网上销售</a:t>
            </a:r>
            <a:endParaRPr lang="en-US" sz="1700" dirty="0">
              <a:cs typeface="Calibri"/>
              <a:sym typeface="Calibri"/>
            </a:endParaRPr>
          </a:p>
          <a:p>
            <a:pPr lvl="0">
              <a:lnSpc>
                <a:spcPct val="110000"/>
              </a:lnSpc>
              <a:spcBef>
                <a:spcPts val="0"/>
              </a:spcBef>
              <a:buNone/>
            </a:pPr>
            <a:endParaRPr lang="en-US" sz="1700" dirty="0">
              <a:cs typeface="Calibri"/>
              <a:sym typeface="Calibri"/>
            </a:endParaRPr>
          </a:p>
          <a:p>
            <a:pPr marL="457200" lvl="0" indent="-343693">
              <a:lnSpc>
                <a:spcPct val="110000"/>
              </a:lnSpc>
              <a:spcBef>
                <a:spcPts val="0"/>
              </a:spcBef>
              <a:buClr>
                <a:srgbClr val="498BC9"/>
              </a:buClr>
              <a:buSzPct val="100694"/>
              <a:buFont typeface="Noto Sans Symbols"/>
              <a:buChar char="●"/>
            </a:pPr>
            <a:r>
              <a:rPr lang="zh-CN" altLang="en-US" sz="1700" b="1" dirty="0">
                <a:cs typeface="Calibri"/>
                <a:sym typeface="Calibri"/>
              </a:rPr>
              <a:t>新的</a:t>
            </a:r>
            <a:r>
              <a:rPr lang="en-US" sz="1700" b="1" dirty="0" smtClean="0">
                <a:cs typeface="Calibri"/>
                <a:sym typeface="Calibri"/>
              </a:rPr>
              <a:t>1.6 </a:t>
            </a:r>
            <a:r>
              <a:rPr lang="en-US" sz="1700" b="1" dirty="0" smtClean="0">
                <a:cs typeface="Calibri"/>
                <a:sym typeface="Wingdings" panose="05000000000000000000" pitchFamily="2" charset="2"/>
              </a:rPr>
              <a:t> </a:t>
            </a:r>
            <a:r>
              <a:rPr lang="en-US" sz="1700" dirty="0" smtClean="0">
                <a:solidFill>
                  <a:schemeClr val="accent6">
                    <a:lumMod val="75000"/>
                  </a:schemeClr>
                </a:solidFill>
                <a:cs typeface="Calibri"/>
                <a:sym typeface="Calibri"/>
              </a:rPr>
              <a:t>SDG 17.6.2</a:t>
            </a:r>
            <a:r>
              <a:rPr lang="zh-CN" altLang="en-US" sz="1700" dirty="0" smtClean="0">
                <a:solidFill>
                  <a:schemeClr val="accent6">
                    <a:lumMod val="75000"/>
                  </a:schemeClr>
                </a:solidFill>
                <a:cs typeface="Calibri"/>
                <a:sym typeface="Calibri"/>
              </a:rPr>
              <a:t>（按速率衡量的固定宽带）</a:t>
            </a:r>
            <a:r>
              <a:rPr lang="en-US" sz="1700" dirty="0" smtClean="0">
                <a:solidFill>
                  <a:schemeClr val="accent6">
                    <a:lumMod val="75000"/>
                  </a:schemeClr>
                </a:solidFill>
                <a:cs typeface="Calibri"/>
                <a:sym typeface="Calibri"/>
              </a:rPr>
              <a:t> </a:t>
            </a:r>
          </a:p>
          <a:p>
            <a:pPr marL="914400" lvl="1" indent="-343693">
              <a:lnSpc>
                <a:spcPct val="110000"/>
              </a:lnSpc>
              <a:spcBef>
                <a:spcPts val="0"/>
              </a:spcBef>
              <a:buSzPct val="100694"/>
              <a:buFont typeface="Noto Sans Symbols"/>
              <a:buChar char="○"/>
            </a:pPr>
            <a:r>
              <a:rPr lang="zh-CN" altLang="en-US" sz="1700" dirty="0" smtClean="0">
                <a:solidFill>
                  <a:srgbClr val="000000"/>
                </a:solidFill>
                <a:cs typeface="Calibri"/>
                <a:sym typeface="Calibri"/>
              </a:rPr>
              <a:t>建议：固定宽带签约率提高</a:t>
            </a:r>
            <a:r>
              <a:rPr lang="en-US" sz="1700" dirty="0" smtClean="0">
                <a:solidFill>
                  <a:srgbClr val="000000"/>
                </a:solidFill>
                <a:cs typeface="Calibri"/>
                <a:sym typeface="Calibri"/>
              </a:rPr>
              <a:t>x%</a:t>
            </a:r>
          </a:p>
          <a:p>
            <a:pPr marL="914400" lvl="1" indent="-343693">
              <a:lnSpc>
                <a:spcPct val="110000"/>
              </a:lnSpc>
              <a:spcBef>
                <a:spcPts val="0"/>
              </a:spcBef>
              <a:buSzPct val="100694"/>
              <a:buFont typeface="Noto Sans Symbols"/>
              <a:buChar char="○"/>
            </a:pPr>
            <a:r>
              <a:rPr lang="zh-CN" altLang="en-US" sz="1700" dirty="0" smtClean="0">
                <a:solidFill>
                  <a:srgbClr val="000000"/>
                </a:solidFill>
                <a:cs typeface="Calibri"/>
                <a:sym typeface="Calibri"/>
              </a:rPr>
              <a:t>建议：</a:t>
            </a:r>
            <a:r>
              <a:rPr lang="en-US" sz="1700" dirty="0" smtClean="0">
                <a:solidFill>
                  <a:srgbClr val="000000"/>
                </a:solidFill>
                <a:cs typeface="Calibri"/>
                <a:sym typeface="Calibri"/>
              </a:rPr>
              <a:t>x% </a:t>
            </a:r>
            <a:r>
              <a:rPr lang="zh-CN" altLang="en-US" sz="1700" dirty="0" smtClean="0">
                <a:solidFill>
                  <a:srgbClr val="000000"/>
                </a:solidFill>
                <a:cs typeface="Calibri"/>
                <a:sym typeface="Calibri"/>
              </a:rPr>
              <a:t>的国家拥有</a:t>
            </a:r>
            <a:r>
              <a:rPr lang="en-US" altLang="zh-CN" sz="1700" dirty="0" smtClean="0">
                <a:solidFill>
                  <a:srgbClr val="000000"/>
                </a:solidFill>
                <a:cs typeface="Calibri"/>
                <a:sym typeface="Calibri"/>
              </a:rPr>
              <a:t>50% </a:t>
            </a:r>
            <a:r>
              <a:rPr lang="en-US" sz="1700" dirty="0" smtClean="0">
                <a:solidFill>
                  <a:srgbClr val="000000"/>
                </a:solidFill>
                <a:cs typeface="Calibri"/>
                <a:sym typeface="Calibri"/>
              </a:rPr>
              <a:t>10 Mbit</a:t>
            </a:r>
            <a:r>
              <a:rPr lang="zh-CN" altLang="en-US" sz="1700" dirty="0" smtClean="0">
                <a:solidFill>
                  <a:srgbClr val="000000"/>
                </a:solidFill>
                <a:cs typeface="Calibri"/>
                <a:sym typeface="Calibri"/>
              </a:rPr>
              <a:t>固定宽带签约率</a:t>
            </a:r>
            <a:endParaRPr lang="en-US" sz="1700" dirty="0" smtClean="0">
              <a:solidFill>
                <a:srgbClr val="000000"/>
              </a:solidFill>
              <a:cs typeface="Calibri"/>
              <a:sym typeface="Calibri"/>
            </a:endParaRPr>
          </a:p>
          <a:p>
            <a:pPr marL="914400" lvl="1" indent="-343693">
              <a:lnSpc>
                <a:spcPct val="110000"/>
              </a:lnSpc>
              <a:spcBef>
                <a:spcPts val="0"/>
              </a:spcBef>
              <a:buSzPct val="100694"/>
              <a:buFont typeface="Noto Sans Symbols"/>
              <a:buChar char="○"/>
            </a:pPr>
            <a:endParaRPr lang="en-US" sz="1700" dirty="0">
              <a:solidFill>
                <a:srgbClr val="000000"/>
              </a:solidFill>
              <a:cs typeface="Calibri"/>
              <a:sym typeface="Calibri"/>
            </a:endParaRPr>
          </a:p>
          <a:p>
            <a:pPr marL="457200" indent="-343693">
              <a:lnSpc>
                <a:spcPct val="110000"/>
              </a:lnSpc>
              <a:spcBef>
                <a:spcPts val="0"/>
              </a:spcBef>
              <a:buClr>
                <a:srgbClr val="498BC9"/>
              </a:buClr>
              <a:buSzPct val="100694"/>
              <a:buFont typeface="Calibri"/>
              <a:buChar char="●"/>
            </a:pPr>
            <a:r>
              <a:rPr lang="zh-CN" altLang="en-US" sz="1700" b="1" dirty="0" smtClean="0">
                <a:cs typeface="Calibri"/>
                <a:sym typeface="Calibri"/>
              </a:rPr>
              <a:t>新的</a:t>
            </a:r>
            <a:r>
              <a:rPr lang="en-US" sz="1700" b="1" dirty="0" smtClean="0">
                <a:cs typeface="Calibri"/>
                <a:sym typeface="Calibri"/>
              </a:rPr>
              <a:t> 1.7</a:t>
            </a:r>
            <a:r>
              <a:rPr lang="en-US" sz="1700" dirty="0">
                <a:cs typeface="Calibri"/>
                <a:sym typeface="Calibri"/>
              </a:rPr>
              <a:t> </a:t>
            </a:r>
            <a:r>
              <a:rPr lang="en-US" sz="1700" b="1" dirty="0" smtClean="0">
                <a:cs typeface="Calibri"/>
                <a:sym typeface="Wingdings" panose="05000000000000000000" pitchFamily="2" charset="2"/>
              </a:rPr>
              <a:t> </a:t>
            </a:r>
            <a:r>
              <a:rPr lang="en-US" sz="1700" dirty="0" smtClean="0">
                <a:solidFill>
                  <a:schemeClr val="accent6">
                    <a:lumMod val="75000"/>
                  </a:schemeClr>
                </a:solidFill>
                <a:cs typeface="Calibri"/>
                <a:sym typeface="Calibri"/>
              </a:rPr>
              <a:t>SDG 16.10.2</a:t>
            </a:r>
            <a:r>
              <a:rPr lang="zh-CN" altLang="en-US" sz="1700" dirty="0" smtClean="0">
                <a:solidFill>
                  <a:schemeClr val="accent6">
                    <a:lumMod val="75000"/>
                  </a:schemeClr>
                </a:solidFill>
                <a:cs typeface="Calibri"/>
                <a:sym typeface="Calibri"/>
              </a:rPr>
              <a:t>（公开获取信息）</a:t>
            </a:r>
            <a:endParaRPr lang="en-US" sz="1700" dirty="0" smtClean="0">
              <a:cs typeface="Calibri"/>
              <a:sym typeface="Calibri"/>
            </a:endParaRPr>
          </a:p>
          <a:p>
            <a:pPr marL="914400" lvl="1" indent="-343693">
              <a:lnSpc>
                <a:spcPct val="110000"/>
              </a:lnSpc>
              <a:spcBef>
                <a:spcPts val="0"/>
              </a:spcBef>
              <a:buSzPct val="100694"/>
              <a:buFont typeface="Noto Sans Symbols"/>
              <a:buChar char="○"/>
            </a:pPr>
            <a:r>
              <a:rPr lang="zh-CN" altLang="en-US" sz="1700" dirty="0" smtClean="0">
                <a:solidFill>
                  <a:srgbClr val="000000"/>
                </a:solidFill>
                <a:cs typeface="Calibri"/>
                <a:sym typeface="Calibri"/>
              </a:rPr>
              <a:t>建议：</a:t>
            </a:r>
            <a:r>
              <a:rPr lang="en-US" sz="1700" dirty="0" smtClean="0">
                <a:solidFill>
                  <a:srgbClr val="000000"/>
                </a:solidFill>
                <a:cs typeface="Calibri"/>
                <a:sym typeface="Calibri"/>
              </a:rPr>
              <a:t> x%</a:t>
            </a:r>
            <a:r>
              <a:rPr lang="zh-CN" altLang="en-US" sz="1700" dirty="0" smtClean="0">
                <a:solidFill>
                  <a:srgbClr val="000000"/>
                </a:solidFill>
                <a:cs typeface="Calibri"/>
                <a:sym typeface="Calibri"/>
              </a:rPr>
              <a:t>的人口在线获取政府服务</a:t>
            </a:r>
            <a:endParaRPr lang="en-US" sz="1700" dirty="0" smtClean="0">
              <a:cs typeface="Calibri"/>
              <a:sym typeface="Calibri"/>
            </a:endParaRPr>
          </a:p>
        </p:txBody>
      </p:sp>
      <p:pic>
        <p:nvPicPr>
          <p:cNvPr id="5" name="Shape 91" title="Target 1.1 &amp; 2.1.A: Households"/>
          <p:cNvPicPr preferRelativeResize="0"/>
          <p:nvPr/>
        </p:nvPicPr>
        <p:blipFill>
          <a:blip r:embed="rId3">
            <a:alphaModFix/>
          </a:blip>
          <a:stretch>
            <a:fillRect/>
          </a:stretch>
        </p:blipFill>
        <p:spPr>
          <a:xfrm>
            <a:off x="6231429" y="908720"/>
            <a:ext cx="2877075" cy="2584497"/>
          </a:xfrm>
          <a:prstGeom prst="rect">
            <a:avLst/>
          </a:prstGeom>
          <a:noFill/>
          <a:ln>
            <a:noFill/>
          </a:ln>
        </p:spPr>
      </p:pic>
      <p:pic>
        <p:nvPicPr>
          <p:cNvPr id="6" name="Shape 92" title="Target 1.2, 2.2.A, 2.2.B: Individuals"/>
          <p:cNvPicPr preferRelativeResize="0"/>
          <p:nvPr/>
        </p:nvPicPr>
        <p:blipFill>
          <a:blip r:embed="rId4">
            <a:alphaModFix/>
          </a:blip>
          <a:stretch>
            <a:fillRect/>
          </a:stretch>
        </p:blipFill>
        <p:spPr>
          <a:xfrm>
            <a:off x="6288329" y="3645024"/>
            <a:ext cx="2820175" cy="2235638"/>
          </a:xfrm>
          <a:prstGeom prst="rect">
            <a:avLst/>
          </a:prstGeom>
          <a:noFill/>
          <a:ln>
            <a:noFill/>
          </a:ln>
        </p:spPr>
      </p:pic>
      <p:sp>
        <p:nvSpPr>
          <p:cNvPr id="7" name="TextBox 6"/>
          <p:cNvSpPr txBox="1"/>
          <p:nvPr/>
        </p:nvSpPr>
        <p:spPr>
          <a:xfrm>
            <a:off x="6323540" y="5880662"/>
            <a:ext cx="2784964" cy="461665"/>
          </a:xfrm>
          <a:prstGeom prst="rect">
            <a:avLst/>
          </a:prstGeom>
          <a:noFill/>
        </p:spPr>
        <p:txBody>
          <a:bodyPr wrap="square" rtlCol="0">
            <a:spAutoFit/>
          </a:bodyPr>
          <a:lstStyle/>
          <a:p>
            <a:r>
              <a:rPr lang="en-US" sz="1200" dirty="0" smtClean="0"/>
              <a:t>* </a:t>
            </a:r>
            <a:r>
              <a:rPr lang="zh-CN" altLang="en-US" sz="1200" dirty="0" smtClean="0"/>
              <a:t>来源：国际电联数据（世界电信</a:t>
            </a:r>
            <a:r>
              <a:rPr lang="en-US" altLang="zh-CN" sz="1200" dirty="0" smtClean="0"/>
              <a:t>/</a:t>
            </a:r>
            <a:r>
              <a:rPr lang="zh-CN" altLang="en-US" sz="1200" dirty="0" smtClean="0"/>
              <a:t>信息通信技术指标数据库）</a:t>
            </a:r>
            <a:endParaRPr lang="en-US" sz="1200" dirty="0"/>
          </a:p>
        </p:txBody>
      </p:sp>
    </p:spTree>
    <p:extLst>
      <p:ext uri="{BB962C8B-B14F-4D97-AF65-F5344CB8AC3E}">
        <p14:creationId xmlns:p14="http://schemas.microsoft.com/office/powerpoint/2010/main" val="18018580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b="1" dirty="0"/>
              <a:t>总体</a:t>
            </a:r>
            <a:r>
              <a:rPr lang="zh-CN" altLang="en-US" b="1" dirty="0" smtClean="0"/>
              <a:t>目标</a:t>
            </a:r>
            <a:r>
              <a:rPr lang="en-US" dirty="0" smtClean="0"/>
              <a:t> </a:t>
            </a:r>
            <a:r>
              <a:rPr lang="en-US" dirty="0"/>
              <a:t>2</a:t>
            </a:r>
            <a:endParaRPr lang="en-US"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24</a:t>
            </a:fld>
            <a:endParaRPr lang="en-US"/>
          </a:p>
        </p:txBody>
      </p:sp>
      <p:sp>
        <p:nvSpPr>
          <p:cNvPr id="4" name="Content Placeholder 3"/>
          <p:cNvSpPr>
            <a:spLocks noGrp="1"/>
          </p:cNvSpPr>
          <p:nvPr>
            <p:ph idx="1"/>
          </p:nvPr>
        </p:nvSpPr>
        <p:spPr>
          <a:xfrm>
            <a:off x="0" y="980728"/>
            <a:ext cx="4536504" cy="6111620"/>
          </a:xfrm>
        </p:spPr>
        <p:txBody>
          <a:bodyPr>
            <a:normAutofit lnSpcReduction="10000"/>
          </a:bodyPr>
          <a:lstStyle/>
          <a:p>
            <a:pPr marL="457200" lvl="0" indent="-180000">
              <a:spcBef>
                <a:spcPts val="0"/>
              </a:spcBef>
              <a:buClr>
                <a:srgbClr val="498BC9"/>
              </a:buClr>
              <a:buSzPct val="100694"/>
              <a:buFont typeface="Noto Sans Symbols"/>
              <a:buChar char="●"/>
            </a:pPr>
            <a:r>
              <a:rPr lang="en-US" sz="1500" b="1" dirty="0" smtClean="0">
                <a:cs typeface="Calibri"/>
                <a:sym typeface="Calibri"/>
              </a:rPr>
              <a:t>2.1.A</a:t>
            </a:r>
            <a:r>
              <a:rPr lang="zh-CN" altLang="en-US" sz="1500" dirty="0">
                <a:cs typeface="Calibri"/>
                <a:sym typeface="Calibri"/>
              </a:rPr>
              <a:t>：</a:t>
            </a:r>
            <a:r>
              <a:rPr lang="zh-CN" altLang="en-US" sz="1500" dirty="0" smtClean="0"/>
              <a:t>发展中国家</a:t>
            </a:r>
            <a:r>
              <a:rPr lang="en-US" sz="1500" dirty="0"/>
              <a:t>50%</a:t>
            </a:r>
            <a:r>
              <a:rPr lang="zh-CN" altLang="en-US" sz="1500" dirty="0"/>
              <a:t>的家庭将接入互联网</a:t>
            </a:r>
            <a:endParaRPr lang="en-US" sz="1500" dirty="0">
              <a:cs typeface="Calibri"/>
              <a:sym typeface="Calibri"/>
            </a:endParaRPr>
          </a:p>
          <a:p>
            <a:pPr marL="914400" lvl="1" indent="-180000">
              <a:spcBef>
                <a:spcPts val="0"/>
              </a:spcBef>
              <a:buClr>
                <a:srgbClr val="5B9BD5"/>
              </a:buClr>
              <a:buSzPct val="100694"/>
              <a:buFont typeface="Noto Sans Symbols"/>
              <a:buChar char="○"/>
            </a:pPr>
            <a:r>
              <a:rPr lang="zh-CN" altLang="en-US" sz="1500" dirty="0" smtClean="0">
                <a:cs typeface="Calibri"/>
                <a:sym typeface="Calibri"/>
              </a:rPr>
              <a:t>预期将实现</a:t>
            </a:r>
            <a:endParaRPr lang="en-US" sz="1500" dirty="0">
              <a:cs typeface="Calibri"/>
              <a:sym typeface="Calibri"/>
            </a:endParaRPr>
          </a:p>
          <a:p>
            <a:pPr marL="914400" lvl="1" indent="-180000">
              <a:spcBef>
                <a:spcPts val="0"/>
              </a:spcBef>
              <a:buClr>
                <a:srgbClr val="5B9BD5"/>
              </a:buClr>
              <a:buSzPct val="100694"/>
              <a:buFont typeface="Noto Sans Symbols"/>
              <a:buChar char="○"/>
            </a:pPr>
            <a:r>
              <a:rPr lang="zh-CN" altLang="en-US" sz="1500" dirty="0" smtClean="0">
                <a:cs typeface="Calibri"/>
                <a:sym typeface="Calibri"/>
              </a:rPr>
              <a:t>建议：到</a:t>
            </a:r>
            <a:r>
              <a:rPr lang="en-US" altLang="zh-CN" sz="1500" dirty="0" smtClean="0">
                <a:cs typeface="Calibri"/>
                <a:sym typeface="Calibri"/>
              </a:rPr>
              <a:t>2023</a:t>
            </a:r>
            <a:r>
              <a:rPr lang="zh-CN" altLang="en-US" sz="1500" dirty="0" smtClean="0">
                <a:cs typeface="Calibri"/>
                <a:sym typeface="Calibri"/>
              </a:rPr>
              <a:t>年：</a:t>
            </a:r>
            <a:r>
              <a:rPr lang="en-US" sz="1500" dirty="0" smtClean="0">
                <a:cs typeface="Calibri"/>
                <a:sym typeface="Calibri"/>
              </a:rPr>
              <a:t>55% / </a:t>
            </a:r>
            <a:r>
              <a:rPr lang="zh-CN" altLang="en-US" sz="1500" dirty="0">
                <a:cs typeface="Calibri"/>
                <a:sym typeface="Calibri"/>
              </a:rPr>
              <a:t>到</a:t>
            </a:r>
            <a:r>
              <a:rPr lang="en-US" sz="1500" dirty="0" smtClean="0">
                <a:cs typeface="Calibri"/>
                <a:sym typeface="Calibri"/>
              </a:rPr>
              <a:t> 2025</a:t>
            </a:r>
            <a:r>
              <a:rPr lang="zh-CN" altLang="en-US" sz="1500" dirty="0" smtClean="0">
                <a:cs typeface="Calibri"/>
                <a:sym typeface="Calibri"/>
              </a:rPr>
              <a:t>年：</a:t>
            </a:r>
            <a:r>
              <a:rPr lang="en-US" sz="1500" dirty="0" smtClean="0">
                <a:cs typeface="Calibri"/>
                <a:sym typeface="Calibri"/>
              </a:rPr>
              <a:t>60%</a:t>
            </a:r>
            <a:endParaRPr lang="en-US" sz="1500" dirty="0">
              <a:cs typeface="Calibri"/>
              <a:sym typeface="Calibri"/>
            </a:endParaRPr>
          </a:p>
          <a:p>
            <a:pPr marL="457200" lvl="0" indent="-180000">
              <a:spcBef>
                <a:spcPts val="0"/>
              </a:spcBef>
              <a:buClr>
                <a:srgbClr val="498BC9"/>
              </a:buClr>
              <a:buSzPct val="100694"/>
              <a:buFont typeface="Noto Sans Symbols"/>
              <a:buChar char="●"/>
            </a:pPr>
            <a:endParaRPr lang="en-US" sz="1500" b="1" dirty="0" smtClean="0">
              <a:cs typeface="Calibri"/>
              <a:sym typeface="Calibri"/>
            </a:endParaRPr>
          </a:p>
          <a:p>
            <a:pPr marL="457200" lvl="0" indent="-180000">
              <a:spcBef>
                <a:spcPts val="0"/>
              </a:spcBef>
              <a:buClr>
                <a:srgbClr val="498BC9"/>
              </a:buClr>
              <a:buSzPct val="100694"/>
              <a:buFont typeface="Noto Sans Symbols"/>
              <a:buChar char="●"/>
            </a:pPr>
            <a:r>
              <a:rPr lang="en-US" sz="1500" b="1" dirty="0" smtClean="0">
                <a:cs typeface="Calibri"/>
                <a:sym typeface="Calibri"/>
              </a:rPr>
              <a:t>2.1.B</a:t>
            </a:r>
            <a:r>
              <a:rPr lang="zh-CN" altLang="en-US" sz="1500" dirty="0">
                <a:cs typeface="Calibri"/>
                <a:sym typeface="Calibri"/>
              </a:rPr>
              <a:t> ：</a:t>
            </a:r>
            <a:r>
              <a:rPr lang="zh-CN" altLang="en-US" sz="1500" dirty="0" smtClean="0"/>
              <a:t>最</a:t>
            </a:r>
            <a:r>
              <a:rPr lang="zh-CN" altLang="en-US" sz="1500" dirty="0"/>
              <a:t>不发达国家（</a:t>
            </a:r>
            <a:r>
              <a:rPr lang="en-US" sz="1500" dirty="0"/>
              <a:t>LDC</a:t>
            </a:r>
            <a:r>
              <a:rPr lang="zh-CN" altLang="en-US" sz="1500" dirty="0"/>
              <a:t>）</a:t>
            </a:r>
            <a:r>
              <a:rPr lang="en-US" sz="1500" dirty="0"/>
              <a:t>15%</a:t>
            </a:r>
            <a:r>
              <a:rPr lang="zh-CN" altLang="en-US" sz="1500" dirty="0"/>
              <a:t>的家庭将接入</a:t>
            </a:r>
            <a:r>
              <a:rPr lang="zh-CN" altLang="en-US" sz="1500" dirty="0" smtClean="0"/>
              <a:t>互联网</a:t>
            </a:r>
            <a:endParaRPr lang="en-US" sz="1500" dirty="0" smtClean="0">
              <a:cs typeface="Calibri"/>
              <a:sym typeface="Calibri"/>
            </a:endParaRPr>
          </a:p>
          <a:p>
            <a:pPr marL="914400" lvl="1" indent="-180000">
              <a:spcBef>
                <a:spcPts val="0"/>
              </a:spcBef>
              <a:buClr>
                <a:srgbClr val="5B9BD5"/>
              </a:buClr>
              <a:buSzPct val="100694"/>
              <a:buFont typeface="Noto Sans Symbols"/>
              <a:buChar char="○"/>
            </a:pPr>
            <a:r>
              <a:rPr lang="zh-CN" altLang="en-US" sz="1500" dirty="0">
                <a:cs typeface="Calibri"/>
                <a:sym typeface="Calibri"/>
              </a:rPr>
              <a:t>预期将实现</a:t>
            </a:r>
            <a:endParaRPr lang="en-US" sz="1500" dirty="0">
              <a:cs typeface="Calibri"/>
              <a:sym typeface="Calibri"/>
            </a:endParaRPr>
          </a:p>
          <a:p>
            <a:pPr marL="914400" lvl="1" indent="-180000">
              <a:spcBef>
                <a:spcPts val="0"/>
              </a:spcBef>
              <a:buClr>
                <a:srgbClr val="5B9BD5"/>
              </a:buClr>
              <a:buSzPct val="100694"/>
              <a:buFont typeface="Noto Sans Symbols"/>
              <a:buChar char="○"/>
            </a:pPr>
            <a:r>
              <a:rPr lang="zh-CN" altLang="en-US" sz="1500" dirty="0" smtClean="0">
                <a:cs typeface="Calibri"/>
                <a:sym typeface="Calibri"/>
              </a:rPr>
              <a:t>建议：到</a:t>
            </a:r>
            <a:r>
              <a:rPr lang="en-US" altLang="zh-CN" sz="1500" dirty="0">
                <a:cs typeface="Calibri"/>
                <a:sym typeface="Calibri"/>
              </a:rPr>
              <a:t>2023</a:t>
            </a:r>
            <a:r>
              <a:rPr lang="zh-CN" altLang="en-US" sz="1500" dirty="0">
                <a:cs typeface="Calibri"/>
                <a:sym typeface="Calibri"/>
              </a:rPr>
              <a:t>年</a:t>
            </a:r>
            <a:r>
              <a:rPr lang="zh-CN" altLang="en-US" sz="1500" dirty="0" smtClean="0">
                <a:cs typeface="Calibri"/>
                <a:sym typeface="Calibri"/>
              </a:rPr>
              <a:t>：</a:t>
            </a:r>
            <a:r>
              <a:rPr lang="en-US" altLang="zh-CN" sz="1500" dirty="0" smtClean="0">
                <a:cs typeface="Calibri"/>
                <a:sym typeface="Calibri"/>
              </a:rPr>
              <a:t>25</a:t>
            </a:r>
            <a:r>
              <a:rPr lang="en-US" altLang="zh-CN" sz="1500" dirty="0">
                <a:cs typeface="Calibri"/>
                <a:sym typeface="Calibri"/>
              </a:rPr>
              <a:t>% / </a:t>
            </a:r>
            <a:r>
              <a:rPr lang="zh-CN" altLang="en-US" sz="1500" dirty="0">
                <a:cs typeface="Calibri"/>
                <a:sym typeface="Calibri"/>
              </a:rPr>
              <a:t>到 </a:t>
            </a:r>
            <a:r>
              <a:rPr lang="en-US" altLang="zh-CN" sz="1500" dirty="0">
                <a:cs typeface="Calibri"/>
                <a:sym typeface="Calibri"/>
              </a:rPr>
              <a:t>2025</a:t>
            </a:r>
            <a:r>
              <a:rPr lang="zh-CN" altLang="en-US" sz="1500" dirty="0">
                <a:cs typeface="Calibri"/>
                <a:sym typeface="Calibri"/>
              </a:rPr>
              <a:t>年</a:t>
            </a:r>
            <a:r>
              <a:rPr lang="zh-CN" altLang="en-US" sz="1500" dirty="0" smtClean="0">
                <a:cs typeface="Calibri"/>
                <a:sym typeface="Calibri"/>
              </a:rPr>
              <a:t>：</a:t>
            </a:r>
            <a:r>
              <a:rPr lang="en-US" altLang="zh-CN" sz="1500" dirty="0" smtClean="0">
                <a:cs typeface="Calibri"/>
                <a:sym typeface="Calibri"/>
              </a:rPr>
              <a:t>30</a:t>
            </a:r>
            <a:r>
              <a:rPr lang="en-US" altLang="zh-CN" sz="1500" dirty="0">
                <a:cs typeface="Calibri"/>
                <a:sym typeface="Calibri"/>
              </a:rPr>
              <a:t>%</a:t>
            </a:r>
          </a:p>
          <a:p>
            <a:pPr marL="457200" lvl="0" indent="-180000">
              <a:spcBef>
                <a:spcPts val="0"/>
              </a:spcBef>
              <a:buClr>
                <a:srgbClr val="498BC9"/>
              </a:buClr>
              <a:buSzPct val="100694"/>
              <a:buFont typeface="Noto Sans Symbols"/>
              <a:buChar char="●"/>
            </a:pPr>
            <a:endParaRPr lang="en-US" sz="1500" b="1" dirty="0" smtClean="0">
              <a:cs typeface="Calibri"/>
              <a:sym typeface="Calibri"/>
            </a:endParaRPr>
          </a:p>
          <a:p>
            <a:pPr marL="457200" lvl="0" indent="-180000">
              <a:spcBef>
                <a:spcPts val="0"/>
              </a:spcBef>
              <a:buClr>
                <a:srgbClr val="498BC9"/>
              </a:buClr>
              <a:buSzPct val="100694"/>
              <a:buFont typeface="Noto Sans Symbols"/>
              <a:buChar char="●"/>
            </a:pPr>
            <a:r>
              <a:rPr lang="en-US" sz="1500" b="1" dirty="0" smtClean="0">
                <a:cs typeface="Calibri"/>
                <a:sym typeface="Calibri"/>
              </a:rPr>
              <a:t>2.2.A</a:t>
            </a:r>
            <a:r>
              <a:rPr lang="zh-CN" altLang="en-US" sz="1500" dirty="0">
                <a:cs typeface="Calibri"/>
                <a:sym typeface="Calibri"/>
              </a:rPr>
              <a:t> ：</a:t>
            </a:r>
            <a:r>
              <a:rPr lang="zh-CN" altLang="en-US" sz="1500" dirty="0" smtClean="0"/>
              <a:t>到</a:t>
            </a:r>
            <a:r>
              <a:rPr lang="en-US" sz="1500" dirty="0"/>
              <a:t>2020</a:t>
            </a:r>
            <a:r>
              <a:rPr lang="zh-CN" altLang="en-US" sz="1500" dirty="0"/>
              <a:t>年，发展中国家</a:t>
            </a:r>
            <a:r>
              <a:rPr lang="en-US" sz="1500" dirty="0"/>
              <a:t>50%</a:t>
            </a:r>
            <a:r>
              <a:rPr lang="zh-CN" altLang="en-US" sz="1500" dirty="0"/>
              <a:t>的个人应使用</a:t>
            </a:r>
            <a:r>
              <a:rPr lang="zh-CN" altLang="en-US" sz="1500" dirty="0" smtClean="0"/>
              <a:t>互联网</a:t>
            </a:r>
            <a:endParaRPr lang="en-US" sz="1500" dirty="0">
              <a:cs typeface="Calibri"/>
              <a:sym typeface="Calibri"/>
            </a:endParaRPr>
          </a:p>
          <a:p>
            <a:pPr marL="914400" lvl="1" indent="-180000">
              <a:spcBef>
                <a:spcPts val="0"/>
              </a:spcBef>
              <a:buClr>
                <a:srgbClr val="5B9BD5"/>
              </a:buClr>
              <a:buSzPct val="100694"/>
              <a:buFont typeface="Noto Sans Symbols"/>
              <a:buChar char="○"/>
            </a:pPr>
            <a:r>
              <a:rPr lang="zh-CN" altLang="en-US" sz="1500" dirty="0">
                <a:cs typeface="Calibri"/>
                <a:sym typeface="Calibri"/>
              </a:rPr>
              <a:t>预期将实现</a:t>
            </a:r>
            <a:endParaRPr lang="en-US" sz="1500" dirty="0">
              <a:cs typeface="Calibri"/>
              <a:sym typeface="Calibri"/>
            </a:endParaRPr>
          </a:p>
          <a:p>
            <a:pPr marL="914400" lvl="1" indent="-180000">
              <a:spcBef>
                <a:spcPts val="0"/>
              </a:spcBef>
              <a:buClr>
                <a:srgbClr val="5B9BD5"/>
              </a:buClr>
              <a:buSzPct val="100694"/>
              <a:buFont typeface="Calibri"/>
              <a:buChar char="○"/>
            </a:pPr>
            <a:r>
              <a:rPr lang="zh-CN" altLang="en-US" sz="1500" dirty="0" smtClean="0">
                <a:cs typeface="Calibri"/>
                <a:sym typeface="Calibri"/>
              </a:rPr>
              <a:t>建议：到</a:t>
            </a:r>
            <a:r>
              <a:rPr lang="en-US" altLang="zh-CN" sz="1500" dirty="0">
                <a:cs typeface="Calibri"/>
                <a:sym typeface="Calibri"/>
              </a:rPr>
              <a:t>2023</a:t>
            </a:r>
            <a:r>
              <a:rPr lang="zh-CN" altLang="en-US" sz="1500" dirty="0" smtClean="0">
                <a:cs typeface="Calibri"/>
                <a:sym typeface="Calibri"/>
              </a:rPr>
              <a:t>年：</a:t>
            </a:r>
            <a:r>
              <a:rPr lang="en-US" altLang="zh-CN" sz="1500" dirty="0" smtClean="0">
                <a:cs typeface="Calibri"/>
                <a:sym typeface="Calibri"/>
              </a:rPr>
              <a:t>55</a:t>
            </a:r>
            <a:r>
              <a:rPr lang="en-US" altLang="zh-CN" sz="1500" dirty="0">
                <a:cs typeface="Calibri"/>
                <a:sym typeface="Calibri"/>
              </a:rPr>
              <a:t>% / </a:t>
            </a:r>
            <a:r>
              <a:rPr lang="zh-CN" altLang="en-US" sz="1500" dirty="0">
                <a:cs typeface="Calibri"/>
                <a:sym typeface="Calibri"/>
              </a:rPr>
              <a:t>到 </a:t>
            </a:r>
            <a:r>
              <a:rPr lang="en-US" altLang="zh-CN" sz="1500" dirty="0">
                <a:cs typeface="Calibri"/>
                <a:sym typeface="Calibri"/>
              </a:rPr>
              <a:t>2025</a:t>
            </a:r>
            <a:r>
              <a:rPr lang="zh-CN" altLang="en-US" sz="1500" dirty="0">
                <a:cs typeface="Calibri"/>
                <a:sym typeface="Calibri"/>
              </a:rPr>
              <a:t>年</a:t>
            </a:r>
            <a:r>
              <a:rPr lang="zh-CN" altLang="en-US" sz="1500" dirty="0" smtClean="0">
                <a:cs typeface="Calibri"/>
                <a:sym typeface="Calibri"/>
              </a:rPr>
              <a:t>：</a:t>
            </a:r>
            <a:r>
              <a:rPr lang="en-US" altLang="zh-CN" sz="1500" dirty="0" smtClean="0">
                <a:cs typeface="Calibri"/>
                <a:sym typeface="Calibri"/>
              </a:rPr>
              <a:t>60</a:t>
            </a:r>
            <a:r>
              <a:rPr lang="en-US" altLang="zh-CN" sz="1500" dirty="0">
                <a:cs typeface="Calibri"/>
                <a:sym typeface="Calibri"/>
              </a:rPr>
              <a:t>%</a:t>
            </a:r>
          </a:p>
          <a:p>
            <a:pPr marL="277200" lvl="0" indent="0">
              <a:spcBef>
                <a:spcPts val="0"/>
              </a:spcBef>
              <a:buClr>
                <a:srgbClr val="498BC9"/>
              </a:buClr>
              <a:buSzPct val="100694"/>
              <a:buNone/>
            </a:pPr>
            <a:endParaRPr lang="en-US" sz="1500" dirty="0">
              <a:solidFill>
                <a:srgbClr val="000000"/>
              </a:solidFill>
              <a:cs typeface="Calibri"/>
              <a:sym typeface="Calibri"/>
            </a:endParaRPr>
          </a:p>
          <a:p>
            <a:pPr marL="457200" lvl="0" indent="-180000">
              <a:spcBef>
                <a:spcPts val="0"/>
              </a:spcBef>
              <a:buClr>
                <a:srgbClr val="498BC9"/>
              </a:buClr>
              <a:buSzPct val="100694"/>
              <a:buFont typeface="Noto Sans Symbols"/>
              <a:buChar char="●"/>
            </a:pPr>
            <a:r>
              <a:rPr lang="en-US" sz="1500" b="1" dirty="0" smtClean="0">
                <a:solidFill>
                  <a:srgbClr val="000000"/>
                </a:solidFill>
                <a:cs typeface="Calibri"/>
                <a:sym typeface="Calibri"/>
              </a:rPr>
              <a:t>2.2.B</a:t>
            </a:r>
            <a:r>
              <a:rPr lang="zh-CN" altLang="en-US" sz="1500" dirty="0">
                <a:cs typeface="Calibri"/>
                <a:sym typeface="Calibri"/>
              </a:rPr>
              <a:t> ：</a:t>
            </a:r>
            <a:r>
              <a:rPr lang="zh-CN" altLang="en-US" sz="1500" dirty="0" smtClean="0"/>
              <a:t>到</a:t>
            </a:r>
            <a:r>
              <a:rPr lang="en-US" sz="1500" dirty="0"/>
              <a:t>2020</a:t>
            </a:r>
            <a:r>
              <a:rPr lang="zh-CN" altLang="en-US" sz="1500" dirty="0"/>
              <a:t>年，最不发达国家（</a:t>
            </a:r>
            <a:r>
              <a:rPr lang="en-US" sz="1500" dirty="0"/>
              <a:t>LDC</a:t>
            </a:r>
            <a:r>
              <a:rPr lang="zh-CN" altLang="en-US" sz="1500" dirty="0"/>
              <a:t>）</a:t>
            </a:r>
            <a:r>
              <a:rPr lang="en-US" sz="1500" dirty="0"/>
              <a:t>20%</a:t>
            </a:r>
            <a:r>
              <a:rPr lang="zh-CN" altLang="en-US" sz="1500" dirty="0"/>
              <a:t>的个人将使用</a:t>
            </a:r>
            <a:r>
              <a:rPr lang="zh-CN" altLang="en-US" sz="1500" dirty="0" smtClean="0"/>
              <a:t>互联网</a:t>
            </a:r>
            <a:endParaRPr lang="en-US" sz="1500" dirty="0">
              <a:solidFill>
                <a:srgbClr val="000000"/>
              </a:solidFill>
              <a:cs typeface="Calibri"/>
              <a:sym typeface="Calibri"/>
            </a:endParaRPr>
          </a:p>
          <a:p>
            <a:pPr marL="914400" lvl="1" indent="-180000">
              <a:spcBef>
                <a:spcPts val="0"/>
              </a:spcBef>
              <a:buClr>
                <a:srgbClr val="5B9BD5"/>
              </a:buClr>
              <a:buSzPct val="100694"/>
              <a:buFont typeface="Noto Sans Symbols"/>
              <a:buChar char="○"/>
            </a:pPr>
            <a:r>
              <a:rPr lang="zh-CN" altLang="en-US" sz="1500" dirty="0">
                <a:cs typeface="Calibri"/>
                <a:sym typeface="Calibri"/>
              </a:rPr>
              <a:t>预期将实现</a:t>
            </a:r>
            <a:endParaRPr lang="en-US" sz="1500" dirty="0">
              <a:cs typeface="Calibri"/>
              <a:sym typeface="Calibri"/>
            </a:endParaRPr>
          </a:p>
          <a:p>
            <a:pPr marL="914400" lvl="1" indent="-180000">
              <a:spcBef>
                <a:spcPts val="0"/>
              </a:spcBef>
              <a:buClr>
                <a:srgbClr val="5B9BD5"/>
              </a:buClr>
              <a:buSzPct val="100694"/>
              <a:buFont typeface="Noto Sans Symbols"/>
              <a:buChar char="○"/>
            </a:pPr>
            <a:r>
              <a:rPr lang="zh-CN" altLang="en-US" sz="1500" dirty="0" smtClean="0">
                <a:solidFill>
                  <a:srgbClr val="000000"/>
                </a:solidFill>
                <a:cs typeface="Calibri"/>
                <a:sym typeface="Calibri"/>
              </a:rPr>
              <a:t>建议：到</a:t>
            </a:r>
            <a:r>
              <a:rPr lang="en-US" altLang="zh-CN" sz="1500" dirty="0">
                <a:solidFill>
                  <a:srgbClr val="000000"/>
                </a:solidFill>
                <a:cs typeface="Calibri"/>
                <a:sym typeface="Calibri"/>
              </a:rPr>
              <a:t>2023</a:t>
            </a:r>
            <a:r>
              <a:rPr lang="zh-CN" altLang="en-US" sz="1500" dirty="0">
                <a:solidFill>
                  <a:srgbClr val="000000"/>
                </a:solidFill>
                <a:cs typeface="Calibri"/>
                <a:sym typeface="Calibri"/>
              </a:rPr>
              <a:t>年</a:t>
            </a:r>
            <a:r>
              <a:rPr lang="zh-CN" altLang="en-US" sz="1500" dirty="0" smtClean="0">
                <a:solidFill>
                  <a:srgbClr val="000000"/>
                </a:solidFill>
                <a:cs typeface="Calibri"/>
                <a:sym typeface="Calibri"/>
              </a:rPr>
              <a:t>：</a:t>
            </a:r>
            <a:r>
              <a:rPr lang="en-US" altLang="zh-CN" sz="1500" dirty="0" smtClean="0">
                <a:solidFill>
                  <a:srgbClr val="000000"/>
                </a:solidFill>
                <a:cs typeface="Calibri"/>
                <a:sym typeface="Calibri"/>
              </a:rPr>
              <a:t>30</a:t>
            </a:r>
            <a:r>
              <a:rPr lang="en-US" altLang="zh-CN" sz="1500" dirty="0">
                <a:solidFill>
                  <a:srgbClr val="000000"/>
                </a:solidFill>
                <a:cs typeface="Calibri"/>
                <a:sym typeface="Calibri"/>
              </a:rPr>
              <a:t>% / </a:t>
            </a:r>
            <a:r>
              <a:rPr lang="zh-CN" altLang="en-US" sz="1500" dirty="0">
                <a:solidFill>
                  <a:srgbClr val="000000"/>
                </a:solidFill>
                <a:cs typeface="Calibri"/>
                <a:sym typeface="Calibri"/>
              </a:rPr>
              <a:t>到 </a:t>
            </a:r>
            <a:r>
              <a:rPr lang="en-US" altLang="zh-CN" sz="1500" dirty="0">
                <a:solidFill>
                  <a:srgbClr val="000000"/>
                </a:solidFill>
                <a:cs typeface="Calibri"/>
                <a:sym typeface="Calibri"/>
              </a:rPr>
              <a:t>2025</a:t>
            </a:r>
            <a:r>
              <a:rPr lang="zh-CN" altLang="en-US" sz="1500" dirty="0" smtClean="0">
                <a:solidFill>
                  <a:srgbClr val="000000"/>
                </a:solidFill>
                <a:cs typeface="Calibri"/>
                <a:sym typeface="Calibri"/>
              </a:rPr>
              <a:t>年： </a:t>
            </a:r>
            <a:r>
              <a:rPr lang="en-US" altLang="zh-CN" sz="1500" dirty="0" smtClean="0">
                <a:solidFill>
                  <a:srgbClr val="000000"/>
                </a:solidFill>
                <a:cs typeface="Calibri"/>
                <a:sym typeface="Calibri"/>
              </a:rPr>
              <a:t>35%</a:t>
            </a:r>
            <a:endParaRPr lang="en-US" sz="1500" dirty="0">
              <a:solidFill>
                <a:srgbClr val="000000"/>
              </a:solidFill>
              <a:cs typeface="Calibri"/>
              <a:sym typeface="Calibri"/>
            </a:endParaRPr>
          </a:p>
          <a:p>
            <a:pPr marL="457200" lvl="0" indent="-180000">
              <a:spcBef>
                <a:spcPts val="0"/>
              </a:spcBef>
              <a:buClr>
                <a:srgbClr val="498BC9"/>
              </a:buClr>
              <a:buSzPct val="100694"/>
              <a:buFont typeface="Calibri"/>
              <a:buChar char="●"/>
            </a:pPr>
            <a:endParaRPr lang="en-US" sz="1500" dirty="0">
              <a:solidFill>
                <a:srgbClr val="FF0000"/>
              </a:solidFill>
              <a:cs typeface="Calibri"/>
              <a:sym typeface="Calibri"/>
            </a:endParaRPr>
          </a:p>
          <a:p>
            <a:pPr marL="457200" lvl="0" indent="-180000">
              <a:spcBef>
                <a:spcPts val="0"/>
              </a:spcBef>
              <a:buClr>
                <a:srgbClr val="498BC9"/>
              </a:buClr>
              <a:buSzPct val="100694"/>
              <a:buFont typeface="Calibri"/>
              <a:buChar char="●"/>
            </a:pPr>
            <a:r>
              <a:rPr lang="zh-CN" altLang="en-US" sz="1500" b="1" dirty="0">
                <a:cs typeface="Calibri"/>
                <a:sym typeface="Calibri"/>
              </a:rPr>
              <a:t>新</a:t>
            </a:r>
            <a:r>
              <a:rPr lang="en-US" sz="1500" dirty="0" smtClean="0">
                <a:cs typeface="Calibri"/>
                <a:sym typeface="Calibri"/>
              </a:rPr>
              <a:t> </a:t>
            </a:r>
            <a:r>
              <a:rPr lang="en-US" sz="1500" b="1" dirty="0">
                <a:cs typeface="Calibri"/>
                <a:sym typeface="Wingdings" panose="05000000000000000000" pitchFamily="2" charset="2"/>
              </a:rPr>
              <a:t> </a:t>
            </a:r>
            <a:r>
              <a:rPr lang="en-US" sz="1500" dirty="0" smtClean="0">
                <a:solidFill>
                  <a:schemeClr val="accent6">
                    <a:lumMod val="75000"/>
                  </a:schemeClr>
                </a:solidFill>
                <a:cs typeface="Calibri"/>
                <a:sym typeface="Calibri"/>
              </a:rPr>
              <a:t>SDG 8.10.2</a:t>
            </a:r>
            <a:r>
              <a:rPr lang="zh-CN" altLang="en-US" sz="1500" dirty="0" smtClean="0">
                <a:solidFill>
                  <a:schemeClr val="accent6">
                    <a:lumMod val="75000"/>
                  </a:schemeClr>
                </a:solidFill>
                <a:cs typeface="Calibri"/>
                <a:sym typeface="Calibri"/>
              </a:rPr>
              <a:t>：</a:t>
            </a:r>
            <a:r>
              <a:rPr lang="en-US" sz="1500" dirty="0" smtClean="0">
                <a:solidFill>
                  <a:schemeClr val="accent6">
                    <a:lumMod val="75000"/>
                  </a:schemeClr>
                </a:solidFill>
                <a:cs typeface="Calibri"/>
                <a:sym typeface="Calibri"/>
              </a:rPr>
              <a:t> </a:t>
            </a:r>
            <a:r>
              <a:rPr lang="zh-CN" altLang="en-US" sz="1500" dirty="0" smtClean="0">
                <a:solidFill>
                  <a:schemeClr val="accent6">
                    <a:lumMod val="75000"/>
                  </a:schemeClr>
                </a:solidFill>
                <a:cs typeface="Calibri"/>
                <a:sym typeface="Calibri"/>
              </a:rPr>
              <a:t>在银行或其他金融机构或</a:t>
            </a:r>
            <a:r>
              <a:rPr lang="zh-CN" altLang="en-US" sz="1500" b="1" dirty="0" smtClean="0">
                <a:solidFill>
                  <a:schemeClr val="accent6">
                    <a:lumMod val="75000"/>
                  </a:schemeClr>
                </a:solidFill>
                <a:cs typeface="Calibri"/>
                <a:sym typeface="Calibri"/>
              </a:rPr>
              <a:t>移动货币服务提供商</a:t>
            </a:r>
            <a:r>
              <a:rPr lang="zh-CN" altLang="en-US" sz="1500" dirty="0" smtClean="0">
                <a:solidFill>
                  <a:schemeClr val="accent6">
                    <a:lumMod val="75000"/>
                  </a:schemeClr>
                </a:solidFill>
                <a:cs typeface="Calibri"/>
                <a:sym typeface="Calibri"/>
              </a:rPr>
              <a:t>那里拥有账户的成人比例</a:t>
            </a:r>
            <a:endParaRPr lang="en-US" sz="1500" dirty="0" smtClean="0">
              <a:solidFill>
                <a:schemeClr val="accent6">
                  <a:lumMod val="75000"/>
                </a:schemeClr>
              </a:solidFill>
              <a:cs typeface="Calibri"/>
              <a:sym typeface="Calibri"/>
            </a:endParaRPr>
          </a:p>
          <a:p>
            <a:pPr marL="914400" lvl="1" indent="-180000">
              <a:spcBef>
                <a:spcPts val="0"/>
              </a:spcBef>
              <a:buClr>
                <a:srgbClr val="5B9BD5"/>
              </a:buClr>
              <a:buSzPct val="100694"/>
              <a:buFont typeface="Noto Sans Symbols"/>
              <a:buChar char="○"/>
            </a:pPr>
            <a:r>
              <a:rPr lang="zh-CN" altLang="en-US" sz="1500" dirty="0" smtClean="0">
                <a:cs typeface="Calibri"/>
                <a:sym typeface="Calibri"/>
              </a:rPr>
              <a:t>建议：到</a:t>
            </a:r>
            <a:r>
              <a:rPr lang="en-US" sz="1500" dirty="0" smtClean="0">
                <a:cs typeface="Calibri"/>
                <a:sym typeface="Calibri"/>
              </a:rPr>
              <a:t>2023/2025</a:t>
            </a:r>
            <a:r>
              <a:rPr lang="zh-CN" altLang="en-US" sz="1500" dirty="0" smtClean="0">
                <a:cs typeface="Calibri"/>
                <a:sym typeface="Calibri"/>
              </a:rPr>
              <a:t>年：</a:t>
            </a:r>
            <a:r>
              <a:rPr lang="en-US" sz="1500" dirty="0" smtClean="0">
                <a:cs typeface="Calibri"/>
                <a:sym typeface="Calibri"/>
              </a:rPr>
              <a:t> x%</a:t>
            </a:r>
            <a:r>
              <a:rPr lang="zh-CN" altLang="en-US" sz="1500" dirty="0" smtClean="0">
                <a:cs typeface="Calibri"/>
                <a:sym typeface="Calibri"/>
              </a:rPr>
              <a:t>的人口将使用电子银行</a:t>
            </a:r>
            <a:r>
              <a:rPr lang="en-US" altLang="zh-CN" sz="1500" dirty="0" smtClean="0">
                <a:cs typeface="Calibri"/>
                <a:sym typeface="Calibri"/>
              </a:rPr>
              <a:t>/</a:t>
            </a:r>
            <a:r>
              <a:rPr lang="zh-CN" altLang="en-US" sz="1500" dirty="0" smtClean="0">
                <a:cs typeface="Calibri"/>
                <a:sym typeface="Calibri"/>
              </a:rPr>
              <a:t>移动银行</a:t>
            </a:r>
            <a:endParaRPr lang="en-US" sz="1500" dirty="0" smtClean="0">
              <a:cs typeface="Calibri"/>
              <a:sym typeface="Calibri"/>
            </a:endParaRPr>
          </a:p>
          <a:p>
            <a:pPr marL="914400" lvl="1" indent="-180000">
              <a:spcBef>
                <a:spcPts val="0"/>
              </a:spcBef>
              <a:buClr>
                <a:srgbClr val="5B9BD5"/>
              </a:buClr>
              <a:buSzPct val="100694"/>
              <a:buFont typeface="Noto Sans Symbols"/>
              <a:buChar char="○"/>
            </a:pPr>
            <a:endParaRPr lang="en-US" sz="1500" dirty="0">
              <a:cs typeface="Calibri"/>
              <a:sym typeface="Calibri"/>
            </a:endParaRPr>
          </a:p>
          <a:p>
            <a:pPr marL="457200" indent="-180000">
              <a:spcBef>
                <a:spcPts val="0"/>
              </a:spcBef>
              <a:buClr>
                <a:srgbClr val="498BC9"/>
              </a:buClr>
              <a:buSzPct val="100694"/>
              <a:buFont typeface="Noto Sans Symbols"/>
              <a:buChar char="●"/>
            </a:pPr>
            <a:r>
              <a:rPr lang="en-US" sz="1500" b="1" dirty="0" smtClean="0">
                <a:solidFill>
                  <a:srgbClr val="000000"/>
                </a:solidFill>
                <a:cs typeface="Calibri"/>
                <a:sym typeface="Calibri"/>
              </a:rPr>
              <a:t>2.3.A</a:t>
            </a:r>
            <a:r>
              <a:rPr lang="zh-CN" altLang="en-US" sz="1500" dirty="0">
                <a:cs typeface="Calibri"/>
                <a:sym typeface="Calibri"/>
              </a:rPr>
              <a:t> ：</a:t>
            </a:r>
            <a:r>
              <a:rPr lang="zh-CN" altLang="en-US" sz="1500" dirty="0" smtClean="0"/>
              <a:t>价格</a:t>
            </a:r>
            <a:r>
              <a:rPr lang="zh-CN" altLang="en-US" sz="1500" dirty="0"/>
              <a:t>可承受性方面发达国家和发展中国家之间的差距将于</a:t>
            </a:r>
            <a:r>
              <a:rPr lang="en-US" sz="1500" dirty="0"/>
              <a:t>2020</a:t>
            </a:r>
            <a:r>
              <a:rPr lang="zh-CN" altLang="en-US" sz="1500" dirty="0"/>
              <a:t>年下降</a:t>
            </a:r>
            <a:r>
              <a:rPr lang="en-US" sz="1500" dirty="0"/>
              <a:t>40% </a:t>
            </a:r>
            <a:endParaRPr lang="en-US" sz="1500" dirty="0" smtClean="0">
              <a:solidFill>
                <a:srgbClr val="000000"/>
              </a:solidFill>
              <a:cs typeface="Calibri"/>
              <a:sym typeface="Calibri"/>
            </a:endParaRPr>
          </a:p>
          <a:p>
            <a:pPr marL="914400" lvl="1" indent="-180000">
              <a:spcBef>
                <a:spcPts val="0"/>
              </a:spcBef>
              <a:buClr>
                <a:srgbClr val="5B9BD5"/>
              </a:buClr>
              <a:buSzPct val="100694"/>
              <a:buFont typeface="Noto Sans Symbols"/>
              <a:buChar char="○"/>
            </a:pPr>
            <a:r>
              <a:rPr lang="zh-CN" altLang="en-US" sz="1500" dirty="0" smtClean="0">
                <a:cs typeface="Calibri"/>
                <a:sym typeface="Calibri"/>
              </a:rPr>
              <a:t>建议：到</a:t>
            </a:r>
            <a:r>
              <a:rPr lang="en-US" altLang="zh-CN" sz="1500" dirty="0" smtClean="0">
                <a:cs typeface="Calibri"/>
                <a:sym typeface="Calibri"/>
              </a:rPr>
              <a:t>2025</a:t>
            </a:r>
            <a:r>
              <a:rPr lang="zh-CN" altLang="en-US" sz="1500" dirty="0" smtClean="0">
                <a:cs typeface="Calibri"/>
                <a:sym typeface="Calibri"/>
              </a:rPr>
              <a:t>年，再降</a:t>
            </a:r>
            <a:r>
              <a:rPr lang="en-US" sz="1500" dirty="0" smtClean="0">
                <a:cs typeface="Calibri"/>
                <a:sym typeface="Calibri"/>
              </a:rPr>
              <a:t>30%</a:t>
            </a:r>
          </a:p>
        </p:txBody>
      </p:sp>
      <p:sp>
        <p:nvSpPr>
          <p:cNvPr id="5" name="Content Placeholder 3"/>
          <p:cNvSpPr txBox="1">
            <a:spLocks/>
          </p:cNvSpPr>
          <p:nvPr/>
        </p:nvSpPr>
        <p:spPr>
          <a:xfrm>
            <a:off x="4283968" y="1052736"/>
            <a:ext cx="4680520" cy="5744635"/>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lvl="0" indent="-343693">
              <a:lnSpc>
                <a:spcPct val="110000"/>
              </a:lnSpc>
              <a:spcBef>
                <a:spcPts val="0"/>
              </a:spcBef>
              <a:buClr>
                <a:srgbClr val="498BC9"/>
              </a:buClr>
              <a:buSzPct val="100694"/>
              <a:buFont typeface="Noto Sans Symbols"/>
              <a:buChar char="●"/>
            </a:pPr>
            <a:r>
              <a:rPr lang="en-US" sz="1500" b="1" dirty="0" smtClean="0">
                <a:solidFill>
                  <a:srgbClr val="000000"/>
                </a:solidFill>
                <a:cs typeface="Calibri"/>
                <a:sym typeface="Calibri"/>
              </a:rPr>
              <a:t>2.3.B</a:t>
            </a:r>
            <a:r>
              <a:rPr lang="zh-CN" altLang="en-US" sz="1500" dirty="0">
                <a:cs typeface="Calibri"/>
                <a:sym typeface="Calibri"/>
              </a:rPr>
              <a:t> ：</a:t>
            </a:r>
            <a:r>
              <a:rPr lang="zh-CN" altLang="en-US" sz="1500" dirty="0" smtClean="0"/>
              <a:t>到</a:t>
            </a:r>
            <a:r>
              <a:rPr lang="en-US" sz="1500" dirty="0" smtClean="0"/>
              <a:t>2020</a:t>
            </a:r>
            <a:r>
              <a:rPr lang="zh-CN" altLang="en-US" sz="1500" dirty="0" smtClean="0"/>
              <a:t>年，发展中国家的宽带服务成本将不超过月平均收入的</a:t>
            </a:r>
            <a:r>
              <a:rPr lang="en-US" sz="1500" dirty="0" smtClean="0"/>
              <a:t>5% </a:t>
            </a:r>
            <a:endParaRPr lang="en-US" sz="1500" dirty="0" smtClean="0">
              <a:solidFill>
                <a:srgbClr val="000000"/>
              </a:solidFill>
              <a:cs typeface="Calibri"/>
              <a:sym typeface="Calibri"/>
            </a:endParaRPr>
          </a:p>
          <a:p>
            <a:pPr marL="720000" lvl="1" indent="-252000">
              <a:lnSpc>
                <a:spcPct val="110000"/>
              </a:lnSpc>
              <a:spcBef>
                <a:spcPts val="0"/>
              </a:spcBef>
              <a:buClr>
                <a:srgbClr val="5B9BD5"/>
              </a:buClr>
              <a:buSzPct val="100694"/>
              <a:buFont typeface="Noto Sans Symbols"/>
              <a:buChar char="○"/>
            </a:pPr>
            <a:r>
              <a:rPr lang="zh-CN" altLang="en-US" sz="1500" dirty="0" smtClean="0">
                <a:solidFill>
                  <a:srgbClr val="000000"/>
                </a:solidFill>
                <a:cs typeface="Calibri"/>
                <a:sym typeface="Calibri"/>
              </a:rPr>
              <a:t>在</a:t>
            </a:r>
            <a:r>
              <a:rPr lang="en-US" altLang="zh-CN" sz="1500" dirty="0" smtClean="0">
                <a:solidFill>
                  <a:srgbClr val="000000"/>
                </a:solidFill>
                <a:cs typeface="Calibri"/>
                <a:sym typeface="Calibri"/>
              </a:rPr>
              <a:t>120</a:t>
            </a:r>
            <a:r>
              <a:rPr lang="zh-CN" altLang="en-US" sz="1500" dirty="0" smtClean="0">
                <a:solidFill>
                  <a:srgbClr val="000000"/>
                </a:solidFill>
                <a:cs typeface="Calibri"/>
                <a:sym typeface="Calibri"/>
              </a:rPr>
              <a:t>个国家实现</a:t>
            </a:r>
            <a:endParaRPr lang="en-US" sz="1500" dirty="0" smtClean="0">
              <a:solidFill>
                <a:srgbClr val="000000"/>
              </a:solidFill>
              <a:cs typeface="Calibri"/>
              <a:sym typeface="Calibri"/>
            </a:endParaRPr>
          </a:p>
          <a:p>
            <a:pPr marL="720000" lvl="1" indent="-252000">
              <a:lnSpc>
                <a:spcPct val="110000"/>
              </a:lnSpc>
              <a:spcBef>
                <a:spcPts val="0"/>
              </a:spcBef>
              <a:buClr>
                <a:srgbClr val="5B9BD5"/>
              </a:buClr>
              <a:buSzPct val="100694"/>
              <a:buFont typeface="Noto Sans Symbols"/>
              <a:buChar char="○"/>
            </a:pPr>
            <a:r>
              <a:rPr lang="zh-CN" altLang="en-US" sz="1500" dirty="0" smtClean="0">
                <a:solidFill>
                  <a:srgbClr val="000000"/>
                </a:solidFill>
                <a:cs typeface="Calibri"/>
                <a:sym typeface="Calibri"/>
              </a:rPr>
              <a:t>建议：到</a:t>
            </a:r>
            <a:r>
              <a:rPr lang="en-US" sz="1500" dirty="0" smtClean="0">
                <a:solidFill>
                  <a:srgbClr val="000000"/>
                </a:solidFill>
                <a:cs typeface="Calibri"/>
                <a:sym typeface="Calibri"/>
              </a:rPr>
              <a:t>2023</a:t>
            </a:r>
            <a:r>
              <a:rPr lang="zh-CN" altLang="en-US" sz="1500" dirty="0" smtClean="0">
                <a:solidFill>
                  <a:srgbClr val="000000"/>
                </a:solidFill>
                <a:cs typeface="Calibri"/>
                <a:sym typeface="Calibri"/>
              </a:rPr>
              <a:t>年</a:t>
            </a:r>
            <a:r>
              <a:rPr lang="en-US" sz="1500" dirty="0" smtClean="0">
                <a:solidFill>
                  <a:srgbClr val="000000"/>
                </a:solidFill>
                <a:cs typeface="Calibri"/>
                <a:sym typeface="Calibri"/>
              </a:rPr>
              <a:t> &lt; </a:t>
            </a:r>
            <a:r>
              <a:rPr lang="zh-CN" altLang="en-US" sz="1500" dirty="0" smtClean="0">
                <a:solidFill>
                  <a:srgbClr val="000000"/>
                </a:solidFill>
                <a:cs typeface="Calibri"/>
                <a:sym typeface="Calibri"/>
              </a:rPr>
              <a:t>人均国内生产总值（</a:t>
            </a:r>
            <a:r>
              <a:rPr lang="en-US" sz="1500" dirty="0">
                <a:solidFill>
                  <a:srgbClr val="000000"/>
                </a:solidFill>
                <a:cs typeface="Calibri"/>
                <a:sym typeface="Calibri"/>
              </a:rPr>
              <a:t> </a:t>
            </a:r>
            <a:r>
              <a:rPr lang="en-US" sz="1500" dirty="0" err="1">
                <a:solidFill>
                  <a:srgbClr val="000000"/>
                </a:solidFill>
                <a:cs typeface="Calibri"/>
                <a:sym typeface="Calibri"/>
              </a:rPr>
              <a:t>GNIpc</a:t>
            </a:r>
            <a:r>
              <a:rPr lang="en-US" sz="1500" dirty="0">
                <a:solidFill>
                  <a:srgbClr val="000000"/>
                </a:solidFill>
                <a:cs typeface="Calibri"/>
                <a:sym typeface="Calibri"/>
              </a:rPr>
              <a:t> </a:t>
            </a:r>
            <a:r>
              <a:rPr lang="zh-CN" altLang="en-US" sz="1500" dirty="0" smtClean="0">
                <a:solidFill>
                  <a:srgbClr val="000000"/>
                </a:solidFill>
                <a:cs typeface="Calibri"/>
                <a:sym typeface="Calibri"/>
              </a:rPr>
              <a:t>）</a:t>
            </a:r>
            <a:r>
              <a:rPr lang="en-US" sz="1500" dirty="0" smtClean="0">
                <a:solidFill>
                  <a:srgbClr val="000000"/>
                </a:solidFill>
                <a:cs typeface="Calibri"/>
                <a:sym typeface="Calibri"/>
              </a:rPr>
              <a:t>3%</a:t>
            </a:r>
            <a:r>
              <a:rPr lang="zh-CN" altLang="en-US" sz="1500" dirty="0" smtClean="0">
                <a:solidFill>
                  <a:srgbClr val="000000"/>
                </a:solidFill>
                <a:cs typeface="Calibri"/>
                <a:sym typeface="Calibri"/>
              </a:rPr>
              <a:t>或到</a:t>
            </a:r>
            <a:r>
              <a:rPr lang="en-US" sz="1500" dirty="0" smtClean="0">
                <a:solidFill>
                  <a:srgbClr val="000000"/>
                </a:solidFill>
                <a:cs typeface="Calibri"/>
                <a:sym typeface="Calibri"/>
              </a:rPr>
              <a:t>2025</a:t>
            </a:r>
            <a:r>
              <a:rPr lang="zh-CN" altLang="en-US" sz="1500" dirty="0" smtClean="0">
                <a:solidFill>
                  <a:srgbClr val="000000"/>
                </a:solidFill>
                <a:cs typeface="Calibri"/>
                <a:sym typeface="Calibri"/>
              </a:rPr>
              <a:t>年</a:t>
            </a:r>
            <a:r>
              <a:rPr lang="en-US" sz="1500" dirty="0" smtClean="0">
                <a:solidFill>
                  <a:srgbClr val="000000"/>
                </a:solidFill>
                <a:cs typeface="Calibri"/>
                <a:sym typeface="Calibri"/>
              </a:rPr>
              <a:t> &lt; 2.5%</a:t>
            </a:r>
          </a:p>
          <a:p>
            <a:pPr marL="720000" lvl="1" indent="-252000">
              <a:lnSpc>
                <a:spcPct val="110000"/>
              </a:lnSpc>
              <a:spcBef>
                <a:spcPts val="0"/>
              </a:spcBef>
              <a:buClr>
                <a:srgbClr val="5B9BD5"/>
              </a:buClr>
              <a:buSzPct val="100694"/>
              <a:buFont typeface="Noto Sans Symbols"/>
              <a:buChar char="○"/>
            </a:pPr>
            <a:endParaRPr lang="en-US" sz="1500" dirty="0" smtClean="0">
              <a:solidFill>
                <a:srgbClr val="000000"/>
              </a:solidFill>
              <a:cs typeface="Calibri"/>
              <a:sym typeface="Calibri"/>
            </a:endParaRPr>
          </a:p>
          <a:p>
            <a:pPr marL="457200" lvl="0" indent="-343693">
              <a:lnSpc>
                <a:spcPct val="110000"/>
              </a:lnSpc>
              <a:spcBef>
                <a:spcPts val="0"/>
              </a:spcBef>
              <a:buClr>
                <a:srgbClr val="498BC9"/>
              </a:buClr>
              <a:buSzPct val="100694"/>
              <a:buFont typeface="Noto Sans Symbols"/>
              <a:buChar char="●"/>
            </a:pPr>
            <a:r>
              <a:rPr lang="en-US" sz="1500" b="1" dirty="0" smtClean="0">
                <a:solidFill>
                  <a:srgbClr val="000000"/>
                </a:solidFill>
                <a:cs typeface="Calibri"/>
                <a:sym typeface="Calibri"/>
              </a:rPr>
              <a:t>2.4</a:t>
            </a:r>
            <a:r>
              <a:rPr lang="zh-CN" altLang="en-US" sz="1500" dirty="0">
                <a:cs typeface="Calibri"/>
                <a:sym typeface="Calibri"/>
              </a:rPr>
              <a:t> ：</a:t>
            </a:r>
            <a:r>
              <a:rPr lang="zh-CN" altLang="en-US" sz="1500" dirty="0" smtClean="0"/>
              <a:t>到</a:t>
            </a:r>
            <a:r>
              <a:rPr lang="en-US" sz="1500" dirty="0"/>
              <a:t>2020</a:t>
            </a:r>
            <a:r>
              <a:rPr lang="zh-CN" altLang="en-US" sz="1500" dirty="0"/>
              <a:t>年，宽带业务应覆盖全球</a:t>
            </a:r>
            <a:r>
              <a:rPr lang="en-US" sz="1500" dirty="0"/>
              <a:t>90%</a:t>
            </a:r>
            <a:r>
              <a:rPr lang="zh-CN" altLang="en-US" sz="1500" dirty="0"/>
              <a:t>的农村人口</a:t>
            </a:r>
            <a:r>
              <a:rPr lang="en-US" sz="1500" dirty="0" smtClean="0">
                <a:solidFill>
                  <a:srgbClr val="000000"/>
                </a:solidFill>
                <a:cs typeface="Calibri"/>
                <a:sym typeface="Wingdings" panose="05000000000000000000" pitchFamily="2" charset="2"/>
              </a:rPr>
              <a:t></a:t>
            </a:r>
            <a:r>
              <a:rPr lang="en-US" sz="1500" dirty="0" smtClean="0">
                <a:solidFill>
                  <a:srgbClr val="000000"/>
                </a:solidFill>
                <a:cs typeface="Calibri"/>
                <a:sym typeface="Calibri"/>
              </a:rPr>
              <a:t> </a:t>
            </a:r>
            <a:r>
              <a:rPr lang="en-US" sz="1500" dirty="0">
                <a:solidFill>
                  <a:schemeClr val="accent6">
                    <a:lumMod val="75000"/>
                  </a:schemeClr>
                </a:solidFill>
                <a:cs typeface="Calibri"/>
                <a:sym typeface="Calibri"/>
              </a:rPr>
              <a:t>SDG </a:t>
            </a:r>
            <a:r>
              <a:rPr lang="en-US" sz="1500" dirty="0" smtClean="0">
                <a:solidFill>
                  <a:schemeClr val="accent6">
                    <a:lumMod val="75000"/>
                  </a:schemeClr>
                </a:solidFill>
                <a:cs typeface="Calibri"/>
                <a:sym typeface="Calibri"/>
              </a:rPr>
              <a:t>9.c.1</a:t>
            </a:r>
            <a:r>
              <a:rPr lang="zh-CN" altLang="en-US" sz="1500" dirty="0" smtClean="0">
                <a:solidFill>
                  <a:schemeClr val="accent6">
                    <a:lumMod val="75000"/>
                  </a:schemeClr>
                </a:solidFill>
                <a:cs typeface="Calibri"/>
                <a:sym typeface="Calibri"/>
              </a:rPr>
              <a:t>移动网络（按技术计算）覆盖的人口比例</a:t>
            </a:r>
            <a:endParaRPr lang="en-US" sz="1500" dirty="0">
              <a:solidFill>
                <a:schemeClr val="accent6">
                  <a:lumMod val="75000"/>
                </a:schemeClr>
              </a:solidFill>
              <a:cs typeface="Calibri"/>
              <a:sym typeface="Calibri"/>
            </a:endParaRPr>
          </a:p>
          <a:p>
            <a:pPr marL="720000" lvl="1" indent="-252000">
              <a:lnSpc>
                <a:spcPct val="110000"/>
              </a:lnSpc>
              <a:spcBef>
                <a:spcPts val="0"/>
              </a:spcBef>
              <a:buClr>
                <a:srgbClr val="5B9BD5"/>
              </a:buClr>
              <a:buSzPct val="100694"/>
              <a:buFont typeface="Noto Sans Symbols"/>
              <a:buChar char="○"/>
            </a:pPr>
            <a:r>
              <a:rPr lang="en-US" sz="1500" dirty="0" smtClean="0">
                <a:cs typeface="Calibri"/>
                <a:sym typeface="Calibri"/>
              </a:rPr>
              <a:t>2016</a:t>
            </a:r>
            <a:r>
              <a:rPr lang="zh-CN" altLang="en-US" sz="1500" dirty="0" smtClean="0">
                <a:cs typeface="Calibri"/>
                <a:sym typeface="Calibri"/>
              </a:rPr>
              <a:t>年：农村人口覆盖率为</a:t>
            </a:r>
            <a:r>
              <a:rPr lang="en-US" sz="1500" dirty="0" smtClean="0">
                <a:cs typeface="Calibri"/>
                <a:sym typeface="Calibri"/>
              </a:rPr>
              <a:t>67%</a:t>
            </a:r>
            <a:endParaRPr lang="en-US" sz="1500" dirty="0">
              <a:cs typeface="Calibri"/>
              <a:sym typeface="Calibri"/>
            </a:endParaRPr>
          </a:p>
          <a:p>
            <a:pPr marL="720000" lvl="1" indent="-252000">
              <a:lnSpc>
                <a:spcPct val="110000"/>
              </a:lnSpc>
              <a:spcBef>
                <a:spcPts val="0"/>
              </a:spcBef>
              <a:buClr>
                <a:srgbClr val="5B9BD5"/>
              </a:buClr>
              <a:buSzPct val="100694"/>
              <a:buFont typeface="Noto Sans Symbols"/>
              <a:buChar char="○"/>
            </a:pPr>
            <a:r>
              <a:rPr lang="zh-CN" altLang="en-US" sz="1500" dirty="0" smtClean="0">
                <a:solidFill>
                  <a:srgbClr val="000000"/>
                </a:solidFill>
                <a:cs typeface="Calibri"/>
                <a:sym typeface="Calibri"/>
              </a:rPr>
              <a:t>建议：到</a:t>
            </a:r>
            <a:r>
              <a:rPr lang="en-US" altLang="zh-CN" sz="1500" dirty="0" smtClean="0">
                <a:solidFill>
                  <a:srgbClr val="000000"/>
                </a:solidFill>
                <a:cs typeface="Calibri"/>
                <a:sym typeface="Calibri"/>
              </a:rPr>
              <a:t>2023</a:t>
            </a:r>
            <a:r>
              <a:rPr lang="zh-CN" altLang="en-US" sz="1500" dirty="0" smtClean="0">
                <a:solidFill>
                  <a:srgbClr val="000000"/>
                </a:solidFill>
                <a:cs typeface="Calibri"/>
                <a:sym typeface="Calibri"/>
              </a:rPr>
              <a:t>年总覆盖人口为</a:t>
            </a:r>
            <a:r>
              <a:rPr lang="en-US" sz="1500" dirty="0" smtClean="0">
                <a:solidFill>
                  <a:srgbClr val="000000"/>
                </a:solidFill>
                <a:cs typeface="Calibri"/>
                <a:sym typeface="Calibri"/>
              </a:rPr>
              <a:t>95% / </a:t>
            </a:r>
            <a:r>
              <a:rPr lang="en-US" altLang="zh-CN" sz="1500" dirty="0" smtClean="0">
                <a:solidFill>
                  <a:srgbClr val="000000"/>
                </a:solidFill>
                <a:cs typeface="Calibri"/>
                <a:sym typeface="Calibri"/>
              </a:rPr>
              <a:t>2025</a:t>
            </a:r>
            <a:r>
              <a:rPr lang="zh-CN" altLang="en-US" sz="1500" dirty="0" smtClean="0">
                <a:solidFill>
                  <a:srgbClr val="000000"/>
                </a:solidFill>
                <a:cs typeface="Calibri"/>
                <a:sym typeface="Calibri"/>
              </a:rPr>
              <a:t>年</a:t>
            </a:r>
            <a:r>
              <a:rPr lang="en-US" sz="1500" dirty="0" smtClean="0">
                <a:solidFill>
                  <a:srgbClr val="000000"/>
                </a:solidFill>
                <a:cs typeface="Calibri"/>
                <a:sym typeface="Calibri"/>
              </a:rPr>
              <a:t> – 98%</a:t>
            </a:r>
            <a:endParaRPr lang="en-US" sz="1500" dirty="0">
              <a:solidFill>
                <a:srgbClr val="000000"/>
              </a:solidFill>
              <a:cs typeface="Calibri"/>
              <a:sym typeface="Calibri"/>
            </a:endParaRPr>
          </a:p>
          <a:p>
            <a:pPr marL="457200" lvl="0" indent="-343693">
              <a:lnSpc>
                <a:spcPct val="110000"/>
              </a:lnSpc>
              <a:spcBef>
                <a:spcPts val="0"/>
              </a:spcBef>
              <a:buClr>
                <a:srgbClr val="498BC9"/>
              </a:buClr>
              <a:buSzPct val="100694"/>
              <a:buFont typeface="Noto Sans Symbols"/>
              <a:buChar char="●"/>
            </a:pPr>
            <a:endParaRPr lang="en-US" sz="1500" dirty="0" smtClean="0">
              <a:cs typeface="Calibri"/>
              <a:sym typeface="Calibri"/>
            </a:endParaRPr>
          </a:p>
          <a:p>
            <a:pPr marL="457200" lvl="0" indent="-343693">
              <a:lnSpc>
                <a:spcPct val="110000"/>
              </a:lnSpc>
              <a:spcBef>
                <a:spcPts val="0"/>
              </a:spcBef>
              <a:buClr>
                <a:srgbClr val="498BC9"/>
              </a:buClr>
              <a:buSzPct val="100694"/>
              <a:buFont typeface="Noto Sans Symbols"/>
              <a:buChar char="●"/>
            </a:pPr>
            <a:r>
              <a:rPr lang="en-US" sz="1500" b="1" dirty="0" smtClean="0">
                <a:solidFill>
                  <a:srgbClr val="000000"/>
                </a:solidFill>
                <a:cs typeface="Calibri"/>
                <a:sym typeface="Calibri"/>
              </a:rPr>
              <a:t>2.5.A</a:t>
            </a:r>
            <a:r>
              <a:rPr lang="zh-CN" altLang="en-US" sz="1500" dirty="0">
                <a:cs typeface="Calibri"/>
                <a:sym typeface="Calibri"/>
              </a:rPr>
              <a:t> ：</a:t>
            </a:r>
            <a:r>
              <a:rPr lang="zh-CN" altLang="en-US" sz="1500" dirty="0" smtClean="0"/>
              <a:t>将</a:t>
            </a:r>
            <a:r>
              <a:rPr lang="zh-CN" altLang="en-US" sz="1500" dirty="0"/>
              <a:t>于</a:t>
            </a:r>
            <a:r>
              <a:rPr lang="en-US" sz="1500" dirty="0"/>
              <a:t>2020</a:t>
            </a:r>
            <a:r>
              <a:rPr lang="zh-CN" altLang="en-US" sz="1500" dirty="0"/>
              <a:t>年实现互联网用户性别</a:t>
            </a:r>
            <a:r>
              <a:rPr lang="zh-CN" altLang="en-US" sz="1500" dirty="0" smtClean="0"/>
              <a:t>平等</a:t>
            </a:r>
            <a:endParaRPr lang="en-US" sz="1500" dirty="0">
              <a:solidFill>
                <a:srgbClr val="FF0000"/>
              </a:solidFill>
              <a:cs typeface="Calibri"/>
              <a:sym typeface="Calibri"/>
            </a:endParaRPr>
          </a:p>
          <a:p>
            <a:pPr marL="720000" lvl="1" indent="-252000">
              <a:lnSpc>
                <a:spcPct val="110000"/>
              </a:lnSpc>
              <a:spcBef>
                <a:spcPts val="0"/>
              </a:spcBef>
              <a:buClr>
                <a:srgbClr val="5B9BD5"/>
              </a:buClr>
              <a:buSzPct val="100694"/>
              <a:buFont typeface="Noto Sans Symbols"/>
              <a:buChar char="○"/>
            </a:pPr>
            <a:r>
              <a:rPr lang="zh-CN" altLang="en-US" sz="1500" dirty="0" smtClean="0">
                <a:solidFill>
                  <a:srgbClr val="000000"/>
                </a:solidFill>
                <a:cs typeface="Calibri"/>
                <a:sym typeface="Calibri"/>
              </a:rPr>
              <a:t>性别差距总体稍有增长（尽管速度放缓）</a:t>
            </a:r>
            <a:endParaRPr lang="en-US" sz="1500" dirty="0">
              <a:solidFill>
                <a:srgbClr val="000000"/>
              </a:solidFill>
              <a:cs typeface="Calibri"/>
              <a:sym typeface="Calibri"/>
            </a:endParaRPr>
          </a:p>
          <a:p>
            <a:pPr marL="468000" lvl="1" indent="0">
              <a:lnSpc>
                <a:spcPct val="110000"/>
              </a:lnSpc>
              <a:spcBef>
                <a:spcPts val="0"/>
              </a:spcBef>
              <a:buClr>
                <a:srgbClr val="5B9BD5"/>
              </a:buClr>
              <a:buSzPct val="100694"/>
              <a:buNone/>
            </a:pPr>
            <a:r>
              <a:rPr lang="zh-CN" altLang="en-US" sz="1500" dirty="0" smtClean="0">
                <a:solidFill>
                  <a:srgbClr val="000000"/>
                </a:solidFill>
                <a:cs typeface="Calibri"/>
                <a:sym typeface="Calibri"/>
              </a:rPr>
              <a:t>建议：</a:t>
            </a:r>
            <a:endParaRPr lang="en-US" sz="1500" dirty="0" smtClean="0">
              <a:solidFill>
                <a:srgbClr val="000000"/>
              </a:solidFill>
              <a:cs typeface="Calibri"/>
              <a:sym typeface="Calibri"/>
            </a:endParaRPr>
          </a:p>
          <a:p>
            <a:pPr marL="720000" lvl="1" indent="-252000">
              <a:lnSpc>
                <a:spcPct val="110000"/>
              </a:lnSpc>
              <a:spcBef>
                <a:spcPts val="0"/>
              </a:spcBef>
              <a:buClr>
                <a:srgbClr val="5B9BD5"/>
              </a:buClr>
              <a:buSzPct val="100694"/>
              <a:buFont typeface="Noto Sans Symbols"/>
              <a:buChar char="○"/>
            </a:pPr>
            <a:r>
              <a:rPr lang="en-US" sz="1500" dirty="0" smtClean="0">
                <a:solidFill>
                  <a:srgbClr val="000000"/>
                </a:solidFill>
                <a:cs typeface="Calibri"/>
                <a:sym typeface="Calibri"/>
              </a:rPr>
              <a:t>ICT</a:t>
            </a:r>
            <a:r>
              <a:rPr lang="zh-CN" altLang="en-US" sz="1500" dirty="0" smtClean="0">
                <a:solidFill>
                  <a:srgbClr val="000000"/>
                </a:solidFill>
                <a:cs typeface="Calibri"/>
                <a:sym typeface="Calibri"/>
              </a:rPr>
              <a:t>用户性别平等性</a:t>
            </a:r>
            <a:endParaRPr lang="en-US" sz="1500" dirty="0" smtClean="0">
              <a:solidFill>
                <a:srgbClr val="000000"/>
              </a:solidFill>
              <a:cs typeface="Calibri"/>
              <a:sym typeface="Calibri"/>
            </a:endParaRPr>
          </a:p>
          <a:p>
            <a:pPr marL="720000" lvl="1" indent="-252000">
              <a:lnSpc>
                <a:spcPct val="110000"/>
              </a:lnSpc>
              <a:spcBef>
                <a:spcPts val="0"/>
              </a:spcBef>
              <a:buClr>
                <a:srgbClr val="5B9BD5"/>
              </a:buClr>
              <a:buSzPct val="100694"/>
              <a:buFont typeface="Noto Sans Symbols"/>
              <a:buChar char="○"/>
            </a:pPr>
            <a:r>
              <a:rPr lang="zh-CN" altLang="en-US" sz="1500" dirty="0" smtClean="0">
                <a:solidFill>
                  <a:srgbClr val="000000"/>
                </a:solidFill>
                <a:cs typeface="Calibri"/>
                <a:sym typeface="Calibri"/>
              </a:rPr>
              <a:t>移动电话拥有的性别平等性</a:t>
            </a:r>
            <a:r>
              <a:rPr lang="zh-CN" altLang="en-US" sz="1500" dirty="0">
                <a:solidFill>
                  <a:schemeClr val="accent6">
                    <a:lumMod val="75000"/>
                  </a:schemeClr>
                </a:solidFill>
                <a:cs typeface="Calibri"/>
                <a:sym typeface="Calibri"/>
              </a:rPr>
              <a:t>（</a:t>
            </a:r>
            <a:r>
              <a:rPr lang="en-US" sz="1500" dirty="0" smtClean="0">
                <a:solidFill>
                  <a:schemeClr val="accent6">
                    <a:lumMod val="75000"/>
                  </a:schemeClr>
                </a:solidFill>
                <a:cs typeface="Calibri"/>
                <a:sym typeface="Calibri"/>
              </a:rPr>
              <a:t>SDG 5.b.1</a:t>
            </a:r>
            <a:r>
              <a:rPr lang="zh-CN" altLang="en-US" sz="1500" dirty="0">
                <a:solidFill>
                  <a:schemeClr val="accent6">
                    <a:lumMod val="75000"/>
                  </a:schemeClr>
                </a:solidFill>
                <a:cs typeface="Calibri"/>
                <a:sym typeface="Calibri"/>
              </a:rPr>
              <a:t>：</a:t>
            </a:r>
            <a:r>
              <a:rPr lang="zh-CN" altLang="en-US" sz="1500" dirty="0" smtClean="0">
                <a:solidFill>
                  <a:schemeClr val="accent6">
                    <a:lumMod val="75000"/>
                  </a:schemeClr>
                </a:solidFill>
                <a:cs typeface="Calibri"/>
              </a:rPr>
              <a:t>拥有</a:t>
            </a:r>
            <a:r>
              <a:rPr lang="zh-CN" altLang="en-US" sz="1500" dirty="0">
                <a:solidFill>
                  <a:schemeClr val="accent6">
                    <a:lumMod val="75000"/>
                  </a:schemeClr>
                </a:solidFill>
                <a:cs typeface="Calibri"/>
              </a:rPr>
              <a:t>移动电话的个人所占比例，按性别</a:t>
            </a:r>
            <a:r>
              <a:rPr lang="zh-CN" altLang="en-US" sz="1500" dirty="0" smtClean="0">
                <a:solidFill>
                  <a:schemeClr val="accent6">
                    <a:lumMod val="75000"/>
                  </a:schemeClr>
                </a:solidFill>
                <a:cs typeface="Calibri"/>
              </a:rPr>
              <a:t>划分</a:t>
            </a:r>
            <a:r>
              <a:rPr lang="zh-CN" altLang="en-US" sz="1500" dirty="0">
                <a:solidFill>
                  <a:schemeClr val="accent6">
                    <a:lumMod val="75000"/>
                  </a:schemeClr>
                </a:solidFill>
                <a:cs typeface="Calibri"/>
                <a:sym typeface="Calibri"/>
              </a:rPr>
              <a:t>）</a:t>
            </a:r>
            <a:endParaRPr lang="en-US" sz="1500" dirty="0">
              <a:solidFill>
                <a:schemeClr val="accent6">
                  <a:lumMod val="75000"/>
                </a:schemeClr>
              </a:solidFill>
              <a:cs typeface="Calibri"/>
              <a:sym typeface="Calibri"/>
            </a:endParaRPr>
          </a:p>
          <a:p>
            <a:pPr marL="457200" lvl="0" indent="-343693">
              <a:lnSpc>
                <a:spcPct val="110000"/>
              </a:lnSpc>
              <a:spcBef>
                <a:spcPts val="0"/>
              </a:spcBef>
              <a:buClr>
                <a:srgbClr val="498BC9"/>
              </a:buClr>
              <a:buSzPct val="100694"/>
              <a:buFont typeface="Noto Sans Symbols"/>
              <a:buChar char="●"/>
            </a:pPr>
            <a:endParaRPr lang="en-US" sz="1500" dirty="0" smtClean="0">
              <a:cs typeface="Calibri"/>
              <a:sym typeface="Calibri"/>
            </a:endParaRPr>
          </a:p>
          <a:p>
            <a:pPr marL="457200" lvl="0" indent="-343693">
              <a:lnSpc>
                <a:spcPct val="110000"/>
              </a:lnSpc>
              <a:spcBef>
                <a:spcPts val="0"/>
              </a:spcBef>
              <a:buClr>
                <a:srgbClr val="498BC9"/>
              </a:buClr>
              <a:buSzPct val="100694"/>
              <a:buFont typeface="Noto Sans Symbols"/>
              <a:buChar char="●"/>
            </a:pPr>
            <a:r>
              <a:rPr lang="en-US" sz="1500" b="1" dirty="0" smtClean="0">
                <a:cs typeface="Calibri"/>
                <a:sym typeface="Calibri"/>
              </a:rPr>
              <a:t>2.5.B</a:t>
            </a:r>
            <a:r>
              <a:rPr lang="zh-CN" altLang="en-US" sz="1500" dirty="0">
                <a:cs typeface="Calibri"/>
                <a:sym typeface="Calibri"/>
              </a:rPr>
              <a:t> ：</a:t>
            </a:r>
            <a:r>
              <a:rPr lang="en-US" sz="1500" dirty="0" smtClean="0">
                <a:cs typeface="Calibri"/>
                <a:sym typeface="Calibri"/>
              </a:rPr>
              <a:t> </a:t>
            </a:r>
            <a:r>
              <a:rPr lang="zh-CN" altLang="en-US" sz="1500" dirty="0" smtClean="0">
                <a:cs typeface="Calibri"/>
                <a:sym typeface="Calibri"/>
              </a:rPr>
              <a:t>无障碍获取战略（</a:t>
            </a:r>
            <a:r>
              <a:rPr lang="en-US" sz="1500" dirty="0" smtClean="0">
                <a:cs typeface="Calibri"/>
                <a:sym typeface="Calibri"/>
              </a:rPr>
              <a:t>48/64</a:t>
            </a:r>
            <a:r>
              <a:rPr lang="zh-CN" altLang="en-US" sz="1500" dirty="0" smtClean="0">
                <a:cs typeface="Calibri"/>
                <a:sym typeface="Calibri"/>
              </a:rPr>
              <a:t>个国家，</a:t>
            </a:r>
            <a:r>
              <a:rPr lang="en-US" sz="1500" dirty="0" smtClean="0">
                <a:cs typeface="Calibri"/>
                <a:sym typeface="Calibri"/>
              </a:rPr>
              <a:t> 2016</a:t>
            </a:r>
            <a:r>
              <a:rPr lang="zh-CN" altLang="en-US" sz="1500" dirty="0" smtClean="0">
                <a:cs typeface="Calibri"/>
                <a:sym typeface="Calibri"/>
              </a:rPr>
              <a:t>年数据）</a:t>
            </a:r>
            <a:endParaRPr lang="en-US" sz="1500" dirty="0" smtClean="0">
              <a:cs typeface="Calibri"/>
              <a:sym typeface="Calibri"/>
            </a:endParaRPr>
          </a:p>
          <a:p>
            <a:pPr marL="720000" lvl="1" indent="-252000">
              <a:lnSpc>
                <a:spcPct val="110000"/>
              </a:lnSpc>
              <a:spcBef>
                <a:spcPts val="0"/>
              </a:spcBef>
              <a:buClr>
                <a:srgbClr val="5B9BD5"/>
              </a:buClr>
              <a:buSzPct val="100694"/>
              <a:buFont typeface="Noto Sans Symbols"/>
              <a:buChar char="○"/>
            </a:pPr>
            <a:r>
              <a:rPr lang="zh-CN" altLang="en-US" sz="1500" dirty="0" smtClean="0">
                <a:solidFill>
                  <a:srgbClr val="000000"/>
                </a:solidFill>
                <a:cs typeface="Calibri"/>
                <a:sym typeface="Calibri"/>
              </a:rPr>
              <a:t>建议：所有国家均保持这一具体目标</a:t>
            </a:r>
            <a:endParaRPr lang="en-US" sz="1500" dirty="0" smtClean="0">
              <a:solidFill>
                <a:srgbClr val="000000"/>
              </a:solidFill>
              <a:cs typeface="Calibri"/>
              <a:sym typeface="Calibri"/>
            </a:endParaRPr>
          </a:p>
          <a:p>
            <a:pPr marL="457200" lvl="0" indent="-343693">
              <a:lnSpc>
                <a:spcPct val="110000"/>
              </a:lnSpc>
              <a:spcBef>
                <a:spcPts val="0"/>
              </a:spcBef>
              <a:buClr>
                <a:srgbClr val="FF0000"/>
              </a:buClr>
              <a:buSzPct val="100694"/>
              <a:buFont typeface="Calibri"/>
              <a:buChar char="●"/>
            </a:pPr>
            <a:endParaRPr lang="en-US" sz="1500" dirty="0" smtClean="0">
              <a:solidFill>
                <a:srgbClr val="FF0000"/>
              </a:solidFill>
              <a:cs typeface="Calibri"/>
              <a:sym typeface="Calibri"/>
            </a:endParaRPr>
          </a:p>
          <a:p>
            <a:pPr marL="457200" indent="-343693">
              <a:lnSpc>
                <a:spcPct val="110000"/>
              </a:lnSpc>
              <a:spcBef>
                <a:spcPts val="0"/>
              </a:spcBef>
              <a:buClr>
                <a:srgbClr val="498BC9"/>
              </a:buClr>
              <a:buSzPct val="100694"/>
              <a:buFont typeface="Noto Sans Symbols"/>
              <a:buChar char="●"/>
            </a:pPr>
            <a:r>
              <a:rPr lang="zh-CN" altLang="en-US" sz="1500" b="1" dirty="0" smtClean="0">
                <a:cs typeface="Calibri"/>
                <a:sym typeface="Calibri"/>
              </a:rPr>
              <a:t>新的</a:t>
            </a:r>
            <a:r>
              <a:rPr lang="en-US" sz="1500" b="1" dirty="0" smtClean="0">
                <a:cs typeface="Calibri"/>
                <a:sym typeface="Calibri"/>
              </a:rPr>
              <a:t>2.5.C </a:t>
            </a:r>
            <a:r>
              <a:rPr lang="en-US" sz="1500" b="1" dirty="0" smtClean="0">
                <a:cs typeface="Calibri"/>
                <a:sym typeface="Wingdings" panose="05000000000000000000" pitchFamily="2" charset="2"/>
              </a:rPr>
              <a:t></a:t>
            </a:r>
            <a:r>
              <a:rPr lang="en-US" sz="1500" dirty="0" smtClean="0">
                <a:cs typeface="Calibri"/>
                <a:sym typeface="Calibri"/>
              </a:rPr>
              <a:t> </a:t>
            </a:r>
            <a:r>
              <a:rPr lang="en-US" sz="1500" dirty="0" smtClean="0">
                <a:solidFill>
                  <a:schemeClr val="accent6">
                    <a:lumMod val="75000"/>
                  </a:schemeClr>
                </a:solidFill>
                <a:cs typeface="Calibri"/>
                <a:sym typeface="Calibri"/>
              </a:rPr>
              <a:t>SDG 4.4.1</a:t>
            </a:r>
            <a:r>
              <a:rPr lang="zh-CN" altLang="en-US" sz="1500" dirty="0" smtClean="0">
                <a:solidFill>
                  <a:schemeClr val="accent6">
                    <a:lumMod val="75000"/>
                  </a:schemeClr>
                </a:solidFill>
                <a:cs typeface="Calibri"/>
                <a:sym typeface="Calibri"/>
              </a:rPr>
              <a:t>（青年</a:t>
            </a:r>
            <a:r>
              <a:rPr lang="en-US" altLang="zh-CN" sz="1500" dirty="0" smtClean="0">
                <a:solidFill>
                  <a:schemeClr val="accent6">
                    <a:lumMod val="75000"/>
                  </a:schemeClr>
                </a:solidFill>
                <a:cs typeface="Calibri"/>
                <a:sym typeface="Calibri"/>
              </a:rPr>
              <a:t>/</a:t>
            </a:r>
            <a:r>
              <a:rPr lang="zh-CN" altLang="en-US" sz="1500" dirty="0" smtClean="0">
                <a:solidFill>
                  <a:schemeClr val="accent6">
                    <a:lumMod val="75000"/>
                  </a:schemeClr>
                </a:solidFill>
                <a:cs typeface="Calibri"/>
                <a:sym typeface="Calibri"/>
              </a:rPr>
              <a:t>成人</a:t>
            </a:r>
            <a:r>
              <a:rPr lang="en-US" altLang="zh-CN" sz="1500" dirty="0" smtClean="0">
                <a:solidFill>
                  <a:schemeClr val="accent6">
                    <a:lumMod val="75000"/>
                  </a:schemeClr>
                </a:solidFill>
                <a:cs typeface="Calibri"/>
                <a:sym typeface="Calibri"/>
              </a:rPr>
              <a:t>ICT</a:t>
            </a:r>
            <a:r>
              <a:rPr lang="zh-CN" altLang="en-US" sz="1500" dirty="0" smtClean="0">
                <a:solidFill>
                  <a:schemeClr val="accent6">
                    <a:lumMod val="75000"/>
                  </a:schemeClr>
                </a:solidFill>
                <a:cs typeface="Calibri"/>
                <a:sym typeface="Calibri"/>
              </a:rPr>
              <a:t>技能，按技能计算）</a:t>
            </a:r>
            <a:endParaRPr lang="en-US" sz="1500" dirty="0">
              <a:solidFill>
                <a:schemeClr val="accent6">
                  <a:lumMod val="75000"/>
                </a:schemeClr>
              </a:solidFill>
              <a:cs typeface="Calibri"/>
              <a:sym typeface="Calibri"/>
            </a:endParaRPr>
          </a:p>
          <a:p>
            <a:pPr marL="720000" lvl="1" indent="-252000">
              <a:lnSpc>
                <a:spcPct val="110000"/>
              </a:lnSpc>
              <a:spcBef>
                <a:spcPts val="0"/>
              </a:spcBef>
              <a:buClr>
                <a:srgbClr val="5B9BD5"/>
              </a:buClr>
              <a:buSzPct val="100694"/>
              <a:buFont typeface="Noto Sans Symbols"/>
              <a:buChar char="○"/>
            </a:pPr>
            <a:r>
              <a:rPr lang="zh-CN" altLang="en-US" sz="1500" dirty="0" smtClean="0">
                <a:solidFill>
                  <a:srgbClr val="000000"/>
                </a:solidFill>
                <a:cs typeface="Calibri"/>
                <a:sym typeface="Calibri"/>
              </a:rPr>
              <a:t>建议：提高拥有</a:t>
            </a:r>
            <a:r>
              <a:rPr lang="en-US" altLang="zh-CN" sz="1500" dirty="0" smtClean="0">
                <a:solidFill>
                  <a:srgbClr val="000000"/>
                </a:solidFill>
                <a:cs typeface="Calibri"/>
                <a:sym typeface="Calibri"/>
              </a:rPr>
              <a:t>ICT</a:t>
            </a:r>
            <a:r>
              <a:rPr lang="zh-CN" altLang="en-US" sz="1500" dirty="0" smtClean="0">
                <a:solidFill>
                  <a:srgbClr val="000000"/>
                </a:solidFill>
                <a:cs typeface="Calibri"/>
                <a:sym typeface="Calibri"/>
              </a:rPr>
              <a:t>技能的人口数量（区分发达国家</a:t>
            </a:r>
            <a:r>
              <a:rPr lang="en-US" altLang="zh-CN" sz="1500" dirty="0" smtClean="0">
                <a:solidFill>
                  <a:srgbClr val="000000"/>
                </a:solidFill>
                <a:cs typeface="Calibri"/>
                <a:sym typeface="Calibri"/>
              </a:rPr>
              <a:t>/</a:t>
            </a:r>
            <a:r>
              <a:rPr lang="zh-CN" altLang="en-US" sz="1500" dirty="0" smtClean="0">
                <a:solidFill>
                  <a:srgbClr val="000000"/>
                </a:solidFill>
                <a:cs typeface="Calibri"/>
                <a:sym typeface="Calibri"/>
              </a:rPr>
              <a:t>发展中国家）</a:t>
            </a:r>
            <a:endParaRPr lang="en-US" sz="1500" dirty="0">
              <a:solidFill>
                <a:srgbClr val="000000"/>
              </a:solidFill>
              <a:cs typeface="Calibri"/>
              <a:sym typeface="Calibri"/>
            </a:endParaRPr>
          </a:p>
        </p:txBody>
      </p:sp>
    </p:spTree>
    <p:extLst>
      <p:ext uri="{BB962C8B-B14F-4D97-AF65-F5344CB8AC3E}">
        <p14:creationId xmlns:p14="http://schemas.microsoft.com/office/powerpoint/2010/main" val="21348369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2800" b="1" dirty="0"/>
              <a:t>总体目标</a:t>
            </a:r>
            <a:r>
              <a:rPr lang="en-US" sz="2800" b="1" dirty="0"/>
              <a:t>3</a:t>
            </a:r>
            <a:r>
              <a:rPr lang="zh-CN" altLang="en-US" sz="2800" dirty="0"/>
              <a:t>（</a:t>
            </a:r>
            <a:r>
              <a:rPr lang="zh-CN" altLang="en-US" sz="2800" b="1" dirty="0"/>
              <a:t>可持续性</a:t>
            </a:r>
            <a:r>
              <a:rPr lang="zh-CN" altLang="en-US" sz="2800" dirty="0"/>
              <a:t>）、</a:t>
            </a:r>
            <a:r>
              <a:rPr lang="en-US" sz="2800" dirty="0"/>
              <a:t>4</a:t>
            </a:r>
            <a:r>
              <a:rPr lang="zh-CN" altLang="en-US" sz="2800" dirty="0"/>
              <a:t>（</a:t>
            </a:r>
            <a:r>
              <a:rPr lang="zh-CN" altLang="en-US" sz="2800" b="1" dirty="0"/>
              <a:t>创新</a:t>
            </a:r>
            <a:r>
              <a:rPr lang="zh-CN" altLang="en-US" sz="2800" dirty="0"/>
              <a:t>）</a:t>
            </a:r>
            <a:r>
              <a:rPr lang="en-US" sz="2800" dirty="0"/>
              <a:t> </a:t>
            </a:r>
            <a:r>
              <a:rPr lang="zh-CN" altLang="en-US" sz="2800" dirty="0" smtClean="0"/>
              <a:t>和</a:t>
            </a:r>
            <a:r>
              <a:rPr lang="en-US" altLang="zh-CN" sz="2800" dirty="0" smtClean="0"/>
              <a:t/>
            </a:r>
            <a:br>
              <a:rPr lang="en-US" altLang="zh-CN" sz="2800" dirty="0" smtClean="0"/>
            </a:br>
            <a:r>
              <a:rPr lang="en-US" sz="2800" dirty="0" smtClean="0"/>
              <a:t>5</a:t>
            </a:r>
            <a:r>
              <a:rPr lang="zh-CN" altLang="en-US" sz="2800" dirty="0"/>
              <a:t>（</a:t>
            </a:r>
            <a:r>
              <a:rPr lang="zh-CN" altLang="en-US" sz="2800" b="1" dirty="0"/>
              <a:t>伙伴关系</a:t>
            </a:r>
            <a:r>
              <a:rPr lang="zh-CN" altLang="en-US" sz="2800" dirty="0"/>
              <a:t>）</a:t>
            </a:r>
            <a:endParaRPr lang="en-US" sz="2800" b="1"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25</a:t>
            </a:fld>
            <a:endParaRPr lang="en-US"/>
          </a:p>
        </p:txBody>
      </p:sp>
      <p:sp>
        <p:nvSpPr>
          <p:cNvPr id="4" name="Content Placeholder 3"/>
          <p:cNvSpPr>
            <a:spLocks noGrp="1"/>
          </p:cNvSpPr>
          <p:nvPr>
            <p:ph idx="1"/>
          </p:nvPr>
        </p:nvSpPr>
        <p:spPr>
          <a:xfrm>
            <a:off x="323528" y="980728"/>
            <a:ext cx="4176464" cy="5832648"/>
          </a:xfrm>
        </p:spPr>
        <p:txBody>
          <a:bodyPr>
            <a:noAutofit/>
          </a:bodyPr>
          <a:lstStyle/>
          <a:p>
            <a:pPr marL="457200" lvl="0" indent="-343693">
              <a:lnSpc>
                <a:spcPct val="90000"/>
              </a:lnSpc>
              <a:spcBef>
                <a:spcPts val="0"/>
              </a:spcBef>
              <a:buClr>
                <a:srgbClr val="498BC9"/>
              </a:buClr>
              <a:buSzPct val="100694"/>
              <a:buFont typeface="Noto Sans Symbols"/>
              <a:buChar char="●"/>
            </a:pPr>
            <a:r>
              <a:rPr lang="en-US" sz="1600" b="1" dirty="0" smtClean="0">
                <a:cs typeface="Calibri"/>
                <a:sym typeface="Calibri"/>
              </a:rPr>
              <a:t>3.1</a:t>
            </a:r>
            <a:r>
              <a:rPr lang="zh-CN" altLang="en-US" sz="1600" dirty="0">
                <a:cs typeface="Calibri"/>
                <a:sym typeface="Calibri"/>
              </a:rPr>
              <a:t>：</a:t>
            </a:r>
            <a:r>
              <a:rPr lang="en-US" sz="1600" dirty="0" smtClean="0">
                <a:cs typeface="Calibri"/>
                <a:sym typeface="Calibri"/>
              </a:rPr>
              <a:t> </a:t>
            </a:r>
            <a:r>
              <a:rPr lang="zh-CN" altLang="en-US" sz="1600" dirty="0" smtClean="0"/>
              <a:t>网络</a:t>
            </a:r>
            <a:r>
              <a:rPr lang="zh-CN" altLang="en-US" sz="1600" dirty="0"/>
              <a:t>安全就绪水平将于</a:t>
            </a:r>
            <a:r>
              <a:rPr lang="en-US" sz="1600" dirty="0"/>
              <a:t>2020</a:t>
            </a:r>
            <a:r>
              <a:rPr lang="zh-CN" altLang="en-US" sz="1600" dirty="0"/>
              <a:t>年提高</a:t>
            </a:r>
            <a:r>
              <a:rPr lang="en-US" sz="1600" dirty="0"/>
              <a:t>40% </a:t>
            </a:r>
            <a:endParaRPr lang="en-US" sz="1600" dirty="0">
              <a:cs typeface="Calibri"/>
              <a:sym typeface="Calibri"/>
            </a:endParaRPr>
          </a:p>
          <a:p>
            <a:pPr marL="914400" lvl="1" indent="-343693">
              <a:lnSpc>
                <a:spcPct val="90000"/>
              </a:lnSpc>
              <a:spcBef>
                <a:spcPts val="0"/>
              </a:spcBef>
              <a:buClr>
                <a:srgbClr val="5B9BD5"/>
              </a:buClr>
              <a:buSzPct val="100694"/>
              <a:buFont typeface="Noto Sans Symbols"/>
              <a:buChar char="○"/>
            </a:pPr>
            <a:r>
              <a:rPr lang="zh-CN" altLang="en-US" sz="1600" dirty="0" smtClean="0">
                <a:cs typeface="Calibri"/>
                <a:sym typeface="Calibri"/>
              </a:rPr>
              <a:t>建议：改善各国的网络安全就绪情况（具有关键性能力：出台战略、拥有国家计算机事件</a:t>
            </a:r>
            <a:r>
              <a:rPr lang="en-US" altLang="zh-CN" sz="1600" dirty="0" smtClean="0">
                <a:cs typeface="Calibri"/>
                <a:sym typeface="Calibri"/>
              </a:rPr>
              <a:t>/</a:t>
            </a:r>
            <a:r>
              <a:rPr lang="zh-CN" altLang="en-US" sz="1600" dirty="0" smtClean="0">
                <a:cs typeface="Calibri"/>
                <a:sym typeface="Calibri"/>
              </a:rPr>
              <a:t>应急响应团队和立法）</a:t>
            </a:r>
            <a:endParaRPr lang="en-US" sz="1600" dirty="0">
              <a:cs typeface="Calibri"/>
              <a:sym typeface="Calibri"/>
            </a:endParaRPr>
          </a:p>
          <a:p>
            <a:pPr marL="457200" lvl="0" indent="-343693">
              <a:lnSpc>
                <a:spcPct val="90000"/>
              </a:lnSpc>
              <a:spcBef>
                <a:spcPts val="0"/>
              </a:spcBef>
              <a:buClr>
                <a:srgbClr val="498BC9"/>
              </a:buClr>
              <a:buSzPct val="100694"/>
              <a:buFont typeface="Noto Sans Symbols"/>
              <a:buChar char="●"/>
            </a:pPr>
            <a:endParaRPr lang="en-US" sz="1600" dirty="0" smtClean="0">
              <a:solidFill>
                <a:srgbClr val="000000"/>
              </a:solidFill>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cs typeface="Calibri"/>
                <a:sym typeface="Calibri"/>
              </a:rPr>
              <a:t>3.2</a:t>
            </a:r>
            <a:r>
              <a:rPr lang="zh-CN" altLang="en-US" sz="1600" dirty="0">
                <a:solidFill>
                  <a:srgbClr val="000000"/>
                </a:solidFill>
                <a:cs typeface="Calibri"/>
                <a:sym typeface="Calibri"/>
              </a:rPr>
              <a:t>：</a:t>
            </a:r>
            <a:r>
              <a:rPr lang="zh-CN" altLang="en-US" sz="1600" dirty="0" smtClean="0"/>
              <a:t>过剩</a:t>
            </a:r>
            <a:r>
              <a:rPr lang="zh-CN" altLang="en-US" sz="1600" dirty="0"/>
              <a:t>电子废弃物总量将于</a:t>
            </a:r>
            <a:r>
              <a:rPr lang="en-US" sz="1600" dirty="0"/>
              <a:t>2020</a:t>
            </a:r>
            <a:r>
              <a:rPr lang="zh-CN" altLang="en-US" sz="1600" dirty="0"/>
              <a:t>年减少</a:t>
            </a:r>
            <a:r>
              <a:rPr lang="en-US" sz="1600" dirty="0"/>
              <a:t>50% </a:t>
            </a:r>
            <a:endParaRPr lang="en-US" sz="1600" dirty="0">
              <a:solidFill>
                <a:srgbClr val="000000"/>
              </a:solidFill>
              <a:cs typeface="Calibri"/>
              <a:sym typeface="Calibri"/>
            </a:endParaRPr>
          </a:p>
          <a:p>
            <a:pPr marL="570707" lvl="1" indent="0">
              <a:lnSpc>
                <a:spcPct val="90000"/>
              </a:lnSpc>
              <a:spcBef>
                <a:spcPts val="0"/>
              </a:spcBef>
              <a:buClr>
                <a:srgbClr val="5B9BD5"/>
              </a:buClr>
              <a:buSzPct val="100694"/>
              <a:buNone/>
            </a:pPr>
            <a:r>
              <a:rPr lang="zh-CN" altLang="en-US" sz="1600" dirty="0" smtClean="0">
                <a:solidFill>
                  <a:srgbClr val="000000"/>
                </a:solidFill>
                <a:cs typeface="Calibri"/>
                <a:sym typeface="Calibri"/>
              </a:rPr>
              <a:t>建议：</a:t>
            </a:r>
            <a:endParaRPr lang="en-US" sz="1600" dirty="0" smtClean="0">
              <a:solidFill>
                <a:srgbClr val="000000"/>
              </a:solidFill>
              <a:cs typeface="Calibri"/>
              <a:sym typeface="Calibri"/>
            </a:endParaRPr>
          </a:p>
          <a:p>
            <a:pPr marL="914400" lvl="1" indent="-343693">
              <a:lnSpc>
                <a:spcPct val="90000"/>
              </a:lnSpc>
              <a:spcBef>
                <a:spcPts val="0"/>
              </a:spcBef>
              <a:buClr>
                <a:srgbClr val="5B9BD5"/>
              </a:buClr>
              <a:buSzPct val="100694"/>
              <a:buFont typeface="Noto Sans Symbols"/>
              <a:buChar char="○"/>
            </a:pPr>
            <a:r>
              <a:rPr lang="zh-CN" altLang="en-US" sz="1600" dirty="0" smtClean="0">
                <a:solidFill>
                  <a:srgbClr val="000000"/>
                </a:solidFill>
                <a:cs typeface="Calibri"/>
                <a:sym typeface="Calibri"/>
              </a:rPr>
              <a:t>将全球电子废弃物回收率提高到</a:t>
            </a:r>
            <a:r>
              <a:rPr lang="en-US" sz="1600" dirty="0" smtClean="0">
                <a:solidFill>
                  <a:srgbClr val="000000"/>
                </a:solidFill>
                <a:cs typeface="Calibri"/>
                <a:sym typeface="Calibri"/>
              </a:rPr>
              <a:t>x%</a:t>
            </a:r>
          </a:p>
          <a:p>
            <a:pPr marL="914400" lvl="1" indent="-343693">
              <a:lnSpc>
                <a:spcPct val="90000"/>
              </a:lnSpc>
              <a:spcBef>
                <a:spcPts val="0"/>
              </a:spcBef>
              <a:buClr>
                <a:srgbClr val="5B9BD5"/>
              </a:buClr>
              <a:buSzPct val="100694"/>
              <a:buFont typeface="Noto Sans Symbols"/>
              <a:buChar char="○"/>
            </a:pPr>
            <a:r>
              <a:rPr lang="zh-CN" altLang="en-US" sz="1600" dirty="0" smtClean="0">
                <a:solidFill>
                  <a:srgbClr val="000000"/>
                </a:solidFill>
                <a:cs typeface="Calibri"/>
                <a:sym typeface="Calibri"/>
              </a:rPr>
              <a:t>将拥有电子废弃物立法的国家数量提高至</a:t>
            </a:r>
            <a:r>
              <a:rPr lang="en-US" sz="1600" dirty="0" smtClean="0">
                <a:solidFill>
                  <a:srgbClr val="000000"/>
                </a:solidFill>
                <a:cs typeface="Calibri"/>
                <a:sym typeface="Calibri"/>
              </a:rPr>
              <a:t>x</a:t>
            </a:r>
            <a:endParaRPr lang="en-US" sz="1600" dirty="0">
              <a:solidFill>
                <a:srgbClr val="000000"/>
              </a:solidFill>
              <a:cs typeface="Calibri"/>
              <a:sym typeface="Calibri"/>
            </a:endParaRPr>
          </a:p>
          <a:p>
            <a:pPr marL="457200" lvl="0" indent="-343693">
              <a:lnSpc>
                <a:spcPct val="90000"/>
              </a:lnSpc>
              <a:spcBef>
                <a:spcPts val="0"/>
              </a:spcBef>
              <a:buClr>
                <a:srgbClr val="498BC9"/>
              </a:buClr>
              <a:buSzPct val="100694"/>
              <a:buFont typeface="Noto Sans Symbols"/>
              <a:buChar char="●"/>
            </a:pPr>
            <a:endParaRPr lang="en-US" sz="1600" dirty="0" smtClean="0">
              <a:solidFill>
                <a:srgbClr val="000000"/>
              </a:solidFill>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cs typeface="Calibri"/>
                <a:sym typeface="Calibri"/>
              </a:rPr>
              <a:t>3.3</a:t>
            </a:r>
            <a:r>
              <a:rPr lang="zh-CN" altLang="en-US" sz="1600" dirty="0">
                <a:solidFill>
                  <a:srgbClr val="000000"/>
                </a:solidFill>
                <a:cs typeface="Calibri"/>
                <a:sym typeface="Calibri"/>
              </a:rPr>
              <a:t>：</a:t>
            </a:r>
            <a:r>
              <a:rPr lang="zh-CN" altLang="en-US" sz="1600" dirty="0" smtClean="0"/>
              <a:t>到</a:t>
            </a:r>
            <a:r>
              <a:rPr lang="en-US" sz="1600" dirty="0"/>
              <a:t>2020</a:t>
            </a:r>
            <a:r>
              <a:rPr lang="zh-CN" altLang="en-US" sz="1600" dirty="0"/>
              <a:t>年，电信</a:t>
            </a:r>
            <a:r>
              <a:rPr lang="en-US" sz="1600" dirty="0"/>
              <a:t>/ICT</a:t>
            </a:r>
            <a:r>
              <a:rPr lang="zh-CN" altLang="en-US" sz="1600" dirty="0"/>
              <a:t>部门每个设备的温室气体排放将减少</a:t>
            </a:r>
            <a:r>
              <a:rPr lang="en-US" sz="1600" dirty="0"/>
              <a:t>30% </a:t>
            </a:r>
            <a:endParaRPr lang="en-US" sz="1600" dirty="0">
              <a:solidFill>
                <a:srgbClr val="000000"/>
              </a:solidFill>
              <a:cs typeface="Calibri"/>
              <a:sym typeface="Calibri"/>
            </a:endParaRPr>
          </a:p>
          <a:p>
            <a:pPr marL="570707" lvl="1" indent="0">
              <a:lnSpc>
                <a:spcPct val="90000"/>
              </a:lnSpc>
              <a:spcBef>
                <a:spcPts val="0"/>
              </a:spcBef>
              <a:buClr>
                <a:srgbClr val="5B9BD5"/>
              </a:buClr>
              <a:buSzPct val="100694"/>
              <a:buNone/>
            </a:pPr>
            <a:r>
              <a:rPr lang="zh-CN" altLang="en-US" sz="1600" dirty="0" smtClean="0">
                <a:cs typeface="Calibri"/>
                <a:sym typeface="Wingdings" panose="05000000000000000000" pitchFamily="2" charset="2"/>
              </a:rPr>
              <a:t>可选方案：</a:t>
            </a:r>
            <a:endParaRPr lang="en-US" sz="1600" dirty="0" smtClean="0">
              <a:cs typeface="Calibri"/>
              <a:sym typeface="Wingdings" panose="05000000000000000000" pitchFamily="2" charset="2"/>
            </a:endParaRPr>
          </a:p>
          <a:p>
            <a:pPr marL="914400" lvl="1" indent="-343693">
              <a:lnSpc>
                <a:spcPct val="90000"/>
              </a:lnSpc>
              <a:spcBef>
                <a:spcPts val="0"/>
              </a:spcBef>
              <a:buClr>
                <a:srgbClr val="5B9BD5"/>
              </a:buClr>
              <a:buSzPct val="100694"/>
              <a:buFont typeface="Noto Sans Symbols"/>
              <a:buChar char="○"/>
            </a:pPr>
            <a:r>
              <a:rPr lang="zh-CN" altLang="en-US" sz="1600" dirty="0" smtClean="0">
                <a:solidFill>
                  <a:srgbClr val="000000"/>
                </a:solidFill>
                <a:cs typeface="Calibri"/>
                <a:sym typeface="Wingdings" panose="05000000000000000000" pitchFamily="2" charset="2"/>
              </a:rPr>
              <a:t>将巴黎协议</a:t>
            </a:r>
            <a:r>
              <a:rPr lang="en-US" altLang="zh-CN" sz="1600" dirty="0" smtClean="0">
                <a:solidFill>
                  <a:srgbClr val="000000"/>
                </a:solidFill>
                <a:cs typeface="Calibri"/>
                <a:sym typeface="Wingdings" panose="05000000000000000000" pitchFamily="2" charset="2"/>
              </a:rPr>
              <a:t>/ICT</a:t>
            </a:r>
            <a:r>
              <a:rPr lang="zh-CN" altLang="en-US" sz="1600" dirty="0" smtClean="0">
                <a:solidFill>
                  <a:srgbClr val="000000"/>
                </a:solidFill>
                <a:cs typeface="Calibri"/>
                <a:sym typeface="Wingdings" panose="05000000000000000000" pitchFamily="2" charset="2"/>
              </a:rPr>
              <a:t>行业相联系，以便按比例的为计划的国家确定贡献率（</a:t>
            </a:r>
            <a:r>
              <a:rPr lang="en-US" sz="1600" dirty="0" smtClean="0">
                <a:solidFill>
                  <a:srgbClr val="000000"/>
                </a:solidFill>
                <a:cs typeface="Calibri"/>
                <a:sym typeface="Wingdings" panose="05000000000000000000" pitchFamily="2" charset="2"/>
              </a:rPr>
              <a:t>INDCs</a:t>
            </a:r>
            <a:r>
              <a:rPr lang="zh-CN" altLang="en-US" sz="1600" dirty="0" smtClean="0">
                <a:solidFill>
                  <a:srgbClr val="000000"/>
                </a:solidFill>
                <a:cs typeface="Calibri"/>
                <a:sym typeface="Wingdings" panose="05000000000000000000" pitchFamily="2" charset="2"/>
              </a:rPr>
              <a:t>）贡献</a:t>
            </a:r>
            <a:endParaRPr lang="en-US" sz="1600" dirty="0">
              <a:solidFill>
                <a:srgbClr val="000000"/>
              </a:solidFill>
              <a:cs typeface="Calibri"/>
              <a:sym typeface="Calibri"/>
            </a:endParaRPr>
          </a:p>
          <a:p>
            <a:pPr marL="914400" lvl="1" indent="-343693">
              <a:lnSpc>
                <a:spcPct val="90000"/>
              </a:lnSpc>
              <a:spcBef>
                <a:spcPts val="0"/>
              </a:spcBef>
              <a:buClr>
                <a:srgbClr val="5B9BD5"/>
              </a:buClr>
              <a:buSzPct val="100694"/>
              <a:buFont typeface="Noto Sans Symbols"/>
              <a:buChar char="○"/>
            </a:pPr>
            <a:r>
              <a:rPr lang="zh-CN" altLang="en-US" sz="1600" dirty="0" smtClean="0">
                <a:solidFill>
                  <a:srgbClr val="000000"/>
                </a:solidFill>
                <a:cs typeface="Calibri"/>
                <a:sym typeface="Calibri"/>
              </a:rPr>
              <a:t>电信</a:t>
            </a:r>
            <a:r>
              <a:rPr lang="en-US" altLang="zh-CN" sz="1600" dirty="0" smtClean="0">
                <a:solidFill>
                  <a:srgbClr val="000000"/>
                </a:solidFill>
                <a:cs typeface="Calibri"/>
                <a:sym typeface="Calibri"/>
              </a:rPr>
              <a:t>/ICT</a:t>
            </a:r>
            <a:r>
              <a:rPr lang="zh-CN" altLang="en-US" sz="1600" dirty="0" smtClean="0">
                <a:solidFill>
                  <a:srgbClr val="000000"/>
                </a:solidFill>
                <a:cs typeface="Calibri"/>
                <a:sym typeface="Calibri"/>
              </a:rPr>
              <a:t>基础设施使用“更加清洁”的能源</a:t>
            </a:r>
            <a:endParaRPr lang="en-US" sz="1600" dirty="0">
              <a:solidFill>
                <a:srgbClr val="000000"/>
              </a:solidFill>
              <a:cs typeface="Calibri"/>
              <a:sym typeface="Calibri"/>
            </a:endParaRPr>
          </a:p>
        </p:txBody>
      </p:sp>
      <p:sp>
        <p:nvSpPr>
          <p:cNvPr id="5" name="Content Placeholder 3"/>
          <p:cNvSpPr txBox="1">
            <a:spLocks/>
          </p:cNvSpPr>
          <p:nvPr/>
        </p:nvSpPr>
        <p:spPr>
          <a:xfrm>
            <a:off x="4211960" y="908720"/>
            <a:ext cx="4608512" cy="5904656"/>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457200" indent="-343693">
              <a:lnSpc>
                <a:spcPct val="90000"/>
              </a:lnSpc>
              <a:spcBef>
                <a:spcPts val="0"/>
              </a:spcBef>
              <a:buClr>
                <a:srgbClr val="498BC9"/>
              </a:buClr>
              <a:buSzPct val="100694"/>
              <a:buFont typeface="Noto Sans Symbols"/>
              <a:buChar char="●"/>
            </a:pPr>
            <a:r>
              <a:rPr lang="zh-CN" altLang="en-US" sz="1600" b="1" dirty="0" smtClean="0">
                <a:cs typeface="Calibri"/>
                <a:sym typeface="Calibri"/>
              </a:rPr>
              <a:t>新的</a:t>
            </a:r>
            <a:r>
              <a:rPr lang="en-US" sz="1600" b="1" dirty="0" smtClean="0">
                <a:cs typeface="Calibri"/>
                <a:sym typeface="Calibri"/>
              </a:rPr>
              <a:t>3.4 </a:t>
            </a:r>
            <a:r>
              <a:rPr lang="en-US" sz="1600" dirty="0">
                <a:solidFill>
                  <a:srgbClr val="000000"/>
                </a:solidFill>
                <a:cs typeface="Calibri"/>
                <a:sym typeface="Wingdings" panose="05000000000000000000" pitchFamily="2" charset="2"/>
              </a:rPr>
              <a:t> </a:t>
            </a:r>
            <a:r>
              <a:rPr lang="en-US" sz="1600" dirty="0" smtClean="0">
                <a:solidFill>
                  <a:schemeClr val="accent6">
                    <a:lumMod val="75000"/>
                  </a:schemeClr>
                </a:solidFill>
                <a:cs typeface="Calibri"/>
                <a:sym typeface="Calibri"/>
              </a:rPr>
              <a:t>SDG 11.B.2</a:t>
            </a:r>
            <a:r>
              <a:rPr lang="zh-CN" altLang="en-US" sz="1600" dirty="0" smtClean="0">
                <a:solidFill>
                  <a:schemeClr val="accent6">
                    <a:lumMod val="75000"/>
                  </a:schemeClr>
                </a:solidFill>
                <a:cs typeface="Calibri"/>
                <a:sym typeface="Calibri"/>
              </a:rPr>
              <a:t>：拥有国家和地方灾害风险减少战略的国家数量</a:t>
            </a:r>
            <a:endParaRPr lang="en-US" sz="1600" dirty="0" smtClean="0">
              <a:solidFill>
                <a:schemeClr val="accent6">
                  <a:lumMod val="75000"/>
                </a:schemeClr>
              </a:solidFill>
              <a:cs typeface="Calibri"/>
              <a:sym typeface="Calibri"/>
            </a:endParaRPr>
          </a:p>
          <a:p>
            <a:pPr marL="570707" lvl="1" indent="0">
              <a:lnSpc>
                <a:spcPct val="90000"/>
              </a:lnSpc>
              <a:spcBef>
                <a:spcPts val="0"/>
              </a:spcBef>
              <a:buClr>
                <a:srgbClr val="5B9BD5"/>
              </a:buClr>
              <a:buSzPct val="100694"/>
              <a:buNone/>
            </a:pPr>
            <a:r>
              <a:rPr lang="zh-CN" altLang="en-US" sz="1600" dirty="0" smtClean="0">
                <a:cs typeface="Calibri"/>
                <a:sym typeface="Calibri"/>
              </a:rPr>
              <a:t>建议：</a:t>
            </a:r>
            <a:endParaRPr lang="en-US" sz="1600" dirty="0" smtClean="0">
              <a:cs typeface="Calibri"/>
              <a:sym typeface="Calibri"/>
            </a:endParaRPr>
          </a:p>
          <a:p>
            <a:pPr marL="1188720" lvl="2" indent="-343693">
              <a:lnSpc>
                <a:spcPct val="90000"/>
              </a:lnSpc>
              <a:spcBef>
                <a:spcPts val="0"/>
              </a:spcBef>
              <a:buClr>
                <a:srgbClr val="5B9BD5"/>
              </a:buClr>
              <a:buSzPct val="100694"/>
              <a:buFont typeface="Calibri"/>
              <a:buChar char="○"/>
            </a:pPr>
            <a:r>
              <a:rPr lang="zh-CN" altLang="en-US" sz="1600" dirty="0" smtClean="0">
                <a:cs typeface="Calibri"/>
                <a:sym typeface="Calibri"/>
              </a:rPr>
              <a:t>提高拥有国家应急通信计划国家的数量</a:t>
            </a:r>
            <a:endParaRPr lang="en-US" sz="1600" dirty="0" smtClean="0">
              <a:cs typeface="Calibri"/>
              <a:sym typeface="Calibri"/>
            </a:endParaRPr>
          </a:p>
          <a:p>
            <a:pPr marL="1188720" lvl="2" indent="-343693">
              <a:lnSpc>
                <a:spcPct val="90000"/>
              </a:lnSpc>
              <a:spcBef>
                <a:spcPts val="0"/>
              </a:spcBef>
              <a:buClr>
                <a:srgbClr val="5B9BD5"/>
              </a:buClr>
              <a:buSzPct val="100694"/>
              <a:buFont typeface="Calibri"/>
              <a:buChar char="○"/>
            </a:pPr>
            <a:r>
              <a:rPr lang="zh-CN" altLang="en-US" sz="1600" dirty="0" smtClean="0">
                <a:cs typeface="Calibri"/>
                <a:sym typeface="Calibri"/>
              </a:rPr>
              <a:t>提高拥有多灾害早期预警系统的国家数量（仙台框架指标</a:t>
            </a:r>
            <a:r>
              <a:rPr lang="en-US" altLang="zh-CN" sz="1600" dirty="0" smtClean="0">
                <a:cs typeface="Calibri"/>
                <a:sym typeface="Calibri"/>
              </a:rPr>
              <a:t>G1</a:t>
            </a:r>
            <a:r>
              <a:rPr lang="zh-CN" altLang="en-US" sz="1600" dirty="0" smtClean="0">
                <a:cs typeface="Calibri"/>
                <a:sym typeface="Calibri"/>
              </a:rPr>
              <a:t>）</a:t>
            </a:r>
            <a:endParaRPr lang="en-US" altLang="zh-CN" sz="1600" dirty="0" smtClean="0">
              <a:cs typeface="Calibri"/>
              <a:sym typeface="Calibri"/>
            </a:endParaRPr>
          </a:p>
          <a:p>
            <a:pPr marL="1188720" lvl="2" indent="-343693">
              <a:lnSpc>
                <a:spcPct val="90000"/>
              </a:lnSpc>
              <a:spcBef>
                <a:spcPts val="0"/>
              </a:spcBef>
              <a:buClr>
                <a:srgbClr val="5B9BD5"/>
              </a:buClr>
              <a:buSzPct val="100694"/>
              <a:buFont typeface="Calibri"/>
              <a:buChar char="○"/>
            </a:pPr>
            <a:r>
              <a:rPr lang="zh-CN" altLang="en-US" sz="1600" dirty="0" smtClean="0">
                <a:cs typeface="Calibri"/>
                <a:sym typeface="Calibri"/>
              </a:rPr>
              <a:t>提高已实施</a:t>
            </a:r>
            <a:r>
              <a:rPr lang="en-US" altLang="zh-CN" sz="1600" dirty="0" smtClean="0">
                <a:cs typeface="Calibri"/>
                <a:sym typeface="Calibri"/>
              </a:rPr>
              <a:t>CAP</a:t>
            </a:r>
            <a:r>
              <a:rPr lang="zh-CN" altLang="en-US" sz="1600" dirty="0" smtClean="0">
                <a:cs typeface="Calibri"/>
                <a:sym typeface="Calibri"/>
              </a:rPr>
              <a:t>国家的数量</a:t>
            </a:r>
            <a:endParaRPr lang="en-US" sz="1600" dirty="0" smtClean="0">
              <a:cs typeface="Calibri"/>
              <a:sym typeface="Calibri"/>
            </a:endParaRPr>
          </a:p>
          <a:p>
            <a:pPr marL="457200" lvl="0" indent="-343693">
              <a:lnSpc>
                <a:spcPct val="90000"/>
              </a:lnSpc>
              <a:spcBef>
                <a:spcPts val="0"/>
              </a:spcBef>
              <a:buClr>
                <a:srgbClr val="498BC9"/>
              </a:buClr>
              <a:buSzPct val="100694"/>
              <a:buFont typeface="Noto Sans Symbols"/>
              <a:buChar char="●"/>
            </a:pPr>
            <a:r>
              <a:rPr lang="en-US" sz="1600" b="1" dirty="0" smtClean="0">
                <a:solidFill>
                  <a:srgbClr val="000000"/>
                </a:solidFill>
                <a:cs typeface="Calibri"/>
                <a:sym typeface="Calibri"/>
              </a:rPr>
              <a:t>4.1</a:t>
            </a:r>
            <a:r>
              <a:rPr lang="zh-CN" altLang="en-US" sz="1600" dirty="0">
                <a:solidFill>
                  <a:srgbClr val="000000"/>
                </a:solidFill>
                <a:cs typeface="Calibri"/>
                <a:sym typeface="Calibri"/>
              </a:rPr>
              <a:t>：</a:t>
            </a:r>
            <a:r>
              <a:rPr lang="zh-CN" altLang="en-US" sz="1600" dirty="0" smtClean="0"/>
              <a:t>有利于创新的电信</a:t>
            </a:r>
            <a:r>
              <a:rPr lang="en-US" sz="1600" dirty="0" smtClean="0"/>
              <a:t>/ICT</a:t>
            </a:r>
            <a:r>
              <a:rPr lang="zh-CN" altLang="en-US" sz="1600" dirty="0" smtClean="0"/>
              <a:t>环境</a:t>
            </a:r>
            <a:r>
              <a:rPr lang="en-US" sz="1600" dirty="0" smtClean="0">
                <a:cs typeface="Calibri"/>
                <a:sym typeface="Calibri"/>
              </a:rPr>
              <a:t>:</a:t>
            </a:r>
          </a:p>
          <a:p>
            <a:pPr marL="1188720" lvl="2" indent="-343693">
              <a:lnSpc>
                <a:spcPct val="90000"/>
              </a:lnSpc>
              <a:spcBef>
                <a:spcPts val="0"/>
              </a:spcBef>
              <a:buClr>
                <a:srgbClr val="5B9BD5"/>
              </a:buClr>
              <a:buSzPct val="100694"/>
              <a:buFont typeface="Calibri"/>
              <a:buChar char="○"/>
            </a:pPr>
            <a:r>
              <a:rPr lang="zh-CN" altLang="en-US" sz="1600" dirty="0" smtClean="0">
                <a:cs typeface="Calibri"/>
                <a:sym typeface="Calibri"/>
              </a:rPr>
              <a:t>所有国家都出台有关创新的政策</a:t>
            </a:r>
            <a:r>
              <a:rPr lang="en-US" altLang="zh-CN" sz="1600" dirty="0" smtClean="0">
                <a:cs typeface="Calibri"/>
                <a:sym typeface="Calibri"/>
              </a:rPr>
              <a:t>/</a:t>
            </a:r>
            <a:r>
              <a:rPr lang="zh-CN" altLang="en-US" sz="1600" dirty="0" smtClean="0">
                <a:cs typeface="Calibri"/>
                <a:sym typeface="Calibri"/>
              </a:rPr>
              <a:t>战略，重点侧重于技术型中小企业</a:t>
            </a:r>
            <a:endParaRPr lang="en-US" altLang="zh-CN" sz="1600" dirty="0" smtClean="0">
              <a:cs typeface="Calibri"/>
              <a:sym typeface="Calibri"/>
            </a:endParaRPr>
          </a:p>
          <a:p>
            <a:pPr marL="1188720" lvl="2" indent="-343693">
              <a:lnSpc>
                <a:spcPct val="90000"/>
              </a:lnSpc>
              <a:spcBef>
                <a:spcPts val="0"/>
              </a:spcBef>
              <a:buClr>
                <a:srgbClr val="5B9BD5"/>
              </a:buClr>
              <a:buSzPct val="100694"/>
              <a:buFont typeface="Calibri"/>
              <a:buChar char="○"/>
            </a:pPr>
            <a:r>
              <a:rPr lang="en-US" sz="1600" dirty="0" smtClean="0">
                <a:cs typeface="Calibri"/>
                <a:sym typeface="Calibri"/>
              </a:rPr>
              <a:t>All countries to promote innovation hubs</a:t>
            </a:r>
          </a:p>
          <a:p>
            <a:pPr marL="457200" lvl="0" indent="-343693">
              <a:lnSpc>
                <a:spcPct val="90000"/>
              </a:lnSpc>
              <a:spcBef>
                <a:spcPts val="0"/>
              </a:spcBef>
              <a:buClr>
                <a:srgbClr val="498BC9"/>
              </a:buClr>
              <a:buSzPct val="100694"/>
              <a:buFont typeface="Noto Sans Symbols"/>
              <a:buChar char="●"/>
            </a:pPr>
            <a:r>
              <a:rPr lang="zh-CN" altLang="en-US" sz="1600" b="1" dirty="0" smtClean="0">
                <a:solidFill>
                  <a:srgbClr val="000000"/>
                </a:solidFill>
                <a:cs typeface="Calibri"/>
                <a:sym typeface="Calibri"/>
              </a:rPr>
              <a:t>新的</a:t>
            </a:r>
            <a:r>
              <a:rPr lang="en-US" sz="1600" b="1" dirty="0" smtClean="0">
                <a:solidFill>
                  <a:srgbClr val="000000"/>
                </a:solidFill>
                <a:cs typeface="Calibri"/>
                <a:sym typeface="Calibri"/>
              </a:rPr>
              <a:t> 4.2</a:t>
            </a:r>
            <a:r>
              <a:rPr lang="en-US" sz="1600" dirty="0" smtClean="0">
                <a:solidFill>
                  <a:srgbClr val="000000"/>
                </a:solidFill>
                <a:cs typeface="Calibri"/>
                <a:sym typeface="Calibri"/>
              </a:rPr>
              <a:t> </a:t>
            </a:r>
            <a:r>
              <a:rPr lang="en-US" sz="1600" dirty="0" smtClean="0">
                <a:solidFill>
                  <a:srgbClr val="000000"/>
                </a:solidFill>
                <a:cs typeface="Calibri"/>
                <a:sym typeface="Wingdings" panose="05000000000000000000" pitchFamily="2" charset="2"/>
              </a:rPr>
              <a:t></a:t>
            </a:r>
            <a:r>
              <a:rPr lang="en-US" sz="1600" dirty="0" smtClean="0">
                <a:solidFill>
                  <a:srgbClr val="FF0000"/>
                </a:solidFill>
                <a:cs typeface="Calibri"/>
                <a:sym typeface="Calibri"/>
              </a:rPr>
              <a:t> </a:t>
            </a:r>
            <a:r>
              <a:rPr lang="en-US" sz="1600" dirty="0" smtClean="0">
                <a:solidFill>
                  <a:schemeClr val="accent6">
                    <a:lumMod val="75000"/>
                  </a:schemeClr>
                </a:solidFill>
                <a:cs typeface="Calibri"/>
                <a:sym typeface="Calibri"/>
              </a:rPr>
              <a:t>SDG 9.B.1</a:t>
            </a:r>
            <a:r>
              <a:rPr lang="zh-CN" altLang="en-US" sz="1600" dirty="0" smtClean="0">
                <a:solidFill>
                  <a:schemeClr val="accent6">
                    <a:lumMod val="75000"/>
                  </a:schemeClr>
                </a:solidFill>
                <a:cs typeface="Calibri"/>
                <a:sym typeface="Calibri"/>
              </a:rPr>
              <a:t>：中高技术行业为总价值增加价值的比例</a:t>
            </a:r>
            <a:endParaRPr lang="en-US" sz="1600" dirty="0">
              <a:solidFill>
                <a:schemeClr val="accent6">
                  <a:lumMod val="75000"/>
                </a:schemeClr>
              </a:solidFill>
              <a:cs typeface="Calibri"/>
              <a:sym typeface="Calibri"/>
            </a:endParaRPr>
          </a:p>
          <a:p>
            <a:pPr marL="914400" lvl="1" indent="-343693">
              <a:lnSpc>
                <a:spcPct val="90000"/>
              </a:lnSpc>
              <a:spcBef>
                <a:spcPts val="0"/>
              </a:spcBef>
              <a:buClr>
                <a:srgbClr val="5B9BD5"/>
              </a:buClr>
              <a:buSzPct val="100694"/>
              <a:buFont typeface="Calibri"/>
              <a:buChar char="○"/>
            </a:pPr>
            <a:r>
              <a:rPr lang="zh-CN" altLang="en-US" sz="1600" dirty="0" smtClean="0">
                <a:cs typeface="Calibri"/>
                <a:sym typeface="Calibri"/>
              </a:rPr>
              <a:t>建议：</a:t>
            </a:r>
            <a:r>
              <a:rPr lang="en-US" altLang="zh-CN" sz="1600" dirty="0" smtClean="0">
                <a:cs typeface="Calibri"/>
                <a:sym typeface="Calibri"/>
              </a:rPr>
              <a:t>ICT</a:t>
            </a:r>
            <a:r>
              <a:rPr lang="zh-CN" altLang="en-US" sz="1600" dirty="0" smtClean="0">
                <a:cs typeface="Calibri"/>
                <a:sym typeface="Calibri"/>
              </a:rPr>
              <a:t>行业所占就业百分比（男性</a:t>
            </a:r>
            <a:r>
              <a:rPr lang="en-US" altLang="zh-CN" sz="1600" dirty="0" smtClean="0">
                <a:cs typeface="Calibri"/>
                <a:sym typeface="Calibri"/>
              </a:rPr>
              <a:t>/</a:t>
            </a:r>
            <a:r>
              <a:rPr lang="zh-CN" altLang="en-US" sz="1600" dirty="0" smtClean="0">
                <a:cs typeface="Calibri"/>
                <a:sym typeface="Calibri"/>
              </a:rPr>
              <a:t>女性）</a:t>
            </a:r>
            <a:endParaRPr lang="en-US" sz="1600" dirty="0">
              <a:cs typeface="Calibri"/>
              <a:sym typeface="Calibri"/>
            </a:endParaRPr>
          </a:p>
          <a:p>
            <a:pPr marL="457200" lvl="0" indent="-343693">
              <a:lnSpc>
                <a:spcPct val="90000"/>
              </a:lnSpc>
              <a:spcBef>
                <a:spcPts val="0"/>
              </a:spcBef>
              <a:buClr>
                <a:srgbClr val="498BC9"/>
              </a:buClr>
              <a:buSzPct val="100694"/>
              <a:buFont typeface="Noto Sans Symbols"/>
              <a:buChar char="●"/>
            </a:pPr>
            <a:r>
              <a:rPr lang="zh-CN" altLang="en-US" sz="1600" b="1" dirty="0" smtClean="0">
                <a:solidFill>
                  <a:srgbClr val="000000"/>
                </a:solidFill>
                <a:cs typeface="Calibri"/>
                <a:sym typeface="Calibri"/>
              </a:rPr>
              <a:t>新的</a:t>
            </a:r>
            <a:r>
              <a:rPr lang="en-US" sz="1600" b="1" dirty="0" smtClean="0">
                <a:solidFill>
                  <a:srgbClr val="000000"/>
                </a:solidFill>
                <a:cs typeface="Calibri"/>
                <a:sym typeface="Calibri"/>
              </a:rPr>
              <a:t> 5.1</a:t>
            </a:r>
            <a:r>
              <a:rPr lang="zh-CN" altLang="en-US" sz="1600" dirty="0" smtClean="0">
                <a:solidFill>
                  <a:srgbClr val="000000"/>
                </a:solidFill>
                <a:cs typeface="Calibri"/>
                <a:sym typeface="Calibri"/>
              </a:rPr>
              <a:t>：（</a:t>
            </a:r>
            <a:r>
              <a:rPr lang="en-US" altLang="zh-CN" sz="1600" dirty="0" smtClean="0">
                <a:solidFill>
                  <a:srgbClr val="000000"/>
                </a:solidFill>
                <a:cs typeface="Calibri"/>
                <a:sym typeface="Calibri"/>
              </a:rPr>
              <a:t>ICT</a:t>
            </a:r>
            <a:r>
              <a:rPr lang="zh-CN" altLang="en-US" sz="1600" dirty="0" smtClean="0">
                <a:solidFill>
                  <a:srgbClr val="000000"/>
                </a:solidFill>
                <a:cs typeface="Calibri"/>
                <a:sym typeface="Calibri"/>
              </a:rPr>
              <a:t>环境中有效的利益攸关方伙伴关系）</a:t>
            </a:r>
            <a:r>
              <a:rPr lang="en-US" sz="1600" dirty="0" smtClean="0">
                <a:solidFill>
                  <a:srgbClr val="000000"/>
                </a:solidFill>
                <a:cs typeface="Calibri"/>
                <a:sym typeface="Calibri"/>
              </a:rPr>
              <a:t> </a:t>
            </a:r>
            <a:r>
              <a:rPr lang="en-US" sz="1600" dirty="0" smtClean="0">
                <a:solidFill>
                  <a:srgbClr val="000000"/>
                </a:solidFill>
                <a:cs typeface="Calibri"/>
                <a:sym typeface="Wingdings" panose="05000000000000000000" pitchFamily="2" charset="2"/>
              </a:rPr>
              <a:t> </a:t>
            </a:r>
            <a:r>
              <a:rPr lang="en-US" sz="1600" dirty="0" smtClean="0">
                <a:solidFill>
                  <a:schemeClr val="accent6">
                    <a:lumMod val="75000"/>
                  </a:schemeClr>
                </a:solidFill>
                <a:cs typeface="Calibri"/>
                <a:sym typeface="Calibri"/>
              </a:rPr>
              <a:t>SDG 17.6.1</a:t>
            </a:r>
            <a:r>
              <a:rPr lang="zh-CN" altLang="en-US" sz="1600" dirty="0" smtClean="0">
                <a:solidFill>
                  <a:schemeClr val="accent6">
                    <a:lumMod val="75000"/>
                  </a:schemeClr>
                </a:solidFill>
                <a:cs typeface="Calibri"/>
                <a:sym typeface="Calibri"/>
              </a:rPr>
              <a:t>科学和</a:t>
            </a:r>
            <a:r>
              <a:rPr lang="en-US" altLang="zh-CN" sz="1600" dirty="0" smtClean="0">
                <a:solidFill>
                  <a:schemeClr val="accent6">
                    <a:lumMod val="75000"/>
                  </a:schemeClr>
                </a:solidFill>
                <a:cs typeface="Calibri"/>
                <a:sym typeface="Calibri"/>
              </a:rPr>
              <a:t>/</a:t>
            </a:r>
            <a:r>
              <a:rPr lang="zh-CN" altLang="en-US" sz="1600" dirty="0" smtClean="0">
                <a:solidFill>
                  <a:schemeClr val="accent6">
                    <a:lumMod val="75000"/>
                  </a:schemeClr>
                </a:solidFill>
                <a:cs typeface="Calibri"/>
                <a:sym typeface="Calibri"/>
              </a:rPr>
              <a:t>或技术合作协议数量）</a:t>
            </a:r>
            <a:endParaRPr lang="en-US" sz="1600" dirty="0" smtClean="0">
              <a:solidFill>
                <a:schemeClr val="accent6">
                  <a:lumMod val="75000"/>
                </a:schemeClr>
              </a:solidFill>
              <a:cs typeface="Calibri"/>
              <a:sym typeface="Calibri"/>
            </a:endParaRPr>
          </a:p>
          <a:p>
            <a:pPr marL="914400" lvl="1" indent="-343693">
              <a:lnSpc>
                <a:spcPct val="90000"/>
              </a:lnSpc>
              <a:spcBef>
                <a:spcPts val="0"/>
              </a:spcBef>
              <a:buClr>
                <a:srgbClr val="5B9BD5"/>
              </a:buClr>
              <a:buSzPct val="100694"/>
              <a:buFont typeface="Noto Sans Symbols"/>
              <a:buChar char="○"/>
            </a:pPr>
            <a:r>
              <a:rPr lang="zh-CN" altLang="en-US" sz="1600" dirty="0" smtClean="0">
                <a:cs typeface="Calibri"/>
                <a:sym typeface="Calibri"/>
              </a:rPr>
              <a:t>建议：加大</a:t>
            </a:r>
            <a:r>
              <a:rPr lang="en-US" altLang="zh-CN" sz="1600" dirty="0" smtClean="0">
                <a:cs typeface="Calibri"/>
                <a:sym typeface="Calibri"/>
              </a:rPr>
              <a:t>ICT</a:t>
            </a:r>
            <a:r>
              <a:rPr lang="zh-CN" altLang="en-US" sz="1600" dirty="0" smtClean="0">
                <a:cs typeface="Calibri"/>
                <a:sym typeface="Calibri"/>
              </a:rPr>
              <a:t>相关融资</a:t>
            </a:r>
            <a:r>
              <a:rPr lang="en-US" altLang="zh-CN" sz="1600" dirty="0" smtClean="0">
                <a:cs typeface="Calibri"/>
                <a:sym typeface="Calibri"/>
              </a:rPr>
              <a:t>/</a:t>
            </a:r>
            <a:r>
              <a:rPr lang="zh-CN" altLang="en-US" sz="1600" dirty="0" smtClean="0">
                <a:cs typeface="Calibri"/>
                <a:sym typeface="Calibri"/>
              </a:rPr>
              <a:t>发展项目数量</a:t>
            </a:r>
            <a:endParaRPr lang="en-US" sz="1600" dirty="0">
              <a:cs typeface="Calibri"/>
              <a:sym typeface="Calibri"/>
            </a:endParaRPr>
          </a:p>
        </p:txBody>
      </p:sp>
    </p:spTree>
    <p:extLst>
      <p:ext uri="{BB962C8B-B14F-4D97-AF65-F5344CB8AC3E}">
        <p14:creationId xmlns:p14="http://schemas.microsoft.com/office/powerpoint/2010/main" val="9672790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zh-CN" altLang="en-US" dirty="0"/>
              <a:t>战略风险</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26</a:t>
            </a:fld>
            <a:endParaRPr lang="en-US"/>
          </a:p>
        </p:txBody>
      </p:sp>
    </p:spTree>
    <p:extLst>
      <p:ext uri="{BB962C8B-B14F-4D97-AF65-F5344CB8AC3E}">
        <p14:creationId xmlns:p14="http://schemas.microsoft.com/office/powerpoint/2010/main" val="14730063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smtClean="0"/>
              <a:t>Overview of Strategic Risks</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27</a:t>
            </a:fld>
            <a:endParaRPr lang="en-US" dirty="0"/>
          </a:p>
        </p:txBody>
      </p:sp>
      <p:sp>
        <p:nvSpPr>
          <p:cNvPr id="7" name="TextBox 6"/>
          <p:cNvSpPr txBox="1"/>
          <p:nvPr/>
        </p:nvSpPr>
        <p:spPr>
          <a:xfrm>
            <a:off x="475134" y="1550665"/>
            <a:ext cx="4096866" cy="1069899"/>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zh-CN" altLang="en-US" sz="2400" dirty="0" smtClean="0">
                <a:solidFill>
                  <a:srgbClr val="FF0000"/>
                </a:solidFill>
              </a:rPr>
              <a:t>风险 </a:t>
            </a:r>
            <a:r>
              <a:rPr lang="en-US" sz="2400" b="0" cap="small" dirty="0" smtClean="0">
                <a:solidFill>
                  <a:srgbClr val="C00000"/>
                </a:solidFill>
              </a:rPr>
              <a:t>1</a:t>
            </a:r>
          </a:p>
          <a:p>
            <a:pPr marL="180000" indent="-180000">
              <a:buClr>
                <a:schemeClr val="accent2"/>
              </a:buClr>
              <a:buSzPct val="70000"/>
              <a:buFont typeface="Wingdings" panose="05000000000000000000" pitchFamily="2" charset="2"/>
              <a:buChar char=""/>
            </a:pPr>
            <a:r>
              <a:rPr lang="zh-CN" altLang="en-US" sz="2400" dirty="0"/>
              <a:t>不断下降的适用性和展示明确增值的能力</a:t>
            </a:r>
            <a:endParaRPr lang="en-US" sz="2400" dirty="0" smtClean="0"/>
          </a:p>
        </p:txBody>
      </p:sp>
      <p:sp>
        <p:nvSpPr>
          <p:cNvPr id="8" name="TextBox 7"/>
          <p:cNvSpPr txBox="1"/>
          <p:nvPr/>
        </p:nvSpPr>
        <p:spPr>
          <a:xfrm>
            <a:off x="465584" y="3515908"/>
            <a:ext cx="4106416" cy="737501"/>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zh-CN" altLang="en-US" sz="2400" dirty="0">
                <a:solidFill>
                  <a:srgbClr val="FF0000"/>
                </a:solidFill>
              </a:rPr>
              <a:t>风险 </a:t>
            </a:r>
            <a:r>
              <a:rPr lang="en-US" sz="2400" b="0" cap="small" dirty="0" smtClean="0">
                <a:solidFill>
                  <a:srgbClr val="C00000"/>
                </a:solidFill>
              </a:rPr>
              <a:t>2</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zh-CN" altLang="en-US" sz="2400" dirty="0"/>
              <a:t>过于分散</a:t>
            </a:r>
            <a:endParaRPr lang="en-US" sz="2400" dirty="0" smtClean="0"/>
          </a:p>
        </p:txBody>
      </p:sp>
      <p:sp>
        <p:nvSpPr>
          <p:cNvPr id="9" name="TextBox 8"/>
          <p:cNvSpPr txBox="1"/>
          <p:nvPr/>
        </p:nvSpPr>
        <p:spPr>
          <a:xfrm>
            <a:off x="475134" y="4816355"/>
            <a:ext cx="4106416" cy="1069899"/>
          </a:xfrm>
          <a:prstGeom prst="rect">
            <a:avLst/>
          </a:prstGeom>
          <a:solidFill>
            <a:srgbClr val="FFFFFF"/>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zh-CN" altLang="en-US" sz="2400" dirty="0">
                <a:solidFill>
                  <a:srgbClr val="FF0000"/>
                </a:solidFill>
              </a:rPr>
              <a:t>风险 </a:t>
            </a:r>
            <a:r>
              <a:rPr lang="en-US" sz="2400" b="0" cap="small" dirty="0" smtClean="0">
                <a:solidFill>
                  <a:srgbClr val="C00000"/>
                </a:solidFill>
              </a:rPr>
              <a:t>3</a:t>
            </a:r>
          </a:p>
          <a:p>
            <a:pPr marL="180000" indent="-180000">
              <a:buClr>
                <a:schemeClr val="accent2"/>
              </a:buClr>
              <a:buSzPct val="70000"/>
              <a:buFont typeface="Wingdings" panose="05000000000000000000" pitchFamily="2" charset="2"/>
              <a:buChar char=""/>
            </a:pPr>
            <a:r>
              <a:rPr lang="zh-CN" altLang="en-US" sz="2400" dirty="0"/>
              <a:t>不能迅速应对新生需求和创新不足</a:t>
            </a:r>
            <a:endParaRPr lang="en-US" sz="2400" dirty="0" smtClean="0"/>
          </a:p>
        </p:txBody>
      </p:sp>
      <p:sp>
        <p:nvSpPr>
          <p:cNvPr id="10" name="TextBox 9"/>
          <p:cNvSpPr txBox="1"/>
          <p:nvPr/>
        </p:nvSpPr>
        <p:spPr>
          <a:xfrm>
            <a:off x="4855815" y="4483956"/>
            <a:ext cx="3888432" cy="737501"/>
          </a:xfrm>
          <a:prstGeom prst="rect">
            <a:avLst/>
          </a:prstGeom>
          <a:no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zh-CN" altLang="en-US" sz="2400" dirty="0">
                <a:solidFill>
                  <a:srgbClr val="FF0000"/>
                </a:solidFill>
              </a:rPr>
              <a:t>风险 </a:t>
            </a:r>
            <a:r>
              <a:rPr lang="en-US" sz="2400" b="0" cap="small" dirty="0" smtClean="0">
                <a:solidFill>
                  <a:srgbClr val="C00000"/>
                </a:solidFill>
              </a:rPr>
              <a:t>6</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zh-CN" altLang="en-US" sz="2400" dirty="0" smtClean="0"/>
              <a:t>资金不足（资金支持不够）</a:t>
            </a:r>
            <a:endParaRPr lang="en-US" sz="2400" dirty="0"/>
          </a:p>
        </p:txBody>
      </p:sp>
      <p:sp>
        <p:nvSpPr>
          <p:cNvPr id="11" name="TextBox 10"/>
          <p:cNvSpPr txBox="1"/>
          <p:nvPr/>
        </p:nvSpPr>
        <p:spPr>
          <a:xfrm>
            <a:off x="4855815" y="2817551"/>
            <a:ext cx="3888432" cy="1475545"/>
          </a:xfrm>
          <a:prstGeom prst="rect">
            <a:avLst/>
          </a:prstGeom>
          <a:noFill/>
          <a:ln>
            <a:solidFill>
              <a:schemeClr val="accent1"/>
            </a:solidFill>
          </a:ln>
        </p:spPr>
        <p:txBody>
          <a:bodyPr wrap="square" lIns="72000" tIns="36000" rIns="72000" bIns="36000" rtlCol="0">
            <a:noAutofit/>
          </a:bodyPr>
          <a:lstStyle>
            <a:defPPr>
              <a:defRPr lang="en-US"/>
            </a:defPPr>
            <a:lvl1pPr>
              <a:lnSpc>
                <a:spcPct val="90000"/>
              </a:lnSpc>
              <a:defRPr b="1"/>
            </a:lvl1pPr>
          </a:lstStyle>
          <a:p>
            <a:r>
              <a:rPr lang="zh-CN" altLang="en-US" sz="2400" dirty="0">
                <a:solidFill>
                  <a:srgbClr val="FF0000"/>
                </a:solidFill>
              </a:rPr>
              <a:t>风险 </a:t>
            </a:r>
            <a:r>
              <a:rPr lang="en-US" sz="2400" b="0" cap="small" dirty="0" smtClean="0">
                <a:solidFill>
                  <a:srgbClr val="C00000"/>
                </a:solidFill>
              </a:rPr>
              <a:t>5</a:t>
            </a:r>
          </a:p>
          <a:p>
            <a:pPr marL="180000" indent="-180000">
              <a:buClr>
                <a:schemeClr val="accent2"/>
              </a:buClr>
              <a:buSzPct val="70000"/>
              <a:buFont typeface="Wingdings" panose="05000000000000000000" pitchFamily="2" charset="2"/>
              <a:buChar char=""/>
            </a:pPr>
            <a:r>
              <a:rPr lang="en-US" sz="2400" dirty="0" smtClean="0"/>
              <a:t> </a:t>
            </a:r>
            <a:r>
              <a:rPr lang="zh-CN" altLang="en-US" sz="2400" dirty="0" smtClean="0"/>
              <a:t>内部结构、手段、方法和进程不完善</a:t>
            </a:r>
            <a:endParaRPr lang="en-US" sz="2400" dirty="0" smtClean="0"/>
          </a:p>
        </p:txBody>
      </p:sp>
      <p:sp>
        <p:nvSpPr>
          <p:cNvPr id="15" name="TextBox 14"/>
          <p:cNvSpPr txBox="1"/>
          <p:nvPr/>
        </p:nvSpPr>
        <p:spPr>
          <a:xfrm>
            <a:off x="4860032" y="1556792"/>
            <a:ext cx="3888432" cy="1069899"/>
          </a:xfrm>
          <a:prstGeom prst="rect">
            <a:avLst/>
          </a:prstGeom>
          <a:solidFill>
            <a:schemeClr val="bg1">
              <a:lumMod val="95000"/>
            </a:schemeClr>
          </a:solidFill>
          <a:ln>
            <a:solidFill>
              <a:schemeClr val="accent1"/>
            </a:solidFill>
          </a:ln>
        </p:spPr>
        <p:txBody>
          <a:bodyPr wrap="square" lIns="72000" tIns="36000" rIns="72000" bIns="36000" rtlCol="0">
            <a:spAutoFit/>
          </a:bodyPr>
          <a:lstStyle>
            <a:defPPr>
              <a:defRPr lang="en-US"/>
            </a:defPPr>
            <a:lvl1pPr>
              <a:lnSpc>
                <a:spcPct val="90000"/>
              </a:lnSpc>
              <a:defRPr b="1"/>
            </a:lvl1pPr>
          </a:lstStyle>
          <a:p>
            <a:r>
              <a:rPr lang="zh-CN" altLang="en-US" sz="2400" dirty="0">
                <a:solidFill>
                  <a:srgbClr val="FF0000"/>
                </a:solidFill>
              </a:rPr>
              <a:t>风险 </a:t>
            </a:r>
            <a:r>
              <a:rPr lang="en-US" sz="2400" b="0" cap="small" dirty="0" smtClean="0">
                <a:solidFill>
                  <a:srgbClr val="C00000"/>
                </a:solidFill>
              </a:rPr>
              <a:t>4</a:t>
            </a:r>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t>
            </a:r>
            <a:r>
              <a:rPr lang="zh-CN" altLang="en-US" sz="2400" dirty="0" smtClean="0"/>
              <a:t>关于信任和信心方面的关切</a:t>
            </a:r>
            <a:endParaRPr lang="en-US" sz="2400" dirty="0" smtClean="0"/>
          </a:p>
        </p:txBody>
      </p:sp>
    </p:spTree>
    <p:extLst>
      <p:ext uri="{BB962C8B-B14F-4D97-AF65-F5344CB8AC3E}">
        <p14:creationId xmlns:p14="http://schemas.microsoft.com/office/powerpoint/2010/main" val="1360168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战略风险</a:t>
            </a:r>
            <a:r>
              <a:rPr lang="en-US" dirty="0" smtClean="0"/>
              <a:t>1</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28</a:t>
            </a:fld>
            <a:endParaRPr lang="en-US"/>
          </a:p>
        </p:txBody>
      </p:sp>
      <p:sp>
        <p:nvSpPr>
          <p:cNvPr id="6" name="TextBox 5"/>
          <p:cNvSpPr txBox="1"/>
          <p:nvPr/>
        </p:nvSpPr>
        <p:spPr>
          <a:xfrm>
            <a:off x="609600" y="1196752"/>
            <a:ext cx="8282880" cy="4006088"/>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zh-CN" altLang="en-US" sz="2000" b="0" dirty="0">
                <a:solidFill>
                  <a:srgbClr val="FF0000"/>
                </a:solidFill>
              </a:rPr>
              <a:t>风险</a:t>
            </a:r>
            <a:endParaRPr lang="en-US" sz="2000" b="0" cap="small" dirty="0">
              <a:solidFill>
                <a:srgbClr val="C00000"/>
              </a:solidFill>
            </a:endParaRPr>
          </a:p>
          <a:p>
            <a:pPr marL="180000" indent="-180000">
              <a:buClr>
                <a:schemeClr val="accent2"/>
              </a:buClr>
              <a:buSzPct val="70000"/>
              <a:buFont typeface="Wingdings" panose="05000000000000000000" pitchFamily="2" charset="2"/>
              <a:buChar char=""/>
            </a:pPr>
            <a:r>
              <a:rPr lang="en-US" sz="2200" dirty="0" smtClean="0"/>
              <a:t> </a:t>
            </a:r>
            <a:r>
              <a:rPr lang="zh-CN" altLang="en-US" sz="2200" dirty="0" smtClean="0"/>
              <a:t>确定相关性和能力，以明确表明附加值</a:t>
            </a:r>
            <a:endParaRPr lang="en-US" sz="2200" dirty="0" smtClean="0"/>
          </a:p>
          <a:p>
            <a:pPr marL="360000" lvl="1" indent="-180000">
              <a:lnSpc>
                <a:spcPct val="90000"/>
              </a:lnSpc>
              <a:buClr>
                <a:schemeClr val="accent2"/>
              </a:buClr>
              <a:buSzPct val="70000"/>
              <a:buFont typeface="Wingdings" panose="05000000000000000000" pitchFamily="2" charset="2"/>
              <a:buChar char=""/>
            </a:pPr>
            <a:r>
              <a:rPr lang="en-US" sz="2200" dirty="0" smtClean="0"/>
              <a:t> </a:t>
            </a:r>
            <a:r>
              <a:rPr lang="zh-CN" altLang="en-US" sz="2200" b="1" dirty="0" smtClean="0"/>
              <a:t>组织内部</a:t>
            </a:r>
            <a:r>
              <a:rPr lang="zh-CN" altLang="en-US" sz="2200" dirty="0" smtClean="0"/>
              <a:t>重复工作和不一致性的风险，影响我们充分表明附加值的能力</a:t>
            </a:r>
            <a:endParaRPr lang="en-US" sz="2200" dirty="0" smtClean="0"/>
          </a:p>
          <a:p>
            <a:pPr marL="360000" lvl="1" indent="-180000">
              <a:lnSpc>
                <a:spcPct val="90000"/>
              </a:lnSpc>
              <a:buClr>
                <a:schemeClr val="accent2"/>
              </a:buClr>
              <a:buSzPct val="70000"/>
              <a:buFont typeface="Wingdings" panose="05000000000000000000" pitchFamily="2" charset="2"/>
              <a:buChar char=""/>
            </a:pPr>
            <a:r>
              <a:rPr lang="zh-CN" altLang="en-US" sz="2200" dirty="0" smtClean="0"/>
              <a:t>体现</a:t>
            </a:r>
            <a:r>
              <a:rPr lang="zh-CN" altLang="en-US" sz="2200" dirty="0"/>
              <a:t>了</a:t>
            </a:r>
            <a:r>
              <a:rPr lang="zh-CN" altLang="en-US" sz="2200" b="1" dirty="0"/>
              <a:t>与其他相关组织</a:t>
            </a:r>
            <a:r>
              <a:rPr lang="zh-CN" altLang="en-US" sz="2200" dirty="0"/>
              <a:t>和机构的工作冲突、前后脱节和竞争的风险，以及误解国际电联职责范围、使命和作用的风险</a:t>
            </a:r>
            <a:endParaRPr lang="en-US" sz="2200" dirty="0" smtClean="0"/>
          </a:p>
          <a:p>
            <a:endParaRPr lang="en-US" sz="2200" b="0" cap="small" dirty="0" smtClean="0">
              <a:solidFill>
                <a:schemeClr val="accent6"/>
              </a:solidFill>
            </a:endParaRPr>
          </a:p>
          <a:p>
            <a:r>
              <a:rPr lang="zh-CN" altLang="en-US" sz="2000" b="0" cap="small" dirty="0">
                <a:solidFill>
                  <a:schemeClr val="accent6"/>
                </a:solidFill>
              </a:rPr>
              <a:t>缓解</a:t>
            </a:r>
            <a:r>
              <a:rPr lang="zh-CN" altLang="en-US" sz="2200" b="0" cap="small" dirty="0" smtClean="0">
                <a:solidFill>
                  <a:schemeClr val="accent6"/>
                </a:solidFill>
              </a:rPr>
              <a:t>战略</a:t>
            </a:r>
            <a:endParaRPr lang="en-US" sz="2200" b="0" cap="small" dirty="0" smtClean="0">
              <a:solidFill>
                <a:schemeClr val="accent6"/>
              </a:solidFill>
            </a:endParaRPr>
          </a:p>
          <a:p>
            <a:r>
              <a:rPr lang="en-US" sz="2200" b="0" dirty="0" smtClean="0"/>
              <a:t>- </a:t>
            </a:r>
            <a:r>
              <a:rPr lang="zh-CN" altLang="en-US" sz="2200" b="0" dirty="0" smtClean="0"/>
              <a:t>风险规避：明确无误规定</a:t>
            </a:r>
            <a:r>
              <a:rPr lang="zh-CN" altLang="en-US" sz="2200" dirty="0" smtClean="0"/>
              <a:t>国际电联</a:t>
            </a:r>
            <a:r>
              <a:rPr lang="zh-CN" altLang="en-US" sz="2200" b="0" dirty="0" smtClean="0"/>
              <a:t>每一机构的</a:t>
            </a:r>
            <a:r>
              <a:rPr lang="zh-CN" altLang="en-US" sz="2200" dirty="0" smtClean="0"/>
              <a:t>职责</a:t>
            </a:r>
            <a:r>
              <a:rPr lang="zh-CN" altLang="en-US" sz="2200" b="0" dirty="0" smtClean="0"/>
              <a:t>和</a:t>
            </a:r>
            <a:r>
              <a:rPr lang="zh-CN" altLang="en-US" sz="2200" dirty="0" smtClean="0"/>
              <a:t>作用</a:t>
            </a:r>
            <a:endParaRPr lang="en-US" sz="2200" dirty="0" smtClean="0"/>
          </a:p>
          <a:p>
            <a:r>
              <a:rPr lang="en-US" sz="2200" b="0" dirty="0" smtClean="0"/>
              <a:t>- </a:t>
            </a:r>
            <a:r>
              <a:rPr lang="zh-CN" altLang="en-US" sz="2200" b="0" dirty="0" smtClean="0"/>
              <a:t>风险限制：</a:t>
            </a:r>
            <a:r>
              <a:rPr lang="zh-CN" altLang="en-US" sz="2200" dirty="0" smtClean="0"/>
              <a:t>改善合作框架</a:t>
            </a:r>
            <a:endParaRPr lang="en-US" sz="2200" dirty="0" smtClean="0"/>
          </a:p>
          <a:p>
            <a:r>
              <a:rPr lang="en-US" sz="2200" b="0" dirty="0" smtClean="0"/>
              <a:t>- </a:t>
            </a:r>
            <a:r>
              <a:rPr lang="zh-CN" altLang="en-US" sz="2200" b="0" dirty="0" smtClean="0"/>
              <a:t>风险规避：确定并重点开展具有独特附加值的活动</a:t>
            </a:r>
            <a:endParaRPr lang="en-US" sz="2200" b="0" dirty="0" smtClean="0"/>
          </a:p>
          <a:p>
            <a:r>
              <a:rPr lang="en-US" sz="2200" b="0" dirty="0" smtClean="0"/>
              <a:t>- </a:t>
            </a:r>
            <a:r>
              <a:rPr lang="zh-CN" altLang="en-US" sz="2200" b="0" dirty="0" smtClean="0"/>
              <a:t>风险转移：建立</a:t>
            </a:r>
            <a:r>
              <a:rPr lang="zh-CN" altLang="en-US" sz="2200" dirty="0" smtClean="0"/>
              <a:t>长期伙伴关系</a:t>
            </a:r>
            <a:endParaRPr lang="en-US" sz="2200" dirty="0" smtClean="0"/>
          </a:p>
          <a:p>
            <a:r>
              <a:rPr lang="en-US" sz="2200" b="0" dirty="0" smtClean="0"/>
              <a:t>- </a:t>
            </a:r>
            <a:r>
              <a:rPr lang="zh-CN" altLang="en-US" sz="2200" b="0" dirty="0" smtClean="0"/>
              <a:t>风险限制：制定适当和连贯一致的</a:t>
            </a:r>
            <a:r>
              <a:rPr lang="zh-CN" altLang="en-US" sz="2200" dirty="0" smtClean="0"/>
              <a:t>沟通战略</a:t>
            </a:r>
            <a:r>
              <a:rPr lang="zh-CN" altLang="en-US" sz="2200" b="0" dirty="0" smtClean="0"/>
              <a:t>（</a:t>
            </a:r>
            <a:r>
              <a:rPr lang="zh-CN" altLang="en-US" sz="2200" dirty="0" smtClean="0"/>
              <a:t>内部</a:t>
            </a:r>
            <a:r>
              <a:rPr lang="zh-CN" altLang="en-US" sz="2200" b="0" dirty="0" smtClean="0"/>
              <a:t>和</a:t>
            </a:r>
            <a:r>
              <a:rPr lang="zh-CN" altLang="en-US" sz="2200" dirty="0" smtClean="0"/>
              <a:t>外部</a:t>
            </a:r>
            <a:r>
              <a:rPr lang="zh-CN" altLang="en-US" sz="2200" b="0" dirty="0" smtClean="0"/>
              <a:t>）</a:t>
            </a:r>
            <a:endParaRPr lang="en-US" sz="2200" b="0" dirty="0"/>
          </a:p>
        </p:txBody>
      </p:sp>
    </p:spTree>
    <p:extLst>
      <p:ext uri="{BB962C8B-B14F-4D97-AF65-F5344CB8AC3E}">
        <p14:creationId xmlns:p14="http://schemas.microsoft.com/office/powerpoint/2010/main" val="26273225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战略风险</a:t>
            </a:r>
            <a:r>
              <a:rPr lang="en-US" dirty="0" smtClean="0"/>
              <a:t>2</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29</a:t>
            </a:fld>
            <a:endParaRPr lang="en-US"/>
          </a:p>
        </p:txBody>
      </p:sp>
      <p:sp>
        <p:nvSpPr>
          <p:cNvPr id="5" name="TextBox 4"/>
          <p:cNvSpPr txBox="1"/>
          <p:nvPr/>
        </p:nvSpPr>
        <p:spPr>
          <a:xfrm>
            <a:off x="598537" y="1340768"/>
            <a:ext cx="8066856" cy="3064291"/>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zh-CN" altLang="en-US" sz="2400" b="0" dirty="0">
                <a:solidFill>
                  <a:srgbClr val="FF0000"/>
                </a:solidFill>
              </a:rPr>
              <a:t>风险</a:t>
            </a:r>
            <a:endParaRPr lang="en-US" sz="2400" b="0" cap="small" dirty="0">
              <a:solidFill>
                <a:srgbClr val="C00000"/>
              </a:solidFill>
            </a:endParaRP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zh-CN" altLang="en-US" sz="2400" dirty="0"/>
              <a:t>过于</a:t>
            </a:r>
            <a:r>
              <a:rPr lang="zh-CN" altLang="en-US" sz="2400" dirty="0" smtClean="0"/>
              <a:t>分散</a:t>
            </a:r>
            <a:endParaRPr lang="en-US" sz="2400" dirty="0" smtClean="0"/>
          </a:p>
          <a:p>
            <a:pPr marL="360000" lvl="1" indent="-180000">
              <a:lnSpc>
                <a:spcPct val="90000"/>
              </a:lnSpc>
              <a:buClr>
                <a:schemeClr val="accent2"/>
              </a:buClr>
              <a:buSzPct val="70000"/>
              <a:buFont typeface="Wingdings" panose="05000000000000000000" pitchFamily="2" charset="2"/>
              <a:buChar char=""/>
            </a:pPr>
            <a:r>
              <a:rPr lang="zh-CN" altLang="en-US" sz="2400" dirty="0"/>
              <a:t>体现了冲淡使命并忽视机构核心职责的</a:t>
            </a:r>
            <a:r>
              <a:rPr lang="zh-CN" altLang="en-US" sz="2400" dirty="0" smtClean="0"/>
              <a:t>风险</a:t>
            </a:r>
            <a:endParaRPr lang="en-US" sz="2400" dirty="0" smtClean="0"/>
          </a:p>
          <a:p>
            <a:endParaRPr lang="en-US" sz="2400" b="0" cap="small" dirty="0" smtClean="0">
              <a:solidFill>
                <a:schemeClr val="accent6"/>
              </a:solidFill>
            </a:endParaRPr>
          </a:p>
          <a:p>
            <a:r>
              <a:rPr lang="zh-CN" altLang="en-US" sz="2400" b="0" cap="small" dirty="0" smtClean="0">
                <a:solidFill>
                  <a:schemeClr val="accent6"/>
                </a:solidFill>
              </a:rPr>
              <a:t>缓解战略</a:t>
            </a:r>
            <a:endParaRPr lang="en-US" sz="2400" dirty="0">
              <a:solidFill>
                <a:schemeClr val="accent6"/>
              </a:solidFill>
            </a:endParaRPr>
          </a:p>
          <a:p>
            <a:endParaRPr lang="en-US" sz="2400" b="0" dirty="0" smtClean="0"/>
          </a:p>
          <a:p>
            <a:r>
              <a:rPr lang="en-US" sz="2400" b="0" dirty="0" smtClean="0"/>
              <a:t>- </a:t>
            </a:r>
            <a:r>
              <a:rPr lang="zh-CN" altLang="en-US" sz="2400" b="0" dirty="0" smtClean="0"/>
              <a:t>风险规避：</a:t>
            </a:r>
            <a:r>
              <a:rPr lang="zh-CN" altLang="en-US" sz="2400" dirty="0" smtClean="0"/>
              <a:t>重点关注并增强</a:t>
            </a:r>
            <a:r>
              <a:rPr lang="zh-CN" altLang="en-US" sz="2400" b="0" dirty="0" smtClean="0"/>
              <a:t>国际电联的</a:t>
            </a:r>
            <a:r>
              <a:rPr lang="zh-CN" altLang="en-US" sz="2400" dirty="0" smtClean="0"/>
              <a:t>优势</a:t>
            </a:r>
            <a:endParaRPr lang="en-US" sz="2400" b="0" dirty="0"/>
          </a:p>
          <a:p>
            <a:r>
              <a:rPr lang="en-US" sz="2400" b="0" dirty="0" smtClean="0"/>
              <a:t>- </a:t>
            </a:r>
            <a:r>
              <a:rPr lang="zh-CN" altLang="en-US" sz="2400" b="0" dirty="0" smtClean="0"/>
              <a:t>风险限制：确保国际电联活动的</a:t>
            </a:r>
            <a:r>
              <a:rPr lang="zh-CN" altLang="en-US" sz="2400" dirty="0" smtClean="0"/>
              <a:t>一致性</a:t>
            </a:r>
            <a:r>
              <a:rPr lang="zh-CN" altLang="en-US" sz="2400" b="0" dirty="0" smtClean="0"/>
              <a:t>且</a:t>
            </a:r>
            <a:r>
              <a:rPr lang="zh-CN" altLang="en-US" sz="2400" dirty="0" smtClean="0"/>
              <a:t>拒绝各自为政</a:t>
            </a:r>
            <a:endParaRPr lang="en-US" sz="2400" dirty="0"/>
          </a:p>
        </p:txBody>
      </p:sp>
    </p:spTree>
    <p:extLst>
      <p:ext uri="{BB962C8B-B14F-4D97-AF65-F5344CB8AC3E}">
        <p14:creationId xmlns:p14="http://schemas.microsoft.com/office/powerpoint/2010/main" val="897170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SP-WG</a:t>
            </a:r>
            <a:r>
              <a:rPr lang="zh-CN" altLang="en-US" dirty="0" smtClean="0"/>
              <a:t>的工作计划</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a:t>
            </a:fld>
            <a:endParaRPr lang="en-US" dirty="0"/>
          </a:p>
        </p:txBody>
      </p:sp>
      <p:sp>
        <p:nvSpPr>
          <p:cNvPr id="7" name="Rectangle 6"/>
          <p:cNvSpPr/>
          <p:nvPr/>
        </p:nvSpPr>
        <p:spPr>
          <a:xfrm>
            <a:off x="6629774" y="1987236"/>
            <a:ext cx="1620000" cy="2392316"/>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zh-CN" altLang="en-US" sz="1200" dirty="0" smtClean="0">
                <a:solidFill>
                  <a:schemeClr val="tx2"/>
                </a:solidFill>
              </a:rPr>
              <a:t>关于最后公开磋商的报告</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各部门顾问组的输入意见</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整合并最终确定下列案文草案：</a:t>
            </a:r>
            <a:endParaRPr lang="en-US" sz="1200" dirty="0" smtClean="0">
              <a:solidFill>
                <a:schemeClr val="tx2"/>
              </a:solidFill>
            </a:endParaRPr>
          </a:p>
          <a:p>
            <a:pPr marL="180000" lvl="1" indent="-72000">
              <a:lnSpc>
                <a:spcPct val="90000"/>
              </a:lnSpc>
              <a:spcAft>
                <a:spcPts val="600"/>
              </a:spcAft>
              <a:buFont typeface="Arial" pitchFamily="34" charset="0"/>
              <a:buChar char="•"/>
            </a:pPr>
            <a:r>
              <a:rPr lang="zh-CN" altLang="en-US" sz="1200" dirty="0" smtClean="0">
                <a:solidFill>
                  <a:schemeClr val="tx2"/>
                </a:solidFill>
              </a:rPr>
              <a:t>战略规划</a:t>
            </a:r>
            <a:endParaRPr lang="en-US" sz="1200" dirty="0" smtClean="0">
              <a:solidFill>
                <a:schemeClr val="tx2"/>
              </a:solidFill>
            </a:endParaRPr>
          </a:p>
          <a:p>
            <a:pPr marL="180000" lvl="1" indent="-72000">
              <a:lnSpc>
                <a:spcPct val="90000"/>
              </a:lnSpc>
              <a:spcAft>
                <a:spcPts val="600"/>
              </a:spcAft>
              <a:buFont typeface="Arial" pitchFamily="34" charset="0"/>
              <a:buChar char="•"/>
            </a:pPr>
            <a:r>
              <a:rPr lang="zh-CN" altLang="en-US" sz="1200" dirty="0" smtClean="0">
                <a:solidFill>
                  <a:schemeClr val="tx2"/>
                </a:solidFill>
              </a:rPr>
              <a:t>决议草案</a:t>
            </a:r>
            <a:endParaRPr lang="en-US" sz="1200" dirty="0">
              <a:solidFill>
                <a:schemeClr val="tx2"/>
              </a:solidFill>
            </a:endParaRPr>
          </a:p>
        </p:txBody>
      </p:sp>
      <p:sp>
        <p:nvSpPr>
          <p:cNvPr id="8" name="Rectangle 7"/>
          <p:cNvSpPr/>
          <p:nvPr/>
        </p:nvSpPr>
        <p:spPr>
          <a:xfrm>
            <a:off x="6629773" y="4623084"/>
            <a:ext cx="1620000"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zh-CN" altLang="en-US" sz="1200" b="1" dirty="0" smtClean="0">
                <a:solidFill>
                  <a:schemeClr val="tx2"/>
                </a:solidFill>
              </a:rPr>
              <a:t>提交</a:t>
            </a:r>
            <a:r>
              <a:rPr lang="en-US" sz="1200" b="1" dirty="0" smtClean="0">
                <a:solidFill>
                  <a:schemeClr val="tx2"/>
                </a:solidFill>
              </a:rPr>
              <a:t>CWG-SFP</a:t>
            </a:r>
            <a:r>
              <a:rPr lang="zh-CN" altLang="en-US" sz="1200" b="1" dirty="0" smtClean="0">
                <a:solidFill>
                  <a:schemeClr val="tx2"/>
                </a:solidFill>
              </a:rPr>
              <a:t>第</a:t>
            </a:r>
            <a:r>
              <a:rPr lang="en-US" altLang="zh-CN" sz="1200" b="1" dirty="0" smtClean="0">
                <a:solidFill>
                  <a:schemeClr val="tx2"/>
                </a:solidFill>
              </a:rPr>
              <a:t>4</a:t>
            </a:r>
            <a:r>
              <a:rPr lang="zh-CN" altLang="en-US" sz="1200" b="1" dirty="0" smtClean="0">
                <a:solidFill>
                  <a:schemeClr val="tx2"/>
                </a:solidFill>
              </a:rPr>
              <a:t>次及理事会</a:t>
            </a:r>
            <a:r>
              <a:rPr lang="en-US" sz="1200" b="1" dirty="0" smtClean="0">
                <a:solidFill>
                  <a:schemeClr val="tx2"/>
                </a:solidFill>
              </a:rPr>
              <a:t>2018</a:t>
            </a:r>
            <a:r>
              <a:rPr lang="zh-CN" altLang="en-US" sz="1200" b="1" dirty="0" smtClean="0">
                <a:solidFill>
                  <a:schemeClr val="tx2"/>
                </a:solidFill>
              </a:rPr>
              <a:t>年会议的文件草案</a:t>
            </a:r>
            <a:r>
              <a:rPr lang="en-US" sz="1200" b="1" dirty="0" smtClean="0">
                <a:solidFill>
                  <a:schemeClr val="tx2"/>
                </a:solidFill>
              </a:rPr>
              <a:t> </a:t>
            </a: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9" name="Rectangle 8"/>
          <p:cNvSpPr/>
          <p:nvPr/>
        </p:nvSpPr>
        <p:spPr>
          <a:xfrm>
            <a:off x="5282948" y="1987238"/>
            <a:ext cx="1347636" cy="239231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zh-CN" altLang="en-US" sz="1200" dirty="0" smtClean="0">
                <a:solidFill>
                  <a:schemeClr val="tx2"/>
                </a:solidFill>
              </a:rPr>
              <a:t>支持</a:t>
            </a:r>
            <a:r>
              <a:rPr lang="en-US" sz="1200" dirty="0" smtClean="0">
                <a:solidFill>
                  <a:schemeClr val="tx2"/>
                </a:solidFill>
              </a:rPr>
              <a:t>CWG-SFP</a:t>
            </a:r>
            <a:r>
              <a:rPr lang="zh-CN" altLang="en-US" sz="1200" dirty="0" smtClean="0">
                <a:solidFill>
                  <a:schemeClr val="tx2"/>
                </a:solidFill>
              </a:rPr>
              <a:t>就战略规划案文草案进行公开磋商（包括情况分析）</a:t>
            </a:r>
            <a:endParaRPr lang="en-US" sz="1200" dirty="0" smtClean="0">
              <a:solidFill>
                <a:schemeClr val="tx2"/>
              </a:solidFill>
            </a:endParaRPr>
          </a:p>
          <a:p>
            <a:pPr marL="72000" indent="-72000">
              <a:lnSpc>
                <a:spcPct val="90000"/>
              </a:lnSpc>
              <a:spcAft>
                <a:spcPts val="600"/>
              </a:spcAft>
              <a:buFont typeface="Arial" pitchFamily="34" charset="0"/>
              <a:buChar char="•"/>
            </a:pP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介绍进展并得到各部门顾问组的反馈意见</a:t>
            </a:r>
            <a:endParaRPr lang="en-US" sz="1200" dirty="0" smtClean="0">
              <a:solidFill>
                <a:schemeClr val="tx2"/>
              </a:solidFill>
            </a:endParaRPr>
          </a:p>
          <a:p>
            <a:pPr marL="72000" indent="-72000">
              <a:lnSpc>
                <a:spcPct val="90000"/>
              </a:lnSpc>
              <a:spcAft>
                <a:spcPts val="600"/>
              </a:spcAft>
              <a:buFont typeface="Arial" pitchFamily="34" charset="0"/>
              <a:buChar char="•"/>
            </a:pPr>
            <a:endParaRPr lang="en-US" sz="1200" dirty="0" smtClean="0">
              <a:solidFill>
                <a:schemeClr val="tx2"/>
              </a:solidFill>
            </a:endParaRPr>
          </a:p>
        </p:txBody>
      </p:sp>
      <p:sp>
        <p:nvSpPr>
          <p:cNvPr id="10" name="Rectangle 9"/>
          <p:cNvSpPr/>
          <p:nvPr/>
        </p:nvSpPr>
        <p:spPr>
          <a:xfrm>
            <a:off x="5282947" y="4623085"/>
            <a:ext cx="134682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en-US" sz="1200" b="1" dirty="0" smtClean="0">
                <a:solidFill>
                  <a:schemeClr val="tx2"/>
                </a:solidFill>
              </a:rPr>
              <a:t>CWG-SFP</a:t>
            </a:r>
            <a:r>
              <a:rPr lang="zh-CN" altLang="en-US" sz="1200" b="1" dirty="0" smtClean="0">
                <a:solidFill>
                  <a:schemeClr val="tx2"/>
                </a:solidFill>
              </a:rPr>
              <a:t>关于国际电联</a:t>
            </a:r>
            <a:r>
              <a:rPr lang="en-US" sz="1200" b="1" dirty="0" smtClean="0">
                <a:solidFill>
                  <a:schemeClr val="tx2"/>
                </a:solidFill>
              </a:rPr>
              <a:t>2020-2023</a:t>
            </a:r>
            <a:r>
              <a:rPr lang="zh-CN" altLang="en-US" sz="1200" b="1" dirty="0" smtClean="0">
                <a:solidFill>
                  <a:schemeClr val="tx2"/>
                </a:solidFill>
              </a:rPr>
              <a:t>年战略规划草案的磋商</a:t>
            </a:r>
            <a:endParaRPr lang="en-US" sz="1200" b="1" dirty="0">
              <a:solidFill>
                <a:schemeClr val="tx2"/>
              </a:solidFill>
            </a:endParaRPr>
          </a:p>
        </p:txBody>
      </p:sp>
      <p:sp>
        <p:nvSpPr>
          <p:cNvPr id="11" name="Rectangle 10"/>
          <p:cNvSpPr/>
          <p:nvPr/>
        </p:nvSpPr>
        <p:spPr>
          <a:xfrm>
            <a:off x="838562" y="4623085"/>
            <a:ext cx="1572551"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600"/>
              </a:spcAft>
              <a:buFont typeface="Arial" pitchFamily="34" charset="0"/>
              <a:buChar char="•"/>
            </a:pPr>
            <a:r>
              <a:rPr lang="zh-CN" altLang="en-US" sz="1200" b="1" dirty="0" smtClean="0">
                <a:solidFill>
                  <a:schemeClr val="tx2"/>
                </a:solidFill>
              </a:rPr>
              <a:t>国际电联战略框架（包括愿景、使命、价值观、目标）</a:t>
            </a:r>
            <a:endParaRPr lang="en-US" sz="1200" b="1" dirty="0" smtClean="0">
              <a:solidFill>
                <a:schemeClr val="tx2"/>
              </a:solidFill>
            </a:endParaRPr>
          </a:p>
          <a:p>
            <a:pPr marL="72000" indent="-72000">
              <a:lnSpc>
                <a:spcPct val="90000"/>
              </a:lnSpc>
              <a:spcAft>
                <a:spcPts val="600"/>
              </a:spcAft>
              <a:buFont typeface="Arial" pitchFamily="34" charset="0"/>
              <a:buChar char="•"/>
            </a:pPr>
            <a:r>
              <a:rPr lang="zh-CN" altLang="en-US" sz="1200" b="1" dirty="0" smtClean="0">
                <a:solidFill>
                  <a:schemeClr val="tx2"/>
                </a:solidFill>
              </a:rPr>
              <a:t>磋商和工作人员调查报告</a:t>
            </a:r>
            <a:endParaRPr lang="en-US" sz="1200" b="1" dirty="0" smtClean="0">
              <a:solidFill>
                <a:schemeClr val="tx2"/>
              </a:solidFill>
            </a:endParaRPr>
          </a:p>
          <a:p>
            <a:pPr marL="72000" indent="-72000">
              <a:lnSpc>
                <a:spcPct val="90000"/>
              </a:lnSpc>
              <a:spcAft>
                <a:spcPts val="600"/>
              </a:spcAft>
              <a:buFont typeface="Arial" pitchFamily="34" charset="0"/>
              <a:buChar char="•"/>
            </a:pPr>
            <a:r>
              <a:rPr lang="zh-CN" altLang="en-US" sz="1200" b="1" dirty="0" smtClean="0">
                <a:solidFill>
                  <a:schemeClr val="tx2"/>
                </a:solidFill>
              </a:rPr>
              <a:t>第</a:t>
            </a:r>
            <a:r>
              <a:rPr lang="en-US" altLang="zh-CN" sz="1200" b="1" dirty="0" smtClean="0">
                <a:solidFill>
                  <a:schemeClr val="tx2"/>
                </a:solidFill>
              </a:rPr>
              <a:t>2</a:t>
            </a:r>
            <a:r>
              <a:rPr lang="zh-CN" altLang="en-US" sz="1200" b="1" dirty="0" smtClean="0">
                <a:solidFill>
                  <a:schemeClr val="tx2"/>
                </a:solidFill>
              </a:rPr>
              <a:t>次</a:t>
            </a:r>
            <a:r>
              <a:rPr lang="en-US" sz="1200" b="1" dirty="0" smtClean="0">
                <a:solidFill>
                  <a:schemeClr val="tx2"/>
                </a:solidFill>
              </a:rPr>
              <a:t>CWG-SFP</a:t>
            </a:r>
            <a:r>
              <a:rPr lang="zh-CN" altLang="en-US" sz="1200" b="1" dirty="0" smtClean="0">
                <a:solidFill>
                  <a:schemeClr val="tx2"/>
                </a:solidFill>
              </a:rPr>
              <a:t>的文件</a:t>
            </a:r>
            <a:endParaRPr lang="en-US" sz="1200" b="1" dirty="0" smtClean="0">
              <a:solidFill>
                <a:schemeClr val="tx2"/>
              </a:solidFill>
            </a:endParaRPr>
          </a:p>
          <a:p>
            <a:pPr marL="72000" indent="-72000">
              <a:lnSpc>
                <a:spcPct val="90000"/>
              </a:lnSpc>
              <a:spcAft>
                <a:spcPts val="600"/>
              </a:spcAft>
              <a:buFont typeface="Arial" pitchFamily="34" charset="0"/>
              <a:buChar char="•"/>
            </a:pPr>
            <a:endParaRPr lang="en-US" sz="1200" b="1" dirty="0">
              <a:solidFill>
                <a:schemeClr val="tx2"/>
              </a:solidFill>
            </a:endParaRPr>
          </a:p>
        </p:txBody>
      </p:sp>
      <p:sp>
        <p:nvSpPr>
          <p:cNvPr id="12" name="Rectangle 11"/>
          <p:cNvSpPr/>
          <p:nvPr/>
        </p:nvSpPr>
        <p:spPr>
          <a:xfrm>
            <a:off x="838562" y="1987237"/>
            <a:ext cx="1581801"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oAutofit/>
          </a:bodyPr>
          <a:lstStyle/>
          <a:p>
            <a:pPr marL="72000" indent="-72000">
              <a:lnSpc>
                <a:spcPct val="90000"/>
              </a:lnSpc>
              <a:spcAft>
                <a:spcPts val="600"/>
              </a:spcAft>
              <a:buFont typeface="Arial" pitchFamily="34" charset="0"/>
              <a:buChar char="•"/>
            </a:pPr>
            <a:r>
              <a:rPr lang="zh-CN" altLang="en-US" sz="1200" dirty="0" smtClean="0">
                <a:solidFill>
                  <a:schemeClr val="tx2"/>
                </a:solidFill>
              </a:rPr>
              <a:t>就国际电联战略规划框架与</a:t>
            </a:r>
            <a:r>
              <a:rPr lang="en-US" sz="1200" dirty="0" smtClean="0">
                <a:solidFill>
                  <a:schemeClr val="tx2"/>
                </a:solidFill>
              </a:rPr>
              <a:t>SDG</a:t>
            </a:r>
            <a:r>
              <a:rPr lang="zh-CN" altLang="en-US" sz="1200" dirty="0" smtClean="0">
                <a:solidFill>
                  <a:schemeClr val="tx2"/>
                </a:solidFill>
              </a:rPr>
              <a:t>的对应进行集思广益</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战略</a:t>
            </a:r>
            <a:r>
              <a:rPr lang="en-US" sz="1200" dirty="0" smtClean="0">
                <a:solidFill>
                  <a:schemeClr val="tx2"/>
                </a:solidFill>
              </a:rPr>
              <a:t>/</a:t>
            </a:r>
            <a:r>
              <a:rPr lang="zh-CN" altLang="en-US" sz="1200" dirty="0" smtClean="0">
                <a:solidFill>
                  <a:schemeClr val="tx2"/>
                </a:solidFill>
              </a:rPr>
              <a:t>现状分析以及内部战略讲习班</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关于第</a:t>
            </a:r>
            <a:r>
              <a:rPr lang="en-US" altLang="zh-CN" sz="1200" dirty="0" smtClean="0">
                <a:solidFill>
                  <a:schemeClr val="tx2"/>
                </a:solidFill>
              </a:rPr>
              <a:t>1</a:t>
            </a:r>
            <a:r>
              <a:rPr lang="zh-CN" altLang="en-US" sz="1200" dirty="0" smtClean="0">
                <a:solidFill>
                  <a:schemeClr val="tx2"/>
                </a:solidFill>
              </a:rPr>
              <a:t>次公开磋商和工作人员磋商的报告</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审议具体目标</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战略风险审议</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初步部门目标、成果和输出成果</a:t>
            </a:r>
            <a:endParaRPr lang="en-US" sz="1200" dirty="0" smtClean="0">
              <a:solidFill>
                <a:schemeClr val="tx2"/>
              </a:solidFill>
            </a:endParaRPr>
          </a:p>
          <a:p>
            <a:pPr marL="72000" indent="-72000">
              <a:lnSpc>
                <a:spcPct val="90000"/>
              </a:lnSpc>
              <a:spcAft>
                <a:spcPts val="600"/>
              </a:spcAft>
              <a:buFont typeface="Arial" pitchFamily="34" charset="0"/>
              <a:buChar char="•"/>
            </a:pPr>
            <a:endParaRPr lang="en-US" sz="1200" dirty="0" smtClean="0">
              <a:solidFill>
                <a:schemeClr val="tx2"/>
              </a:solidFill>
            </a:endParaRPr>
          </a:p>
          <a:p>
            <a:pPr marL="72000" indent="-72000">
              <a:lnSpc>
                <a:spcPct val="90000"/>
              </a:lnSpc>
              <a:spcAft>
                <a:spcPts val="600"/>
              </a:spcAft>
              <a:buFont typeface="Arial" pitchFamily="34" charset="0"/>
              <a:buChar char="•"/>
            </a:pPr>
            <a:endParaRPr lang="en-US" sz="1200" dirty="0">
              <a:solidFill>
                <a:schemeClr val="tx2"/>
              </a:solidFill>
            </a:endParaRPr>
          </a:p>
        </p:txBody>
      </p:sp>
      <p:sp>
        <p:nvSpPr>
          <p:cNvPr id="13" name="Rectangle 12"/>
          <p:cNvSpPr/>
          <p:nvPr/>
        </p:nvSpPr>
        <p:spPr>
          <a:xfrm>
            <a:off x="2411116" y="1987237"/>
            <a:ext cx="1346825" cy="2397463"/>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zh-CN" altLang="en-US" sz="1200" dirty="0" smtClean="0">
                <a:solidFill>
                  <a:schemeClr val="tx2"/>
                </a:solidFill>
              </a:rPr>
              <a:t>支持</a:t>
            </a:r>
            <a:r>
              <a:rPr lang="en-US" sz="1200" dirty="0" smtClean="0">
                <a:solidFill>
                  <a:schemeClr val="tx2"/>
                </a:solidFill>
              </a:rPr>
              <a:t>CWG-SFP</a:t>
            </a:r>
            <a:r>
              <a:rPr lang="zh-CN" altLang="en-US" sz="1200" dirty="0" smtClean="0">
                <a:solidFill>
                  <a:schemeClr val="tx2"/>
                </a:solidFill>
              </a:rPr>
              <a:t>筹备并进行有关国际电联拟议战略框架的第</a:t>
            </a:r>
            <a:r>
              <a:rPr lang="en-US" altLang="zh-CN" sz="1200" dirty="0" smtClean="0">
                <a:solidFill>
                  <a:schemeClr val="tx2"/>
                </a:solidFill>
              </a:rPr>
              <a:t>2</a:t>
            </a:r>
            <a:r>
              <a:rPr lang="zh-CN" altLang="en-US" sz="1200" dirty="0" smtClean="0">
                <a:solidFill>
                  <a:schemeClr val="tx2"/>
                </a:solidFill>
              </a:rPr>
              <a:t>次公开磋商</a:t>
            </a:r>
            <a:endParaRPr lang="en-US" sz="1200" dirty="0" smtClean="0">
              <a:solidFill>
                <a:schemeClr val="tx2"/>
              </a:solidFill>
            </a:endParaRPr>
          </a:p>
          <a:p>
            <a:pPr>
              <a:lnSpc>
                <a:spcPct val="90000"/>
              </a:lnSpc>
              <a:spcAft>
                <a:spcPts val="600"/>
              </a:spcAft>
            </a:pP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继续进行内部筹备工作</a:t>
            </a:r>
            <a:endParaRPr lang="en-US" sz="1200" dirty="0">
              <a:solidFill>
                <a:schemeClr val="tx2"/>
              </a:solidFill>
            </a:endParaRPr>
          </a:p>
        </p:txBody>
      </p:sp>
      <p:sp>
        <p:nvSpPr>
          <p:cNvPr id="14" name="Text Box 94"/>
          <p:cNvSpPr txBox="1">
            <a:spLocks noChangeArrowheads="1"/>
          </p:cNvSpPr>
          <p:nvPr>
            <p:custDataLst>
              <p:tags r:id="rId1"/>
            </p:custDataLst>
          </p:nvPr>
        </p:nvSpPr>
        <p:spPr bwMode="auto">
          <a:xfrm>
            <a:off x="874563" y="984950"/>
            <a:ext cx="3051861" cy="184666"/>
          </a:xfrm>
          <a:prstGeom prst="rect">
            <a:avLst/>
          </a:prstGeom>
          <a:noFill/>
          <a:ln w="9525">
            <a:noFill/>
            <a:miter lim="800000"/>
            <a:headEnd/>
            <a:tailEnd/>
          </a:ln>
        </p:spPr>
        <p:txBody>
          <a:bodyPr wrap="none" lIns="0" tIns="0" rIns="0" bIns="0">
            <a:spAutoFit/>
          </a:bodyPr>
          <a:lstStyle/>
          <a:p>
            <a:pPr defTabSz="855663" eaLnBrk="0" hangingPunct="0"/>
            <a:r>
              <a:rPr lang="zh-CN" altLang="en-US" sz="1200" b="1" dirty="0" smtClean="0">
                <a:solidFill>
                  <a:schemeClr val="tx2"/>
                </a:solidFill>
                <a:latin typeface="Calibri" pitchFamily="34" charset="0"/>
              </a:rPr>
              <a:t>秘书处战略规划工作组（</a:t>
            </a:r>
            <a:r>
              <a:rPr lang="en-US" sz="1200" b="1" dirty="0" smtClean="0">
                <a:solidFill>
                  <a:schemeClr val="tx2"/>
                </a:solidFill>
                <a:latin typeface="Calibri" pitchFamily="34" charset="0"/>
              </a:rPr>
              <a:t>SP-WG</a:t>
            </a:r>
            <a:r>
              <a:rPr lang="zh-CN" altLang="en-US" sz="1200" b="1" dirty="0" smtClean="0">
                <a:solidFill>
                  <a:schemeClr val="tx2"/>
                </a:solidFill>
                <a:latin typeface="Calibri" pitchFamily="34" charset="0"/>
              </a:rPr>
              <a:t>）的工作计划</a:t>
            </a:r>
            <a:endParaRPr lang="en-US" sz="1200" b="1" dirty="0">
              <a:solidFill>
                <a:schemeClr val="tx2"/>
              </a:solidFill>
              <a:latin typeface="Calibri" pitchFamily="34" charset="0"/>
            </a:endParaRPr>
          </a:p>
        </p:txBody>
      </p:sp>
      <p:sp>
        <p:nvSpPr>
          <p:cNvPr id="15" name="Text Box 94"/>
          <p:cNvSpPr txBox="1">
            <a:spLocks noChangeArrowheads="1"/>
          </p:cNvSpPr>
          <p:nvPr>
            <p:custDataLst>
              <p:tags r:id="rId2"/>
            </p:custDataLst>
          </p:nvPr>
        </p:nvSpPr>
        <p:spPr bwMode="auto">
          <a:xfrm>
            <a:off x="874563" y="1767349"/>
            <a:ext cx="307777" cy="184666"/>
          </a:xfrm>
          <a:prstGeom prst="rect">
            <a:avLst/>
          </a:prstGeom>
          <a:noFill/>
          <a:ln w="9525">
            <a:noFill/>
            <a:miter lim="800000"/>
            <a:headEnd/>
            <a:tailEnd/>
          </a:ln>
        </p:spPr>
        <p:txBody>
          <a:bodyPr wrap="none" lIns="0" tIns="0" rIns="0" bIns="0">
            <a:spAutoFit/>
          </a:bodyPr>
          <a:lstStyle/>
          <a:p>
            <a:pPr defTabSz="855663" eaLnBrk="0" hangingPunct="0"/>
            <a:r>
              <a:rPr lang="zh-CN" altLang="en-US" sz="1200" b="1" dirty="0" smtClean="0">
                <a:solidFill>
                  <a:schemeClr val="tx2"/>
                </a:solidFill>
                <a:latin typeface="Calibri" pitchFamily="34" charset="0"/>
              </a:rPr>
              <a:t>活动</a:t>
            </a:r>
            <a:endParaRPr lang="en-US" sz="1200" b="1" dirty="0">
              <a:solidFill>
                <a:schemeClr val="tx2"/>
              </a:solidFill>
              <a:latin typeface="Calibri" pitchFamily="34" charset="0"/>
            </a:endParaRPr>
          </a:p>
        </p:txBody>
      </p:sp>
      <p:sp>
        <p:nvSpPr>
          <p:cNvPr id="16" name="Rectangle 15"/>
          <p:cNvSpPr/>
          <p:nvPr/>
        </p:nvSpPr>
        <p:spPr>
          <a:xfrm>
            <a:off x="2411115" y="4623085"/>
            <a:ext cx="1338347"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45720" rIns="36000" bIns="45720" numCol="1" spcCol="0" rtlCol="0" fromWordArt="0" anchor="t" anchorCtr="0" forceAA="0" compatLnSpc="1">
            <a:prstTxWarp prst="textNoShape">
              <a:avLst/>
            </a:prstTxWarp>
            <a:noAutofit/>
          </a:bodyPr>
          <a:lstStyle/>
          <a:p>
            <a:pPr marL="72000" indent="-72000">
              <a:lnSpc>
                <a:spcPct val="90000"/>
              </a:lnSpc>
              <a:spcAft>
                <a:spcPts val="600"/>
              </a:spcAft>
              <a:buFont typeface="Arial" pitchFamily="34" charset="0"/>
              <a:buChar char="•"/>
            </a:pPr>
            <a:r>
              <a:rPr lang="en-US" sz="1200" b="1" dirty="0" smtClean="0">
                <a:solidFill>
                  <a:schemeClr val="tx2"/>
                </a:solidFill>
              </a:rPr>
              <a:t>CWG-SFP</a:t>
            </a:r>
            <a:r>
              <a:rPr lang="zh-CN" altLang="en-US" sz="1200" b="1" dirty="0" smtClean="0">
                <a:solidFill>
                  <a:schemeClr val="tx2"/>
                </a:solidFill>
              </a:rPr>
              <a:t>就国际电联拟议战略框架进行磋商</a:t>
            </a:r>
            <a:endParaRPr lang="en-US" sz="1200" b="1" dirty="0" smtClean="0">
              <a:solidFill>
                <a:schemeClr val="tx2"/>
              </a:solidFill>
            </a:endParaRPr>
          </a:p>
        </p:txBody>
      </p:sp>
      <p:sp>
        <p:nvSpPr>
          <p:cNvPr id="17" name="Text Box 94"/>
          <p:cNvSpPr txBox="1">
            <a:spLocks noChangeArrowheads="1"/>
          </p:cNvSpPr>
          <p:nvPr>
            <p:custDataLst>
              <p:tags r:id="rId3"/>
            </p:custDataLst>
          </p:nvPr>
        </p:nvSpPr>
        <p:spPr bwMode="auto">
          <a:xfrm>
            <a:off x="874563" y="4438419"/>
            <a:ext cx="1077218" cy="184666"/>
          </a:xfrm>
          <a:prstGeom prst="rect">
            <a:avLst/>
          </a:prstGeom>
          <a:noFill/>
          <a:ln w="9525">
            <a:noFill/>
            <a:miter lim="800000"/>
            <a:headEnd/>
            <a:tailEnd/>
          </a:ln>
        </p:spPr>
        <p:txBody>
          <a:bodyPr wrap="none" lIns="0" tIns="0" rIns="0" bIns="0">
            <a:spAutoFit/>
          </a:bodyPr>
          <a:lstStyle/>
          <a:p>
            <a:pPr defTabSz="855663" eaLnBrk="0" hangingPunct="0"/>
            <a:r>
              <a:rPr lang="zh-CN" altLang="en-US" sz="1200" b="1" dirty="0" smtClean="0">
                <a:solidFill>
                  <a:schemeClr val="tx2"/>
                </a:solidFill>
                <a:latin typeface="Calibri" pitchFamily="34" charset="0"/>
              </a:rPr>
              <a:t>关键性实际成果</a:t>
            </a:r>
            <a:endParaRPr lang="en-US" sz="1200" b="1" dirty="0">
              <a:solidFill>
                <a:schemeClr val="tx2"/>
              </a:solidFill>
              <a:latin typeface="Calibri" pitchFamily="34" charset="0"/>
            </a:endParaRPr>
          </a:p>
        </p:txBody>
      </p:sp>
      <p:grpSp>
        <p:nvGrpSpPr>
          <p:cNvPr id="18" name="Group 17"/>
          <p:cNvGrpSpPr/>
          <p:nvPr/>
        </p:nvGrpSpPr>
        <p:grpSpPr>
          <a:xfrm>
            <a:off x="755576" y="1160800"/>
            <a:ext cx="1908272" cy="540000"/>
            <a:chOff x="-152077" y="0"/>
            <a:chExt cx="2500018" cy="792086"/>
          </a:xfrm>
        </p:grpSpPr>
        <p:sp>
          <p:nvSpPr>
            <p:cNvPr id="19" name="Chevron 18"/>
            <p:cNvSpPr/>
            <p:nvPr/>
          </p:nvSpPr>
          <p:spPr>
            <a:xfrm>
              <a:off x="-152077" y="0"/>
              <a:ext cx="2500018"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Chevron 4"/>
            <p:cNvSpPr/>
            <p:nvPr/>
          </p:nvSpPr>
          <p:spPr>
            <a:xfrm>
              <a:off x="130935" y="0"/>
              <a:ext cx="1727691"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CN" altLang="en-US" sz="1200" b="1" kern="1200" dirty="0" smtClean="0"/>
                <a:t>筹备</a:t>
              </a:r>
              <a:r>
                <a:rPr lang="en-US" sz="1200" b="1" kern="1200" dirty="0" smtClean="0"/>
                <a:t> CWG-SFP</a:t>
              </a:r>
              <a:br>
                <a:rPr lang="en-US" sz="1200" b="1" kern="1200" dirty="0" smtClean="0"/>
              </a:br>
              <a:r>
                <a:rPr lang="zh-CN" altLang="en-US" sz="1200" b="1" kern="1200" dirty="0" smtClean="0"/>
                <a:t>第</a:t>
              </a:r>
              <a:r>
                <a:rPr lang="en-US" altLang="zh-CN" sz="1200" b="1" kern="1200" dirty="0" smtClean="0"/>
                <a:t>2</a:t>
              </a:r>
              <a:r>
                <a:rPr lang="zh-CN" altLang="en-US" sz="1200" b="1" kern="1200" dirty="0" smtClean="0"/>
                <a:t>次会议</a:t>
              </a:r>
              <a:endParaRPr lang="en-US" sz="1200" b="1" kern="1200" dirty="0"/>
            </a:p>
          </p:txBody>
        </p:sp>
      </p:grpSp>
      <p:grpSp>
        <p:nvGrpSpPr>
          <p:cNvPr id="21" name="Group 20"/>
          <p:cNvGrpSpPr/>
          <p:nvPr/>
        </p:nvGrpSpPr>
        <p:grpSpPr>
          <a:xfrm>
            <a:off x="5076056" y="1160808"/>
            <a:ext cx="1882507" cy="540000"/>
            <a:chOff x="3741182" y="0"/>
            <a:chExt cx="2216566" cy="792086"/>
          </a:xfrm>
        </p:grpSpPr>
        <p:sp>
          <p:nvSpPr>
            <p:cNvPr id="22" name="Chevron 21"/>
            <p:cNvSpPr/>
            <p:nvPr/>
          </p:nvSpPr>
          <p:spPr>
            <a:xfrm>
              <a:off x="3741182" y="0"/>
              <a:ext cx="2216566"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hevron 8"/>
            <p:cNvSpPr/>
            <p:nvPr/>
          </p:nvSpPr>
          <p:spPr>
            <a:xfrm>
              <a:off x="3962523" y="0"/>
              <a:ext cx="1773588"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zh-CN" altLang="en-US" sz="1200" b="1" dirty="0"/>
                <a:t>支持</a:t>
              </a:r>
              <a:r>
                <a:rPr lang="en-US" sz="1200" b="1" dirty="0" smtClean="0"/>
                <a:t>CWG-SFP</a:t>
              </a:r>
              <a:r>
                <a:rPr lang="zh-CN" altLang="en-US" sz="1200" b="1" dirty="0" smtClean="0"/>
                <a:t>进行的有关战略规划草案</a:t>
              </a:r>
              <a:r>
                <a:rPr lang="en-US" altLang="zh-CN" sz="1200" b="1" dirty="0" smtClean="0"/>
                <a:t/>
              </a:r>
              <a:br>
                <a:rPr lang="en-US" altLang="zh-CN" sz="1200" b="1" dirty="0" smtClean="0"/>
              </a:br>
              <a:r>
                <a:rPr lang="zh-CN" altLang="en-US" sz="1200" b="1" dirty="0" smtClean="0"/>
                <a:t>的磋商</a:t>
              </a:r>
              <a:endParaRPr lang="en-US" sz="1100" dirty="0"/>
            </a:p>
          </p:txBody>
        </p:sp>
      </p:grpSp>
      <p:grpSp>
        <p:nvGrpSpPr>
          <p:cNvPr id="24" name="Group 23"/>
          <p:cNvGrpSpPr/>
          <p:nvPr/>
        </p:nvGrpSpPr>
        <p:grpSpPr>
          <a:xfrm>
            <a:off x="6670562" y="1160800"/>
            <a:ext cx="1717861" cy="540000"/>
            <a:chOff x="5611786" y="0"/>
            <a:chExt cx="2403884" cy="792086"/>
          </a:xfrm>
        </p:grpSpPr>
        <p:sp>
          <p:nvSpPr>
            <p:cNvPr id="25" name="Chevron 24"/>
            <p:cNvSpPr/>
            <p:nvPr/>
          </p:nvSpPr>
          <p:spPr>
            <a:xfrm>
              <a:off x="5611786" y="0"/>
              <a:ext cx="2403884"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hevron 10"/>
            <p:cNvSpPr/>
            <p:nvPr/>
          </p:nvSpPr>
          <p:spPr>
            <a:xfrm>
              <a:off x="5744830" y="0"/>
              <a:ext cx="197456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CN" altLang="en-US" sz="1200" b="1" dirty="0" smtClean="0"/>
                <a:t>筹备第</a:t>
              </a:r>
              <a:r>
                <a:rPr lang="en-US" altLang="zh-CN" sz="1200" b="1" dirty="0" smtClean="0"/>
                <a:t>4</a:t>
              </a:r>
              <a:r>
                <a:rPr lang="zh-CN" altLang="en-US" sz="1200" b="1" dirty="0" smtClean="0"/>
                <a:t>次</a:t>
              </a:r>
              <a:r>
                <a:rPr lang="en-US" sz="1200" b="1" dirty="0"/>
                <a:t>CWG-SFP</a:t>
              </a:r>
              <a:r>
                <a:rPr lang="zh-CN" altLang="en-US" sz="1200" b="1" dirty="0" smtClean="0"/>
                <a:t>会议及理事会</a:t>
              </a:r>
              <a:r>
                <a:rPr lang="en-US" altLang="zh-CN" sz="1200" b="1" dirty="0" smtClean="0"/>
                <a:t/>
              </a:r>
              <a:br>
                <a:rPr lang="en-US" altLang="zh-CN" sz="1200" b="1" dirty="0" smtClean="0"/>
              </a:br>
              <a:r>
                <a:rPr lang="en-US" altLang="zh-CN" sz="1200" b="1" dirty="0" smtClean="0"/>
                <a:t>2018</a:t>
              </a:r>
              <a:r>
                <a:rPr lang="zh-CN" altLang="en-US" sz="1200" b="1" dirty="0" smtClean="0"/>
                <a:t>年会议</a:t>
              </a:r>
              <a:endParaRPr lang="en-US" sz="1200" kern="1200" dirty="0"/>
            </a:p>
          </p:txBody>
        </p:sp>
      </p:grpSp>
      <p:sp>
        <p:nvSpPr>
          <p:cNvPr id="31" name="AutoShape 33"/>
          <p:cNvSpPr>
            <a:spLocks noChangeArrowheads="1"/>
          </p:cNvSpPr>
          <p:nvPr>
            <p:custDataLst>
              <p:tags r:id="rId4"/>
            </p:custDataLst>
          </p:nvPr>
        </p:nvSpPr>
        <p:spPr bwMode="auto">
          <a:xfrm>
            <a:off x="227817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
        <p:nvSpPr>
          <p:cNvPr id="35" name="Text Box 94"/>
          <p:cNvSpPr txBox="1">
            <a:spLocks noChangeArrowheads="1"/>
          </p:cNvSpPr>
          <p:nvPr>
            <p:custDataLst>
              <p:tags r:id="rId5"/>
            </p:custDataLst>
          </p:nvPr>
        </p:nvSpPr>
        <p:spPr bwMode="auto">
          <a:xfrm>
            <a:off x="874563" y="6043864"/>
            <a:ext cx="307777" cy="184666"/>
          </a:xfrm>
          <a:prstGeom prst="rect">
            <a:avLst/>
          </a:prstGeom>
          <a:noFill/>
          <a:ln w="9525">
            <a:noFill/>
            <a:miter lim="800000"/>
            <a:headEnd/>
            <a:tailEnd/>
          </a:ln>
        </p:spPr>
        <p:txBody>
          <a:bodyPr wrap="none" lIns="0" tIns="0" rIns="0" bIns="0">
            <a:spAutoFit/>
          </a:bodyPr>
          <a:lstStyle/>
          <a:p>
            <a:pPr defTabSz="855663" eaLnBrk="0" hangingPunct="0"/>
            <a:r>
              <a:rPr lang="zh-CN" altLang="en-US" sz="1200" b="1" dirty="0" smtClean="0">
                <a:solidFill>
                  <a:schemeClr val="tx2"/>
                </a:solidFill>
                <a:latin typeface="Calibri" pitchFamily="34" charset="0"/>
              </a:rPr>
              <a:t>时间</a:t>
            </a:r>
            <a:endParaRPr lang="en-US" sz="1000" i="1" dirty="0">
              <a:solidFill>
                <a:schemeClr val="tx2"/>
              </a:solidFill>
              <a:latin typeface="Calibri" pitchFamily="34" charset="0"/>
            </a:endParaRPr>
          </a:p>
        </p:txBody>
      </p:sp>
      <p:cxnSp>
        <p:nvCxnSpPr>
          <p:cNvPr id="36" name="Elbow Connector 71"/>
          <p:cNvCxnSpPr/>
          <p:nvPr/>
        </p:nvCxnSpPr>
        <p:spPr>
          <a:xfrm flipH="1">
            <a:off x="910563" y="6342342"/>
            <a:ext cx="7272000" cy="1"/>
          </a:xfrm>
          <a:prstGeom prst="straightConnector1">
            <a:avLst/>
          </a:prstGeom>
          <a:ln w="28575">
            <a:headEnd type="stealth" w="lg" len="lg"/>
            <a:tailEnd type="oval" w="lg" len="lg"/>
          </a:ln>
        </p:spPr>
        <p:style>
          <a:lnRef idx="1">
            <a:schemeClr val="accent1"/>
          </a:lnRef>
          <a:fillRef idx="0">
            <a:schemeClr val="accent1"/>
          </a:fillRef>
          <a:effectRef idx="0">
            <a:schemeClr val="accent1"/>
          </a:effectRef>
          <a:fontRef idx="minor">
            <a:schemeClr val="tx1"/>
          </a:fontRef>
        </p:style>
      </p:cxnSp>
      <p:sp>
        <p:nvSpPr>
          <p:cNvPr id="37" name="Text Box 94"/>
          <p:cNvSpPr txBox="1">
            <a:spLocks noChangeArrowheads="1"/>
          </p:cNvSpPr>
          <p:nvPr>
            <p:custDataLst>
              <p:tags r:id="rId6"/>
            </p:custDataLst>
          </p:nvPr>
        </p:nvSpPr>
        <p:spPr bwMode="auto">
          <a:xfrm>
            <a:off x="1619672" y="6363254"/>
            <a:ext cx="1584176" cy="369332"/>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2017</a:t>
            </a:r>
            <a:r>
              <a:rPr lang="zh-CN" altLang="en-US" sz="1200" b="1" dirty="0" smtClean="0">
                <a:solidFill>
                  <a:schemeClr val="tx2"/>
                </a:solidFill>
                <a:latin typeface="Calibri" pitchFamily="34" charset="0"/>
              </a:rPr>
              <a:t>年</a:t>
            </a:r>
            <a:r>
              <a:rPr lang="en-US" altLang="zh-CN" sz="1200" b="1" dirty="0" smtClean="0">
                <a:solidFill>
                  <a:schemeClr val="tx2"/>
                </a:solidFill>
                <a:latin typeface="Calibri" pitchFamily="34" charset="0"/>
              </a:rPr>
              <a:t>9</a:t>
            </a:r>
            <a:r>
              <a:rPr lang="zh-CN" altLang="en-US" sz="1200" b="1" dirty="0" smtClean="0">
                <a:solidFill>
                  <a:schemeClr val="tx2"/>
                </a:solidFill>
                <a:latin typeface="Calibri" pitchFamily="34" charset="0"/>
              </a:rPr>
              <a:t>月</a:t>
            </a:r>
            <a:r>
              <a:rPr lang="en-US" sz="1200" b="1" dirty="0" smtClean="0">
                <a:solidFill>
                  <a:schemeClr val="tx2"/>
                </a:solidFill>
                <a:latin typeface="Calibri" pitchFamily="34" charset="0"/>
              </a:rPr>
              <a:t>11-12</a:t>
            </a:r>
            <a:r>
              <a:rPr lang="zh-CN" altLang="en-US" sz="1200" b="1" dirty="0" smtClean="0">
                <a:solidFill>
                  <a:schemeClr val="tx2"/>
                </a:solidFill>
                <a:latin typeface="Calibri" pitchFamily="34" charset="0"/>
              </a:rPr>
              <a:t>日</a:t>
            </a:r>
            <a:r>
              <a:rPr lang="en-US" altLang="zh-CN" sz="1200" b="1" dirty="0" smtClean="0">
                <a:solidFill>
                  <a:schemeClr val="tx2"/>
                </a:solidFill>
                <a:latin typeface="Calibri" pitchFamily="34" charset="0"/>
              </a:rPr>
              <a:t/>
            </a:r>
            <a:br>
              <a:rPr lang="en-US" altLang="zh-CN" sz="1200" b="1" dirty="0" smtClean="0">
                <a:solidFill>
                  <a:schemeClr val="tx2"/>
                </a:solidFill>
                <a:latin typeface="Calibri" pitchFamily="34" charset="0"/>
              </a:rPr>
            </a:br>
            <a:r>
              <a:rPr lang="zh-CN" altLang="en-US" sz="1200" b="1" dirty="0" smtClean="0">
                <a:solidFill>
                  <a:schemeClr val="tx2"/>
                </a:solidFill>
                <a:latin typeface="Calibri" pitchFamily="34" charset="0"/>
              </a:rPr>
              <a:t>（</a:t>
            </a:r>
            <a:r>
              <a:rPr lang="en-US" sz="1200" b="1" dirty="0" smtClean="0">
                <a:solidFill>
                  <a:schemeClr val="tx2"/>
                </a:solidFill>
                <a:latin typeface="Calibri" pitchFamily="34" charset="0"/>
              </a:rPr>
              <a:t>CWG-SFP</a:t>
            </a:r>
            <a:r>
              <a:rPr lang="zh-CN" altLang="en-US" sz="1200" b="1" dirty="0" smtClean="0">
                <a:solidFill>
                  <a:schemeClr val="tx2"/>
                </a:solidFill>
                <a:latin typeface="Calibri" pitchFamily="34" charset="0"/>
              </a:rPr>
              <a:t>第</a:t>
            </a:r>
            <a:r>
              <a:rPr lang="en-US" altLang="zh-CN" sz="1200" b="1" dirty="0" smtClean="0">
                <a:solidFill>
                  <a:schemeClr val="tx2"/>
                </a:solidFill>
                <a:latin typeface="Calibri" pitchFamily="34" charset="0"/>
              </a:rPr>
              <a:t>2</a:t>
            </a:r>
            <a:r>
              <a:rPr lang="zh-CN" altLang="en-US" sz="1200" b="1" dirty="0" smtClean="0">
                <a:solidFill>
                  <a:schemeClr val="tx2"/>
                </a:solidFill>
                <a:latin typeface="Calibri" pitchFamily="34" charset="0"/>
              </a:rPr>
              <a:t>次会议）</a:t>
            </a:r>
            <a:endParaRPr lang="en-US" sz="1200" b="1" dirty="0">
              <a:solidFill>
                <a:schemeClr val="tx2"/>
              </a:solidFill>
              <a:latin typeface="Calibri" pitchFamily="34" charset="0"/>
            </a:endParaRPr>
          </a:p>
        </p:txBody>
      </p:sp>
      <p:grpSp>
        <p:nvGrpSpPr>
          <p:cNvPr id="46" name="Group 45"/>
          <p:cNvGrpSpPr/>
          <p:nvPr/>
        </p:nvGrpSpPr>
        <p:grpSpPr>
          <a:xfrm>
            <a:off x="3682563" y="1160808"/>
            <a:ext cx="1753533" cy="540000"/>
            <a:chOff x="3807" y="0"/>
            <a:chExt cx="2159345" cy="792086"/>
          </a:xfrm>
        </p:grpSpPr>
        <p:sp>
          <p:nvSpPr>
            <p:cNvPr id="47" name="Chevron 46"/>
            <p:cNvSpPr/>
            <p:nvPr/>
          </p:nvSpPr>
          <p:spPr>
            <a:xfrm>
              <a:off x="3807" y="0"/>
              <a:ext cx="2159345"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Chevron 4"/>
            <p:cNvSpPr/>
            <p:nvPr/>
          </p:nvSpPr>
          <p:spPr>
            <a:xfrm>
              <a:off x="225355" y="0"/>
              <a:ext cx="1749204"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zh-CN" altLang="en-US" sz="1200" b="1" dirty="0" smtClean="0"/>
                <a:t>筹备第</a:t>
              </a:r>
              <a:r>
                <a:rPr lang="en-US" altLang="zh-CN" sz="1200" b="1" dirty="0" smtClean="0"/>
                <a:t>3</a:t>
              </a:r>
              <a:r>
                <a:rPr lang="zh-CN" altLang="en-US" sz="1200" b="1" dirty="0" smtClean="0"/>
                <a:t>次</a:t>
              </a:r>
              <a:r>
                <a:rPr lang="en-US" altLang="zh-CN" sz="1200" b="1" dirty="0" smtClean="0"/>
                <a:t/>
              </a:r>
              <a:br>
                <a:rPr lang="en-US" altLang="zh-CN" sz="1200" b="1" dirty="0" smtClean="0"/>
              </a:br>
              <a:r>
                <a:rPr lang="en-US" sz="1200" b="1" dirty="0" smtClean="0"/>
                <a:t>CWG-SFP</a:t>
              </a:r>
              <a:r>
                <a:rPr lang="zh-CN" altLang="en-US" sz="1200" b="1" dirty="0" smtClean="0"/>
                <a:t>会议</a:t>
              </a:r>
              <a:endParaRPr lang="en-US" sz="1200" b="1" dirty="0"/>
            </a:p>
          </p:txBody>
        </p:sp>
      </p:grpSp>
      <p:sp>
        <p:nvSpPr>
          <p:cNvPr id="49" name="Rectangle 48"/>
          <p:cNvSpPr/>
          <p:nvPr/>
        </p:nvSpPr>
        <p:spPr>
          <a:xfrm>
            <a:off x="3757941" y="1987236"/>
            <a:ext cx="1525006" cy="2397464"/>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zh-CN" altLang="en-US" sz="1200" dirty="0" smtClean="0">
                <a:solidFill>
                  <a:schemeClr val="tx2"/>
                </a:solidFill>
              </a:rPr>
              <a:t>关于第</a:t>
            </a:r>
            <a:r>
              <a:rPr lang="en-US" altLang="zh-CN" sz="1200" dirty="0" smtClean="0">
                <a:solidFill>
                  <a:schemeClr val="tx2"/>
                </a:solidFill>
              </a:rPr>
              <a:t>2</a:t>
            </a:r>
            <a:r>
              <a:rPr lang="zh-CN" altLang="en-US" sz="1200" dirty="0" smtClean="0">
                <a:solidFill>
                  <a:schemeClr val="tx2"/>
                </a:solidFill>
              </a:rPr>
              <a:t>次磋商的报告</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介绍并修订的部门和跨部门部门目标</a:t>
            </a:r>
            <a:r>
              <a:rPr lang="en-US" sz="1200" dirty="0" smtClean="0">
                <a:solidFill>
                  <a:schemeClr val="tx2"/>
                </a:solidFill>
              </a:rPr>
              <a:t>/</a:t>
            </a:r>
            <a:r>
              <a:rPr lang="zh-CN" altLang="en-US" sz="1200" dirty="0" smtClean="0">
                <a:solidFill>
                  <a:schemeClr val="tx2"/>
                </a:solidFill>
              </a:rPr>
              <a:t>成果及输出成果</a:t>
            </a:r>
            <a:endParaRPr lang="en-US" sz="1200" dirty="0" smtClean="0">
              <a:solidFill>
                <a:schemeClr val="tx2"/>
              </a:solidFill>
            </a:endParaRPr>
          </a:p>
          <a:p>
            <a:pPr marL="72000" indent="-72000">
              <a:lnSpc>
                <a:spcPct val="90000"/>
              </a:lnSpc>
              <a:spcAft>
                <a:spcPts val="600"/>
              </a:spcAft>
              <a:buFont typeface="Arial" pitchFamily="34" charset="0"/>
              <a:buChar char="•"/>
            </a:pPr>
            <a:r>
              <a:rPr lang="en-US" sz="1200" dirty="0" smtClean="0">
                <a:solidFill>
                  <a:schemeClr val="tx2"/>
                </a:solidFill>
              </a:rPr>
              <a:t>WTDC-17</a:t>
            </a:r>
            <a:r>
              <a:rPr lang="zh-CN" altLang="en-US" sz="1200" dirty="0" smtClean="0">
                <a:solidFill>
                  <a:schemeClr val="tx2"/>
                </a:solidFill>
              </a:rPr>
              <a:t>输入意见</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起草战略规划案文草案</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战略情况分析报告草案</a:t>
            </a:r>
            <a:endParaRPr lang="en-US" sz="1200" dirty="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关于具体目标的建议</a:t>
            </a:r>
            <a:endParaRPr lang="en-US" sz="1200" dirty="0" smtClean="0">
              <a:solidFill>
                <a:schemeClr val="tx2"/>
              </a:solidFill>
            </a:endParaRPr>
          </a:p>
          <a:p>
            <a:pPr marL="72000" indent="-72000">
              <a:lnSpc>
                <a:spcPct val="90000"/>
              </a:lnSpc>
              <a:spcAft>
                <a:spcPts val="600"/>
              </a:spcAft>
              <a:buFont typeface="Arial" pitchFamily="34" charset="0"/>
              <a:buChar char="•"/>
            </a:pPr>
            <a:r>
              <a:rPr lang="zh-CN" altLang="en-US" sz="1200" dirty="0" smtClean="0">
                <a:solidFill>
                  <a:schemeClr val="tx2"/>
                </a:solidFill>
              </a:rPr>
              <a:t>决议修订案草案</a:t>
            </a:r>
            <a:endParaRPr lang="en-US" sz="1200" dirty="0">
              <a:solidFill>
                <a:srgbClr val="FF0000"/>
              </a:solidFill>
            </a:endParaRPr>
          </a:p>
        </p:txBody>
      </p:sp>
      <p:sp>
        <p:nvSpPr>
          <p:cNvPr id="50" name="Rectangle 49"/>
          <p:cNvSpPr/>
          <p:nvPr/>
        </p:nvSpPr>
        <p:spPr>
          <a:xfrm>
            <a:off x="3757941" y="4623084"/>
            <a:ext cx="1525005" cy="1368000"/>
          </a:xfrm>
          <a:prstGeom prst="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pPr marL="72000" indent="-72000">
              <a:lnSpc>
                <a:spcPct val="90000"/>
              </a:lnSpc>
              <a:spcAft>
                <a:spcPts val="600"/>
              </a:spcAft>
              <a:buFont typeface="Arial" pitchFamily="34" charset="0"/>
              <a:buChar char="•"/>
            </a:pPr>
            <a:r>
              <a:rPr lang="zh-CN" altLang="en-US" sz="1200" b="1" dirty="0" smtClean="0">
                <a:solidFill>
                  <a:schemeClr val="tx2"/>
                </a:solidFill>
              </a:rPr>
              <a:t>战略规划案文草案（包括情况分析）</a:t>
            </a:r>
            <a:endParaRPr lang="en-US" sz="1200" b="1" dirty="0" smtClean="0">
              <a:solidFill>
                <a:schemeClr val="tx2"/>
              </a:solidFill>
            </a:endParaRPr>
          </a:p>
          <a:p>
            <a:pPr marL="72000" indent="-72000">
              <a:lnSpc>
                <a:spcPct val="90000"/>
              </a:lnSpc>
              <a:spcAft>
                <a:spcPts val="600"/>
              </a:spcAft>
              <a:buFont typeface="Arial" pitchFamily="34" charset="0"/>
              <a:buChar char="•"/>
            </a:pPr>
            <a:r>
              <a:rPr lang="zh-CN" altLang="en-US" sz="1200" b="1" dirty="0" smtClean="0">
                <a:solidFill>
                  <a:schemeClr val="tx2"/>
                </a:solidFill>
              </a:rPr>
              <a:t>决议修订案草案</a:t>
            </a:r>
            <a:endParaRPr lang="en-US" sz="1200" b="1" dirty="0" smtClean="0">
              <a:solidFill>
                <a:schemeClr val="tx2"/>
              </a:solidFill>
            </a:endParaRPr>
          </a:p>
          <a:p>
            <a:pPr marL="72000" indent="-72000">
              <a:lnSpc>
                <a:spcPct val="90000"/>
              </a:lnSpc>
              <a:spcAft>
                <a:spcPts val="600"/>
              </a:spcAft>
              <a:buFont typeface="Arial" pitchFamily="34" charset="0"/>
              <a:buChar char="•"/>
            </a:pPr>
            <a:r>
              <a:rPr lang="zh-CN" altLang="en-US" sz="1200" b="1" dirty="0" smtClean="0">
                <a:solidFill>
                  <a:schemeClr val="tx2"/>
                </a:solidFill>
              </a:rPr>
              <a:t>第</a:t>
            </a:r>
            <a:r>
              <a:rPr lang="en-US" altLang="zh-CN" sz="1200" b="1" dirty="0" smtClean="0">
                <a:solidFill>
                  <a:schemeClr val="tx2"/>
                </a:solidFill>
              </a:rPr>
              <a:t>3</a:t>
            </a:r>
            <a:r>
              <a:rPr lang="zh-CN" altLang="en-US" sz="1200" b="1" dirty="0" smtClean="0">
                <a:solidFill>
                  <a:schemeClr val="tx2"/>
                </a:solidFill>
              </a:rPr>
              <a:t>次</a:t>
            </a:r>
            <a:r>
              <a:rPr lang="en-US" sz="1200" b="1" dirty="0" smtClean="0">
                <a:solidFill>
                  <a:schemeClr val="tx2"/>
                </a:solidFill>
              </a:rPr>
              <a:t>CWG-SFP</a:t>
            </a:r>
            <a:r>
              <a:rPr lang="zh-CN" altLang="en-US" sz="1200" b="1" dirty="0" smtClean="0">
                <a:solidFill>
                  <a:schemeClr val="tx2"/>
                </a:solidFill>
              </a:rPr>
              <a:t>文件</a:t>
            </a:r>
            <a:endParaRPr lang="en-US" sz="1200" b="1" dirty="0" smtClean="0">
              <a:solidFill>
                <a:schemeClr val="tx2"/>
              </a:solidFill>
            </a:endParaRPr>
          </a:p>
        </p:txBody>
      </p:sp>
      <p:grpSp>
        <p:nvGrpSpPr>
          <p:cNvPr id="51" name="Group 50"/>
          <p:cNvGrpSpPr/>
          <p:nvPr/>
        </p:nvGrpSpPr>
        <p:grpSpPr>
          <a:xfrm>
            <a:off x="2382947" y="1160808"/>
            <a:ext cx="1612989" cy="540000"/>
            <a:chOff x="2132128" y="0"/>
            <a:chExt cx="1986275" cy="792086"/>
          </a:xfrm>
        </p:grpSpPr>
        <p:sp>
          <p:nvSpPr>
            <p:cNvPr id="52" name="Chevron 51"/>
            <p:cNvSpPr/>
            <p:nvPr/>
          </p:nvSpPr>
          <p:spPr>
            <a:xfrm>
              <a:off x="2132128" y="0"/>
              <a:ext cx="1955031" cy="792086"/>
            </a:xfrm>
            <a:prstGeom prst="chevron">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Chevron 6"/>
            <p:cNvSpPr/>
            <p:nvPr/>
          </p:nvSpPr>
          <p:spPr>
            <a:xfrm>
              <a:off x="2178203" y="0"/>
              <a:ext cx="1940200" cy="79208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008" tIns="21336" rIns="21336" bIns="21336" numCol="1" spcCol="1270" anchor="ctr" anchorCtr="0">
              <a:noAutofit/>
            </a:bodyPr>
            <a:lstStyle/>
            <a:p>
              <a:pPr algn="ctr" defTabSz="711200">
                <a:lnSpc>
                  <a:spcPct val="90000"/>
                </a:lnSpc>
                <a:spcBef>
                  <a:spcPct val="0"/>
                </a:spcBef>
                <a:spcAft>
                  <a:spcPct val="35000"/>
                </a:spcAft>
              </a:pPr>
              <a:r>
                <a:rPr lang="zh-CN" altLang="en-US" sz="1200" b="1" dirty="0" smtClean="0"/>
                <a:t>支持</a:t>
              </a:r>
              <a:r>
                <a:rPr lang="en-US" sz="1200" b="1" dirty="0" smtClean="0"/>
                <a:t>CWG-SFP</a:t>
              </a:r>
              <a:br>
                <a:rPr lang="en-US" sz="1200" b="1" dirty="0" smtClean="0"/>
              </a:br>
              <a:r>
                <a:rPr lang="zh-CN" altLang="en-US" sz="1200" b="1" dirty="0" smtClean="0"/>
                <a:t>第</a:t>
              </a:r>
              <a:r>
                <a:rPr lang="en-US" altLang="zh-CN" sz="1200" b="1" dirty="0" smtClean="0"/>
                <a:t>2</a:t>
              </a:r>
              <a:r>
                <a:rPr lang="zh-CN" altLang="en-US" sz="1200" b="1" dirty="0" smtClean="0"/>
                <a:t>次公开磋商</a:t>
              </a:r>
              <a:endParaRPr lang="en-US" sz="1100" dirty="0"/>
            </a:p>
          </p:txBody>
        </p:sp>
      </p:grpSp>
      <p:sp>
        <p:nvSpPr>
          <p:cNvPr id="54" name="Text Box 94"/>
          <p:cNvSpPr txBox="1">
            <a:spLocks noChangeArrowheads="1"/>
          </p:cNvSpPr>
          <p:nvPr>
            <p:custDataLst>
              <p:tags r:id="rId7"/>
            </p:custDataLst>
          </p:nvPr>
        </p:nvSpPr>
        <p:spPr bwMode="auto">
          <a:xfrm>
            <a:off x="4427984" y="6363254"/>
            <a:ext cx="1656184" cy="553998"/>
          </a:xfrm>
          <a:prstGeom prst="rect">
            <a:avLst/>
          </a:prstGeom>
          <a:noFill/>
          <a:ln w="9525">
            <a:noFill/>
            <a:miter lim="800000"/>
            <a:headEnd/>
            <a:tailEnd/>
          </a:ln>
        </p:spPr>
        <p:txBody>
          <a:bodyPr wrap="square" lIns="0" tIns="0" rIns="0" bIns="0">
            <a:spAutoFit/>
          </a:bodyPr>
          <a:lstStyle/>
          <a:p>
            <a:pPr algn="ctr" defTabSz="855663" eaLnBrk="0" hangingPunct="0"/>
            <a:r>
              <a:rPr lang="en-US" sz="1200" b="1" dirty="0" smtClean="0">
                <a:solidFill>
                  <a:schemeClr val="tx2"/>
                </a:solidFill>
                <a:latin typeface="Calibri" pitchFamily="34" charset="0"/>
              </a:rPr>
              <a:t>2018</a:t>
            </a:r>
            <a:r>
              <a:rPr lang="zh-CN" altLang="en-US" sz="1200" b="1" dirty="0" smtClean="0">
                <a:solidFill>
                  <a:schemeClr val="tx2"/>
                </a:solidFill>
                <a:latin typeface="Calibri" pitchFamily="34" charset="0"/>
              </a:rPr>
              <a:t>年</a:t>
            </a:r>
            <a:r>
              <a:rPr lang="en-US" altLang="zh-CN" sz="1200" b="1" dirty="0" smtClean="0">
                <a:solidFill>
                  <a:schemeClr val="tx2"/>
                </a:solidFill>
                <a:latin typeface="Calibri" pitchFamily="34" charset="0"/>
              </a:rPr>
              <a:t>1</a:t>
            </a:r>
            <a:r>
              <a:rPr lang="zh-CN" altLang="en-US" sz="1200" b="1" dirty="0" smtClean="0">
                <a:solidFill>
                  <a:schemeClr val="tx2"/>
                </a:solidFill>
                <a:latin typeface="Calibri" pitchFamily="34" charset="0"/>
              </a:rPr>
              <a:t>月底</a:t>
            </a:r>
            <a:endParaRPr lang="en-US" altLang="zh-CN" sz="1200" b="1" dirty="0" smtClean="0">
              <a:solidFill>
                <a:schemeClr val="tx2"/>
              </a:solidFill>
              <a:latin typeface="Calibri" pitchFamily="34" charset="0"/>
            </a:endParaRPr>
          </a:p>
          <a:p>
            <a:pPr algn="ctr" defTabSz="855663" eaLnBrk="0" hangingPunct="0"/>
            <a:r>
              <a:rPr lang="en-US" sz="1200" b="1" dirty="0" smtClean="0">
                <a:solidFill>
                  <a:schemeClr val="tx2"/>
                </a:solidFill>
                <a:latin typeface="Calibri" pitchFamily="34" charset="0"/>
              </a:rPr>
              <a:t> </a:t>
            </a:r>
            <a:r>
              <a:rPr lang="zh-CN" altLang="en-US" sz="1200" b="1" dirty="0">
                <a:solidFill>
                  <a:schemeClr val="tx2"/>
                </a:solidFill>
                <a:latin typeface="Calibri" pitchFamily="34" charset="0"/>
              </a:rPr>
              <a:t>（</a:t>
            </a:r>
            <a:r>
              <a:rPr lang="en-US" sz="1200" b="1" dirty="0">
                <a:solidFill>
                  <a:schemeClr val="tx2"/>
                </a:solidFill>
                <a:latin typeface="Calibri" pitchFamily="34" charset="0"/>
              </a:rPr>
              <a:t>CWG-SFP</a:t>
            </a:r>
            <a:r>
              <a:rPr lang="zh-CN" altLang="en-US" sz="1200" b="1" dirty="0" smtClean="0">
                <a:solidFill>
                  <a:schemeClr val="tx2"/>
                </a:solidFill>
                <a:latin typeface="Calibri" pitchFamily="34" charset="0"/>
              </a:rPr>
              <a:t>第</a:t>
            </a:r>
            <a:r>
              <a:rPr lang="en-US" altLang="zh-CN" sz="1200" b="1" dirty="0" smtClean="0">
                <a:solidFill>
                  <a:schemeClr val="tx2"/>
                </a:solidFill>
                <a:latin typeface="Calibri" pitchFamily="34" charset="0"/>
              </a:rPr>
              <a:t>3</a:t>
            </a:r>
            <a:r>
              <a:rPr lang="zh-CN" altLang="en-US" sz="1200" b="1" dirty="0" smtClean="0">
                <a:solidFill>
                  <a:schemeClr val="tx2"/>
                </a:solidFill>
                <a:latin typeface="Calibri" pitchFamily="34" charset="0"/>
              </a:rPr>
              <a:t>次</a:t>
            </a:r>
            <a:r>
              <a:rPr lang="zh-CN" altLang="en-US" sz="1200" b="1" dirty="0">
                <a:solidFill>
                  <a:schemeClr val="tx2"/>
                </a:solidFill>
                <a:latin typeface="Calibri" pitchFamily="34" charset="0"/>
              </a:rPr>
              <a:t>会议）</a:t>
            </a:r>
            <a:endParaRPr lang="en-US" sz="1200" b="1" dirty="0">
              <a:solidFill>
                <a:schemeClr val="tx2"/>
              </a:solidFill>
              <a:latin typeface="Calibri" pitchFamily="34" charset="0"/>
            </a:endParaRPr>
          </a:p>
          <a:p>
            <a:pPr algn="ctr" defTabSz="855663" eaLnBrk="0" hangingPunct="0"/>
            <a:endParaRPr lang="en-US" sz="1200" b="1" dirty="0">
              <a:solidFill>
                <a:schemeClr val="tx2"/>
              </a:solidFill>
              <a:latin typeface="Calibri" pitchFamily="34" charset="0"/>
            </a:endParaRPr>
          </a:p>
        </p:txBody>
      </p:sp>
      <p:sp>
        <p:nvSpPr>
          <p:cNvPr id="55" name="AutoShape 33"/>
          <p:cNvSpPr>
            <a:spLocks noChangeArrowheads="1"/>
          </p:cNvSpPr>
          <p:nvPr>
            <p:custDataLst>
              <p:tags r:id="rId8"/>
            </p:custDataLst>
          </p:nvPr>
        </p:nvSpPr>
        <p:spPr bwMode="auto">
          <a:xfrm>
            <a:off x="5226546" y="6148677"/>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
        <p:nvSpPr>
          <p:cNvPr id="56" name="Text Box 94"/>
          <p:cNvSpPr txBox="1">
            <a:spLocks noChangeArrowheads="1"/>
          </p:cNvSpPr>
          <p:nvPr>
            <p:custDataLst>
              <p:tags r:id="rId9"/>
            </p:custDataLst>
          </p:nvPr>
        </p:nvSpPr>
        <p:spPr bwMode="auto">
          <a:xfrm>
            <a:off x="6958562" y="6372036"/>
            <a:ext cx="1645885" cy="369332"/>
          </a:xfrm>
          <a:prstGeom prst="rect">
            <a:avLst/>
          </a:prstGeom>
          <a:noFill/>
          <a:ln w="9525">
            <a:noFill/>
            <a:miter lim="800000"/>
            <a:headEnd/>
            <a:tailEnd/>
          </a:ln>
        </p:spPr>
        <p:txBody>
          <a:bodyPr wrap="square" lIns="0" tIns="0" rIns="0" bIns="0">
            <a:spAutoFit/>
          </a:bodyPr>
          <a:lstStyle/>
          <a:p>
            <a:pPr algn="ctr" defTabSz="855663" eaLnBrk="0" hangingPunct="0"/>
            <a:r>
              <a:rPr lang="en-US" altLang="zh-CN" sz="1200" b="1" dirty="0" smtClean="0">
                <a:solidFill>
                  <a:schemeClr val="tx2"/>
                </a:solidFill>
                <a:latin typeface="Calibri" pitchFamily="34" charset="0"/>
              </a:rPr>
              <a:t>4</a:t>
            </a:r>
            <a:r>
              <a:rPr lang="zh-CN" altLang="en-US" sz="1200" b="1" dirty="0" smtClean="0">
                <a:solidFill>
                  <a:schemeClr val="tx2"/>
                </a:solidFill>
                <a:latin typeface="Calibri" pitchFamily="34" charset="0"/>
              </a:rPr>
              <a:t>月</a:t>
            </a:r>
            <a:r>
              <a:rPr lang="en-US" sz="1200" b="1" dirty="0" smtClean="0">
                <a:solidFill>
                  <a:schemeClr val="tx2"/>
                </a:solidFill>
                <a:latin typeface="Calibri" pitchFamily="34" charset="0"/>
              </a:rPr>
              <a:t> / </a:t>
            </a:r>
            <a:r>
              <a:rPr lang="zh-CN" altLang="en-US" sz="1200" b="1" dirty="0" smtClean="0">
                <a:solidFill>
                  <a:schemeClr val="tx2"/>
                </a:solidFill>
                <a:latin typeface="Calibri" pitchFamily="34" charset="0"/>
              </a:rPr>
              <a:t>理事会</a:t>
            </a:r>
            <a:r>
              <a:rPr lang="en-US" sz="1200" b="1" dirty="0" smtClean="0">
                <a:solidFill>
                  <a:schemeClr val="tx2"/>
                </a:solidFill>
                <a:latin typeface="Calibri" pitchFamily="34" charset="0"/>
              </a:rPr>
              <a:t>2018</a:t>
            </a:r>
            <a:r>
              <a:rPr lang="zh-CN" altLang="en-US" sz="1200" b="1" dirty="0" smtClean="0">
                <a:solidFill>
                  <a:schemeClr val="tx2"/>
                </a:solidFill>
                <a:latin typeface="Calibri" pitchFamily="34" charset="0"/>
              </a:rPr>
              <a:t>年会议</a:t>
            </a:r>
            <a:r>
              <a:rPr lang="en-US" sz="1200" b="1" dirty="0" smtClean="0">
                <a:solidFill>
                  <a:schemeClr val="tx2"/>
                </a:solidFill>
                <a:latin typeface="Calibri" pitchFamily="34" charset="0"/>
              </a:rPr>
              <a:t> </a:t>
            </a:r>
            <a:r>
              <a:rPr lang="zh-CN" altLang="en-US" sz="1200" b="1" dirty="0">
                <a:solidFill>
                  <a:schemeClr val="tx2"/>
                </a:solidFill>
                <a:latin typeface="Calibri" pitchFamily="34" charset="0"/>
              </a:rPr>
              <a:t>（</a:t>
            </a:r>
            <a:r>
              <a:rPr lang="en-US" sz="1200" b="1" dirty="0">
                <a:solidFill>
                  <a:schemeClr val="tx2"/>
                </a:solidFill>
                <a:latin typeface="Calibri" pitchFamily="34" charset="0"/>
              </a:rPr>
              <a:t>CWG-SFP</a:t>
            </a:r>
            <a:r>
              <a:rPr lang="zh-CN" altLang="en-US" sz="1200" b="1" dirty="0" smtClean="0">
                <a:solidFill>
                  <a:schemeClr val="tx2"/>
                </a:solidFill>
                <a:latin typeface="Calibri" pitchFamily="34" charset="0"/>
              </a:rPr>
              <a:t>第</a:t>
            </a:r>
            <a:r>
              <a:rPr lang="en-US" altLang="zh-CN" sz="1200" b="1" dirty="0" smtClean="0">
                <a:solidFill>
                  <a:schemeClr val="tx2"/>
                </a:solidFill>
                <a:latin typeface="Calibri" pitchFamily="34" charset="0"/>
              </a:rPr>
              <a:t>4</a:t>
            </a:r>
            <a:r>
              <a:rPr lang="zh-CN" altLang="en-US" sz="1200" b="1" dirty="0" smtClean="0">
                <a:solidFill>
                  <a:schemeClr val="tx2"/>
                </a:solidFill>
                <a:latin typeface="Calibri" pitchFamily="34" charset="0"/>
              </a:rPr>
              <a:t>次</a:t>
            </a:r>
            <a:r>
              <a:rPr lang="zh-CN" altLang="en-US" sz="1200" b="1" dirty="0">
                <a:solidFill>
                  <a:schemeClr val="tx2"/>
                </a:solidFill>
                <a:latin typeface="Calibri" pitchFamily="34" charset="0"/>
              </a:rPr>
              <a:t>会议</a:t>
            </a:r>
            <a:r>
              <a:rPr lang="zh-CN" altLang="en-US" sz="1200" b="1" dirty="0" smtClean="0">
                <a:solidFill>
                  <a:schemeClr val="tx2"/>
                </a:solidFill>
                <a:latin typeface="Calibri" pitchFamily="34" charset="0"/>
              </a:rPr>
              <a:t>）</a:t>
            </a:r>
            <a:endParaRPr lang="en-US" sz="1200" b="1" dirty="0">
              <a:solidFill>
                <a:schemeClr val="tx2"/>
              </a:solidFill>
              <a:latin typeface="Calibri" pitchFamily="34" charset="0"/>
            </a:endParaRPr>
          </a:p>
        </p:txBody>
      </p:sp>
      <p:sp>
        <p:nvSpPr>
          <p:cNvPr id="57" name="AutoShape 33"/>
          <p:cNvSpPr>
            <a:spLocks noChangeArrowheads="1"/>
          </p:cNvSpPr>
          <p:nvPr>
            <p:custDataLst>
              <p:tags r:id="rId10"/>
            </p:custDataLst>
          </p:nvPr>
        </p:nvSpPr>
        <p:spPr bwMode="auto">
          <a:xfrm>
            <a:off x="7740352" y="6157459"/>
            <a:ext cx="209550" cy="182562"/>
          </a:xfrm>
          <a:prstGeom prst="triangle">
            <a:avLst>
              <a:gd name="adj" fmla="val 50000"/>
            </a:avLst>
          </a:prstGeom>
          <a:solidFill>
            <a:schemeClr val="accent2"/>
          </a:solidFill>
          <a:ln w="9525">
            <a:noFill/>
            <a:miter lim="800000"/>
            <a:headEnd/>
            <a:tailEnd/>
          </a:ln>
        </p:spPr>
        <p:txBody>
          <a:bodyPr wrap="none" lIns="45720" rIns="45720" anchor="ctr"/>
          <a:lstStyle/>
          <a:p>
            <a:pPr algn="ctr" eaLnBrk="0" hangingPunct="0"/>
            <a:endParaRPr lang="en-US" sz="1400" b="1">
              <a:solidFill>
                <a:schemeClr val="bg2"/>
              </a:solidFill>
            </a:endParaRPr>
          </a:p>
        </p:txBody>
      </p:sp>
    </p:spTree>
    <p:extLst>
      <p:ext uri="{BB962C8B-B14F-4D97-AF65-F5344CB8AC3E}">
        <p14:creationId xmlns:p14="http://schemas.microsoft.com/office/powerpoint/2010/main" val="7559636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战略风险</a:t>
            </a:r>
            <a:r>
              <a:rPr lang="en-US" dirty="0" smtClean="0"/>
              <a:t>3</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30</a:t>
            </a:fld>
            <a:endParaRPr lang="en-US"/>
          </a:p>
        </p:txBody>
      </p:sp>
      <p:sp>
        <p:nvSpPr>
          <p:cNvPr id="5" name="TextBox 4"/>
          <p:cNvSpPr txBox="1"/>
          <p:nvPr/>
        </p:nvSpPr>
        <p:spPr>
          <a:xfrm>
            <a:off x="609600" y="1340768"/>
            <a:ext cx="7850832" cy="4504686"/>
          </a:xfrm>
          <a:prstGeom prst="rect">
            <a:avLst/>
          </a:prstGeom>
          <a:solidFill>
            <a:srgbClr val="FFFFFF"/>
          </a:solidFill>
          <a:ln>
            <a:noFill/>
          </a:ln>
        </p:spPr>
        <p:txBody>
          <a:bodyPr wrap="square" lIns="72000" tIns="36000" rIns="72000" bIns="36000" rtlCol="0">
            <a:spAutoFit/>
          </a:bodyPr>
          <a:lstStyle>
            <a:defPPr>
              <a:defRPr lang="en-US"/>
            </a:defPPr>
            <a:lvl1pPr>
              <a:lnSpc>
                <a:spcPct val="90000"/>
              </a:lnSpc>
              <a:defRPr b="1"/>
            </a:lvl1pPr>
          </a:lstStyle>
          <a:p>
            <a:r>
              <a:rPr lang="zh-CN" altLang="en-US" sz="2400" b="0" dirty="0">
                <a:solidFill>
                  <a:srgbClr val="FF0000"/>
                </a:solidFill>
              </a:rPr>
              <a:t>风险</a:t>
            </a:r>
            <a:endParaRPr lang="en-US" sz="2400" b="0" cap="small" dirty="0">
              <a:solidFill>
                <a:srgbClr val="C00000"/>
              </a:solidFill>
            </a:endParaRP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zh-CN" altLang="en-US" sz="2400" dirty="0" smtClean="0"/>
              <a:t> 不能</a:t>
            </a:r>
            <a:r>
              <a:rPr lang="zh-CN" altLang="en-US" sz="2400" dirty="0"/>
              <a:t>迅速应对新生需求和</a:t>
            </a:r>
            <a:r>
              <a:rPr lang="zh-CN" altLang="en-US" sz="2400" dirty="0" smtClean="0"/>
              <a:t>创新</a:t>
            </a:r>
            <a:endParaRPr lang="en-US" sz="2400" dirty="0" smtClean="0"/>
          </a:p>
          <a:p>
            <a:pPr marL="360000" lvl="1" indent="-180000">
              <a:buClr>
                <a:schemeClr val="accent2"/>
              </a:buClr>
              <a:buSzPct val="70000"/>
              <a:buFont typeface="Wingdings" panose="05000000000000000000" pitchFamily="2" charset="2"/>
              <a:buChar char=""/>
            </a:pPr>
            <a:r>
              <a:rPr lang="zh-CN" altLang="en-US" sz="2400" dirty="0" smtClean="0"/>
              <a:t> 体现</a:t>
            </a:r>
            <a:r>
              <a:rPr lang="zh-CN" altLang="en-US" sz="2400" dirty="0"/>
              <a:t>了应对不力，导致成员和其他利益攸关方离心倾向的</a:t>
            </a:r>
            <a:r>
              <a:rPr lang="zh-CN" altLang="en-US" sz="2400" dirty="0" smtClean="0"/>
              <a:t>风险</a:t>
            </a:r>
            <a:endParaRPr lang="en-US" sz="2400" dirty="0" smtClean="0"/>
          </a:p>
          <a:p>
            <a:pPr marL="360000" lvl="1" indent="-180000">
              <a:buClr>
                <a:schemeClr val="accent2"/>
              </a:buClr>
              <a:buSzPct val="70000"/>
              <a:buFont typeface="Wingdings" panose="05000000000000000000" pitchFamily="2" charset="2"/>
              <a:buChar char=""/>
            </a:pPr>
            <a:r>
              <a:rPr lang="en-US" sz="2400" dirty="0" smtClean="0"/>
              <a:t> </a:t>
            </a:r>
            <a:r>
              <a:rPr lang="zh-CN" altLang="en-US" sz="2400" dirty="0" smtClean="0"/>
              <a:t>落后的风险</a:t>
            </a:r>
            <a:endParaRPr lang="en-US" sz="2400" dirty="0" smtClean="0"/>
          </a:p>
          <a:p>
            <a:endParaRPr lang="en-US" sz="2400" b="0" cap="small" dirty="0" smtClean="0">
              <a:solidFill>
                <a:schemeClr val="accent6"/>
              </a:solidFill>
            </a:endParaRPr>
          </a:p>
          <a:p>
            <a:r>
              <a:rPr lang="zh-CN" altLang="en-US" sz="2400" b="0" cap="small" dirty="0" smtClean="0">
                <a:solidFill>
                  <a:schemeClr val="accent6"/>
                </a:solidFill>
              </a:rPr>
              <a:t>缓解战略</a:t>
            </a:r>
            <a:endParaRPr lang="en-US" sz="2400" dirty="0">
              <a:solidFill>
                <a:schemeClr val="accent6"/>
              </a:solidFill>
            </a:endParaRPr>
          </a:p>
          <a:p>
            <a:endParaRPr lang="en-US" sz="2400" b="0" dirty="0" smtClean="0"/>
          </a:p>
          <a:p>
            <a:r>
              <a:rPr lang="en-US" sz="2400" b="0" dirty="0" smtClean="0"/>
              <a:t>- </a:t>
            </a:r>
            <a:r>
              <a:rPr lang="zh-CN" altLang="en-US" sz="2400" b="0" dirty="0" smtClean="0"/>
              <a:t>风险规避：</a:t>
            </a:r>
            <a:r>
              <a:rPr lang="zh-CN" altLang="en-US" sz="2400" dirty="0" smtClean="0"/>
              <a:t>做出未来规划</a:t>
            </a:r>
            <a:r>
              <a:rPr lang="zh-CN" altLang="en-US" sz="2400" b="0" dirty="0" smtClean="0"/>
              <a:t>，同时保持组织的</a:t>
            </a:r>
            <a:r>
              <a:rPr lang="zh-CN" altLang="en-US" sz="2400" dirty="0" smtClean="0"/>
              <a:t>灵敏性、反应能力</a:t>
            </a:r>
            <a:r>
              <a:rPr lang="zh-CN" altLang="en-US" sz="2400" b="0" dirty="0" smtClean="0"/>
              <a:t>和</a:t>
            </a:r>
            <a:r>
              <a:rPr lang="zh-CN" altLang="en-US" sz="2400" dirty="0" smtClean="0"/>
              <a:t>创新能力</a:t>
            </a:r>
            <a:endParaRPr lang="en-US" sz="2400" dirty="0" smtClean="0"/>
          </a:p>
          <a:p>
            <a:r>
              <a:rPr lang="en-US" sz="2400" b="0" dirty="0" smtClean="0"/>
              <a:t>- </a:t>
            </a:r>
            <a:r>
              <a:rPr lang="zh-CN" altLang="en-US" sz="2400" b="0" dirty="0" smtClean="0"/>
              <a:t>风险限制：确定、促进并支持符合</a:t>
            </a:r>
            <a:r>
              <a:rPr lang="zh-CN" altLang="en-US" sz="2400" dirty="0" smtClean="0"/>
              <a:t>组织</a:t>
            </a:r>
            <a:r>
              <a:rPr lang="zh-CN" altLang="en-US" sz="2400" b="0" dirty="0" smtClean="0"/>
              <a:t>宗旨的</a:t>
            </a:r>
            <a:r>
              <a:rPr lang="zh-CN" altLang="en-US" sz="2400" dirty="0" smtClean="0"/>
              <a:t>文化</a:t>
            </a:r>
            <a:endParaRPr lang="en-US" sz="2400" dirty="0" smtClean="0"/>
          </a:p>
          <a:p>
            <a:r>
              <a:rPr lang="en-US" sz="2400" b="0" dirty="0" smtClean="0"/>
              <a:t>- </a:t>
            </a:r>
            <a:r>
              <a:rPr lang="zh-CN" altLang="en-US" sz="2400" b="0" dirty="0" smtClean="0"/>
              <a:t>风险转移：积极</a:t>
            </a:r>
            <a:r>
              <a:rPr lang="zh-CN" altLang="en-US" sz="2400" dirty="0" smtClean="0"/>
              <a:t>与其他利益攸关方联络合作</a:t>
            </a:r>
            <a:endParaRPr lang="en-US" sz="2400" dirty="0"/>
          </a:p>
        </p:txBody>
      </p:sp>
    </p:spTree>
    <p:extLst>
      <p:ext uri="{BB962C8B-B14F-4D97-AF65-F5344CB8AC3E}">
        <p14:creationId xmlns:p14="http://schemas.microsoft.com/office/powerpoint/2010/main" val="11702679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战略风险</a:t>
            </a:r>
            <a:r>
              <a:rPr lang="en-US" dirty="0" smtClean="0"/>
              <a:t>4</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31</a:t>
            </a:fld>
            <a:endParaRPr lang="en-US"/>
          </a:p>
        </p:txBody>
      </p:sp>
      <p:sp>
        <p:nvSpPr>
          <p:cNvPr id="5" name="TextBox 4"/>
          <p:cNvSpPr txBox="1"/>
          <p:nvPr/>
        </p:nvSpPr>
        <p:spPr>
          <a:xfrm>
            <a:off x="609600" y="1484784"/>
            <a:ext cx="8066856" cy="3802955"/>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zh-CN" altLang="en-US" sz="2400" b="0" dirty="0">
                <a:solidFill>
                  <a:srgbClr val="FF0000"/>
                </a:solidFill>
              </a:rPr>
              <a:t>风险</a:t>
            </a:r>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t>
            </a:r>
            <a:r>
              <a:rPr lang="zh-CN" altLang="en-US" sz="2400" dirty="0" smtClean="0"/>
              <a:t>有关信任和信心的关切</a:t>
            </a:r>
            <a:endParaRPr lang="en-US" sz="2400" dirty="0" smtClean="0"/>
          </a:p>
          <a:p>
            <a:pPr marL="360000" lvl="1" indent="-180000">
              <a:buClr>
                <a:schemeClr val="accent2"/>
              </a:buClr>
              <a:buSzPct val="70000"/>
              <a:buFont typeface="Wingdings" panose="05000000000000000000" pitchFamily="2" charset="2"/>
              <a:buChar char=""/>
            </a:pPr>
            <a:r>
              <a:rPr lang="en-US" sz="2400" dirty="0" smtClean="0"/>
              <a:t> </a:t>
            </a:r>
            <a:r>
              <a:rPr lang="zh-CN" altLang="en-US" sz="2400" dirty="0" smtClean="0"/>
              <a:t>成员和利益攸关方不断增长的有关信任的风险</a:t>
            </a:r>
            <a:endParaRPr lang="en-US" sz="2400" dirty="0" smtClean="0"/>
          </a:p>
          <a:p>
            <a:pPr marL="360000" lvl="1" indent="-180000">
              <a:buClr>
                <a:schemeClr val="accent2"/>
              </a:buClr>
              <a:buSzPct val="70000"/>
              <a:buFont typeface="Wingdings" panose="05000000000000000000" pitchFamily="2" charset="2"/>
              <a:buChar char=""/>
            </a:pPr>
            <a:r>
              <a:rPr lang="en-US" sz="2400" dirty="0" smtClean="0"/>
              <a:t> </a:t>
            </a:r>
            <a:r>
              <a:rPr lang="zh-CN" altLang="en-US" sz="2400" dirty="0" smtClean="0"/>
              <a:t>成员内部不断增长的有关信心的风险</a:t>
            </a:r>
            <a:endParaRPr lang="en-US" sz="2400" dirty="0"/>
          </a:p>
          <a:p>
            <a:endParaRPr lang="en-US" sz="2400" b="0" cap="small" dirty="0" smtClean="0">
              <a:solidFill>
                <a:schemeClr val="accent6"/>
              </a:solidFill>
            </a:endParaRPr>
          </a:p>
          <a:p>
            <a:r>
              <a:rPr lang="zh-CN" altLang="en-US" sz="2400" b="0" cap="small" dirty="0" smtClean="0">
                <a:solidFill>
                  <a:schemeClr val="accent6"/>
                </a:solidFill>
              </a:rPr>
              <a:t>缓解战略</a:t>
            </a:r>
            <a:endParaRPr lang="en-US" sz="2400" b="0" cap="small" dirty="0">
              <a:solidFill>
                <a:schemeClr val="accent6"/>
              </a:solidFill>
            </a:endParaRPr>
          </a:p>
          <a:p>
            <a:endParaRPr lang="en-US" sz="2400" b="0" dirty="0" smtClean="0"/>
          </a:p>
          <a:p>
            <a:r>
              <a:rPr lang="en-US" sz="2400" b="0" dirty="0" smtClean="0"/>
              <a:t>- </a:t>
            </a:r>
            <a:r>
              <a:rPr lang="zh-CN" altLang="en-US" sz="2400" b="0" dirty="0" smtClean="0"/>
              <a:t>风险规避：</a:t>
            </a:r>
            <a:r>
              <a:rPr lang="zh-CN" altLang="en-US" sz="2400" dirty="0" smtClean="0"/>
              <a:t>通过并实施共同价值观</a:t>
            </a:r>
            <a:r>
              <a:rPr lang="en-US" sz="2400" dirty="0" smtClean="0"/>
              <a:t> </a:t>
            </a:r>
            <a:r>
              <a:rPr lang="en-US" sz="2400" b="0" dirty="0" smtClean="0"/>
              <a:t>– </a:t>
            </a:r>
            <a:r>
              <a:rPr lang="zh-CN" altLang="en-US" sz="2400" b="0" dirty="0" smtClean="0"/>
              <a:t>所有行动都由得到通过的价值观指引</a:t>
            </a:r>
            <a:endParaRPr lang="en-US" sz="2400" b="0" dirty="0"/>
          </a:p>
          <a:p>
            <a:r>
              <a:rPr lang="en-US" sz="2400" b="0" dirty="0" smtClean="0"/>
              <a:t>- </a:t>
            </a:r>
            <a:r>
              <a:rPr lang="zh-CN" altLang="en-US" sz="2400" b="0" dirty="0" smtClean="0"/>
              <a:t>风险限制：</a:t>
            </a:r>
            <a:r>
              <a:rPr lang="zh-CN" altLang="en-US" sz="2400" dirty="0" smtClean="0"/>
              <a:t>与成员</a:t>
            </a:r>
            <a:r>
              <a:rPr lang="zh-CN" altLang="en-US" sz="2400" b="0" dirty="0" smtClean="0"/>
              <a:t>和其他利益攸关方</a:t>
            </a:r>
            <a:r>
              <a:rPr lang="zh-CN" altLang="en-US" sz="2400" dirty="0" smtClean="0"/>
              <a:t>一道工作</a:t>
            </a:r>
            <a:r>
              <a:rPr lang="zh-CN" altLang="en-US" sz="2400" b="0" dirty="0" smtClean="0"/>
              <a:t>，</a:t>
            </a:r>
            <a:r>
              <a:rPr lang="zh-CN" altLang="en-US" sz="2400" dirty="0" smtClean="0"/>
              <a:t>改进沟通，致力于遵守价值观，促进战略举措的拥有权</a:t>
            </a:r>
            <a:endParaRPr lang="en-US" sz="2400" dirty="0"/>
          </a:p>
        </p:txBody>
      </p:sp>
    </p:spTree>
    <p:extLst>
      <p:ext uri="{BB962C8B-B14F-4D97-AF65-F5344CB8AC3E}">
        <p14:creationId xmlns:p14="http://schemas.microsoft.com/office/powerpoint/2010/main" val="4010446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战略风险</a:t>
            </a:r>
            <a:r>
              <a:rPr lang="en-US" dirty="0" smtClean="0"/>
              <a:t>5</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32</a:t>
            </a:fld>
            <a:endParaRPr lang="en-US"/>
          </a:p>
        </p:txBody>
      </p:sp>
      <p:sp>
        <p:nvSpPr>
          <p:cNvPr id="5" name="TextBox 4"/>
          <p:cNvSpPr txBox="1"/>
          <p:nvPr/>
        </p:nvSpPr>
        <p:spPr>
          <a:xfrm>
            <a:off x="609600" y="1340768"/>
            <a:ext cx="8066856" cy="4824536"/>
          </a:xfrm>
          <a:prstGeom prst="rect">
            <a:avLst/>
          </a:prstGeom>
          <a:noFill/>
          <a:ln>
            <a:noFill/>
          </a:ln>
        </p:spPr>
        <p:txBody>
          <a:bodyPr wrap="square" lIns="72000" tIns="36000" rIns="72000" bIns="36000" rtlCol="0">
            <a:noAutofit/>
          </a:bodyPr>
          <a:lstStyle>
            <a:defPPr>
              <a:defRPr lang="en-US"/>
            </a:defPPr>
            <a:lvl1pPr>
              <a:lnSpc>
                <a:spcPct val="90000"/>
              </a:lnSpc>
              <a:defRPr b="1"/>
            </a:lvl1pPr>
          </a:lstStyle>
          <a:p>
            <a:r>
              <a:rPr lang="zh-CN" altLang="en-US" sz="2400" b="0" dirty="0">
                <a:solidFill>
                  <a:srgbClr val="FF0000"/>
                </a:solidFill>
              </a:rPr>
              <a:t>风险</a:t>
            </a:r>
            <a:endParaRPr lang="en-US" sz="2400" b="0" cap="small" dirty="0">
              <a:solidFill>
                <a:srgbClr val="C00000"/>
              </a:solidFill>
            </a:endParaRPr>
          </a:p>
          <a:p>
            <a:endParaRPr lang="en-US" sz="2400" b="0" cap="small" dirty="0" smtClean="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t>
            </a:r>
            <a:r>
              <a:rPr lang="zh-CN" altLang="en-US" sz="2400" dirty="0" smtClean="0"/>
              <a:t>内部结构、手段、方法和进程不完善</a:t>
            </a:r>
            <a:endParaRPr lang="en-US" sz="2400" dirty="0" smtClean="0"/>
          </a:p>
          <a:p>
            <a:pPr marL="360000" lvl="1" indent="-180000">
              <a:lnSpc>
                <a:spcPct val="90000"/>
              </a:lnSpc>
              <a:buClr>
                <a:schemeClr val="accent2"/>
              </a:buClr>
              <a:buSzPct val="70000"/>
              <a:buFont typeface="Wingdings" panose="05000000000000000000" pitchFamily="2" charset="2"/>
              <a:buChar char=""/>
            </a:pPr>
            <a:r>
              <a:rPr lang="en-US" sz="2400" dirty="0" smtClean="0"/>
              <a:t> </a:t>
            </a:r>
            <a:r>
              <a:rPr lang="zh-CN" altLang="en-US" sz="2400" dirty="0" smtClean="0"/>
              <a:t>结构、方法和手段正在变得不够完善的风险，已经不再有效</a:t>
            </a:r>
            <a:endParaRPr lang="en-US" sz="2400" dirty="0" smtClean="0"/>
          </a:p>
          <a:p>
            <a:endParaRPr lang="en-US" sz="2400" b="0" cap="small" dirty="0" smtClean="0">
              <a:solidFill>
                <a:schemeClr val="accent6"/>
              </a:solidFill>
            </a:endParaRPr>
          </a:p>
          <a:p>
            <a:r>
              <a:rPr lang="zh-CN" altLang="en-US" sz="2400" b="0" cap="small" dirty="0" smtClean="0">
                <a:solidFill>
                  <a:schemeClr val="accent6"/>
                </a:solidFill>
              </a:rPr>
              <a:t>缓解战略</a:t>
            </a:r>
            <a:endParaRPr lang="en-US" sz="2400" b="0" cap="small" dirty="0">
              <a:solidFill>
                <a:schemeClr val="accent6"/>
              </a:solidFill>
            </a:endParaRPr>
          </a:p>
          <a:p>
            <a:endParaRPr lang="en-US" sz="2400" b="0" dirty="0" smtClean="0"/>
          </a:p>
          <a:p>
            <a:r>
              <a:rPr lang="en-US" sz="2400" b="0" dirty="0" smtClean="0"/>
              <a:t>- </a:t>
            </a:r>
            <a:r>
              <a:rPr lang="zh-CN" altLang="en-US" sz="2400" b="0" dirty="0" smtClean="0"/>
              <a:t>风险限制：优化内部结构、</a:t>
            </a:r>
            <a:r>
              <a:rPr lang="zh-CN" altLang="en-US" sz="2400" dirty="0" smtClean="0"/>
              <a:t>改善手段、方法</a:t>
            </a:r>
            <a:r>
              <a:rPr lang="zh-CN" altLang="en-US" sz="2400" b="0" dirty="0" smtClean="0"/>
              <a:t>和</a:t>
            </a:r>
            <a:r>
              <a:rPr lang="zh-CN" altLang="en-US" sz="2400" dirty="0" smtClean="0"/>
              <a:t>进程</a:t>
            </a:r>
            <a:endParaRPr lang="en-US" sz="2400" dirty="0"/>
          </a:p>
          <a:p>
            <a:r>
              <a:rPr lang="en-US" sz="2400" b="0" dirty="0" smtClean="0"/>
              <a:t>- </a:t>
            </a:r>
            <a:r>
              <a:rPr lang="zh-CN" altLang="en-US" sz="2400" b="0" dirty="0" smtClean="0"/>
              <a:t>风险转移：启动</a:t>
            </a:r>
            <a:r>
              <a:rPr lang="zh-CN" altLang="en-US" sz="2400" dirty="0" smtClean="0"/>
              <a:t>质量认证</a:t>
            </a:r>
            <a:r>
              <a:rPr lang="zh-CN" altLang="en-US" sz="2400" b="0" dirty="0" smtClean="0"/>
              <a:t>进程</a:t>
            </a:r>
            <a:endParaRPr lang="en-US" sz="2400" dirty="0" smtClean="0"/>
          </a:p>
          <a:p>
            <a:r>
              <a:rPr lang="en-US" sz="2400" b="0" dirty="0" smtClean="0"/>
              <a:t>- </a:t>
            </a:r>
            <a:r>
              <a:rPr lang="zh-CN" altLang="en-US" sz="2400" b="0" dirty="0" smtClean="0"/>
              <a:t>风险限制：改善</a:t>
            </a:r>
            <a:r>
              <a:rPr lang="zh-CN" altLang="en-US" sz="2400" dirty="0" smtClean="0"/>
              <a:t>内部</a:t>
            </a:r>
            <a:r>
              <a:rPr lang="zh-CN" altLang="en-US" sz="2400" b="0" dirty="0" smtClean="0"/>
              <a:t>和</a:t>
            </a:r>
            <a:r>
              <a:rPr lang="zh-CN" altLang="en-US" sz="2400" dirty="0" smtClean="0"/>
              <a:t>外部沟通</a:t>
            </a:r>
            <a:endParaRPr lang="en-US" sz="2400" dirty="0"/>
          </a:p>
        </p:txBody>
      </p:sp>
    </p:spTree>
    <p:extLst>
      <p:ext uri="{BB962C8B-B14F-4D97-AF65-F5344CB8AC3E}">
        <p14:creationId xmlns:p14="http://schemas.microsoft.com/office/powerpoint/2010/main" val="39520864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战略风险</a:t>
            </a:r>
            <a:r>
              <a:rPr lang="en-US" dirty="0" smtClean="0"/>
              <a:t>6</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33</a:t>
            </a:fld>
            <a:endParaRPr lang="en-US"/>
          </a:p>
        </p:txBody>
      </p:sp>
      <p:sp>
        <p:nvSpPr>
          <p:cNvPr id="5" name="TextBox 4"/>
          <p:cNvSpPr txBox="1"/>
          <p:nvPr/>
        </p:nvSpPr>
        <p:spPr>
          <a:xfrm>
            <a:off x="609600" y="1412776"/>
            <a:ext cx="8138864" cy="3766022"/>
          </a:xfrm>
          <a:prstGeom prst="rect">
            <a:avLst/>
          </a:prstGeom>
          <a:noFill/>
          <a:ln>
            <a:noFill/>
          </a:ln>
        </p:spPr>
        <p:txBody>
          <a:bodyPr wrap="square" lIns="72000" tIns="36000" rIns="72000" bIns="36000" rtlCol="0">
            <a:spAutoFit/>
          </a:bodyPr>
          <a:lstStyle>
            <a:defPPr>
              <a:defRPr lang="en-US"/>
            </a:defPPr>
            <a:lvl1pPr>
              <a:lnSpc>
                <a:spcPct val="90000"/>
              </a:lnSpc>
              <a:defRPr b="1"/>
            </a:lvl1pPr>
          </a:lstStyle>
          <a:p>
            <a:r>
              <a:rPr lang="zh-CN" altLang="en-US" sz="2400" b="0" dirty="0">
                <a:solidFill>
                  <a:srgbClr val="FF0000"/>
                </a:solidFill>
              </a:rPr>
              <a:t>风险</a:t>
            </a:r>
            <a:endParaRPr lang="en-US" sz="2400" b="0" cap="small" dirty="0">
              <a:solidFill>
                <a:srgbClr val="C00000"/>
              </a:solidFill>
            </a:endParaRPr>
          </a:p>
          <a:p>
            <a:endParaRPr lang="en-US" sz="2400" b="0" cap="small" dirty="0">
              <a:solidFill>
                <a:srgbClr val="C00000"/>
              </a:solidFill>
            </a:endParaRPr>
          </a:p>
          <a:p>
            <a:pPr marL="180000" indent="-180000">
              <a:buClr>
                <a:schemeClr val="accent2"/>
              </a:buClr>
              <a:buSzPct val="70000"/>
              <a:buFont typeface="Wingdings" panose="05000000000000000000" pitchFamily="2" charset="2"/>
              <a:buChar char=""/>
            </a:pPr>
            <a:r>
              <a:rPr lang="en-US" sz="2400" dirty="0" smtClean="0"/>
              <a:t> </a:t>
            </a:r>
            <a:r>
              <a:rPr lang="zh-CN" altLang="en-US" sz="2400" dirty="0" smtClean="0"/>
              <a:t>资金不足（资金支持不够）</a:t>
            </a:r>
            <a:endParaRPr lang="en-US" sz="2400" dirty="0" smtClean="0"/>
          </a:p>
          <a:p>
            <a:pPr marL="360000" lvl="1" indent="-180000">
              <a:buClr>
                <a:schemeClr val="accent2"/>
              </a:buClr>
              <a:buSzPct val="70000"/>
              <a:buFont typeface="Wingdings" panose="05000000000000000000" pitchFamily="2" charset="2"/>
              <a:buChar char=""/>
            </a:pPr>
            <a:r>
              <a:rPr lang="zh-CN" altLang="en-US" sz="2400" dirty="0" smtClean="0"/>
              <a:t> 体现</a:t>
            </a:r>
            <a:r>
              <a:rPr lang="zh-CN" altLang="en-US" sz="2400" dirty="0"/>
              <a:t>了成员所缴会费减少的</a:t>
            </a:r>
            <a:r>
              <a:rPr lang="zh-CN" altLang="en-US" sz="2400" dirty="0" smtClean="0"/>
              <a:t>风险</a:t>
            </a:r>
            <a:endParaRPr lang="en-US" sz="2400" dirty="0" smtClean="0"/>
          </a:p>
          <a:p>
            <a:endParaRPr lang="en-US" sz="2400" b="0" cap="small" dirty="0" smtClean="0">
              <a:solidFill>
                <a:schemeClr val="accent6"/>
              </a:solidFill>
            </a:endParaRPr>
          </a:p>
          <a:p>
            <a:r>
              <a:rPr lang="zh-CN" altLang="en-US" sz="2400" b="0" cap="small" dirty="0" smtClean="0">
                <a:solidFill>
                  <a:schemeClr val="accent6"/>
                </a:solidFill>
              </a:rPr>
              <a:t>缓解战略</a:t>
            </a:r>
            <a:endParaRPr lang="en-US" sz="2400" b="0" cap="small" dirty="0">
              <a:solidFill>
                <a:schemeClr val="accent6"/>
              </a:solidFill>
            </a:endParaRPr>
          </a:p>
          <a:p>
            <a:endParaRPr lang="en-US" sz="2400" b="0" dirty="0" smtClean="0"/>
          </a:p>
          <a:p>
            <a:r>
              <a:rPr lang="en-US" sz="2400" b="0" dirty="0" smtClean="0"/>
              <a:t>- </a:t>
            </a:r>
            <a:r>
              <a:rPr lang="zh-CN" altLang="en-US" sz="2400" b="0" dirty="0" smtClean="0"/>
              <a:t>风险限制：重点关注</a:t>
            </a:r>
            <a:r>
              <a:rPr lang="zh-CN" altLang="en-US" sz="2400" dirty="0" smtClean="0"/>
              <a:t>新的市场和参与方</a:t>
            </a:r>
            <a:endParaRPr lang="en-US" sz="2400" dirty="0" smtClean="0"/>
          </a:p>
          <a:p>
            <a:r>
              <a:rPr lang="en-US" sz="2400" b="0" dirty="0" smtClean="0"/>
              <a:t>- </a:t>
            </a:r>
            <a:r>
              <a:rPr lang="zh-CN" altLang="en-US" sz="2400" b="0" dirty="0" smtClean="0"/>
              <a:t>风险</a:t>
            </a:r>
            <a:r>
              <a:rPr lang="zh-CN" altLang="en-US" sz="2400" b="0" dirty="0"/>
              <a:t>限制：确保</a:t>
            </a:r>
            <a:r>
              <a:rPr lang="zh-CN" altLang="en-US" sz="2400" dirty="0"/>
              <a:t>有效的财务</a:t>
            </a:r>
            <a:r>
              <a:rPr lang="zh-CN" altLang="en-US" sz="2400" dirty="0" smtClean="0"/>
              <a:t>规划</a:t>
            </a:r>
            <a:endParaRPr lang="en-US" altLang="zh-CN" sz="2400" dirty="0" smtClean="0"/>
          </a:p>
          <a:p>
            <a:r>
              <a:rPr lang="en-US" sz="2400" b="0" dirty="0" smtClean="0"/>
              <a:t>- </a:t>
            </a:r>
            <a:r>
              <a:rPr lang="zh-CN" altLang="en-US" sz="2400" b="0" dirty="0" smtClean="0"/>
              <a:t>风险</a:t>
            </a:r>
            <a:r>
              <a:rPr lang="zh-CN" altLang="en-US" sz="2400" b="0" dirty="0"/>
              <a:t>限制</a:t>
            </a:r>
            <a:r>
              <a:rPr lang="zh-CN" altLang="en-US" sz="2400" b="0" dirty="0" smtClean="0"/>
              <a:t>：</a:t>
            </a:r>
            <a:r>
              <a:rPr lang="zh-CN" altLang="en-US" sz="2400" dirty="0" smtClean="0"/>
              <a:t>动员</a:t>
            </a:r>
            <a:r>
              <a:rPr lang="zh-CN" altLang="en-US" sz="2400" b="0" dirty="0" smtClean="0"/>
              <a:t>成员的</a:t>
            </a:r>
            <a:r>
              <a:rPr lang="zh-CN" altLang="en-US" sz="2400" dirty="0" smtClean="0"/>
              <a:t>战略</a:t>
            </a:r>
            <a:endParaRPr lang="en-US" sz="2400" dirty="0" smtClean="0"/>
          </a:p>
          <a:p>
            <a:r>
              <a:rPr lang="en-US" sz="2400" b="0" dirty="0" smtClean="0"/>
              <a:t>- </a:t>
            </a:r>
            <a:r>
              <a:rPr lang="zh-CN" altLang="en-US" sz="2400" b="0" dirty="0" smtClean="0"/>
              <a:t>风险转移：提高</a:t>
            </a:r>
            <a:r>
              <a:rPr lang="zh-CN" altLang="en-US" sz="2400" dirty="0" smtClean="0"/>
              <a:t>国际电联活动的相关性</a:t>
            </a:r>
            <a:endParaRPr lang="en-US" sz="2400" dirty="0"/>
          </a:p>
        </p:txBody>
      </p:sp>
    </p:spTree>
    <p:extLst>
      <p:ext uri="{BB962C8B-B14F-4D97-AF65-F5344CB8AC3E}">
        <p14:creationId xmlns:p14="http://schemas.microsoft.com/office/powerpoint/2010/main" val="36650141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a:t>
            </a:r>
            <a:r>
              <a:rPr lang="zh-CN" altLang="en-US" dirty="0" smtClean="0"/>
              <a:t>其他机构的事例</a:t>
            </a:r>
            <a:endParaRPr lang="en-US" dirty="0" smtClean="0"/>
          </a:p>
          <a:p>
            <a:r>
              <a:rPr lang="en-US" dirty="0" smtClean="0"/>
              <a:t>- </a:t>
            </a:r>
            <a:r>
              <a:rPr lang="zh-CN" altLang="en-US" dirty="0" smtClean="0"/>
              <a:t>为国际电联提出的</a:t>
            </a:r>
            <a:r>
              <a:rPr lang="zh-CN" altLang="en-US" dirty="0"/>
              <a:t>拟议</a:t>
            </a:r>
            <a:r>
              <a:rPr lang="zh-CN" altLang="en-US" dirty="0" smtClean="0"/>
              <a:t>方式</a:t>
            </a:r>
            <a:endParaRPr lang="en-US" dirty="0" smtClean="0"/>
          </a:p>
        </p:txBody>
      </p:sp>
      <p:sp>
        <p:nvSpPr>
          <p:cNvPr id="3" name="Title 2"/>
          <p:cNvSpPr>
            <a:spLocks noGrp="1"/>
          </p:cNvSpPr>
          <p:nvPr>
            <p:ph type="title"/>
          </p:nvPr>
        </p:nvSpPr>
        <p:spPr/>
        <p:txBody>
          <a:bodyPr>
            <a:normAutofit/>
          </a:bodyPr>
          <a:lstStyle/>
          <a:p>
            <a:r>
              <a:rPr lang="zh-CN" altLang="en-US" sz="3600" dirty="0" smtClean="0"/>
              <a:t>与可持续发展目标的联系</a:t>
            </a:r>
            <a:endParaRPr lang="en-US" sz="3600" dirty="0"/>
          </a:p>
        </p:txBody>
      </p:sp>
      <p:sp>
        <p:nvSpPr>
          <p:cNvPr id="4" name="Slide Number Placeholder 3"/>
          <p:cNvSpPr>
            <a:spLocks noGrp="1"/>
          </p:cNvSpPr>
          <p:nvPr>
            <p:ph type="sldNum" sz="quarter" idx="11"/>
          </p:nvPr>
        </p:nvSpPr>
        <p:spPr/>
        <p:txBody>
          <a:bodyPr/>
          <a:lstStyle/>
          <a:p>
            <a:fld id="{DDD2957A-38BF-4766-88FD-46AF2F4ED65D}" type="slidenum">
              <a:rPr lang="en-US" smtClean="0"/>
              <a:t>34</a:t>
            </a:fld>
            <a:endParaRPr lang="en-US"/>
          </a:p>
        </p:txBody>
      </p:sp>
    </p:spTree>
    <p:extLst>
      <p:ext uri="{BB962C8B-B14F-4D97-AF65-F5344CB8AC3E}">
        <p14:creationId xmlns:p14="http://schemas.microsoft.com/office/powerpoint/2010/main" val="37675661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UPU</a:t>
            </a:r>
            <a:r>
              <a:rPr lang="zh-CN" altLang="en-US" dirty="0" smtClean="0"/>
              <a:t>的事例</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35</a:t>
            </a:fld>
            <a:endParaRPr lang="en-US" dirty="0"/>
          </a:p>
        </p:txBody>
      </p:sp>
      <p:pic>
        <p:nvPicPr>
          <p:cNvPr id="5" name="Picture 4"/>
          <p:cNvPicPr>
            <a:picLocks noChangeAspect="1"/>
          </p:cNvPicPr>
          <p:nvPr/>
        </p:nvPicPr>
        <p:blipFill>
          <a:blip r:embed="rId2"/>
          <a:stretch>
            <a:fillRect/>
          </a:stretch>
        </p:blipFill>
        <p:spPr>
          <a:xfrm>
            <a:off x="1256128" y="1988840"/>
            <a:ext cx="6631744" cy="4051548"/>
          </a:xfrm>
          <a:prstGeom prst="rect">
            <a:avLst/>
          </a:prstGeom>
        </p:spPr>
      </p:pic>
    </p:spTree>
    <p:extLst>
      <p:ext uri="{BB962C8B-B14F-4D97-AF65-F5344CB8AC3E}">
        <p14:creationId xmlns:p14="http://schemas.microsoft.com/office/powerpoint/2010/main" val="29967302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result for wipo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00" y="2204864"/>
            <a:ext cx="1222047" cy="874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 WIPO</a:t>
            </a:r>
            <a:r>
              <a:rPr lang="zh-CN" altLang="en-US" dirty="0" smtClean="0"/>
              <a:t>的事例</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36</a:t>
            </a:fld>
            <a:endParaRPr lang="en-US" dirty="0"/>
          </a:p>
        </p:txBody>
      </p:sp>
      <p:sp>
        <p:nvSpPr>
          <p:cNvPr id="4" name="Content Placeholder 3"/>
          <p:cNvSpPr>
            <a:spLocks noGrp="1"/>
          </p:cNvSpPr>
          <p:nvPr>
            <p:ph sz="quarter" idx="1"/>
          </p:nvPr>
        </p:nvSpPr>
        <p:spPr>
          <a:xfrm>
            <a:off x="899592" y="1600200"/>
            <a:ext cx="7866456" cy="4925144"/>
          </a:xfrm>
        </p:spPr>
        <p:txBody>
          <a:bodyPr>
            <a:normAutofit lnSpcReduction="10000"/>
          </a:bodyPr>
          <a:lstStyle/>
          <a:p>
            <a:r>
              <a:rPr lang="zh-CN" altLang="en-US" dirty="0" smtClean="0"/>
              <a:t>重点关注</a:t>
            </a:r>
            <a:r>
              <a:rPr lang="en-US" dirty="0" smtClean="0"/>
              <a:t>SDG 9</a:t>
            </a:r>
            <a:r>
              <a:rPr lang="zh-CN" altLang="en-US" dirty="0" smtClean="0"/>
              <a:t>（创新）</a:t>
            </a:r>
            <a:endParaRPr lang="en-US" dirty="0" smtClean="0"/>
          </a:p>
          <a:p>
            <a:pPr lvl="1"/>
            <a:r>
              <a:rPr lang="zh-CN" altLang="en-US" dirty="0" smtClean="0">
                <a:ea typeface="STKaiti" panose="02010600040101010101" pitchFamily="2" charset="-122"/>
              </a:rPr>
              <a:t>“新的中期战略规划（</a:t>
            </a:r>
            <a:r>
              <a:rPr lang="en-US" altLang="zh-CN" dirty="0" smtClean="0">
                <a:ea typeface="STKaiti" panose="02010600040101010101" pitchFamily="2" charset="-122"/>
              </a:rPr>
              <a:t>MTSP</a:t>
            </a:r>
            <a:r>
              <a:rPr lang="zh-CN" altLang="en-US" dirty="0" smtClean="0">
                <a:ea typeface="STKaiti" panose="02010600040101010101" pitchFamily="2" charset="-122"/>
              </a:rPr>
              <a:t>）阶段将首先落实联合国可持续发展目标（</a:t>
            </a:r>
            <a:r>
              <a:rPr lang="en-US" altLang="zh-CN" dirty="0" smtClean="0">
                <a:ea typeface="STKaiti" panose="02010600040101010101" pitchFamily="2" charset="-122"/>
              </a:rPr>
              <a:t>SDG</a:t>
            </a:r>
            <a:r>
              <a:rPr lang="zh-CN" altLang="en-US" dirty="0" smtClean="0">
                <a:ea typeface="STKaiti" panose="02010600040101010101" pitchFamily="2" charset="-122"/>
              </a:rPr>
              <a:t>）和</a:t>
            </a:r>
            <a:r>
              <a:rPr lang="en-US" altLang="zh-CN" dirty="0" smtClean="0">
                <a:ea typeface="STKaiti" panose="02010600040101010101" pitchFamily="2" charset="-122"/>
              </a:rPr>
              <a:t>《2030</a:t>
            </a:r>
            <a:r>
              <a:rPr lang="zh-CN" altLang="en-US" dirty="0" smtClean="0">
                <a:ea typeface="STKaiti" panose="02010600040101010101" pitchFamily="2" charset="-122"/>
              </a:rPr>
              <a:t>年可持续发展议程</a:t>
            </a:r>
            <a:r>
              <a:rPr lang="en-US" altLang="zh-CN" dirty="0" smtClean="0">
                <a:ea typeface="STKaiti" panose="02010600040101010101" pitchFamily="2" charset="-122"/>
              </a:rPr>
              <a:t>》</a:t>
            </a:r>
            <a:r>
              <a:rPr lang="zh-CN" altLang="en-US" dirty="0" smtClean="0">
                <a:ea typeface="STKaiti" panose="02010600040101010101" pitchFamily="2" charset="-122"/>
              </a:rPr>
              <a:t>。实施给</a:t>
            </a:r>
            <a:r>
              <a:rPr lang="en-US" altLang="zh-CN" dirty="0" smtClean="0">
                <a:ea typeface="STKaiti" panose="02010600040101010101" pitchFamily="2" charset="-122"/>
              </a:rPr>
              <a:t>MTSP</a:t>
            </a:r>
            <a:r>
              <a:rPr lang="zh-CN" altLang="en-US" dirty="0" smtClean="0">
                <a:ea typeface="STKaiti" panose="02010600040101010101" pitchFamily="2" charset="-122"/>
              </a:rPr>
              <a:t>的目的是确保本组织在其职权范围内，有效为实现</a:t>
            </a:r>
            <a:r>
              <a:rPr lang="en-US" altLang="zh-CN" dirty="0" smtClean="0">
                <a:ea typeface="STKaiti" panose="02010600040101010101" pitchFamily="2" charset="-122"/>
              </a:rPr>
              <a:t>SDG</a:t>
            </a:r>
            <a:r>
              <a:rPr lang="zh-CN" altLang="en-US" dirty="0" smtClean="0">
                <a:ea typeface="STKaiti" panose="02010600040101010101" pitchFamily="2" charset="-122"/>
              </a:rPr>
              <a:t>贡献力量，并特别关注</a:t>
            </a:r>
            <a:r>
              <a:rPr lang="en-US" altLang="zh-CN" dirty="0" smtClean="0">
                <a:ea typeface="STKaiti" panose="02010600040101010101" pitchFamily="2" charset="-122"/>
              </a:rPr>
              <a:t>SDG</a:t>
            </a:r>
            <a:r>
              <a:rPr lang="zh-CN" altLang="en-US" dirty="0" smtClean="0">
                <a:ea typeface="STKaiti" panose="02010600040101010101" pitchFamily="2" charset="-122"/>
              </a:rPr>
              <a:t>倡导的创新”</a:t>
            </a:r>
            <a:endParaRPr lang="en-US" sz="2400" dirty="0" smtClean="0">
              <a:ea typeface="STKaiti" panose="02010600040101010101" pitchFamily="2" charset="-122"/>
            </a:endParaRPr>
          </a:p>
          <a:p>
            <a:endParaRPr lang="en-US" dirty="0" smtClean="0"/>
          </a:p>
          <a:p>
            <a:r>
              <a:rPr lang="en-US" dirty="0" smtClean="0"/>
              <a:t>WIPO</a:t>
            </a:r>
            <a:r>
              <a:rPr lang="zh-CN" altLang="en-US" dirty="0" smtClean="0"/>
              <a:t>战略</a:t>
            </a:r>
            <a:endParaRPr lang="en-US" dirty="0" smtClean="0"/>
          </a:p>
          <a:p>
            <a:pPr lvl="1"/>
            <a:r>
              <a:rPr lang="zh-CN" altLang="en-US" sz="2400" dirty="0" smtClean="0">
                <a:ea typeface="STKaiti" panose="02010600040101010101" pitchFamily="2" charset="-122"/>
              </a:rPr>
              <a:t>“在本组织职权范围内支持实现</a:t>
            </a:r>
            <a:r>
              <a:rPr lang="en-US" altLang="zh-CN" sz="2400" dirty="0" smtClean="0">
                <a:ea typeface="STKaiti" panose="02010600040101010101" pitchFamily="2" charset="-122"/>
              </a:rPr>
              <a:t>SDG</a:t>
            </a:r>
            <a:r>
              <a:rPr lang="zh-CN" altLang="en-US" sz="2400" dirty="0" smtClean="0">
                <a:ea typeface="STKaiti" panose="02010600040101010101" pitchFamily="2" charset="-122"/>
              </a:rPr>
              <a:t>和</a:t>
            </a:r>
            <a:r>
              <a:rPr lang="en-US" altLang="zh-CN" sz="2400" dirty="0" smtClean="0">
                <a:ea typeface="STKaiti" panose="02010600040101010101" pitchFamily="2" charset="-122"/>
              </a:rPr>
              <a:t>《2030</a:t>
            </a:r>
            <a:r>
              <a:rPr lang="zh-CN" altLang="en-US" sz="2400" dirty="0" smtClean="0">
                <a:ea typeface="STKaiti" panose="02010600040101010101" pitchFamily="2" charset="-122"/>
              </a:rPr>
              <a:t>年可持续发展议程</a:t>
            </a:r>
            <a:r>
              <a:rPr lang="en-US" altLang="zh-CN" sz="2400" dirty="0" smtClean="0">
                <a:ea typeface="STKaiti" panose="02010600040101010101" pitchFamily="2" charset="-122"/>
              </a:rPr>
              <a:t>》</a:t>
            </a:r>
            <a:r>
              <a:rPr lang="zh-CN" altLang="en-US" sz="2400" dirty="0" smtClean="0">
                <a:ea typeface="STKaiti" panose="02010600040101010101" pitchFamily="2" charset="-122"/>
              </a:rPr>
              <a:t>，特别是在</a:t>
            </a:r>
            <a:r>
              <a:rPr lang="en-US" altLang="zh-CN" sz="2400" dirty="0" smtClean="0">
                <a:ea typeface="STKaiti" panose="02010600040101010101" pitchFamily="2" charset="-122"/>
              </a:rPr>
              <a:t>SDG 9</a:t>
            </a:r>
            <a:r>
              <a:rPr lang="zh-CN" altLang="en-US" sz="2400" dirty="0" smtClean="0">
                <a:ea typeface="STKaiti" panose="02010600040101010101" pitchFamily="2" charset="-122"/>
              </a:rPr>
              <a:t>倡导的创新方面”</a:t>
            </a:r>
            <a:endParaRPr lang="en-US" sz="2400" dirty="0" smtClean="0">
              <a:ea typeface="STKaiti" panose="02010600040101010101" pitchFamily="2" charset="-122"/>
            </a:endParaRPr>
          </a:p>
          <a:p>
            <a:pPr lvl="1"/>
            <a:r>
              <a:rPr lang="zh-CN" altLang="en-US" sz="2400" dirty="0" smtClean="0">
                <a:ea typeface="STKaiti" panose="02010600040101010101" pitchFamily="2" charset="-122"/>
              </a:rPr>
              <a:t>“本组织力图在实现</a:t>
            </a:r>
            <a:r>
              <a:rPr lang="en-US" altLang="zh-CN" sz="2400" dirty="0" smtClean="0">
                <a:ea typeface="STKaiti" panose="02010600040101010101" pitchFamily="2" charset="-122"/>
              </a:rPr>
              <a:t>SDG</a:t>
            </a:r>
            <a:r>
              <a:rPr lang="zh-CN" altLang="en-US" sz="2400" dirty="0" smtClean="0">
                <a:ea typeface="STKaiti" panose="02010600040101010101" pitchFamily="2" charset="-122"/>
              </a:rPr>
              <a:t>方面发挥支持性和参与性作用”</a:t>
            </a:r>
            <a:endParaRPr lang="en-US" sz="2400" dirty="0">
              <a:ea typeface="STKaiti" panose="02010600040101010101" pitchFamily="2" charset="-122"/>
            </a:endParaRPr>
          </a:p>
          <a:p>
            <a:pPr lvl="1"/>
            <a:endParaRPr lang="en-US" dirty="0"/>
          </a:p>
          <a:p>
            <a:endParaRPr lang="en-US" dirty="0" smtClean="0"/>
          </a:p>
        </p:txBody>
      </p:sp>
      <p:sp>
        <p:nvSpPr>
          <p:cNvPr id="6" name="Rectangle 5"/>
          <p:cNvSpPr/>
          <p:nvPr/>
        </p:nvSpPr>
        <p:spPr>
          <a:xfrm>
            <a:off x="191706" y="2847560"/>
            <a:ext cx="1415772" cy="276999"/>
          </a:xfrm>
          <a:prstGeom prst="rect">
            <a:avLst/>
          </a:prstGeom>
          <a:solidFill>
            <a:schemeClr val="bg1"/>
          </a:solidFill>
        </p:spPr>
        <p:txBody>
          <a:bodyPr wrap="none">
            <a:spAutoFit/>
          </a:bodyPr>
          <a:lstStyle/>
          <a:p>
            <a:r>
              <a:rPr lang="zh-CN" altLang="en-US" sz="1200" dirty="0" smtClean="0">
                <a:solidFill>
                  <a:srgbClr val="136A9F"/>
                </a:solidFill>
              </a:rPr>
              <a:t>世界知识产权组织</a:t>
            </a:r>
            <a:endParaRPr lang="en-US" sz="1200" dirty="0">
              <a:solidFill>
                <a:srgbClr val="136A9F"/>
              </a:solidFill>
            </a:endParaRPr>
          </a:p>
        </p:txBody>
      </p:sp>
    </p:spTree>
    <p:extLst>
      <p:ext uri="{BB962C8B-B14F-4D97-AF65-F5344CB8AC3E}">
        <p14:creationId xmlns:p14="http://schemas.microsoft.com/office/powerpoint/2010/main" val="24900919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zh-CN" altLang="en-US" dirty="0" smtClean="0"/>
              <a:t>世界粮食计划署（</a:t>
            </a:r>
            <a:r>
              <a:rPr lang="en-US" altLang="zh-CN" dirty="0" smtClean="0"/>
              <a:t>WFP</a:t>
            </a:r>
            <a:r>
              <a:rPr lang="zh-CN" altLang="en-US" dirty="0" smtClean="0"/>
              <a:t>）的事例</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37</a:t>
            </a:fld>
            <a:endParaRPr lang="en-US"/>
          </a:p>
        </p:txBody>
      </p:sp>
      <p:pic>
        <p:nvPicPr>
          <p:cNvPr id="7" name="Picture 6"/>
          <p:cNvPicPr>
            <a:picLocks noChangeAspect="1"/>
          </p:cNvPicPr>
          <p:nvPr/>
        </p:nvPicPr>
        <p:blipFill rotWithShape="1">
          <a:blip r:embed="rId2"/>
          <a:srcRect t="4266"/>
          <a:stretch/>
        </p:blipFill>
        <p:spPr>
          <a:xfrm>
            <a:off x="209839" y="1678293"/>
            <a:ext cx="8724322" cy="4847051"/>
          </a:xfrm>
          <a:prstGeom prst="rect">
            <a:avLst/>
          </a:prstGeom>
        </p:spPr>
      </p:pic>
    </p:spTree>
    <p:extLst>
      <p:ext uri="{BB962C8B-B14F-4D97-AF65-F5344CB8AC3E}">
        <p14:creationId xmlns:p14="http://schemas.microsoft.com/office/powerpoint/2010/main" val="194101386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2097795" y="2136010"/>
            <a:ext cx="4948411" cy="4317326"/>
          </a:xfrm>
          <a:prstGeom prst="rect">
            <a:avLst/>
          </a:prstGeom>
        </p:spPr>
      </p:pic>
      <p:sp>
        <p:nvSpPr>
          <p:cNvPr id="5" name="Title 4"/>
          <p:cNvSpPr>
            <a:spLocks noGrp="1"/>
          </p:cNvSpPr>
          <p:nvPr>
            <p:ph type="title"/>
          </p:nvPr>
        </p:nvSpPr>
        <p:spPr/>
        <p:txBody>
          <a:bodyPr>
            <a:noAutofit/>
          </a:bodyPr>
          <a:lstStyle/>
          <a:p>
            <a:r>
              <a:rPr lang="zh-CN" altLang="en-US" sz="4000" dirty="0" smtClean="0"/>
              <a:t>拟议方式：与</a:t>
            </a:r>
            <a:r>
              <a:rPr lang="en-US" altLang="zh-CN" sz="4000" dirty="0" smtClean="0"/>
              <a:t>SDG</a:t>
            </a:r>
            <a:r>
              <a:rPr lang="zh-CN" altLang="en-US" sz="4000" dirty="0" smtClean="0"/>
              <a:t>的对应</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38</a:t>
            </a:fld>
            <a:endParaRPr lang="en-US" dirty="0"/>
          </a:p>
        </p:txBody>
      </p:sp>
      <p:sp>
        <p:nvSpPr>
          <p:cNvPr id="10" name="TextBox 9"/>
          <p:cNvSpPr txBox="1"/>
          <p:nvPr/>
        </p:nvSpPr>
        <p:spPr>
          <a:xfrm>
            <a:off x="2012839" y="1046962"/>
            <a:ext cx="5118323" cy="657479"/>
          </a:xfrm>
          <a:prstGeom prst="rect">
            <a:avLst/>
          </a:prstGeom>
          <a:noFill/>
        </p:spPr>
        <p:txBody>
          <a:bodyPr wrap="square" lIns="36000" tIns="36000" rIns="36000" bIns="36000" rtlCol="0">
            <a:spAutoFit/>
          </a:bodyPr>
          <a:lstStyle/>
          <a:p>
            <a:r>
              <a:rPr lang="zh-CN" altLang="en-US" sz="2000" b="1" dirty="0" smtClean="0"/>
              <a:t>将国际电联主要活动和输出成果与</a:t>
            </a:r>
            <a:r>
              <a:rPr lang="en-US" altLang="zh-CN" sz="2000" b="1" dirty="0" smtClean="0"/>
              <a:t>SDG</a:t>
            </a:r>
            <a:r>
              <a:rPr lang="zh-CN" altLang="en-US" sz="2000" b="1" dirty="0" smtClean="0"/>
              <a:t>相对应</a:t>
            </a:r>
            <a:r>
              <a:rPr lang="en-US" sz="2000" b="1" dirty="0" smtClean="0"/>
              <a:t/>
            </a:r>
            <a:br>
              <a:rPr lang="en-US" sz="2000" b="1" dirty="0" smtClean="0"/>
            </a:br>
            <a:r>
              <a:rPr lang="en-US" altLang="zh-CN" dirty="0" smtClean="0"/>
              <a:t>SDG</a:t>
            </a:r>
            <a:r>
              <a:rPr lang="zh-CN" altLang="en-US" dirty="0" smtClean="0"/>
              <a:t>规模与关键性活动</a:t>
            </a:r>
            <a:r>
              <a:rPr lang="en-US" altLang="zh-CN" dirty="0" smtClean="0"/>
              <a:t>/</a:t>
            </a:r>
            <a:r>
              <a:rPr lang="zh-CN" altLang="en-US" dirty="0" smtClean="0"/>
              <a:t>输出成果数量的关系</a:t>
            </a:r>
            <a:endParaRPr lang="en-US" dirty="0"/>
          </a:p>
        </p:txBody>
      </p:sp>
    </p:spTree>
    <p:extLst>
      <p:ext uri="{BB962C8B-B14F-4D97-AF65-F5344CB8AC3E}">
        <p14:creationId xmlns:p14="http://schemas.microsoft.com/office/powerpoint/2010/main" val="17909990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zh-CN" altLang="en-US" sz="2800" dirty="0" smtClean="0"/>
              <a:t>与</a:t>
            </a:r>
            <a:r>
              <a:rPr lang="en-US" altLang="zh-CN" sz="2800" dirty="0" smtClean="0"/>
              <a:t>SDG</a:t>
            </a:r>
            <a:r>
              <a:rPr lang="zh-CN" altLang="en-US" sz="2800" dirty="0" smtClean="0"/>
              <a:t>的连续：部门目标层面的对应关系</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39</a:t>
            </a:fld>
            <a:endParaRPr lang="en-US" dirty="0"/>
          </a:p>
        </p:txBody>
      </p:sp>
      <p:pic>
        <p:nvPicPr>
          <p:cNvPr id="9" name="Picture 8"/>
          <p:cNvPicPr>
            <a:picLocks noChangeAspect="1"/>
          </p:cNvPicPr>
          <p:nvPr/>
        </p:nvPicPr>
        <p:blipFill rotWithShape="1">
          <a:blip r:embed="rId3"/>
          <a:srcRect b="50697"/>
          <a:stretch/>
        </p:blipFill>
        <p:spPr>
          <a:xfrm>
            <a:off x="159836" y="1271407"/>
            <a:ext cx="6175057" cy="2664296"/>
          </a:xfrm>
          <a:prstGeom prst="rect">
            <a:avLst/>
          </a:prstGeom>
        </p:spPr>
      </p:pic>
      <p:sp>
        <p:nvSpPr>
          <p:cNvPr id="11" name="TextBox 10"/>
          <p:cNvSpPr txBox="1"/>
          <p:nvPr/>
        </p:nvSpPr>
        <p:spPr>
          <a:xfrm>
            <a:off x="6508602" y="1196752"/>
            <a:ext cx="2609919" cy="3735244"/>
          </a:xfrm>
          <a:prstGeom prst="rect">
            <a:avLst/>
          </a:prstGeom>
          <a:noFill/>
        </p:spPr>
        <p:txBody>
          <a:bodyPr wrap="square" lIns="36000" tIns="36000" rIns="36000" bIns="36000" rtlCol="0">
            <a:spAutoFit/>
          </a:bodyPr>
          <a:lstStyle/>
          <a:p>
            <a:r>
              <a:rPr lang="zh-CN" altLang="en-US" sz="2000" b="1" dirty="0" smtClean="0"/>
              <a:t>国际电联部门目标与</a:t>
            </a:r>
            <a:r>
              <a:rPr lang="en-US" altLang="zh-CN" sz="2000" b="1" dirty="0" smtClean="0"/>
              <a:t>SDG</a:t>
            </a:r>
            <a:r>
              <a:rPr lang="zh-CN" altLang="en-US" sz="2000" b="1" dirty="0" smtClean="0"/>
              <a:t>的对应关系</a:t>
            </a:r>
            <a:endParaRPr lang="en-US" sz="2000" b="1" dirty="0" smtClean="0"/>
          </a:p>
          <a:p>
            <a:r>
              <a:rPr lang="zh-CN" altLang="en-US" dirty="0" smtClean="0"/>
              <a:t>为有助于实现</a:t>
            </a:r>
            <a:r>
              <a:rPr lang="en-US" altLang="zh-CN" dirty="0" smtClean="0"/>
              <a:t>SDG</a:t>
            </a:r>
            <a:r>
              <a:rPr lang="zh-CN" altLang="en-US" dirty="0" smtClean="0"/>
              <a:t>的部门目标确定了“主要”或“次要”联系</a:t>
            </a:r>
            <a:endParaRPr lang="en-US" dirty="0" smtClean="0"/>
          </a:p>
          <a:p>
            <a:endParaRPr lang="en-US" dirty="0"/>
          </a:p>
          <a:p>
            <a:pPr marL="180000" indent="-180000">
              <a:buFontTx/>
              <a:buChar char="-"/>
            </a:pPr>
            <a:r>
              <a:rPr lang="zh-CN" altLang="en-US" b="1" dirty="0" smtClean="0"/>
              <a:t>主要</a:t>
            </a:r>
            <a:r>
              <a:rPr lang="zh-CN" altLang="en-US" dirty="0" smtClean="0"/>
              <a:t>（</a:t>
            </a:r>
            <a:r>
              <a:rPr lang="en-US" dirty="0" smtClean="0">
                <a:solidFill>
                  <a:srgbClr val="FF0000"/>
                </a:solidFill>
                <a:sym typeface="Wingdings 2" panose="05020102010507070707" pitchFamily="18" charset="2"/>
              </a:rPr>
              <a:t></a:t>
            </a:r>
            <a:r>
              <a:rPr lang="zh-CN" altLang="en-US" dirty="0" smtClean="0"/>
              <a:t>），如果该</a:t>
            </a:r>
            <a:r>
              <a:rPr lang="en-US" altLang="zh-CN" dirty="0" smtClean="0"/>
              <a:t>SDG</a:t>
            </a:r>
            <a:r>
              <a:rPr lang="zh-CN" altLang="en-US" dirty="0" smtClean="0"/>
              <a:t>是国际电联的重点领域（例如对于</a:t>
            </a:r>
            <a:r>
              <a:rPr lang="en-US" dirty="0" smtClean="0"/>
              <a:t>I.1</a:t>
            </a:r>
            <a:r>
              <a:rPr lang="zh-CN" altLang="en-US" dirty="0" smtClean="0"/>
              <a:t>而言）</a:t>
            </a:r>
            <a:endParaRPr lang="en-US" dirty="0" smtClean="0"/>
          </a:p>
          <a:p>
            <a:endParaRPr lang="en-US" dirty="0"/>
          </a:p>
          <a:p>
            <a:pPr marL="180000" indent="-180000">
              <a:buFontTx/>
              <a:buChar char="-"/>
            </a:pPr>
            <a:r>
              <a:rPr lang="zh-CN" altLang="en-US" b="1" dirty="0" smtClean="0"/>
              <a:t>次要</a:t>
            </a:r>
            <a:r>
              <a:rPr lang="zh-CN" altLang="en-US" dirty="0" smtClean="0"/>
              <a:t>（</a:t>
            </a:r>
            <a:r>
              <a:rPr lang="en-US" dirty="0" smtClean="0">
                <a:solidFill>
                  <a:schemeClr val="accent2"/>
                </a:solidFill>
                <a:sym typeface="Wingdings" panose="05000000000000000000" pitchFamily="2" charset="2"/>
              </a:rPr>
              <a:t></a:t>
            </a:r>
            <a:r>
              <a:rPr lang="zh-CN" altLang="en-US" dirty="0" smtClean="0"/>
              <a:t>），如果国际电联的工作具有促成作用（按照现有输入）</a:t>
            </a:r>
            <a:endParaRPr lang="en-US" dirty="0" smtClean="0"/>
          </a:p>
        </p:txBody>
      </p:sp>
      <p:sp>
        <p:nvSpPr>
          <p:cNvPr id="15" name="TextBox 14"/>
          <p:cNvSpPr txBox="1"/>
          <p:nvPr/>
        </p:nvSpPr>
        <p:spPr>
          <a:xfrm>
            <a:off x="3298815" y="1592669"/>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1" name="TextBox 17"/>
          <p:cNvSpPr txBox="1"/>
          <p:nvPr/>
        </p:nvSpPr>
        <p:spPr>
          <a:xfrm>
            <a:off x="4499992" y="2048094"/>
            <a:ext cx="288032" cy="307777"/>
          </a:xfrm>
          <a:prstGeom prst="rect">
            <a:avLst/>
          </a:prstGeom>
          <a:solidFill>
            <a:schemeClr val="bg1"/>
          </a:solidFill>
        </p:spPr>
        <p:txBody>
          <a:bodyPr wrap="square" lIns="0" tIns="0" rIns="0" bIns="0" rtlCol="0">
            <a:spAutoFit/>
          </a:bodyPr>
          <a:lstStyle/>
          <a:p>
            <a:pPr algn="ctr"/>
            <a:endParaRPr lang="en-US" sz="2000" b="1" dirty="0">
              <a:solidFill>
                <a:srgbClr val="FF0000"/>
              </a:solidFill>
            </a:endParaRPr>
          </a:p>
        </p:txBody>
      </p:sp>
      <p:sp>
        <p:nvSpPr>
          <p:cNvPr id="29" name="TextBox 28"/>
          <p:cNvSpPr txBox="1"/>
          <p:nvPr/>
        </p:nvSpPr>
        <p:spPr>
          <a:xfrm>
            <a:off x="3294594" y="1895218"/>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3" name="TextBox 32"/>
          <p:cNvSpPr txBox="1"/>
          <p:nvPr/>
        </p:nvSpPr>
        <p:spPr>
          <a:xfrm>
            <a:off x="3294594" y="2179591"/>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4" name="TextBox 33"/>
          <p:cNvSpPr txBox="1"/>
          <p:nvPr/>
        </p:nvSpPr>
        <p:spPr>
          <a:xfrm>
            <a:off x="3921981" y="1579915"/>
            <a:ext cx="217972"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5" name="TextBox 34"/>
          <p:cNvSpPr txBox="1"/>
          <p:nvPr/>
        </p:nvSpPr>
        <p:spPr>
          <a:xfrm>
            <a:off x="3943786" y="1882464"/>
            <a:ext cx="191945"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6" name="TextBox 35"/>
          <p:cNvSpPr txBox="1"/>
          <p:nvPr/>
        </p:nvSpPr>
        <p:spPr>
          <a:xfrm>
            <a:off x="3933278" y="2166837"/>
            <a:ext cx="202453"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7" name="TextBox 36"/>
          <p:cNvSpPr txBox="1"/>
          <p:nvPr/>
        </p:nvSpPr>
        <p:spPr>
          <a:xfrm>
            <a:off x="4618085"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8" name="TextBox 37"/>
          <p:cNvSpPr txBox="1"/>
          <p:nvPr/>
        </p:nvSpPr>
        <p:spPr>
          <a:xfrm>
            <a:off x="4613864"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9" name="TextBox 38"/>
          <p:cNvSpPr txBox="1"/>
          <p:nvPr/>
        </p:nvSpPr>
        <p:spPr>
          <a:xfrm>
            <a:off x="4613864"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0" name="TextBox 39"/>
          <p:cNvSpPr txBox="1"/>
          <p:nvPr/>
        </p:nvSpPr>
        <p:spPr>
          <a:xfrm>
            <a:off x="4936261" y="157991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1" name="TextBox 40"/>
          <p:cNvSpPr txBox="1"/>
          <p:nvPr/>
        </p:nvSpPr>
        <p:spPr>
          <a:xfrm>
            <a:off x="4932040" y="1882464"/>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2" name="TextBox 41"/>
          <p:cNvSpPr txBox="1"/>
          <p:nvPr/>
        </p:nvSpPr>
        <p:spPr>
          <a:xfrm>
            <a:off x="4932040" y="2166837"/>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3" name="TextBox 42"/>
          <p:cNvSpPr txBox="1"/>
          <p:nvPr/>
        </p:nvSpPr>
        <p:spPr>
          <a:xfrm>
            <a:off x="642428" y="216243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4" name="TextBox 43"/>
          <p:cNvSpPr txBox="1"/>
          <p:nvPr/>
        </p:nvSpPr>
        <p:spPr>
          <a:xfrm>
            <a:off x="1314000" y="1891559"/>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45" name="TextBox 44"/>
          <p:cNvSpPr txBox="1"/>
          <p:nvPr/>
        </p:nvSpPr>
        <p:spPr>
          <a:xfrm>
            <a:off x="1314000" y="2162435"/>
            <a:ext cx="169939" cy="241297"/>
          </a:xfrm>
          <a:prstGeom prst="rect">
            <a:avLst/>
          </a:prstGeom>
          <a:solidFill>
            <a:schemeClr val="bg1"/>
          </a:solidFill>
        </p:spPr>
        <p:txBody>
          <a:bodyPr wrap="square" lIns="0" tIns="0" rIns="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30" name="TextBox 29"/>
          <p:cNvSpPr txBox="1"/>
          <p:nvPr/>
        </p:nvSpPr>
        <p:spPr>
          <a:xfrm flipH="1">
            <a:off x="3267040"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32" name="TextBox 31"/>
          <p:cNvSpPr txBox="1"/>
          <p:nvPr/>
        </p:nvSpPr>
        <p:spPr>
          <a:xfrm flipH="1">
            <a:off x="3256474" y="2757008"/>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6" name="TextBox 45"/>
          <p:cNvSpPr txBox="1"/>
          <p:nvPr/>
        </p:nvSpPr>
        <p:spPr>
          <a:xfrm flipH="1">
            <a:off x="3270380"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7" name="TextBox 46"/>
          <p:cNvSpPr txBox="1"/>
          <p:nvPr/>
        </p:nvSpPr>
        <p:spPr>
          <a:xfrm flipH="1">
            <a:off x="590635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8" name="TextBox 47"/>
          <p:cNvSpPr txBox="1"/>
          <p:nvPr/>
        </p:nvSpPr>
        <p:spPr>
          <a:xfrm flipH="1">
            <a:off x="2966120"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49" name="TextBox 48"/>
          <p:cNvSpPr txBox="1"/>
          <p:nvPr/>
        </p:nvSpPr>
        <p:spPr>
          <a:xfrm flipH="1">
            <a:off x="1276527"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0" name="TextBox 49"/>
          <p:cNvSpPr txBox="1"/>
          <p:nvPr/>
        </p:nvSpPr>
        <p:spPr>
          <a:xfrm>
            <a:off x="1902975"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1" name="TextBox 50"/>
          <p:cNvSpPr txBox="1"/>
          <p:nvPr/>
        </p:nvSpPr>
        <p:spPr>
          <a:xfrm>
            <a:off x="1578415"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2" name="TextBox 51"/>
          <p:cNvSpPr txBox="1"/>
          <p:nvPr/>
        </p:nvSpPr>
        <p:spPr>
          <a:xfrm flipH="1">
            <a:off x="391277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3" name="TextBox 52"/>
          <p:cNvSpPr txBox="1"/>
          <p:nvPr/>
        </p:nvSpPr>
        <p:spPr>
          <a:xfrm flipH="1">
            <a:off x="4253924"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4" name="TextBox 53"/>
          <p:cNvSpPr txBox="1"/>
          <p:nvPr/>
        </p:nvSpPr>
        <p:spPr>
          <a:xfrm flipH="1">
            <a:off x="4586946"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5" name="TextBox 54"/>
          <p:cNvSpPr txBox="1"/>
          <p:nvPr/>
        </p:nvSpPr>
        <p:spPr>
          <a:xfrm>
            <a:off x="4895497" y="249138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6" name="TextBox 55"/>
          <p:cNvSpPr txBox="1"/>
          <p:nvPr/>
        </p:nvSpPr>
        <p:spPr>
          <a:xfrm flipH="1">
            <a:off x="5572075"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57" name="TextBox 56"/>
          <p:cNvSpPr txBox="1"/>
          <p:nvPr/>
        </p:nvSpPr>
        <p:spPr>
          <a:xfrm>
            <a:off x="5541308" y="275031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8" name="TextBox 57"/>
          <p:cNvSpPr txBox="1"/>
          <p:nvPr/>
        </p:nvSpPr>
        <p:spPr>
          <a:xfrm>
            <a:off x="1250886"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59" name="TextBox 58"/>
          <p:cNvSpPr txBox="1"/>
          <p:nvPr/>
        </p:nvSpPr>
        <p:spPr>
          <a:xfrm>
            <a:off x="1578589"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0" name="TextBox 59"/>
          <p:cNvSpPr txBox="1"/>
          <p:nvPr/>
        </p:nvSpPr>
        <p:spPr>
          <a:xfrm>
            <a:off x="1894223"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1" name="TextBox 60"/>
          <p:cNvSpPr txBox="1"/>
          <p:nvPr/>
        </p:nvSpPr>
        <p:spPr>
          <a:xfrm>
            <a:off x="2236460" y="304386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2" name="TextBox 61"/>
          <p:cNvSpPr txBox="1"/>
          <p:nvPr/>
        </p:nvSpPr>
        <p:spPr>
          <a:xfrm>
            <a:off x="2568308" y="302592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3" name="TextBox 62"/>
          <p:cNvSpPr txBox="1"/>
          <p:nvPr/>
        </p:nvSpPr>
        <p:spPr>
          <a:xfrm>
            <a:off x="3881469" y="304045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4" name="TextBox 63"/>
          <p:cNvSpPr txBox="1"/>
          <p:nvPr/>
        </p:nvSpPr>
        <p:spPr>
          <a:xfrm>
            <a:off x="4218863" y="302592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5" name="TextBox 64"/>
          <p:cNvSpPr txBox="1"/>
          <p:nvPr/>
        </p:nvSpPr>
        <p:spPr>
          <a:xfrm>
            <a:off x="4556862"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6" name="TextBox 65"/>
          <p:cNvSpPr txBox="1"/>
          <p:nvPr/>
        </p:nvSpPr>
        <p:spPr>
          <a:xfrm>
            <a:off x="4854911" y="304805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7" name="TextBox 66"/>
          <p:cNvSpPr txBox="1"/>
          <p:nvPr/>
        </p:nvSpPr>
        <p:spPr>
          <a:xfrm>
            <a:off x="5525982" y="303847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8" name="TextBox 67"/>
          <p:cNvSpPr txBox="1"/>
          <p:nvPr/>
        </p:nvSpPr>
        <p:spPr>
          <a:xfrm>
            <a:off x="5873153"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69" name="TextBox 68"/>
          <p:cNvSpPr txBox="1"/>
          <p:nvPr/>
        </p:nvSpPr>
        <p:spPr>
          <a:xfrm flipH="1">
            <a:off x="5906356"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0" name="TextBox 69"/>
          <p:cNvSpPr txBox="1"/>
          <p:nvPr/>
        </p:nvSpPr>
        <p:spPr>
          <a:xfrm flipH="1">
            <a:off x="5534269"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1" name="TextBox 70"/>
          <p:cNvSpPr txBox="1"/>
          <p:nvPr/>
        </p:nvSpPr>
        <p:spPr>
          <a:xfrm flipH="1">
            <a:off x="4582242"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2" name="TextBox 71"/>
          <p:cNvSpPr txBox="1"/>
          <p:nvPr/>
        </p:nvSpPr>
        <p:spPr>
          <a:xfrm flipH="1">
            <a:off x="4256887"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3" name="TextBox 72"/>
          <p:cNvSpPr txBox="1"/>
          <p:nvPr/>
        </p:nvSpPr>
        <p:spPr>
          <a:xfrm flipH="1">
            <a:off x="3920898"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4" name="TextBox 73"/>
          <p:cNvSpPr txBox="1"/>
          <p:nvPr/>
        </p:nvSpPr>
        <p:spPr>
          <a:xfrm flipH="1">
            <a:off x="2952000"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p>
        </p:txBody>
      </p:sp>
      <p:sp>
        <p:nvSpPr>
          <p:cNvPr id="75" name="TextBox 74"/>
          <p:cNvSpPr txBox="1"/>
          <p:nvPr/>
        </p:nvSpPr>
        <p:spPr>
          <a:xfrm>
            <a:off x="1582550" y="333881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76" name="TextBox 75"/>
          <p:cNvSpPr txBox="1"/>
          <p:nvPr/>
        </p:nvSpPr>
        <p:spPr>
          <a:xfrm flipH="1">
            <a:off x="1266234"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7" name="TextBox 76"/>
          <p:cNvSpPr txBox="1"/>
          <p:nvPr/>
        </p:nvSpPr>
        <p:spPr>
          <a:xfrm flipH="1">
            <a:off x="326561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8" name="TextBox 77"/>
          <p:cNvSpPr txBox="1"/>
          <p:nvPr/>
        </p:nvSpPr>
        <p:spPr>
          <a:xfrm flipH="1">
            <a:off x="5906356"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79" name="TextBox 78"/>
          <p:cNvSpPr txBox="1"/>
          <p:nvPr/>
        </p:nvSpPr>
        <p:spPr>
          <a:xfrm flipH="1">
            <a:off x="5550823"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0" name="TextBox 79"/>
          <p:cNvSpPr txBox="1"/>
          <p:nvPr/>
        </p:nvSpPr>
        <p:spPr>
          <a:xfrm flipH="1">
            <a:off x="4595725"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1" name="TextBox 80"/>
          <p:cNvSpPr txBox="1"/>
          <p:nvPr/>
        </p:nvSpPr>
        <p:spPr>
          <a:xfrm flipH="1">
            <a:off x="427104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2" name="TextBox 81"/>
          <p:cNvSpPr txBox="1"/>
          <p:nvPr/>
        </p:nvSpPr>
        <p:spPr>
          <a:xfrm flipH="1">
            <a:off x="3924000"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3" name="TextBox 82"/>
          <p:cNvSpPr txBox="1"/>
          <p:nvPr/>
        </p:nvSpPr>
        <p:spPr>
          <a:xfrm flipH="1">
            <a:off x="2952033"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4" name="TextBox 83"/>
          <p:cNvSpPr txBox="1"/>
          <p:nvPr/>
        </p:nvSpPr>
        <p:spPr>
          <a:xfrm>
            <a:off x="1581757" y="357649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85" name="TextBox 84"/>
          <p:cNvSpPr txBox="1"/>
          <p:nvPr/>
        </p:nvSpPr>
        <p:spPr>
          <a:xfrm flipH="1">
            <a:off x="1266234"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6" name="TextBox 85"/>
          <p:cNvSpPr txBox="1"/>
          <p:nvPr/>
        </p:nvSpPr>
        <p:spPr>
          <a:xfrm flipH="1">
            <a:off x="3589908" y="2466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7" name="TextBox 86"/>
          <p:cNvSpPr txBox="1"/>
          <p:nvPr/>
        </p:nvSpPr>
        <p:spPr>
          <a:xfrm flipH="1">
            <a:off x="3588637"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8" name="TextBox 87"/>
          <p:cNvSpPr txBox="1"/>
          <p:nvPr/>
        </p:nvSpPr>
        <p:spPr>
          <a:xfrm flipH="1">
            <a:off x="3588637"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89" name="TextBox 88"/>
          <p:cNvSpPr txBox="1"/>
          <p:nvPr/>
        </p:nvSpPr>
        <p:spPr>
          <a:xfrm flipH="1">
            <a:off x="1904793" y="2768382"/>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0" name="TextBox 89"/>
          <p:cNvSpPr txBox="1"/>
          <p:nvPr/>
        </p:nvSpPr>
        <p:spPr>
          <a:xfrm flipH="1">
            <a:off x="1890387" y="3582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1" name="TextBox 90"/>
          <p:cNvSpPr txBox="1"/>
          <p:nvPr/>
        </p:nvSpPr>
        <p:spPr>
          <a:xfrm flipH="1">
            <a:off x="1890074" y="33012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2" name="TextBox 91"/>
          <p:cNvSpPr txBox="1"/>
          <p:nvPr/>
        </p:nvSpPr>
        <p:spPr>
          <a:xfrm flipH="1">
            <a:off x="2952000" y="2766637"/>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3" name="TextBox 92"/>
          <p:cNvSpPr txBox="1"/>
          <p:nvPr/>
        </p:nvSpPr>
        <p:spPr>
          <a:xfrm>
            <a:off x="3560461" y="273007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94" name="TextBox 93"/>
          <p:cNvSpPr txBox="1"/>
          <p:nvPr/>
        </p:nvSpPr>
        <p:spPr>
          <a:xfrm>
            <a:off x="3548375" y="304725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95" name="TextBox 94"/>
          <p:cNvSpPr txBox="1"/>
          <p:nvPr/>
        </p:nvSpPr>
        <p:spPr>
          <a:xfrm flipH="1">
            <a:off x="3263484" y="3030287"/>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6" name="TextBox 95"/>
          <p:cNvSpPr txBox="1"/>
          <p:nvPr/>
        </p:nvSpPr>
        <p:spPr>
          <a:xfrm flipH="1">
            <a:off x="1274139" y="2754000"/>
            <a:ext cx="227864" cy="307777"/>
          </a:xfrm>
          <a:prstGeom prst="rect">
            <a:avLst/>
          </a:prstGeom>
          <a:solidFill>
            <a:schemeClr val="bg1"/>
          </a:solidFill>
        </p:spPr>
        <p:txBody>
          <a:bodyPr wrap="square" lIns="0" tIns="0" rIns="0" bIns="0" rtlCol="0">
            <a:spAutoFit/>
          </a:bodyPr>
          <a:lstStyle/>
          <a:p>
            <a:pPr algn="ctr"/>
            <a:r>
              <a:rPr lang="en-US" sz="2000" dirty="0" smtClean="0">
                <a:solidFill>
                  <a:srgbClr val="FF0000"/>
                </a:solidFill>
                <a:sym typeface="Wingdings 2" panose="05020102010507070707" pitchFamily="18" charset="2"/>
              </a:rPr>
              <a:t></a:t>
            </a:r>
            <a:endParaRPr lang="en-US" sz="2000" b="1" dirty="0">
              <a:solidFill>
                <a:srgbClr val="FF0000"/>
              </a:solidFill>
            </a:endParaRPr>
          </a:p>
        </p:txBody>
      </p:sp>
      <p:sp>
        <p:nvSpPr>
          <p:cNvPr id="97" name="TextBox 96"/>
          <p:cNvSpPr txBox="1"/>
          <p:nvPr/>
        </p:nvSpPr>
        <p:spPr>
          <a:xfrm>
            <a:off x="2895304" y="303512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pic>
        <p:nvPicPr>
          <p:cNvPr id="99" name="Picture 98"/>
          <p:cNvPicPr>
            <a:picLocks noChangeAspect="1"/>
          </p:cNvPicPr>
          <p:nvPr/>
        </p:nvPicPr>
        <p:blipFill rotWithShape="1">
          <a:blip r:embed="rId3"/>
          <a:srcRect t="73489"/>
          <a:stretch/>
        </p:blipFill>
        <p:spPr>
          <a:xfrm>
            <a:off x="182850" y="4986000"/>
            <a:ext cx="6175057" cy="1432602"/>
          </a:xfrm>
          <a:prstGeom prst="rect">
            <a:avLst/>
          </a:prstGeom>
        </p:spPr>
      </p:pic>
      <p:pic>
        <p:nvPicPr>
          <p:cNvPr id="100" name="Picture 99"/>
          <p:cNvPicPr>
            <a:picLocks noChangeAspect="1"/>
          </p:cNvPicPr>
          <p:nvPr/>
        </p:nvPicPr>
        <p:blipFill rotWithShape="1">
          <a:blip r:embed="rId3"/>
          <a:srcRect t="48002" b="30943"/>
          <a:stretch/>
        </p:blipFill>
        <p:spPr>
          <a:xfrm>
            <a:off x="182851" y="3875360"/>
            <a:ext cx="6175057" cy="1137816"/>
          </a:xfrm>
          <a:prstGeom prst="rect">
            <a:avLst/>
          </a:prstGeom>
          <a:solidFill>
            <a:schemeClr val="bg1"/>
          </a:solidFill>
        </p:spPr>
      </p:pic>
      <p:pic>
        <p:nvPicPr>
          <p:cNvPr id="107" name="Picture 106"/>
          <p:cNvPicPr>
            <a:picLocks noChangeAspect="1"/>
          </p:cNvPicPr>
          <p:nvPr/>
        </p:nvPicPr>
        <p:blipFill rotWithShape="1">
          <a:blip r:embed="rId3"/>
          <a:srcRect l="6977" t="89054" r="3511" b="7046"/>
          <a:stretch/>
        </p:blipFill>
        <p:spPr>
          <a:xfrm>
            <a:off x="620058" y="5265146"/>
            <a:ext cx="5527451" cy="210715"/>
          </a:xfrm>
          <a:prstGeom prst="rect">
            <a:avLst/>
          </a:prstGeom>
        </p:spPr>
      </p:pic>
      <p:sp>
        <p:nvSpPr>
          <p:cNvPr id="6" name="Rectangle 5"/>
          <p:cNvSpPr/>
          <p:nvPr/>
        </p:nvSpPr>
        <p:spPr>
          <a:xfrm>
            <a:off x="567585" y="5856835"/>
            <a:ext cx="5588590" cy="209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228828" y="523082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08" name="TextBox 107"/>
          <p:cNvSpPr txBox="1"/>
          <p:nvPr/>
        </p:nvSpPr>
        <p:spPr>
          <a:xfrm>
            <a:off x="3582372" y="5536671"/>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9" name="TextBox 18"/>
          <p:cNvSpPr txBox="1"/>
          <p:nvPr/>
        </p:nvSpPr>
        <p:spPr>
          <a:xfrm>
            <a:off x="5873153" y="5281117"/>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2" name="Rectangle 1"/>
          <p:cNvSpPr/>
          <p:nvPr/>
        </p:nvSpPr>
        <p:spPr>
          <a:xfrm>
            <a:off x="6300192" y="5836852"/>
            <a:ext cx="2789432" cy="600164"/>
          </a:xfrm>
          <a:prstGeom prst="rect">
            <a:avLst/>
          </a:prstGeom>
        </p:spPr>
        <p:txBody>
          <a:bodyPr wrap="square" lIns="36000" rIns="36000">
            <a:spAutoFit/>
          </a:bodyPr>
          <a:lstStyle/>
          <a:p>
            <a:r>
              <a:rPr lang="en-US" sz="1200" dirty="0" smtClean="0">
                <a:hlinkClick r:id="rId4"/>
              </a:rPr>
              <a:t>SDG </a:t>
            </a:r>
            <a:r>
              <a:rPr lang="zh-CN" altLang="en-US" sz="1200" dirty="0" smtClean="0">
                <a:hlinkClick r:id="rId4"/>
              </a:rPr>
              <a:t>对应关系工具</a:t>
            </a:r>
            <a:r>
              <a:rPr lang="zh-CN" altLang="en-US" sz="1200" dirty="0" smtClean="0"/>
              <a:t>提供的现有初步</a:t>
            </a:r>
            <a:r>
              <a:rPr lang="en-US" altLang="zh-CN" sz="1200" dirty="0" smtClean="0"/>
              <a:t>/</a:t>
            </a:r>
            <a:r>
              <a:rPr lang="zh-CN" altLang="en-US" sz="1200" dirty="0" smtClean="0"/>
              <a:t>输入：</a:t>
            </a:r>
            <a:endParaRPr lang="en-US" sz="1200" dirty="0" smtClean="0"/>
          </a:p>
          <a:p>
            <a:endParaRPr lang="en-US" sz="1200" b="1" dirty="0">
              <a:hlinkClick r:id="rId4"/>
            </a:endParaRPr>
          </a:p>
          <a:p>
            <a:r>
              <a:rPr lang="en-US" sz="900" b="1" dirty="0" smtClean="0">
                <a:hlinkClick r:id="rId4"/>
              </a:rPr>
              <a:t>https</a:t>
            </a:r>
            <a:r>
              <a:rPr lang="en-US" sz="900" b="1" dirty="0">
                <a:hlinkClick r:id="rId4"/>
              </a:rPr>
              <a:t>://www.itu.int/net4/CRM/SDG/#/</a:t>
            </a:r>
            <a:r>
              <a:rPr lang="en-US" sz="900" b="1" dirty="0" smtClean="0">
                <a:hlinkClick r:id="rId4"/>
              </a:rPr>
              <a:t>home/objectives</a:t>
            </a:r>
            <a:endParaRPr lang="en-US" sz="900" b="1" dirty="0"/>
          </a:p>
        </p:txBody>
      </p:sp>
      <p:sp>
        <p:nvSpPr>
          <p:cNvPr id="109" name="TextBox 108"/>
          <p:cNvSpPr txBox="1"/>
          <p:nvPr/>
        </p:nvSpPr>
        <p:spPr>
          <a:xfrm>
            <a:off x="3220082" y="496257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12" name="TextBox 111"/>
          <p:cNvSpPr txBox="1"/>
          <p:nvPr/>
        </p:nvSpPr>
        <p:spPr>
          <a:xfrm>
            <a:off x="5884802" y="4966885"/>
            <a:ext cx="288032" cy="307777"/>
          </a:xfrm>
          <a:prstGeom prst="rect">
            <a:avLst/>
          </a:prstGeom>
          <a:solidFill>
            <a:schemeClr val="bg1"/>
          </a:solidFill>
        </p:spPr>
        <p:txBody>
          <a:bodyPr wrap="square" lIns="0" tIns="0" rIns="0" bIns="0" rtlCol="0">
            <a:sp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15" name="TextBox 114"/>
          <p:cNvSpPr txBox="1"/>
          <p:nvPr/>
        </p:nvSpPr>
        <p:spPr>
          <a:xfrm>
            <a:off x="5876272" y="5846650"/>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6" name="Rectangle 125"/>
          <p:cNvSpPr/>
          <p:nvPr/>
        </p:nvSpPr>
        <p:spPr>
          <a:xfrm>
            <a:off x="545630" y="6132396"/>
            <a:ext cx="5588590" cy="209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1890016" y="5831677"/>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01" name="TextBox 100"/>
          <p:cNvSpPr txBox="1"/>
          <p:nvPr/>
        </p:nvSpPr>
        <p:spPr>
          <a:xfrm>
            <a:off x="3567646" y="585486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06" name="TextBox 105"/>
          <p:cNvSpPr txBox="1"/>
          <p:nvPr/>
        </p:nvSpPr>
        <p:spPr>
          <a:xfrm>
            <a:off x="3239768" y="584665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3" name="TextBox 112"/>
          <p:cNvSpPr txBox="1"/>
          <p:nvPr/>
        </p:nvSpPr>
        <p:spPr>
          <a:xfrm>
            <a:off x="2571896" y="6115661"/>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6" name="TextBox 115"/>
          <p:cNvSpPr txBox="1"/>
          <p:nvPr/>
        </p:nvSpPr>
        <p:spPr>
          <a:xfrm>
            <a:off x="2894879" y="6112877"/>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0" name="TextBox 119"/>
          <p:cNvSpPr txBox="1"/>
          <p:nvPr/>
        </p:nvSpPr>
        <p:spPr>
          <a:xfrm>
            <a:off x="1576627" y="5843230"/>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1" name="TextBox 120"/>
          <p:cNvSpPr txBox="1"/>
          <p:nvPr/>
        </p:nvSpPr>
        <p:spPr>
          <a:xfrm>
            <a:off x="2920236" y="585191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3" name="TextBox 122"/>
          <p:cNvSpPr txBox="1"/>
          <p:nvPr/>
        </p:nvSpPr>
        <p:spPr>
          <a:xfrm>
            <a:off x="3920898" y="6108618"/>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4" name="TextBox 123"/>
          <p:cNvSpPr txBox="1"/>
          <p:nvPr/>
        </p:nvSpPr>
        <p:spPr>
          <a:xfrm>
            <a:off x="4633528" y="6108618"/>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5" name="TextBox 124"/>
          <p:cNvSpPr txBox="1"/>
          <p:nvPr/>
        </p:nvSpPr>
        <p:spPr>
          <a:xfrm>
            <a:off x="4270038" y="6104717"/>
            <a:ext cx="220038" cy="241297"/>
          </a:xfrm>
          <a:prstGeom prst="rect">
            <a:avLst/>
          </a:prstGeom>
          <a:solidFill>
            <a:schemeClr val="bg1"/>
          </a:solidFill>
        </p:spPr>
        <p:txBody>
          <a:bodyPr wrap="square" lIns="36000" tIns="0" rIns="36000" bIns="0" rtlCol="0">
            <a:noAutofit/>
          </a:bodyPr>
          <a:lstStyle/>
          <a:p>
            <a:pPr algn="ctr"/>
            <a:r>
              <a:rPr lang="en-US" sz="2000" dirty="0">
                <a:solidFill>
                  <a:srgbClr val="FF0000"/>
                </a:solidFill>
                <a:sym typeface="Wingdings 2" panose="05020102010507070707" pitchFamily="18" charset="2"/>
              </a:rPr>
              <a:t></a:t>
            </a:r>
            <a:endParaRPr lang="en-US" sz="2000" b="1" dirty="0">
              <a:solidFill>
                <a:srgbClr val="FF0000"/>
              </a:solidFill>
            </a:endParaRPr>
          </a:p>
        </p:txBody>
      </p:sp>
      <p:sp>
        <p:nvSpPr>
          <p:cNvPr id="127" name="TextBox 126"/>
          <p:cNvSpPr txBox="1"/>
          <p:nvPr/>
        </p:nvSpPr>
        <p:spPr>
          <a:xfrm>
            <a:off x="5884802" y="6141603"/>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4" name="TextBox 113"/>
          <p:cNvSpPr txBox="1"/>
          <p:nvPr/>
        </p:nvSpPr>
        <p:spPr>
          <a:xfrm>
            <a:off x="2252364" y="612092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8" name="TextBox 117"/>
          <p:cNvSpPr txBox="1"/>
          <p:nvPr/>
        </p:nvSpPr>
        <p:spPr>
          <a:xfrm>
            <a:off x="4899021" y="6120929"/>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8" name="TextBox 127"/>
          <p:cNvSpPr txBox="1"/>
          <p:nvPr/>
        </p:nvSpPr>
        <p:spPr>
          <a:xfrm>
            <a:off x="3242229" y="6112876"/>
            <a:ext cx="288032" cy="276999"/>
          </a:xfrm>
          <a:prstGeom prst="rect">
            <a:avLst/>
          </a:prstGeom>
          <a:no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98" name="Rectangle 97"/>
          <p:cNvSpPr/>
          <p:nvPr/>
        </p:nvSpPr>
        <p:spPr>
          <a:xfrm>
            <a:off x="225836" y="3873349"/>
            <a:ext cx="6089084" cy="1112292"/>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solidFill>
                  <a:schemeClr val="tx2"/>
                </a:solidFill>
              </a:rPr>
              <a:t>WTDC-17</a:t>
            </a:r>
            <a:r>
              <a:rPr lang="zh-CN" altLang="en-US" dirty="0" smtClean="0">
                <a:solidFill>
                  <a:schemeClr val="tx2"/>
                </a:solidFill>
              </a:rPr>
              <a:t>后将纳入</a:t>
            </a:r>
            <a:r>
              <a:rPr lang="en-GB" dirty="0" smtClean="0">
                <a:solidFill>
                  <a:schemeClr val="tx2"/>
                </a:solidFill>
              </a:rPr>
              <a:t>ITU-D</a:t>
            </a:r>
            <a:r>
              <a:rPr lang="zh-CN" altLang="en-US" dirty="0" smtClean="0">
                <a:solidFill>
                  <a:schemeClr val="tx2"/>
                </a:solidFill>
              </a:rPr>
              <a:t>的输入内容</a:t>
            </a:r>
            <a:endParaRPr lang="en-GB" dirty="0">
              <a:solidFill>
                <a:schemeClr val="tx2"/>
              </a:solidFill>
            </a:endParaRPr>
          </a:p>
        </p:txBody>
      </p:sp>
      <p:sp>
        <p:nvSpPr>
          <p:cNvPr id="104" name="TextBox 103"/>
          <p:cNvSpPr txBox="1"/>
          <p:nvPr/>
        </p:nvSpPr>
        <p:spPr>
          <a:xfrm>
            <a:off x="1595148" y="161877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0" name="TextBox 109"/>
          <p:cNvSpPr txBox="1"/>
          <p:nvPr/>
        </p:nvSpPr>
        <p:spPr>
          <a:xfrm>
            <a:off x="1912873" y="161684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1" name="TextBox 110"/>
          <p:cNvSpPr txBox="1"/>
          <p:nvPr/>
        </p:nvSpPr>
        <p:spPr>
          <a:xfrm>
            <a:off x="559611" y="161877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7" name="TextBox 116"/>
          <p:cNvSpPr txBox="1"/>
          <p:nvPr/>
        </p:nvSpPr>
        <p:spPr>
          <a:xfrm>
            <a:off x="874100" y="162629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19" name="TextBox 118"/>
          <p:cNvSpPr txBox="1"/>
          <p:nvPr/>
        </p:nvSpPr>
        <p:spPr>
          <a:xfrm>
            <a:off x="1221728" y="162629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2" name="TextBox 121"/>
          <p:cNvSpPr txBox="1"/>
          <p:nvPr/>
        </p:nvSpPr>
        <p:spPr>
          <a:xfrm>
            <a:off x="2261346" y="162804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29" name="TextBox 128"/>
          <p:cNvSpPr txBox="1"/>
          <p:nvPr/>
        </p:nvSpPr>
        <p:spPr>
          <a:xfrm>
            <a:off x="1871051" y="1886716"/>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0" name="TextBox 129"/>
          <p:cNvSpPr txBox="1"/>
          <p:nvPr/>
        </p:nvSpPr>
        <p:spPr>
          <a:xfrm>
            <a:off x="2242571" y="193397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1" name="TextBox 130"/>
          <p:cNvSpPr txBox="1"/>
          <p:nvPr/>
        </p:nvSpPr>
        <p:spPr>
          <a:xfrm>
            <a:off x="2252374" y="220934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2" name="TextBox 131"/>
          <p:cNvSpPr txBox="1"/>
          <p:nvPr/>
        </p:nvSpPr>
        <p:spPr>
          <a:xfrm>
            <a:off x="2535846" y="220993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3" name="TextBox 132"/>
          <p:cNvSpPr txBox="1"/>
          <p:nvPr/>
        </p:nvSpPr>
        <p:spPr>
          <a:xfrm>
            <a:off x="2546660" y="243764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4" name="TextBox 133"/>
          <p:cNvSpPr txBox="1"/>
          <p:nvPr/>
        </p:nvSpPr>
        <p:spPr>
          <a:xfrm>
            <a:off x="2547807" y="272373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5" name="TextBox 134"/>
          <p:cNvSpPr txBox="1"/>
          <p:nvPr/>
        </p:nvSpPr>
        <p:spPr>
          <a:xfrm>
            <a:off x="2547807" y="327216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6" name="TextBox 135"/>
          <p:cNvSpPr txBox="1"/>
          <p:nvPr/>
        </p:nvSpPr>
        <p:spPr>
          <a:xfrm>
            <a:off x="2528429" y="192321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7" name="TextBox 136"/>
          <p:cNvSpPr txBox="1"/>
          <p:nvPr/>
        </p:nvSpPr>
        <p:spPr>
          <a:xfrm>
            <a:off x="2557557" y="160816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8" name="TextBox 137"/>
          <p:cNvSpPr txBox="1"/>
          <p:nvPr/>
        </p:nvSpPr>
        <p:spPr>
          <a:xfrm>
            <a:off x="2882173" y="163983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39" name="TextBox 138"/>
          <p:cNvSpPr txBox="1"/>
          <p:nvPr/>
        </p:nvSpPr>
        <p:spPr>
          <a:xfrm>
            <a:off x="2232830" y="244033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0" name="TextBox 139"/>
          <p:cNvSpPr txBox="1"/>
          <p:nvPr/>
        </p:nvSpPr>
        <p:spPr>
          <a:xfrm>
            <a:off x="2223755" y="272493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1" name="TextBox 140"/>
          <p:cNvSpPr txBox="1"/>
          <p:nvPr/>
        </p:nvSpPr>
        <p:spPr>
          <a:xfrm>
            <a:off x="2223755" y="330500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2" name="TextBox 141"/>
          <p:cNvSpPr txBox="1"/>
          <p:nvPr/>
        </p:nvSpPr>
        <p:spPr>
          <a:xfrm>
            <a:off x="2233353" y="358118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3" name="TextBox 142"/>
          <p:cNvSpPr txBox="1"/>
          <p:nvPr/>
        </p:nvSpPr>
        <p:spPr>
          <a:xfrm>
            <a:off x="2881255" y="191446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4" name="TextBox 143"/>
          <p:cNvSpPr txBox="1"/>
          <p:nvPr/>
        </p:nvSpPr>
        <p:spPr>
          <a:xfrm>
            <a:off x="2881255" y="220993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5" name="TextBox 144"/>
          <p:cNvSpPr txBox="1"/>
          <p:nvPr/>
        </p:nvSpPr>
        <p:spPr>
          <a:xfrm>
            <a:off x="2566477" y="357918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6" name="TextBox 145"/>
          <p:cNvSpPr txBox="1"/>
          <p:nvPr/>
        </p:nvSpPr>
        <p:spPr>
          <a:xfrm>
            <a:off x="3555110" y="160964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7" name="TextBox 146"/>
          <p:cNvSpPr txBox="1"/>
          <p:nvPr/>
        </p:nvSpPr>
        <p:spPr>
          <a:xfrm>
            <a:off x="3537655" y="188520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8" name="TextBox 147"/>
          <p:cNvSpPr txBox="1"/>
          <p:nvPr/>
        </p:nvSpPr>
        <p:spPr>
          <a:xfrm>
            <a:off x="3520887" y="216150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49" name="TextBox 148"/>
          <p:cNvSpPr txBox="1"/>
          <p:nvPr/>
        </p:nvSpPr>
        <p:spPr>
          <a:xfrm>
            <a:off x="3528469" y="272373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0" name="TextBox 149"/>
          <p:cNvSpPr txBox="1"/>
          <p:nvPr/>
        </p:nvSpPr>
        <p:spPr>
          <a:xfrm>
            <a:off x="1566555" y="194263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1" name="TextBox 150"/>
          <p:cNvSpPr txBox="1"/>
          <p:nvPr/>
        </p:nvSpPr>
        <p:spPr>
          <a:xfrm>
            <a:off x="1576358" y="220020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2" name="TextBox 151"/>
          <p:cNvSpPr txBox="1"/>
          <p:nvPr/>
        </p:nvSpPr>
        <p:spPr>
          <a:xfrm>
            <a:off x="1576600" y="275236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3" name="TextBox 152"/>
          <p:cNvSpPr txBox="1"/>
          <p:nvPr/>
        </p:nvSpPr>
        <p:spPr>
          <a:xfrm>
            <a:off x="1890206" y="2190886"/>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4" name="TextBox 153"/>
          <p:cNvSpPr txBox="1"/>
          <p:nvPr/>
        </p:nvSpPr>
        <p:spPr>
          <a:xfrm>
            <a:off x="918784" y="219050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5" name="TextBox 154"/>
          <p:cNvSpPr txBox="1"/>
          <p:nvPr/>
        </p:nvSpPr>
        <p:spPr>
          <a:xfrm>
            <a:off x="898980" y="193294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6" name="TextBox 155"/>
          <p:cNvSpPr txBox="1"/>
          <p:nvPr/>
        </p:nvSpPr>
        <p:spPr>
          <a:xfrm>
            <a:off x="576160" y="191094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7" name="TextBox 156"/>
          <p:cNvSpPr txBox="1"/>
          <p:nvPr/>
        </p:nvSpPr>
        <p:spPr>
          <a:xfrm>
            <a:off x="3881469" y="273232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8" name="TextBox 157"/>
          <p:cNvSpPr txBox="1"/>
          <p:nvPr/>
        </p:nvSpPr>
        <p:spPr>
          <a:xfrm>
            <a:off x="4204923" y="2741825"/>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59" name="TextBox 158"/>
          <p:cNvSpPr txBox="1"/>
          <p:nvPr/>
        </p:nvSpPr>
        <p:spPr>
          <a:xfrm>
            <a:off x="5183529" y="159999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0" name="TextBox 159"/>
          <p:cNvSpPr txBox="1"/>
          <p:nvPr/>
        </p:nvSpPr>
        <p:spPr>
          <a:xfrm>
            <a:off x="5547790" y="160996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1" name="TextBox 160"/>
          <p:cNvSpPr txBox="1"/>
          <p:nvPr/>
        </p:nvSpPr>
        <p:spPr>
          <a:xfrm>
            <a:off x="5195037" y="187557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2" name="TextBox 161"/>
          <p:cNvSpPr txBox="1"/>
          <p:nvPr/>
        </p:nvSpPr>
        <p:spPr>
          <a:xfrm>
            <a:off x="5195037" y="2170669"/>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3" name="TextBox 162"/>
          <p:cNvSpPr txBox="1"/>
          <p:nvPr/>
        </p:nvSpPr>
        <p:spPr>
          <a:xfrm>
            <a:off x="5490655" y="1895491"/>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4" name="TextBox 163"/>
          <p:cNvSpPr txBox="1"/>
          <p:nvPr/>
        </p:nvSpPr>
        <p:spPr>
          <a:xfrm>
            <a:off x="5490655" y="2162444"/>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5" name="TextBox 164"/>
          <p:cNvSpPr txBox="1"/>
          <p:nvPr/>
        </p:nvSpPr>
        <p:spPr>
          <a:xfrm>
            <a:off x="5834176" y="160816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6" name="TextBox 165"/>
          <p:cNvSpPr txBox="1"/>
          <p:nvPr/>
        </p:nvSpPr>
        <p:spPr>
          <a:xfrm>
            <a:off x="5853270" y="1855857"/>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7" name="TextBox 166"/>
          <p:cNvSpPr txBox="1"/>
          <p:nvPr/>
        </p:nvSpPr>
        <p:spPr>
          <a:xfrm>
            <a:off x="5829340" y="215319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8" name="TextBox 167"/>
          <p:cNvSpPr txBox="1"/>
          <p:nvPr/>
        </p:nvSpPr>
        <p:spPr>
          <a:xfrm>
            <a:off x="5882419" y="2723863"/>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69" name="TextBox 168"/>
          <p:cNvSpPr txBox="1"/>
          <p:nvPr/>
        </p:nvSpPr>
        <p:spPr>
          <a:xfrm>
            <a:off x="4861962" y="3295758"/>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0" name="TextBox 169"/>
          <p:cNvSpPr txBox="1"/>
          <p:nvPr/>
        </p:nvSpPr>
        <p:spPr>
          <a:xfrm>
            <a:off x="4528862" y="2744922"/>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1" name="TextBox 170"/>
          <p:cNvSpPr txBox="1"/>
          <p:nvPr/>
        </p:nvSpPr>
        <p:spPr>
          <a:xfrm>
            <a:off x="4862220" y="275236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72" name="TextBox 171"/>
          <p:cNvSpPr txBox="1"/>
          <p:nvPr/>
        </p:nvSpPr>
        <p:spPr>
          <a:xfrm>
            <a:off x="4213076" y="1646476"/>
            <a:ext cx="288032" cy="830997"/>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p>
          <a:p>
            <a:pPr algn="ctr"/>
            <a:r>
              <a:rPr lang="en-US" dirty="0">
                <a:solidFill>
                  <a:schemeClr val="accent2"/>
                </a:solidFill>
                <a:sym typeface="Wingdings" panose="05000000000000000000" pitchFamily="2" charset="2"/>
              </a:rPr>
              <a:t></a:t>
            </a: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73" name="TextBox 172"/>
          <p:cNvSpPr txBox="1"/>
          <p:nvPr/>
        </p:nvSpPr>
        <p:spPr>
          <a:xfrm>
            <a:off x="589433" y="5025570"/>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74" name="TextBox 173"/>
          <p:cNvSpPr txBox="1"/>
          <p:nvPr/>
        </p:nvSpPr>
        <p:spPr>
          <a:xfrm>
            <a:off x="941339" y="5015654"/>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75" name="TextBox 174"/>
          <p:cNvSpPr txBox="1"/>
          <p:nvPr/>
        </p:nvSpPr>
        <p:spPr>
          <a:xfrm>
            <a:off x="1229371" y="5015150"/>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76" name="TextBox 175"/>
          <p:cNvSpPr txBox="1"/>
          <p:nvPr/>
        </p:nvSpPr>
        <p:spPr>
          <a:xfrm>
            <a:off x="1554843" y="5025131"/>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77" name="TextBox 176"/>
          <p:cNvSpPr txBox="1"/>
          <p:nvPr/>
        </p:nvSpPr>
        <p:spPr>
          <a:xfrm>
            <a:off x="1864460" y="5034973"/>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78" name="TextBox 177"/>
          <p:cNvSpPr txBox="1"/>
          <p:nvPr/>
        </p:nvSpPr>
        <p:spPr>
          <a:xfrm>
            <a:off x="2226299" y="5032992"/>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79" name="TextBox 178"/>
          <p:cNvSpPr txBox="1"/>
          <p:nvPr/>
        </p:nvSpPr>
        <p:spPr>
          <a:xfrm>
            <a:off x="2561138" y="5032992"/>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0" name="TextBox 179"/>
          <p:cNvSpPr txBox="1"/>
          <p:nvPr/>
        </p:nvSpPr>
        <p:spPr>
          <a:xfrm>
            <a:off x="2904095" y="5004589"/>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1" name="TextBox 180"/>
          <p:cNvSpPr txBox="1"/>
          <p:nvPr/>
        </p:nvSpPr>
        <p:spPr>
          <a:xfrm>
            <a:off x="3571989" y="4998036"/>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2" name="TextBox 181"/>
          <p:cNvSpPr txBox="1"/>
          <p:nvPr/>
        </p:nvSpPr>
        <p:spPr>
          <a:xfrm>
            <a:off x="3893733" y="5004589"/>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3" name="TextBox 182"/>
          <p:cNvSpPr txBox="1"/>
          <p:nvPr/>
        </p:nvSpPr>
        <p:spPr>
          <a:xfrm>
            <a:off x="4229507" y="5004041"/>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4" name="TextBox 183"/>
          <p:cNvSpPr txBox="1"/>
          <p:nvPr/>
        </p:nvSpPr>
        <p:spPr>
          <a:xfrm>
            <a:off x="589363" y="5025111"/>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5" name="TextBox 184"/>
          <p:cNvSpPr txBox="1"/>
          <p:nvPr/>
        </p:nvSpPr>
        <p:spPr>
          <a:xfrm>
            <a:off x="4571878" y="5014441"/>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6" name="TextBox 185"/>
          <p:cNvSpPr txBox="1"/>
          <p:nvPr/>
        </p:nvSpPr>
        <p:spPr>
          <a:xfrm>
            <a:off x="4902380" y="5004096"/>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7" name="TextBox 186"/>
          <p:cNvSpPr txBox="1"/>
          <p:nvPr/>
        </p:nvSpPr>
        <p:spPr>
          <a:xfrm>
            <a:off x="5218758" y="4985909"/>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8" name="TextBox 187"/>
          <p:cNvSpPr txBox="1"/>
          <p:nvPr/>
        </p:nvSpPr>
        <p:spPr>
          <a:xfrm>
            <a:off x="5533422" y="4976966"/>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89" name="TextBox 188"/>
          <p:cNvSpPr txBox="1"/>
          <p:nvPr/>
        </p:nvSpPr>
        <p:spPr>
          <a:xfrm>
            <a:off x="5874914" y="5586552"/>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90" name="TextBox 189"/>
          <p:cNvSpPr txBox="1"/>
          <p:nvPr/>
        </p:nvSpPr>
        <p:spPr>
          <a:xfrm>
            <a:off x="589432" y="4995825"/>
            <a:ext cx="309547" cy="553998"/>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dirty="0" smtClean="0">
              <a:solidFill>
                <a:schemeClr val="accent2"/>
              </a:solidFill>
              <a:sym typeface="Wingdings" panose="05000000000000000000" pitchFamily="2" charset="2"/>
            </a:endParaRPr>
          </a:p>
          <a:p>
            <a:pPr algn="ctr"/>
            <a:r>
              <a:rPr lang="en-US" dirty="0" smtClean="0">
                <a:solidFill>
                  <a:schemeClr val="accent2"/>
                </a:solidFill>
                <a:sym typeface="Wingdings" panose="05000000000000000000" pitchFamily="2" charset="2"/>
              </a:rPr>
              <a:t></a:t>
            </a:r>
            <a:endParaRPr lang="en-US" dirty="0">
              <a:solidFill>
                <a:schemeClr val="accent2"/>
              </a:solidFill>
              <a:sym typeface="Wingdings" panose="05000000000000000000" pitchFamily="2" charset="2"/>
            </a:endParaRPr>
          </a:p>
        </p:txBody>
      </p:sp>
      <p:sp>
        <p:nvSpPr>
          <p:cNvPr id="191" name="TextBox 190"/>
          <p:cNvSpPr txBox="1"/>
          <p:nvPr/>
        </p:nvSpPr>
        <p:spPr>
          <a:xfrm>
            <a:off x="3226390" y="5548786"/>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
        <p:nvSpPr>
          <p:cNvPr id="192" name="TextBox 191"/>
          <p:cNvSpPr txBox="1"/>
          <p:nvPr/>
        </p:nvSpPr>
        <p:spPr>
          <a:xfrm>
            <a:off x="4854911" y="3558700"/>
            <a:ext cx="288032" cy="276999"/>
          </a:xfrm>
          <a:prstGeom prst="rect">
            <a:avLst/>
          </a:prstGeom>
          <a:solidFill>
            <a:schemeClr val="bg1"/>
          </a:solidFill>
        </p:spPr>
        <p:txBody>
          <a:bodyPr wrap="square" lIns="0" tIns="0" rIns="0" bIns="0" rtlCol="0">
            <a:spAutoFit/>
          </a:bodyPr>
          <a:lstStyle/>
          <a:p>
            <a:pPr algn="ctr"/>
            <a:r>
              <a:rPr lang="en-US" dirty="0" smtClean="0">
                <a:solidFill>
                  <a:schemeClr val="accent2"/>
                </a:solidFill>
                <a:sym typeface="Wingdings" panose="05000000000000000000" pitchFamily="2" charset="2"/>
              </a:rPr>
              <a:t></a:t>
            </a:r>
            <a:endParaRPr lang="en-US" b="1" dirty="0">
              <a:solidFill>
                <a:srgbClr val="FF0000"/>
              </a:solidFill>
            </a:endParaRPr>
          </a:p>
        </p:txBody>
      </p:sp>
    </p:spTree>
    <p:extLst>
      <p:ext uri="{BB962C8B-B14F-4D97-AF65-F5344CB8AC3E}">
        <p14:creationId xmlns:p14="http://schemas.microsoft.com/office/powerpoint/2010/main" val="254963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a:t>
            </a:r>
            <a:r>
              <a:rPr lang="zh-CN" altLang="en-US" dirty="0" smtClean="0"/>
              <a:t>经验教训（</a:t>
            </a:r>
            <a:r>
              <a:rPr lang="en-US" dirty="0" smtClean="0"/>
              <a:t>2016</a:t>
            </a:r>
            <a:r>
              <a:rPr lang="zh-CN" altLang="en-US" dirty="0" smtClean="0"/>
              <a:t>年</a:t>
            </a:r>
            <a:r>
              <a:rPr lang="en-US" dirty="0" smtClean="0"/>
              <a:t>-2019</a:t>
            </a:r>
            <a:r>
              <a:rPr lang="zh-CN" altLang="en-US" dirty="0" smtClean="0"/>
              <a:t>年战略规划）</a:t>
            </a:r>
            <a:endParaRPr lang="en-US" dirty="0" smtClean="0"/>
          </a:p>
          <a:p>
            <a:r>
              <a:rPr lang="en-US" dirty="0" smtClean="0"/>
              <a:t>- </a:t>
            </a:r>
            <a:r>
              <a:rPr lang="zh-CN" altLang="en-US" dirty="0" smtClean="0"/>
              <a:t>战略</a:t>
            </a:r>
            <a:r>
              <a:rPr lang="en-US" dirty="0" smtClean="0"/>
              <a:t>/</a:t>
            </a:r>
            <a:r>
              <a:rPr lang="zh-CN" altLang="en-US" dirty="0" smtClean="0"/>
              <a:t>情况分析（国际电联及其环境</a:t>
            </a:r>
            <a:r>
              <a:rPr lang="en-US" dirty="0" smtClean="0"/>
              <a:t> </a:t>
            </a:r>
            <a:r>
              <a:rPr lang="mr-IN" dirty="0" smtClean="0"/>
              <a:t>–</a:t>
            </a:r>
            <a:r>
              <a:rPr lang="en-US" dirty="0" smtClean="0"/>
              <a:t> SWOT</a:t>
            </a:r>
            <a:r>
              <a:rPr lang="zh-CN" altLang="en-US" dirty="0" smtClean="0"/>
              <a:t>）</a:t>
            </a:r>
            <a:endParaRPr lang="en-US" dirty="0" smtClean="0"/>
          </a:p>
        </p:txBody>
      </p:sp>
      <p:sp>
        <p:nvSpPr>
          <p:cNvPr id="3" name="Title 2"/>
          <p:cNvSpPr>
            <a:spLocks noGrp="1"/>
          </p:cNvSpPr>
          <p:nvPr>
            <p:ph type="title"/>
          </p:nvPr>
        </p:nvSpPr>
        <p:spPr/>
        <p:txBody>
          <a:bodyPr>
            <a:normAutofit/>
          </a:bodyPr>
          <a:lstStyle/>
          <a:p>
            <a:r>
              <a:rPr lang="zh-CN" altLang="en-US" dirty="0" smtClean="0"/>
              <a:t>情况</a:t>
            </a:r>
            <a:r>
              <a:rPr lang="en-US" dirty="0" smtClean="0"/>
              <a:t>/</a:t>
            </a:r>
            <a:r>
              <a:rPr lang="zh-CN" altLang="en-US" dirty="0" smtClean="0"/>
              <a:t>战略分析</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a:t>
            </a:fld>
            <a:endParaRPr lang="en-US"/>
          </a:p>
        </p:txBody>
      </p:sp>
    </p:spTree>
    <p:extLst>
      <p:ext uri="{BB962C8B-B14F-4D97-AF65-F5344CB8AC3E}">
        <p14:creationId xmlns:p14="http://schemas.microsoft.com/office/powerpoint/2010/main" val="2719739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zh-CN" altLang="en-US" dirty="0" smtClean="0"/>
              <a:t>拟议方式：</a:t>
            </a:r>
            <a:r>
              <a:rPr lang="en-US" altLang="zh-CN" dirty="0" smtClean="0"/>
              <a:t>SDG</a:t>
            </a:r>
            <a:r>
              <a:rPr lang="zh-CN" altLang="en-US" dirty="0" smtClean="0"/>
              <a:t>对应关系</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40</a:t>
            </a:fld>
            <a:endParaRPr lang="en-US" dirty="0"/>
          </a:p>
        </p:txBody>
      </p:sp>
      <p:grpSp>
        <p:nvGrpSpPr>
          <p:cNvPr id="2" name="Group 1"/>
          <p:cNvGrpSpPr/>
          <p:nvPr/>
        </p:nvGrpSpPr>
        <p:grpSpPr>
          <a:xfrm>
            <a:off x="648208" y="962728"/>
            <a:ext cx="5796000" cy="5796000"/>
            <a:chOff x="720216" y="962728"/>
            <a:chExt cx="5796000" cy="5796000"/>
          </a:xfrm>
        </p:grpSpPr>
        <p:sp>
          <p:nvSpPr>
            <p:cNvPr id="13" name="Oval 12"/>
            <p:cNvSpPr>
              <a:spLocks noChangeAspect="1"/>
            </p:cNvSpPr>
            <p:nvPr/>
          </p:nvSpPr>
          <p:spPr>
            <a:xfrm>
              <a:off x="720216" y="962728"/>
              <a:ext cx="5796000" cy="5796000"/>
            </a:xfrm>
            <a:prstGeom prst="ellipse">
              <a:avLst/>
            </a:prstGeom>
            <a:solidFill>
              <a:schemeClr val="accent1">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000" b="1" dirty="0"/>
            </a:p>
          </p:txBody>
        </p:sp>
        <p:sp>
          <p:nvSpPr>
            <p:cNvPr id="14" name="Oval 13"/>
            <p:cNvSpPr>
              <a:spLocks noChangeAspect="1"/>
            </p:cNvSpPr>
            <p:nvPr/>
          </p:nvSpPr>
          <p:spPr>
            <a:xfrm>
              <a:off x="1638215" y="1880728"/>
              <a:ext cx="3960000" cy="39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lnSpc>
                  <a:spcPct val="80000"/>
                </a:lnSpc>
              </a:pPr>
              <a:endParaRPr lang="en-US" sz="2000" dirty="0" smtClean="0"/>
            </a:p>
          </p:txBody>
        </p:sp>
        <p:sp>
          <p:nvSpPr>
            <p:cNvPr id="15" name="Oval 14"/>
            <p:cNvSpPr>
              <a:spLocks noChangeAspect="1"/>
            </p:cNvSpPr>
            <p:nvPr/>
          </p:nvSpPr>
          <p:spPr>
            <a:xfrm>
              <a:off x="2718216" y="2946270"/>
              <a:ext cx="1800000" cy="1800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bIns="180000" rtlCol="0" anchor="ctr"/>
            <a:lstStyle/>
            <a:p>
              <a:pPr algn="ctr"/>
              <a:endParaRPr lang="en-US" sz="2000" b="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30384" y="1916832"/>
              <a:ext cx="568800" cy="568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62846" y="3384351"/>
              <a:ext cx="710738" cy="710738"/>
            </a:xfrm>
            <a:prstGeom prst="rect">
              <a:avLst/>
            </a:prstGeom>
          </p:spPr>
        </p:pic>
        <p:sp>
          <p:nvSpPr>
            <p:cNvPr id="39" name="TextBox 38"/>
            <p:cNvSpPr txBox="1"/>
            <p:nvPr/>
          </p:nvSpPr>
          <p:spPr>
            <a:xfrm>
              <a:off x="2431368" y="4139210"/>
              <a:ext cx="2483887" cy="541046"/>
            </a:xfrm>
            <a:prstGeom prst="rect">
              <a:avLst/>
            </a:prstGeom>
            <a:noFill/>
          </p:spPr>
          <p:txBody>
            <a:bodyPr wrap="square" rtlCol="0">
              <a:spAutoFit/>
            </a:bodyPr>
            <a:lstStyle/>
            <a:p>
              <a:pPr algn="ctr">
                <a:lnSpc>
                  <a:spcPct val="80000"/>
                </a:lnSpc>
              </a:pPr>
              <a:r>
                <a:rPr lang="en-US" b="1" dirty="0" smtClean="0">
                  <a:solidFill>
                    <a:schemeClr val="bg1"/>
                  </a:solidFill>
                </a:rPr>
                <a:t>Universal</a:t>
              </a:r>
              <a:r>
                <a:rPr lang="en-US" dirty="0" smtClean="0">
                  <a:solidFill>
                    <a:schemeClr val="bg1"/>
                  </a:solidFill>
                </a:rPr>
                <a:t> &amp; </a:t>
              </a:r>
              <a:r>
                <a:rPr lang="en-US" b="1" dirty="0" smtClean="0">
                  <a:solidFill>
                    <a:schemeClr val="bg1"/>
                  </a:solidFill>
                </a:rPr>
                <a:t>affordable</a:t>
              </a:r>
              <a:r>
                <a:rPr lang="en-US" dirty="0" smtClean="0">
                  <a:solidFill>
                    <a:schemeClr val="bg1"/>
                  </a:solidFill>
                </a:rPr>
                <a:t> </a:t>
              </a:r>
              <a:r>
                <a:rPr lang="en-US" b="1" dirty="0" smtClean="0">
                  <a:solidFill>
                    <a:schemeClr val="bg1"/>
                  </a:solidFill>
                </a:rPr>
                <a:t>access</a:t>
              </a:r>
              <a:r>
                <a:rPr lang="en-US" dirty="0" smtClean="0">
                  <a:solidFill>
                    <a:schemeClr val="bg1"/>
                  </a:solidFill>
                </a:rPr>
                <a:t> for all</a:t>
              </a:r>
              <a:endParaRPr lang="en-US" dirty="0">
                <a:solidFill>
                  <a:schemeClr val="bg1"/>
                </a:solidFill>
              </a:endParaRPr>
            </a:p>
          </p:txBody>
        </p:sp>
        <p:sp>
          <p:nvSpPr>
            <p:cNvPr id="40" name="TextBox 39"/>
            <p:cNvSpPr txBox="1"/>
            <p:nvPr/>
          </p:nvSpPr>
          <p:spPr>
            <a:xfrm>
              <a:off x="4122272" y="3391887"/>
              <a:ext cx="1607396" cy="491160"/>
            </a:xfrm>
            <a:prstGeom prst="rect">
              <a:avLst/>
            </a:prstGeom>
            <a:noFill/>
          </p:spPr>
          <p:txBody>
            <a:bodyPr wrap="square" rtlCol="0">
              <a:spAutoFit/>
            </a:bodyPr>
            <a:lstStyle/>
            <a:p>
              <a:pPr algn="ctr">
                <a:lnSpc>
                  <a:spcPct val="80000"/>
                </a:lnSpc>
              </a:pPr>
              <a:r>
                <a:rPr lang="en-US" sz="1600" dirty="0" smtClean="0">
                  <a:solidFill>
                    <a:schemeClr val="bg1"/>
                  </a:solidFill>
                </a:rPr>
                <a:t>Higher </a:t>
              </a:r>
              <a:r>
                <a:rPr lang="en-US" sz="1600" b="1" dirty="0" smtClean="0">
                  <a:solidFill>
                    <a:schemeClr val="bg1"/>
                  </a:solidFill>
                </a:rPr>
                <a:t>education</a:t>
              </a:r>
              <a:r>
                <a:rPr lang="en-US" sz="1600" dirty="0" smtClean="0">
                  <a:solidFill>
                    <a:schemeClr val="bg1"/>
                  </a:solidFill>
                </a:rPr>
                <a:t> in ICTs</a:t>
              </a:r>
              <a:endParaRPr lang="en-US" sz="1600" dirty="0">
                <a:solidFill>
                  <a:schemeClr val="bg1"/>
                </a:solidFill>
              </a:endParaRP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0424" y="2932418"/>
              <a:ext cx="568590" cy="568590"/>
            </a:xfrm>
            <a:prstGeom prst="rect">
              <a:avLst/>
            </a:prstGeom>
          </p:spPr>
        </p:pic>
        <p:pic>
          <p:nvPicPr>
            <p:cNvPr id="42" name="Picture 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7105" y="2708920"/>
              <a:ext cx="639664" cy="639664"/>
            </a:xfrm>
            <a:prstGeom prst="rect">
              <a:avLst/>
            </a:prstGeom>
          </p:spPr>
        </p:pic>
        <p:pic>
          <p:nvPicPr>
            <p:cNvPr id="43" name="Picture 4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55083" y="2683620"/>
              <a:ext cx="639664" cy="639664"/>
            </a:xfrm>
            <a:prstGeom prst="rect">
              <a:avLst/>
            </a:prstGeom>
          </p:spPr>
        </p:pic>
        <p:pic>
          <p:nvPicPr>
            <p:cNvPr id="44" name="Picture 4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8456" y="3933056"/>
              <a:ext cx="568590" cy="568590"/>
            </a:xfrm>
            <a:prstGeom prst="rect">
              <a:avLst/>
            </a:prstGeom>
          </p:spPr>
        </p:pic>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6810" y="4437112"/>
              <a:ext cx="568590" cy="568590"/>
            </a:xfrm>
            <a:prstGeom prst="rect">
              <a:avLst/>
            </a:prstGeom>
          </p:spPr>
        </p:pic>
        <p:pic>
          <p:nvPicPr>
            <p:cNvPr id="46" name="Picture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582642" y="5291272"/>
              <a:ext cx="568590" cy="568590"/>
            </a:xfrm>
            <a:prstGeom prst="rect">
              <a:avLst/>
            </a:prstGeom>
          </p:spPr>
        </p:pic>
        <p:pic>
          <p:nvPicPr>
            <p:cNvPr id="2050" name="Picture 2" descr="End poverty ic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01544" y="1276024"/>
              <a:ext cx="568800" cy="568800"/>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2238546" y="4779764"/>
              <a:ext cx="1607396" cy="688137"/>
            </a:xfrm>
            <a:prstGeom prst="rect">
              <a:avLst/>
            </a:prstGeom>
            <a:noFill/>
          </p:spPr>
          <p:txBody>
            <a:bodyPr wrap="square" rtlCol="0">
              <a:spAutoFit/>
            </a:bodyPr>
            <a:lstStyle/>
            <a:p>
              <a:pPr algn="ctr">
                <a:lnSpc>
                  <a:spcPct val="80000"/>
                </a:lnSpc>
              </a:pPr>
              <a:r>
                <a:rPr lang="en-US" sz="1600" dirty="0" smtClean="0">
                  <a:solidFill>
                    <a:schemeClr val="bg1"/>
                  </a:solidFill>
                </a:rPr>
                <a:t>Enhanced </a:t>
              </a:r>
              <a:r>
                <a:rPr lang="en-US" sz="1600" b="1" dirty="0" smtClean="0">
                  <a:solidFill>
                    <a:schemeClr val="bg1"/>
                  </a:solidFill>
                </a:rPr>
                <a:t>use of ICTs </a:t>
              </a:r>
              <a:r>
                <a:rPr lang="en-US" sz="1600" dirty="0" smtClean="0">
                  <a:solidFill>
                    <a:schemeClr val="bg1"/>
                  </a:solidFill>
                </a:rPr>
                <a:t>for global partnership</a:t>
              </a:r>
              <a:endParaRPr lang="en-US" sz="1600" dirty="0">
                <a:solidFill>
                  <a:schemeClr val="bg1"/>
                </a:solidFill>
              </a:endParaRPr>
            </a:p>
          </p:txBody>
        </p:sp>
        <p:sp>
          <p:nvSpPr>
            <p:cNvPr id="50" name="TextBox 49"/>
            <p:cNvSpPr txBox="1"/>
            <p:nvPr/>
          </p:nvSpPr>
          <p:spPr>
            <a:xfrm>
              <a:off x="2373728" y="2999053"/>
              <a:ext cx="2483887" cy="387798"/>
            </a:xfrm>
            <a:prstGeom prst="rect">
              <a:avLst/>
            </a:prstGeom>
            <a:noFill/>
          </p:spPr>
          <p:txBody>
            <a:bodyPr wrap="square" rtlCol="0">
              <a:spAutoFit/>
            </a:bodyPr>
            <a:lstStyle/>
            <a:p>
              <a:pPr algn="ctr">
                <a:lnSpc>
                  <a:spcPct val="80000"/>
                </a:lnSpc>
              </a:pPr>
              <a:r>
                <a:rPr lang="en-US" sz="2400" b="1" dirty="0" smtClean="0">
                  <a:solidFill>
                    <a:schemeClr val="bg1"/>
                  </a:solidFill>
                </a:rPr>
                <a:t>Key focus</a:t>
              </a:r>
              <a:endParaRPr lang="en-US" sz="2400" dirty="0">
                <a:solidFill>
                  <a:schemeClr val="bg1"/>
                </a:solidFill>
              </a:endParaRPr>
            </a:p>
          </p:txBody>
        </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90448" y="4797152"/>
              <a:ext cx="639664" cy="639664"/>
            </a:xfrm>
            <a:prstGeom prst="rect">
              <a:avLst/>
            </a:prstGeom>
          </p:spPr>
        </p:pic>
        <p:pic>
          <p:nvPicPr>
            <p:cNvPr id="51" name="Picture 5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36145" y="5668722"/>
              <a:ext cx="568590" cy="568590"/>
            </a:xfrm>
            <a:prstGeom prst="rect">
              <a:avLst/>
            </a:prstGeom>
          </p:spPr>
        </p:pic>
        <p:pic>
          <p:nvPicPr>
            <p:cNvPr id="52" name="Picture 5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114160" y="1844824"/>
              <a:ext cx="639664" cy="639664"/>
            </a:xfrm>
            <a:prstGeom prst="rect">
              <a:avLst/>
            </a:prstGeom>
          </p:spPr>
        </p:pic>
        <p:pic>
          <p:nvPicPr>
            <p:cNvPr id="53" name="Picture 5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16151" y="5371673"/>
              <a:ext cx="568590" cy="568590"/>
            </a:xfrm>
            <a:prstGeom prst="rect">
              <a:avLst/>
            </a:prstGeom>
          </p:spPr>
        </p:pic>
        <p:pic>
          <p:nvPicPr>
            <p:cNvPr id="54" name="Picture 5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537458" y="4228562"/>
              <a:ext cx="568590" cy="568590"/>
            </a:xfrm>
            <a:prstGeom prst="rect">
              <a:avLst/>
            </a:prstGeom>
          </p:spPr>
        </p:pic>
        <p:pic>
          <p:nvPicPr>
            <p:cNvPr id="55" name="Picture 5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15138" y="3257429"/>
              <a:ext cx="568590" cy="568590"/>
            </a:xfrm>
            <a:prstGeom prst="rect">
              <a:avLst/>
            </a:prstGeom>
          </p:spPr>
        </p:pic>
        <p:pic>
          <p:nvPicPr>
            <p:cNvPr id="56" name="Picture 5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409877" y="1997881"/>
              <a:ext cx="568590" cy="568590"/>
            </a:xfrm>
            <a:prstGeom prst="rect">
              <a:avLst/>
            </a:prstGeom>
          </p:spPr>
        </p:pic>
        <p:pic>
          <p:nvPicPr>
            <p:cNvPr id="57" name="Picture 5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94080" y="1276234"/>
              <a:ext cx="568590" cy="568590"/>
            </a:xfrm>
            <a:prstGeom prst="rect">
              <a:avLst/>
            </a:prstGeom>
          </p:spPr>
        </p:pic>
        <p:sp>
          <p:nvSpPr>
            <p:cNvPr id="59" name="TextBox 58"/>
            <p:cNvSpPr txBox="1"/>
            <p:nvPr/>
          </p:nvSpPr>
          <p:spPr>
            <a:xfrm>
              <a:off x="1529984" y="3334132"/>
              <a:ext cx="1607396" cy="683264"/>
            </a:xfrm>
            <a:prstGeom prst="rect">
              <a:avLst/>
            </a:prstGeom>
            <a:noFill/>
          </p:spPr>
          <p:txBody>
            <a:bodyPr wrap="square" rtlCol="0">
              <a:spAutoFit/>
            </a:bodyPr>
            <a:lstStyle/>
            <a:p>
              <a:pPr algn="ctr">
                <a:lnSpc>
                  <a:spcPct val="80000"/>
                </a:lnSpc>
              </a:pPr>
              <a:r>
                <a:rPr lang="en-US" sz="1600" b="1" dirty="0" smtClean="0">
                  <a:solidFill>
                    <a:schemeClr val="bg1"/>
                  </a:solidFill>
                </a:rPr>
                <a:t>Empowering women </a:t>
              </a:r>
              <a:r>
                <a:rPr lang="en-US" sz="1600" dirty="0" smtClean="0">
                  <a:solidFill>
                    <a:schemeClr val="bg1"/>
                  </a:solidFill>
                </a:rPr>
                <a:t>through ICTs</a:t>
              </a:r>
              <a:endParaRPr lang="en-US" sz="1600" dirty="0">
                <a:solidFill>
                  <a:schemeClr val="bg1"/>
                </a:solidFill>
              </a:endParaRPr>
            </a:p>
          </p:txBody>
        </p:sp>
        <p:sp>
          <p:nvSpPr>
            <p:cNvPr id="60" name="TextBox 59"/>
            <p:cNvSpPr txBox="1"/>
            <p:nvPr/>
          </p:nvSpPr>
          <p:spPr>
            <a:xfrm>
              <a:off x="3482092" y="1913707"/>
              <a:ext cx="1164564" cy="486287"/>
            </a:xfrm>
            <a:prstGeom prst="rect">
              <a:avLst/>
            </a:prstGeom>
            <a:noFill/>
          </p:spPr>
          <p:txBody>
            <a:bodyPr wrap="square" rtlCol="0">
              <a:spAutoFit/>
            </a:bodyPr>
            <a:lstStyle/>
            <a:p>
              <a:pPr algn="ctr">
                <a:lnSpc>
                  <a:spcPct val="80000"/>
                </a:lnSpc>
              </a:pPr>
              <a:r>
                <a:rPr lang="en-US" sz="1600" b="1" dirty="0" smtClean="0">
                  <a:solidFill>
                    <a:schemeClr val="bg1"/>
                  </a:solidFill>
                </a:rPr>
                <a:t>Smart</a:t>
              </a:r>
              <a:endParaRPr lang="en-US" sz="1600" dirty="0">
                <a:solidFill>
                  <a:schemeClr val="bg1"/>
                </a:solidFill>
              </a:endParaRPr>
            </a:p>
            <a:p>
              <a:pPr algn="ctr">
                <a:lnSpc>
                  <a:spcPct val="80000"/>
                </a:lnSpc>
              </a:pPr>
              <a:r>
                <a:rPr lang="en-US" sz="1600" dirty="0" smtClean="0">
                  <a:solidFill>
                    <a:schemeClr val="bg1"/>
                  </a:solidFill>
                </a:rPr>
                <a:t>cities</a:t>
              </a:r>
              <a:endParaRPr lang="en-US" sz="1600" dirty="0">
                <a:solidFill>
                  <a:schemeClr val="bg1"/>
                </a:solidFill>
              </a:endParaRPr>
            </a:p>
          </p:txBody>
        </p:sp>
      </p:grpSp>
      <p:sp>
        <p:nvSpPr>
          <p:cNvPr id="34" name="Content Placeholder 3"/>
          <p:cNvSpPr>
            <a:spLocks noGrp="1"/>
          </p:cNvSpPr>
          <p:nvPr>
            <p:ph sz="quarter" idx="1"/>
          </p:nvPr>
        </p:nvSpPr>
        <p:spPr>
          <a:xfrm>
            <a:off x="6567264" y="2946270"/>
            <a:ext cx="2435759" cy="3424256"/>
          </a:xfrm>
        </p:spPr>
        <p:txBody>
          <a:bodyPr>
            <a:noAutofit/>
          </a:bodyPr>
          <a:lstStyle/>
          <a:p>
            <a:pPr marL="0" indent="0">
              <a:buSzPct val="95000"/>
              <a:buNone/>
            </a:pPr>
            <a:r>
              <a:rPr lang="zh-CN" altLang="en-US" sz="1600" b="1" dirty="0" smtClean="0"/>
              <a:t>国际电联的作用：</a:t>
            </a:r>
            <a:endParaRPr lang="en-US" sz="1600" b="1" dirty="0" smtClean="0"/>
          </a:p>
          <a:p>
            <a:pPr marL="162900" indent="-162900">
              <a:buSzPct val="95000"/>
              <a:buFont typeface="+mj-lt"/>
              <a:buAutoNum type="arabicPeriod"/>
            </a:pPr>
            <a:r>
              <a:rPr lang="zh-CN" altLang="en-US" sz="1600" dirty="0" smtClean="0"/>
              <a:t>为</a:t>
            </a:r>
            <a:r>
              <a:rPr lang="en-US" altLang="zh-CN" sz="1600" dirty="0" smtClean="0"/>
              <a:t>SDG</a:t>
            </a:r>
            <a:r>
              <a:rPr lang="zh-CN" altLang="en-US" sz="1600" dirty="0" smtClean="0"/>
              <a:t>关键性侧重领域贡献力量</a:t>
            </a:r>
            <a:endParaRPr lang="en-US" sz="1600" dirty="0" smtClean="0"/>
          </a:p>
          <a:p>
            <a:pPr marL="162900" indent="-162900">
              <a:buSzPct val="95000"/>
              <a:buFont typeface="+mj-lt"/>
              <a:buAutoNum type="arabicPeriod"/>
            </a:pPr>
            <a:r>
              <a:rPr lang="zh-CN" altLang="en-US" sz="1600" dirty="0" smtClean="0"/>
              <a:t>推进</a:t>
            </a:r>
            <a:r>
              <a:rPr lang="en-US" altLang="zh-CN" sz="1600" dirty="0" smtClean="0"/>
              <a:t>ICT</a:t>
            </a:r>
            <a:r>
              <a:rPr lang="zh-CN" altLang="en-US" sz="1600" dirty="0" smtClean="0"/>
              <a:t>在实现各项</a:t>
            </a:r>
            <a:r>
              <a:rPr lang="en-US" altLang="zh-CN" sz="1600" dirty="0" smtClean="0"/>
              <a:t>SDG</a:t>
            </a:r>
            <a:r>
              <a:rPr lang="zh-CN" altLang="en-US" sz="1600" dirty="0" smtClean="0"/>
              <a:t>方面的跨行业促成作用（通过繁复多样的伙伴关系实现）</a:t>
            </a:r>
            <a:endParaRPr lang="en-US" sz="1600" dirty="0"/>
          </a:p>
          <a:p>
            <a:pPr marL="162900" indent="-162900">
              <a:buSzPct val="95000"/>
              <a:buFont typeface="+mj-lt"/>
              <a:buAutoNum type="arabicPeriod"/>
            </a:pPr>
            <a:r>
              <a:rPr lang="zh-CN" altLang="en-US" sz="1600" dirty="0" smtClean="0"/>
              <a:t>推动实现</a:t>
            </a:r>
            <a:r>
              <a:rPr lang="en-US" altLang="zh-CN" sz="1600" dirty="0" smtClean="0"/>
              <a:t>SDG</a:t>
            </a:r>
            <a:r>
              <a:rPr lang="zh-CN" altLang="en-US" sz="1600" dirty="0" smtClean="0"/>
              <a:t>的技术知识</a:t>
            </a:r>
            <a:endParaRPr lang="en-US" sz="1600" dirty="0"/>
          </a:p>
          <a:p>
            <a:pPr marL="162900" indent="-162900">
              <a:buSzPct val="95000"/>
              <a:buFont typeface="+mj-lt"/>
              <a:buAutoNum type="arabicPeriod"/>
            </a:pPr>
            <a:r>
              <a:rPr lang="zh-CN" altLang="en-US" sz="1600" dirty="0" smtClean="0"/>
              <a:t>跟踪进展并评估由</a:t>
            </a:r>
            <a:r>
              <a:rPr lang="en-US" altLang="zh-CN" sz="1600" dirty="0" smtClean="0"/>
              <a:t>ICT</a:t>
            </a:r>
            <a:r>
              <a:rPr lang="zh-CN" altLang="en-US" sz="1600" dirty="0" smtClean="0"/>
              <a:t>推动的</a:t>
            </a:r>
            <a:r>
              <a:rPr lang="en-US" altLang="zh-CN" sz="1600" dirty="0" smtClean="0"/>
              <a:t>SDG</a:t>
            </a:r>
            <a:endParaRPr lang="en-US" sz="1600" dirty="0"/>
          </a:p>
          <a:p>
            <a:pPr marL="162900" indent="-162900">
              <a:buSzPct val="95000"/>
              <a:buFont typeface="+mj-lt"/>
              <a:buAutoNum type="arabicPeriod"/>
            </a:pPr>
            <a:endParaRPr lang="en-US" sz="1600" dirty="0"/>
          </a:p>
        </p:txBody>
      </p:sp>
      <p:sp>
        <p:nvSpPr>
          <p:cNvPr id="36" name="Content Placeholder 3"/>
          <p:cNvSpPr txBox="1">
            <a:spLocks/>
          </p:cNvSpPr>
          <p:nvPr/>
        </p:nvSpPr>
        <p:spPr>
          <a:xfrm>
            <a:off x="7017505" y="1196680"/>
            <a:ext cx="2018991" cy="1288445"/>
          </a:xfrm>
          <a:prstGeom prst="rect">
            <a:avLst/>
          </a:prstGeom>
        </p:spPr>
        <p:txBody>
          <a:bodyPr vert="horz">
            <a:normAutofit/>
          </a:bodyPr>
          <a:lstStyle>
            <a:lvl1pPr marL="162900" indent="-162900">
              <a:spcBef>
                <a:spcPts val="700"/>
              </a:spcBef>
              <a:buClr>
                <a:schemeClr val="accent2"/>
              </a:buClr>
              <a:buSzPct val="95000"/>
              <a:buFont typeface="+mj-lt"/>
              <a:buAutoNum type="arabicPeriod"/>
              <a:defRPr kumimoji="0" sz="1600"/>
            </a:lvl1pPr>
            <a:lvl2pPr marL="640080" indent="-274320">
              <a:spcBef>
                <a:spcPts val="550"/>
              </a:spcBef>
              <a:buClr>
                <a:schemeClr val="accent1"/>
              </a:buClr>
              <a:buSzPct val="70000"/>
              <a:buFont typeface="Wingdings 2"/>
              <a:buChar char=""/>
              <a:defRPr kumimoji="0" sz="2600"/>
            </a:lvl2pPr>
            <a:lvl3pPr indent="-228600">
              <a:spcBef>
                <a:spcPts val="500"/>
              </a:spcBef>
              <a:buClr>
                <a:schemeClr val="accent2"/>
              </a:buClr>
              <a:buSzPct val="75000"/>
              <a:buFont typeface="Wingdings"/>
              <a:buChar char=""/>
              <a:defRPr kumimoji="0" sz="2300"/>
            </a:lvl3pPr>
            <a:lvl4pPr indent="-228600">
              <a:spcBef>
                <a:spcPts val="400"/>
              </a:spcBef>
              <a:buClr>
                <a:schemeClr val="accent3"/>
              </a:buClr>
              <a:buSzPct val="75000"/>
              <a:buFont typeface="Wingdings"/>
              <a:buChar char=""/>
              <a:defRPr kumimoji="0" sz="2000"/>
            </a:lvl4pPr>
            <a:lvl5pPr indent="-228600">
              <a:spcBef>
                <a:spcPts val="400"/>
              </a:spcBef>
              <a:buClr>
                <a:schemeClr val="accent4"/>
              </a:buClr>
              <a:buSzPct val="65000"/>
              <a:buFont typeface="Wingdings"/>
              <a:buChar char=""/>
              <a:defRPr kumimoji="0" sz="2000"/>
            </a:lvl5pPr>
            <a:lvl6pPr marL="2103120" indent="-228600">
              <a:spcBef>
                <a:spcPct val="20000"/>
              </a:spcBef>
              <a:buClr>
                <a:schemeClr val="accent1"/>
              </a:buClr>
              <a:buFont typeface="Wingdings"/>
              <a:buChar char="§"/>
              <a:defRPr kumimoji="0" baseline="0"/>
            </a:lvl6pPr>
            <a:lvl7pPr marL="2377440" indent="-228600">
              <a:spcBef>
                <a:spcPct val="20000"/>
              </a:spcBef>
              <a:buClr>
                <a:schemeClr val="accent2"/>
              </a:buClr>
              <a:buFont typeface="Wingdings"/>
              <a:buChar char="§"/>
              <a:defRPr kumimoji="0" baseline="0"/>
            </a:lvl7pPr>
            <a:lvl8pPr marL="2651760" indent="-228600">
              <a:spcBef>
                <a:spcPct val="20000"/>
              </a:spcBef>
              <a:buClr>
                <a:schemeClr val="accent3"/>
              </a:buClr>
              <a:buFont typeface="Wingdings"/>
              <a:buChar char="§"/>
              <a:defRPr kumimoji="0" baseline="0"/>
            </a:lvl8pPr>
            <a:lvl9pPr marL="2926080" indent="-228600">
              <a:spcBef>
                <a:spcPct val="20000"/>
              </a:spcBef>
              <a:buClr>
                <a:schemeClr val="accent4"/>
              </a:buClr>
              <a:buFont typeface="Wingdings"/>
              <a:buChar char="§"/>
              <a:defRPr kumimoji="0" baseline="0"/>
            </a:lvl9pPr>
          </a:lstStyle>
          <a:p>
            <a:pPr>
              <a:buFont typeface="+mj-lt"/>
              <a:buAutoNum type="arabicPeriod" startAt="2"/>
            </a:pPr>
            <a:endParaRPr lang="en-US" dirty="0"/>
          </a:p>
        </p:txBody>
      </p:sp>
      <p:sp>
        <p:nvSpPr>
          <p:cNvPr id="33" name="Content Placeholder 3"/>
          <p:cNvSpPr txBox="1">
            <a:spLocks/>
          </p:cNvSpPr>
          <p:nvPr/>
        </p:nvSpPr>
        <p:spPr>
          <a:xfrm>
            <a:off x="5526207" y="1091786"/>
            <a:ext cx="3334002" cy="93648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r">
              <a:buSzPct val="95000"/>
              <a:buFont typeface="Wingdings"/>
              <a:buNone/>
            </a:pPr>
            <a:r>
              <a:rPr lang="en-US" sz="1800" b="1" dirty="0" smtClean="0"/>
              <a:t>* </a:t>
            </a:r>
            <a:r>
              <a:rPr lang="zh-CN" altLang="en-US" sz="1800" b="1" dirty="0" smtClean="0"/>
              <a:t>对应关系确立完成后</a:t>
            </a:r>
            <a:r>
              <a:rPr lang="en-US" altLang="zh-CN" sz="1800" b="1" dirty="0" smtClean="0"/>
              <a:t/>
            </a:r>
            <a:br>
              <a:rPr lang="en-US" altLang="zh-CN" sz="1800" b="1" dirty="0" smtClean="0"/>
            </a:br>
            <a:r>
              <a:rPr lang="zh-CN" altLang="en-US" sz="1800" b="1" dirty="0" smtClean="0"/>
              <a:t>将更新该图</a:t>
            </a:r>
            <a:endParaRPr lang="en-US" sz="1800" dirty="0"/>
          </a:p>
        </p:txBody>
      </p:sp>
    </p:spTree>
    <p:extLst>
      <p:ext uri="{BB962C8B-B14F-4D97-AF65-F5344CB8AC3E}">
        <p14:creationId xmlns:p14="http://schemas.microsoft.com/office/powerpoint/2010/main" val="302984170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 </a:t>
            </a:r>
            <a:r>
              <a:rPr lang="zh-CN" altLang="en-US" dirty="0" smtClean="0"/>
              <a:t>部门及跨部门目标、成果和输出成果</a:t>
            </a:r>
            <a:endParaRPr lang="en-US" dirty="0" smtClean="0"/>
          </a:p>
          <a:p>
            <a:r>
              <a:rPr lang="en-US" dirty="0" smtClean="0"/>
              <a:t>- </a:t>
            </a:r>
            <a:r>
              <a:rPr lang="zh-CN" altLang="en-US" dirty="0" smtClean="0"/>
              <a:t>促成因素</a:t>
            </a:r>
            <a:endParaRPr lang="en-US" dirty="0" smtClean="0"/>
          </a:p>
        </p:txBody>
      </p:sp>
      <p:sp>
        <p:nvSpPr>
          <p:cNvPr id="3" name="Title 2"/>
          <p:cNvSpPr>
            <a:spLocks noGrp="1"/>
          </p:cNvSpPr>
          <p:nvPr>
            <p:ph type="title"/>
          </p:nvPr>
        </p:nvSpPr>
        <p:spPr/>
        <p:txBody>
          <a:bodyPr>
            <a:normAutofit/>
          </a:bodyPr>
          <a:lstStyle/>
          <a:p>
            <a:r>
              <a:rPr lang="zh-CN" altLang="en-US" dirty="0" smtClean="0"/>
              <a:t>国际电联结果框架</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41</a:t>
            </a:fld>
            <a:endParaRPr lang="en-US"/>
          </a:p>
        </p:txBody>
      </p:sp>
    </p:spTree>
    <p:extLst>
      <p:ext uri="{BB962C8B-B14F-4D97-AF65-F5344CB8AC3E}">
        <p14:creationId xmlns:p14="http://schemas.microsoft.com/office/powerpoint/2010/main" val="23328970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R.1</a:t>
            </a:r>
            <a:r>
              <a:rPr lang="zh-CN" altLang="en-US" dirty="0" smtClean="0"/>
              <a:t>（频谱规则）</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42</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285772267"/>
              </p:ext>
            </p:extLst>
          </p:nvPr>
        </p:nvGraphicFramePr>
        <p:xfrm>
          <a:off x="609600" y="1289841"/>
          <a:ext cx="8035014" cy="4132340"/>
        </p:xfrm>
        <a:graphic>
          <a:graphicData uri="http://schemas.openxmlformats.org/drawingml/2006/table">
            <a:tbl>
              <a:tblPr firstRow="1" bandRow="1">
                <a:tableStyleId>{3B4B98B0-60AC-42C2-AFA5-B58CD77FA1E5}</a:tableStyleId>
              </a:tblPr>
              <a:tblGrid>
                <a:gridCol w="1802160"/>
                <a:gridCol w="3960440"/>
                <a:gridCol w="2272414"/>
              </a:tblGrid>
              <a:tr h="266951">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3865389">
                <a:tc>
                  <a:txBody>
                    <a:bodyPr/>
                    <a:lstStyle/>
                    <a:p>
                      <a:pPr hangingPunct="0">
                        <a:spcBef>
                          <a:spcPts val="200"/>
                        </a:spcBef>
                        <a:spcAft>
                          <a:spcPts val="200"/>
                        </a:spcAft>
                      </a:pPr>
                      <a:r>
                        <a:rPr lang="en-GB" sz="1400" dirty="0" smtClean="0">
                          <a:effectLst/>
                        </a:rPr>
                        <a:t>R.1 </a:t>
                      </a:r>
                      <a:r>
                        <a:rPr kumimoji="0" lang="zh-CN" altLang="en-US" sz="1400" kern="1200" dirty="0" smtClean="0">
                          <a:solidFill>
                            <a:schemeClr val="tx1"/>
                          </a:solidFill>
                          <a:effectLst/>
                          <a:latin typeface="+mn-lt"/>
                          <a:ea typeface="+mn-ea"/>
                          <a:cs typeface="+mn-cs"/>
                        </a:rPr>
                        <a:t>以合理、平等、高效、经济方式及时满足国际电联成员对无线电频谱和卫星轨道资源的需求，同时避免有害干扰</a:t>
                      </a:r>
                      <a:endParaRPr kumimoji="0" lang="en-US" sz="1400" kern="1200" dirty="0">
                        <a:solidFill>
                          <a:schemeClr val="tx1"/>
                        </a:solidFill>
                        <a:effectLst/>
                        <a:latin typeface="+mn-lt"/>
                        <a:ea typeface="+mn-ea"/>
                        <a:cs typeface="+mn-cs"/>
                      </a:endParaRPr>
                    </a:p>
                  </a:txBody>
                  <a:tcPr marL="56441" marR="56441" marT="0" marB="0"/>
                </a:tc>
                <a:tc>
                  <a:txBody>
                    <a:bodyPr/>
                    <a:lstStyle/>
                    <a:p>
                      <a:pPr fontAlgn="auto" hangingPunct="1"/>
                      <a:r>
                        <a:rPr kumimoji="0" lang="en-GB" sz="1400" kern="1200" dirty="0" smtClean="0">
                          <a:solidFill>
                            <a:schemeClr val="tx1"/>
                          </a:solidFill>
                          <a:effectLst/>
                          <a:latin typeface="+mn-lt"/>
                          <a:ea typeface="+mn-ea"/>
                          <a:cs typeface="+mn-cs"/>
                        </a:rPr>
                        <a:t>R.1-1</a:t>
                      </a:r>
                      <a:r>
                        <a:rPr kumimoji="0" lang="zh-CN" altLang="en-US" sz="1400" kern="1200" dirty="0" smtClean="0">
                          <a:solidFill>
                            <a:schemeClr val="tx1"/>
                          </a:solidFill>
                          <a:effectLst/>
                          <a:latin typeface="+mn-lt"/>
                          <a:ea typeface="+mn-ea"/>
                          <a:cs typeface="+mn-cs"/>
                        </a:rPr>
                        <a:t>：拥有在国际频率登记总表（</a:t>
                      </a:r>
                      <a:r>
                        <a:rPr kumimoji="0" lang="en-GB" sz="1400" kern="1200" dirty="0" smtClean="0">
                          <a:solidFill>
                            <a:schemeClr val="tx1"/>
                          </a:solidFill>
                          <a:effectLst/>
                          <a:latin typeface="+mn-lt"/>
                          <a:ea typeface="+mn-ea"/>
                          <a:cs typeface="+mn-cs"/>
                        </a:rPr>
                        <a:t>MIFR</a:t>
                      </a:r>
                      <a:r>
                        <a:rPr kumimoji="0" lang="zh-CN" altLang="en-US" sz="1400" kern="1200" dirty="0" smtClean="0">
                          <a:solidFill>
                            <a:schemeClr val="tx1"/>
                          </a:solidFill>
                          <a:effectLst/>
                          <a:latin typeface="+mn-lt"/>
                          <a:ea typeface="+mn-ea"/>
                          <a:cs typeface="+mn-cs"/>
                        </a:rPr>
                        <a:t>）中登记的卫星网络和地球站的国家越来越多</a:t>
                      </a:r>
                      <a:endParaRPr kumimoji="0" lang="en-US" altLang="zh-CN" sz="1400" kern="1200" dirty="0" smtClean="0">
                        <a:solidFill>
                          <a:schemeClr val="tx1"/>
                        </a:solidFill>
                        <a:effectLst/>
                        <a:latin typeface="+mn-lt"/>
                        <a:ea typeface="+mn-ea"/>
                        <a:cs typeface="+mn-cs"/>
                      </a:endParaRPr>
                    </a:p>
                    <a:p>
                      <a:pPr fontAlgn="auto" hangingPunct="1"/>
                      <a:endParaRPr kumimoji="0" lang="en-US" sz="1400" kern="1200" dirty="0" smtClean="0">
                        <a:solidFill>
                          <a:schemeClr val="tx1"/>
                        </a:solidFill>
                        <a:effectLst/>
                        <a:latin typeface="+mn-lt"/>
                        <a:ea typeface="+mn-ea"/>
                        <a:cs typeface="+mn-cs"/>
                      </a:endParaRPr>
                    </a:p>
                    <a:p>
                      <a:pPr fontAlgn="auto" hangingPunct="1"/>
                      <a:r>
                        <a:rPr kumimoji="0" lang="en-GB" sz="1400" kern="1200" dirty="0" smtClean="0">
                          <a:solidFill>
                            <a:schemeClr val="tx1"/>
                          </a:solidFill>
                          <a:effectLst/>
                          <a:latin typeface="+mn-lt"/>
                          <a:ea typeface="+mn-ea"/>
                          <a:cs typeface="+mn-cs"/>
                        </a:rPr>
                        <a:t>R.1-2</a:t>
                      </a:r>
                      <a:r>
                        <a:rPr kumimoji="0" lang="zh-CN" altLang="en-US" sz="1400" kern="1200" dirty="0" smtClean="0">
                          <a:solidFill>
                            <a:schemeClr val="tx1"/>
                          </a:solidFill>
                          <a:effectLst/>
                          <a:latin typeface="+mn-lt"/>
                          <a:ea typeface="+mn-ea"/>
                          <a:cs typeface="+mn-cs"/>
                        </a:rPr>
                        <a:t>：越来越多的国家拥有在</a:t>
                      </a:r>
                      <a:r>
                        <a:rPr kumimoji="0" lang="en-GB" sz="1400" kern="1200" dirty="0" smtClean="0">
                          <a:solidFill>
                            <a:schemeClr val="tx1"/>
                          </a:solidFill>
                          <a:effectLst/>
                          <a:latin typeface="+mn-lt"/>
                          <a:ea typeface="+mn-ea"/>
                          <a:cs typeface="+mn-cs"/>
                        </a:rPr>
                        <a:t>MIFR</a:t>
                      </a:r>
                      <a:r>
                        <a:rPr kumimoji="0" lang="zh-CN" altLang="en-US" sz="1400" kern="1200" dirty="0" smtClean="0">
                          <a:solidFill>
                            <a:schemeClr val="tx1"/>
                          </a:solidFill>
                          <a:effectLst/>
                          <a:latin typeface="+mn-lt"/>
                          <a:ea typeface="+mn-ea"/>
                          <a:cs typeface="+mn-cs"/>
                        </a:rPr>
                        <a:t>登记的地面频率指配</a:t>
                      </a:r>
                      <a:endParaRPr kumimoji="0" lang="en-US" altLang="zh-CN" sz="1400" kern="1200" dirty="0" smtClean="0">
                        <a:solidFill>
                          <a:schemeClr val="tx1"/>
                        </a:solidFill>
                        <a:effectLst/>
                        <a:latin typeface="+mn-lt"/>
                        <a:ea typeface="+mn-ea"/>
                        <a:cs typeface="+mn-cs"/>
                      </a:endParaRPr>
                    </a:p>
                    <a:p>
                      <a:pPr fontAlgn="auto" hangingPunct="1"/>
                      <a:endParaRPr kumimoji="0" lang="en-US" sz="1400" kern="1200" dirty="0" smtClean="0">
                        <a:solidFill>
                          <a:schemeClr val="tx1"/>
                        </a:solidFill>
                        <a:effectLst/>
                        <a:latin typeface="+mn-lt"/>
                        <a:ea typeface="+mn-ea"/>
                        <a:cs typeface="+mn-cs"/>
                      </a:endParaRPr>
                    </a:p>
                    <a:p>
                      <a:pPr fontAlgn="auto" hangingPunct="1"/>
                      <a:r>
                        <a:rPr kumimoji="0" lang="en-GB" sz="1400" kern="1200" dirty="0" smtClean="0">
                          <a:solidFill>
                            <a:schemeClr val="tx1"/>
                          </a:solidFill>
                          <a:effectLst/>
                          <a:latin typeface="+mn-lt"/>
                          <a:ea typeface="+mn-ea"/>
                          <a:cs typeface="+mn-cs"/>
                        </a:rPr>
                        <a:t>R.1-3</a:t>
                      </a:r>
                      <a:r>
                        <a:rPr kumimoji="0" lang="zh-CN" altLang="en-US" sz="1400" kern="1200" dirty="0" smtClean="0">
                          <a:solidFill>
                            <a:schemeClr val="tx1"/>
                          </a:solidFill>
                          <a:effectLst/>
                          <a:latin typeface="+mn-lt"/>
                          <a:ea typeface="+mn-ea"/>
                          <a:cs typeface="+mn-cs"/>
                        </a:rPr>
                        <a:t>：</a:t>
                      </a:r>
                      <a:r>
                        <a:rPr kumimoji="0" lang="en-GB" sz="1400" kern="1200" dirty="0" smtClean="0">
                          <a:solidFill>
                            <a:schemeClr val="tx1"/>
                          </a:solidFill>
                          <a:effectLst/>
                          <a:latin typeface="+mn-lt"/>
                          <a:ea typeface="+mn-ea"/>
                          <a:cs typeface="+mn-cs"/>
                        </a:rPr>
                        <a:t>MIFR</a:t>
                      </a:r>
                      <a:r>
                        <a:rPr kumimoji="0" lang="zh-CN" altLang="en-US" sz="1400" kern="1200" dirty="0" smtClean="0">
                          <a:solidFill>
                            <a:schemeClr val="tx1"/>
                          </a:solidFill>
                          <a:effectLst/>
                          <a:latin typeface="+mn-lt"/>
                          <a:ea typeface="+mn-ea"/>
                          <a:cs typeface="+mn-cs"/>
                        </a:rPr>
                        <a:t>中已登记指配的审查结论合格百分比越来越大</a:t>
                      </a:r>
                      <a:endParaRPr kumimoji="0" lang="en-US" altLang="zh-CN" sz="1400" kern="1200" dirty="0" smtClean="0">
                        <a:solidFill>
                          <a:schemeClr val="tx1"/>
                        </a:solidFill>
                        <a:effectLst/>
                        <a:latin typeface="+mn-lt"/>
                        <a:ea typeface="+mn-ea"/>
                        <a:cs typeface="+mn-cs"/>
                      </a:endParaRPr>
                    </a:p>
                    <a:p>
                      <a:pPr fontAlgn="auto" hangingPunct="1"/>
                      <a:endParaRPr kumimoji="0" lang="en-US" sz="1400" kern="1200" dirty="0" smtClean="0">
                        <a:solidFill>
                          <a:schemeClr val="tx1"/>
                        </a:solidFill>
                        <a:effectLst/>
                        <a:latin typeface="+mn-lt"/>
                        <a:ea typeface="+mn-ea"/>
                        <a:cs typeface="+mn-cs"/>
                      </a:endParaRPr>
                    </a:p>
                    <a:p>
                      <a:pPr hangingPunct="1"/>
                      <a:r>
                        <a:rPr kumimoji="0" lang="en-GB" sz="1400" kern="1200" dirty="0" smtClean="0">
                          <a:solidFill>
                            <a:schemeClr val="tx1"/>
                          </a:solidFill>
                          <a:effectLst/>
                          <a:latin typeface="+mn-lt"/>
                          <a:ea typeface="+mn-ea"/>
                          <a:cs typeface="+mn-cs"/>
                        </a:rPr>
                        <a:t>R.1-4</a:t>
                      </a:r>
                      <a:r>
                        <a:rPr kumimoji="0" lang="zh-CN" altLang="en-US" sz="1400" kern="1200" dirty="0" smtClean="0">
                          <a:solidFill>
                            <a:schemeClr val="tx1"/>
                          </a:solidFill>
                          <a:effectLst/>
                          <a:latin typeface="+mn-lt"/>
                          <a:ea typeface="+mn-ea"/>
                          <a:cs typeface="+mn-cs"/>
                        </a:rPr>
                        <a:t>：已完成向数字地面电视广播过渡的国家的百分比越来越大</a:t>
                      </a:r>
                      <a:endParaRPr kumimoji="0" lang="en-US" altLang="zh-CN" sz="1400" kern="1200" dirty="0" smtClean="0">
                        <a:solidFill>
                          <a:schemeClr val="tx1"/>
                        </a:solidFill>
                        <a:effectLst/>
                        <a:latin typeface="+mn-lt"/>
                        <a:ea typeface="+mn-ea"/>
                        <a:cs typeface="+mn-cs"/>
                      </a:endParaRPr>
                    </a:p>
                    <a:p>
                      <a:pPr hangingPunct="1"/>
                      <a:endParaRPr kumimoji="0" lang="en-US" sz="1400" kern="1200" dirty="0" smtClean="0">
                        <a:solidFill>
                          <a:schemeClr val="tx1"/>
                        </a:solidFill>
                        <a:effectLst/>
                        <a:latin typeface="+mn-lt"/>
                        <a:ea typeface="+mn-ea"/>
                        <a:cs typeface="+mn-cs"/>
                      </a:endParaRPr>
                    </a:p>
                    <a:p>
                      <a:pPr hangingPunct="1"/>
                      <a:r>
                        <a:rPr kumimoji="0" lang="en-GB" sz="1400" kern="1200" dirty="0" smtClean="0">
                          <a:solidFill>
                            <a:schemeClr val="tx1"/>
                          </a:solidFill>
                          <a:effectLst/>
                          <a:latin typeface="+mn-lt"/>
                          <a:ea typeface="+mn-ea"/>
                          <a:cs typeface="+mn-cs"/>
                        </a:rPr>
                        <a:t>R.1-5</a:t>
                      </a:r>
                      <a:r>
                        <a:rPr kumimoji="0" lang="zh-CN" altLang="en-US" sz="1400" kern="1200" dirty="0" smtClean="0">
                          <a:solidFill>
                            <a:schemeClr val="tx1"/>
                          </a:solidFill>
                          <a:effectLst/>
                          <a:latin typeface="+mn-lt"/>
                          <a:ea typeface="+mn-ea"/>
                          <a:cs typeface="+mn-cs"/>
                        </a:rPr>
                        <a:t>：将频谱指配给无有害干扰卫星网络的百分比越来越大</a:t>
                      </a:r>
                      <a:endParaRPr kumimoji="0" lang="en-US" altLang="zh-CN" sz="1400" kern="1200" dirty="0" smtClean="0">
                        <a:solidFill>
                          <a:schemeClr val="tx1"/>
                        </a:solidFill>
                        <a:effectLst/>
                        <a:latin typeface="+mn-lt"/>
                        <a:ea typeface="+mn-ea"/>
                        <a:cs typeface="+mn-cs"/>
                      </a:endParaRPr>
                    </a:p>
                    <a:p>
                      <a:pPr hangingPunct="1"/>
                      <a:endParaRPr kumimoji="0" lang="en-US" sz="1400" kern="1200" dirty="0" smtClean="0">
                        <a:solidFill>
                          <a:schemeClr val="tx1"/>
                        </a:solidFill>
                        <a:effectLst/>
                        <a:latin typeface="+mn-lt"/>
                        <a:ea typeface="+mn-ea"/>
                        <a:cs typeface="+mn-cs"/>
                      </a:endParaRPr>
                    </a:p>
                    <a:p>
                      <a:r>
                        <a:rPr kumimoji="0" lang="en-GB" sz="1400" kern="1200" dirty="0" smtClean="0">
                          <a:solidFill>
                            <a:schemeClr val="tx1"/>
                          </a:solidFill>
                          <a:effectLst/>
                          <a:latin typeface="+mn-lt"/>
                          <a:ea typeface="+mn-ea"/>
                          <a:cs typeface="+mn-cs"/>
                        </a:rPr>
                        <a:t>R.1-6</a:t>
                      </a:r>
                      <a:r>
                        <a:rPr kumimoji="0" lang="zh-CN" altLang="en-US" sz="1400" kern="1200" dirty="0" smtClean="0">
                          <a:solidFill>
                            <a:schemeClr val="tx1"/>
                          </a:solidFill>
                          <a:effectLst/>
                          <a:latin typeface="+mn-lt"/>
                          <a:ea typeface="+mn-ea"/>
                          <a:cs typeface="+mn-cs"/>
                        </a:rPr>
                        <a:t>：在频率登记总表（</a:t>
                      </a:r>
                      <a:r>
                        <a:rPr kumimoji="0" lang="en-US" sz="1400" kern="1200" dirty="0" smtClean="0">
                          <a:solidFill>
                            <a:schemeClr val="tx1"/>
                          </a:solidFill>
                          <a:effectLst/>
                          <a:latin typeface="+mn-lt"/>
                          <a:ea typeface="+mn-ea"/>
                          <a:cs typeface="+mn-cs"/>
                        </a:rPr>
                        <a:t>MFR</a:t>
                      </a:r>
                      <a:r>
                        <a:rPr kumimoji="0" lang="zh-CN" altLang="en-US" sz="1400" kern="1200" dirty="0" smtClean="0">
                          <a:solidFill>
                            <a:schemeClr val="tx1"/>
                          </a:solidFill>
                          <a:effectLst/>
                          <a:latin typeface="+mn-lt"/>
                          <a:ea typeface="+mn-ea"/>
                          <a:cs typeface="+mn-cs"/>
                        </a:rPr>
                        <a:t>）中登记的不受有害干扰地面业务指配的百分比越来越大</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hangingPunct="0">
                        <a:spcBef>
                          <a:spcPts val="200"/>
                        </a:spcBef>
                        <a:spcAft>
                          <a:spcPts val="200"/>
                        </a:spcAft>
                      </a:pPr>
                      <a:r>
                        <a:rPr lang="en-GB" sz="1400" dirty="0">
                          <a:effectLst/>
                        </a:rPr>
                        <a:t>–	</a:t>
                      </a:r>
                      <a:r>
                        <a:rPr kumimoji="0" lang="zh-CN" altLang="en-US" sz="1400" kern="1200" dirty="0" smtClean="0">
                          <a:solidFill>
                            <a:schemeClr val="tx1"/>
                          </a:solidFill>
                          <a:effectLst/>
                          <a:latin typeface="+mn-lt"/>
                          <a:ea typeface="+mn-ea"/>
                          <a:cs typeface="+mn-cs"/>
                        </a:rPr>
                        <a:t>世界无线电通信大会</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最后文件</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、经更新的</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无线电规则</a:t>
                      </a:r>
                      <a:r>
                        <a:rPr kumimoji="0" lang="en-US" altLang="zh-CN" sz="1400" kern="1200" dirty="0" smtClean="0">
                          <a:solidFill>
                            <a:schemeClr val="tx1"/>
                          </a:solidFill>
                          <a:effectLst/>
                          <a:latin typeface="+mn-lt"/>
                          <a:ea typeface="+mn-ea"/>
                          <a:cs typeface="+mn-cs"/>
                        </a:rPr>
                        <a:t>》</a:t>
                      </a:r>
                    </a:p>
                    <a:p>
                      <a:pPr marL="183515" indent="-183515" hangingPunct="0">
                        <a:spcBef>
                          <a:spcPts val="200"/>
                        </a:spcBef>
                        <a:spcAft>
                          <a:spcPts val="200"/>
                        </a:spcAft>
                      </a:pPr>
                      <a:r>
                        <a:rPr lang="en-GB" sz="1400" dirty="0" smtClean="0">
                          <a:effectLst/>
                        </a:rPr>
                        <a:t>–</a:t>
                      </a:r>
                      <a:r>
                        <a:rPr lang="en-GB" sz="1400" dirty="0">
                          <a:effectLst/>
                        </a:rPr>
                        <a:t>	</a:t>
                      </a:r>
                      <a:r>
                        <a:rPr kumimoji="0" lang="zh-CN" altLang="en-US" sz="1400" kern="1200" dirty="0" smtClean="0">
                          <a:solidFill>
                            <a:schemeClr val="tx1"/>
                          </a:solidFill>
                          <a:effectLst/>
                          <a:latin typeface="+mn-lt"/>
                          <a:ea typeface="+mn-ea"/>
                          <a:cs typeface="+mn-cs"/>
                        </a:rPr>
                        <a:t>区域性无线电通信大会最后文件、区域性协议</a:t>
                      </a:r>
                      <a:endParaRPr lang="en-US" sz="1400" dirty="0">
                        <a:effectLst/>
                      </a:endParaRPr>
                    </a:p>
                    <a:p>
                      <a:pPr marL="183515" indent="-183515" hangingPunct="0">
                        <a:spcBef>
                          <a:spcPts val="200"/>
                        </a:spcBef>
                        <a:spcAft>
                          <a:spcPts val="200"/>
                        </a:spcAft>
                      </a:pPr>
                      <a:r>
                        <a:rPr lang="en-GB" sz="1400" dirty="0">
                          <a:effectLst/>
                        </a:rPr>
                        <a:t>–	</a:t>
                      </a:r>
                      <a:r>
                        <a:rPr kumimoji="0" lang="zh-CN" altLang="en-US" sz="1400" kern="1200" dirty="0" smtClean="0">
                          <a:solidFill>
                            <a:schemeClr val="tx1"/>
                          </a:solidFill>
                          <a:effectLst/>
                          <a:latin typeface="+mn-lt"/>
                          <a:ea typeface="+mn-ea"/>
                          <a:cs typeface="+mn-cs"/>
                        </a:rPr>
                        <a:t>无线电规则委员会（</a:t>
                      </a:r>
                      <a:r>
                        <a:rPr kumimoji="0" lang="en-US" sz="1400" kern="1200" dirty="0" smtClean="0">
                          <a:solidFill>
                            <a:schemeClr val="tx1"/>
                          </a:solidFill>
                          <a:effectLst/>
                          <a:latin typeface="+mn-lt"/>
                          <a:ea typeface="+mn-ea"/>
                          <a:cs typeface="+mn-cs"/>
                        </a:rPr>
                        <a:t>RRB</a:t>
                      </a:r>
                      <a:r>
                        <a:rPr kumimoji="0" lang="zh-CN" altLang="en-US" sz="1400" kern="1200" dirty="0" smtClean="0">
                          <a:solidFill>
                            <a:schemeClr val="tx1"/>
                          </a:solidFill>
                          <a:effectLst/>
                          <a:latin typeface="+mn-lt"/>
                          <a:ea typeface="+mn-ea"/>
                          <a:cs typeface="+mn-cs"/>
                        </a:rPr>
                        <a:t>）通过的程序规则</a:t>
                      </a:r>
                      <a:endParaRPr lang="en-US" sz="1400" dirty="0">
                        <a:effectLst/>
                      </a:endParaRPr>
                    </a:p>
                    <a:p>
                      <a:pPr marL="183515" indent="-183515" hangingPunct="0">
                        <a:spcBef>
                          <a:spcPts val="200"/>
                        </a:spcBef>
                        <a:spcAft>
                          <a:spcPts val="200"/>
                        </a:spcAft>
                      </a:pPr>
                      <a:r>
                        <a:rPr lang="en-GB" sz="1400" dirty="0">
                          <a:effectLst/>
                        </a:rPr>
                        <a:t>–	</a:t>
                      </a:r>
                      <a:r>
                        <a:rPr kumimoji="0" lang="zh-CN" altLang="en-US" sz="1400" kern="1200" dirty="0" smtClean="0">
                          <a:solidFill>
                            <a:schemeClr val="tx1"/>
                          </a:solidFill>
                          <a:effectLst/>
                          <a:latin typeface="+mn-lt"/>
                          <a:ea typeface="+mn-ea"/>
                          <a:cs typeface="+mn-cs"/>
                        </a:rPr>
                        <a:t>空间通知处理和其他相关活动的结果</a:t>
                      </a:r>
                      <a:endParaRPr lang="en-US" sz="1400" dirty="0">
                        <a:effectLst/>
                      </a:endParaRPr>
                    </a:p>
                    <a:p>
                      <a:pPr marL="183515" indent="-183515" hangingPunct="0">
                        <a:spcBef>
                          <a:spcPts val="200"/>
                        </a:spcBef>
                        <a:spcAft>
                          <a:spcPts val="200"/>
                        </a:spcAft>
                      </a:pPr>
                      <a:r>
                        <a:rPr lang="en-GB" sz="1400" dirty="0">
                          <a:effectLst/>
                        </a:rPr>
                        <a:t>–	</a:t>
                      </a:r>
                      <a:r>
                        <a:rPr kumimoji="0" lang="zh-CN" altLang="en-US" sz="1400" kern="1200" dirty="0" smtClean="0">
                          <a:solidFill>
                            <a:schemeClr val="tx1"/>
                          </a:solidFill>
                          <a:effectLst/>
                          <a:latin typeface="+mn-lt"/>
                          <a:ea typeface="+mn-ea"/>
                          <a:cs typeface="+mn-cs"/>
                        </a:rPr>
                        <a:t>地面通知处理和其他相关活动的结果</a:t>
                      </a:r>
                      <a:endParaRPr lang="en-US" sz="1400" dirty="0">
                        <a:effectLst/>
                      </a:endParaRPr>
                    </a:p>
                  </a:txBody>
                  <a:tcPr marL="56441" marR="56441" marT="0" marB="0"/>
                </a:tc>
              </a:tr>
            </a:tbl>
          </a:graphicData>
        </a:graphic>
      </p:graphicFrame>
      <p:sp>
        <p:nvSpPr>
          <p:cNvPr id="7" name="Rectangle 1"/>
          <p:cNvSpPr>
            <a:spLocks noChangeArrowheads="1"/>
          </p:cNvSpPr>
          <p:nvPr/>
        </p:nvSpPr>
        <p:spPr bwMode="auto">
          <a:xfrm>
            <a:off x="671513" y="1046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32328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R.2 </a:t>
            </a:r>
            <a:r>
              <a:rPr lang="zh-CN" altLang="en-US" sz="3600" dirty="0" smtClean="0"/>
              <a:t>（无线电通信标准）</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43</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857005160"/>
              </p:ext>
            </p:extLst>
          </p:nvPr>
        </p:nvGraphicFramePr>
        <p:xfrm>
          <a:off x="609600" y="935048"/>
          <a:ext cx="8273201" cy="3783329"/>
        </p:xfrm>
        <a:graphic>
          <a:graphicData uri="http://schemas.openxmlformats.org/drawingml/2006/table">
            <a:tbl>
              <a:tblPr firstRow="1" bandRow="1">
                <a:tableStyleId>{3B4B98B0-60AC-42C2-AFA5-B58CD77FA1E5}</a:tableStyleId>
              </a:tblPr>
              <a:tblGrid>
                <a:gridCol w="2142186"/>
                <a:gridCol w="3558924"/>
                <a:gridCol w="2572091"/>
              </a:tblGrid>
              <a:tr h="278129">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2411685">
                <a:tc>
                  <a:txBody>
                    <a:bodyPr/>
                    <a:lstStyle/>
                    <a:p>
                      <a:pPr hangingPunct="0">
                        <a:spcBef>
                          <a:spcPts val="200"/>
                        </a:spcBef>
                        <a:spcAft>
                          <a:spcPts val="200"/>
                        </a:spcAft>
                      </a:pPr>
                      <a:r>
                        <a:rPr lang="en-GB" sz="1400" dirty="0" smtClean="0">
                          <a:effectLst/>
                        </a:rPr>
                        <a:t>R.2 </a:t>
                      </a:r>
                      <a:r>
                        <a:rPr kumimoji="0" lang="zh-CN" altLang="en-US" sz="1400" b="0" kern="1200" dirty="0" smtClean="0">
                          <a:solidFill>
                            <a:schemeClr val="tx1"/>
                          </a:solidFill>
                          <a:effectLst/>
                          <a:latin typeface="+mn-lt"/>
                          <a:ea typeface="+mn-ea"/>
                          <a:cs typeface="+mn-cs"/>
                        </a:rPr>
                        <a:t>在无线电通信领域，实现全球连通性和互操作性，提高性能，改善服务质量价格可承受性和及时性以及系统的整体经济效益，包括通过制定国际标准实现</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smtClean="0">
                          <a:effectLst/>
                        </a:rPr>
                        <a:t>R.2-1</a:t>
                      </a:r>
                      <a:r>
                        <a:rPr lang="zh-CN" altLang="en-US" sz="1400" dirty="0" smtClean="0">
                          <a:effectLst/>
                        </a:rPr>
                        <a:t>：</a:t>
                      </a:r>
                      <a:r>
                        <a:rPr kumimoji="0" lang="zh-CN" altLang="en-US" sz="1400" kern="1200" dirty="0" smtClean="0">
                          <a:solidFill>
                            <a:schemeClr val="tx1"/>
                          </a:solidFill>
                          <a:effectLst/>
                          <a:latin typeface="+mn-lt"/>
                          <a:ea typeface="+mn-ea"/>
                          <a:cs typeface="+mn-cs"/>
                        </a:rPr>
                        <a:t>更多移动宽带接入，包括为国际移动通信（</a:t>
                      </a:r>
                      <a:r>
                        <a:rPr kumimoji="0" lang="en-GB" sz="1400" kern="1200" dirty="0" smtClean="0">
                          <a:solidFill>
                            <a:schemeClr val="tx1"/>
                          </a:solidFill>
                          <a:effectLst/>
                          <a:latin typeface="+mn-lt"/>
                          <a:ea typeface="+mn-ea"/>
                          <a:cs typeface="+mn-cs"/>
                        </a:rPr>
                        <a:t>IMT</a:t>
                      </a:r>
                      <a:r>
                        <a:rPr kumimoji="0" lang="zh-CN" altLang="en-US" sz="1400" kern="1200" dirty="0" smtClean="0">
                          <a:solidFill>
                            <a:schemeClr val="tx1"/>
                          </a:solidFill>
                          <a:effectLst/>
                          <a:latin typeface="+mn-lt"/>
                          <a:ea typeface="+mn-ea"/>
                          <a:cs typeface="+mn-cs"/>
                        </a:rPr>
                        <a:t>）确定的频段</a:t>
                      </a:r>
                      <a:endParaRPr lang="en-US" sz="1400" dirty="0">
                        <a:effectLst/>
                      </a:endParaRPr>
                    </a:p>
                    <a:p>
                      <a:pPr hangingPunct="0">
                        <a:spcBef>
                          <a:spcPts val="200"/>
                        </a:spcBef>
                        <a:spcAft>
                          <a:spcPts val="200"/>
                        </a:spcAft>
                      </a:pPr>
                      <a:r>
                        <a:rPr lang="en-GB" sz="1400" dirty="0" smtClean="0">
                          <a:effectLst/>
                        </a:rPr>
                        <a:t>R.2-2</a:t>
                      </a:r>
                      <a:r>
                        <a:rPr lang="zh-CN" altLang="en-US" sz="1400" dirty="0" smtClean="0">
                          <a:effectLst/>
                        </a:rPr>
                        <a:t>：</a:t>
                      </a:r>
                      <a:r>
                        <a:rPr kumimoji="0" lang="zh-CN" altLang="en-US" sz="1400" kern="1200" dirty="0" smtClean="0">
                          <a:solidFill>
                            <a:schemeClr val="tx1"/>
                          </a:solidFill>
                          <a:effectLst/>
                          <a:latin typeface="+mn-lt"/>
                          <a:ea typeface="+mn-ea"/>
                          <a:cs typeface="+mn-cs"/>
                        </a:rPr>
                        <a:t>移动宽带价格指数在人均国民总收入（</a:t>
                      </a:r>
                      <a:r>
                        <a:rPr kumimoji="0" lang="en-GB" sz="1400" kern="1200" dirty="0" smtClean="0">
                          <a:solidFill>
                            <a:schemeClr val="tx1"/>
                          </a:solidFill>
                          <a:effectLst/>
                          <a:latin typeface="+mn-lt"/>
                          <a:ea typeface="+mn-ea"/>
                          <a:cs typeface="+mn-cs"/>
                        </a:rPr>
                        <a:t>GNI</a:t>
                      </a:r>
                      <a:r>
                        <a:rPr kumimoji="0" lang="zh-CN" altLang="en-US" sz="1400" kern="1200" dirty="0" smtClean="0">
                          <a:solidFill>
                            <a:schemeClr val="tx1"/>
                          </a:solidFill>
                          <a:effectLst/>
                          <a:latin typeface="+mn-lt"/>
                          <a:ea typeface="+mn-ea"/>
                          <a:cs typeface="+mn-cs"/>
                        </a:rPr>
                        <a:t>）中的比例下降</a:t>
                      </a:r>
                      <a:endParaRPr lang="en-US" sz="1400" dirty="0">
                        <a:effectLst/>
                      </a:endParaRPr>
                    </a:p>
                    <a:p>
                      <a:pPr hangingPunct="0">
                        <a:spcBef>
                          <a:spcPts val="200"/>
                        </a:spcBef>
                        <a:spcAft>
                          <a:spcPts val="200"/>
                        </a:spcAft>
                      </a:pPr>
                      <a:r>
                        <a:rPr lang="en-GB" sz="1400" dirty="0" smtClean="0">
                          <a:effectLst/>
                        </a:rPr>
                        <a:t>R.2-3</a:t>
                      </a:r>
                      <a:r>
                        <a:rPr lang="zh-CN" altLang="en-US" sz="1400" dirty="0" smtClean="0">
                          <a:effectLst/>
                        </a:rPr>
                        <a:t>：</a:t>
                      </a:r>
                      <a:r>
                        <a:rPr kumimoji="0" lang="zh-CN" altLang="en-US" sz="1400" kern="1200" dirty="0" smtClean="0">
                          <a:solidFill>
                            <a:schemeClr val="tx1"/>
                          </a:solidFill>
                          <a:effectLst/>
                          <a:latin typeface="+mn-lt"/>
                          <a:ea typeface="+mn-ea"/>
                          <a:cs typeface="+mn-cs"/>
                        </a:rPr>
                        <a:t>固定链路数不断增加，固定业务处理的业务量（</a:t>
                      </a:r>
                      <a:r>
                        <a:rPr kumimoji="0" lang="en-GB" sz="1400" kern="1200" dirty="0" err="1" smtClean="0">
                          <a:solidFill>
                            <a:schemeClr val="tx1"/>
                          </a:solidFill>
                          <a:effectLst/>
                          <a:latin typeface="+mn-lt"/>
                          <a:ea typeface="+mn-ea"/>
                          <a:cs typeface="+mn-cs"/>
                        </a:rPr>
                        <a:t>Tbit</a:t>
                      </a:r>
                      <a:r>
                        <a:rPr kumimoji="0" lang="en-GB" sz="1400" kern="1200" dirty="0" smtClean="0">
                          <a:solidFill>
                            <a:schemeClr val="tx1"/>
                          </a:solidFill>
                          <a:effectLst/>
                          <a:latin typeface="+mn-lt"/>
                          <a:ea typeface="+mn-ea"/>
                          <a:cs typeface="+mn-cs"/>
                        </a:rPr>
                        <a:t>/s</a:t>
                      </a:r>
                      <a:r>
                        <a:rPr kumimoji="0" lang="zh-CN" altLang="en-US" sz="1400" kern="1200" dirty="0" smtClean="0">
                          <a:solidFill>
                            <a:schemeClr val="tx1"/>
                          </a:solidFill>
                          <a:effectLst/>
                          <a:latin typeface="+mn-lt"/>
                          <a:ea typeface="+mn-ea"/>
                          <a:cs typeface="+mn-cs"/>
                        </a:rPr>
                        <a:t>）不断加大</a:t>
                      </a:r>
                      <a:endParaRPr lang="en-US" sz="1400" dirty="0">
                        <a:effectLst/>
                      </a:endParaRPr>
                    </a:p>
                    <a:p>
                      <a:pPr hangingPunct="0">
                        <a:spcBef>
                          <a:spcPts val="200"/>
                        </a:spcBef>
                        <a:spcAft>
                          <a:spcPts val="200"/>
                        </a:spcAft>
                      </a:pPr>
                      <a:r>
                        <a:rPr lang="en-GB" sz="1400" dirty="0" smtClean="0">
                          <a:effectLst/>
                        </a:rPr>
                        <a:t>R.2-4</a:t>
                      </a:r>
                      <a:r>
                        <a:rPr lang="zh-CN" altLang="en-US" sz="1400" dirty="0" smtClean="0">
                          <a:effectLst/>
                        </a:rPr>
                        <a:t>：</a:t>
                      </a:r>
                      <a:r>
                        <a:rPr kumimoji="0" lang="zh-CN" altLang="en-US" sz="1400" kern="1200" dirty="0" smtClean="0">
                          <a:solidFill>
                            <a:schemeClr val="tx1"/>
                          </a:solidFill>
                          <a:effectLst/>
                          <a:latin typeface="+mn-lt"/>
                          <a:ea typeface="+mn-ea"/>
                          <a:cs typeface="+mn-cs"/>
                        </a:rPr>
                        <a:t>可接收数字地面电视的住户数量</a:t>
                      </a:r>
                      <a:endParaRPr lang="en-US" sz="1400" dirty="0">
                        <a:effectLst/>
                      </a:endParaRPr>
                    </a:p>
                    <a:p>
                      <a:pPr hangingPunct="0">
                        <a:spcBef>
                          <a:spcPts val="200"/>
                        </a:spcBef>
                        <a:spcAft>
                          <a:spcPts val="200"/>
                        </a:spcAft>
                      </a:pPr>
                      <a:r>
                        <a:rPr lang="en-GB" sz="1400" dirty="0" smtClean="0">
                          <a:effectLst/>
                        </a:rPr>
                        <a:t>R.2-5</a:t>
                      </a:r>
                      <a:r>
                        <a:rPr lang="zh-CN" altLang="en-US" sz="1400" dirty="0" smtClean="0">
                          <a:effectLst/>
                        </a:rPr>
                        <a:t>：</a:t>
                      </a:r>
                      <a:r>
                        <a:rPr kumimoji="0" lang="zh-CN" altLang="en-US" sz="1400" kern="1200" dirty="0" smtClean="0">
                          <a:solidFill>
                            <a:schemeClr val="tx1"/>
                          </a:solidFill>
                          <a:effectLst/>
                          <a:latin typeface="+mn-lt"/>
                          <a:ea typeface="+mn-ea"/>
                          <a:cs typeface="+mn-cs"/>
                        </a:rPr>
                        <a:t>运行的卫星转发器的数量（等同于</a:t>
                      </a:r>
                      <a:r>
                        <a:rPr kumimoji="0" lang="en-US" sz="1400" kern="1200" dirty="0" smtClean="0">
                          <a:solidFill>
                            <a:schemeClr val="tx1"/>
                          </a:solidFill>
                          <a:effectLst/>
                          <a:latin typeface="+mn-lt"/>
                          <a:ea typeface="+mn-ea"/>
                          <a:cs typeface="+mn-cs"/>
                        </a:rPr>
                        <a:t>36 MHz</a:t>
                      </a:r>
                      <a:r>
                        <a:rPr kumimoji="0" lang="zh-CN" altLang="en-US" sz="1400" kern="1200" dirty="0" smtClean="0">
                          <a:solidFill>
                            <a:schemeClr val="tx1"/>
                          </a:solidFill>
                          <a:effectLst/>
                          <a:latin typeface="+mn-lt"/>
                          <a:ea typeface="+mn-ea"/>
                          <a:cs typeface="+mn-cs"/>
                        </a:rPr>
                        <a:t>）和对应容量（</a:t>
                      </a:r>
                      <a:r>
                        <a:rPr kumimoji="0" lang="en-US" sz="1400" kern="1200" dirty="0" err="1" smtClean="0">
                          <a:solidFill>
                            <a:schemeClr val="tx1"/>
                          </a:solidFill>
                          <a:effectLst/>
                          <a:latin typeface="+mn-lt"/>
                          <a:ea typeface="+mn-ea"/>
                          <a:cs typeface="+mn-cs"/>
                        </a:rPr>
                        <a:t>Tbit</a:t>
                      </a:r>
                      <a:r>
                        <a:rPr kumimoji="0" lang="en-US" sz="1400" kern="1200" dirty="0" smtClean="0">
                          <a:solidFill>
                            <a:schemeClr val="tx1"/>
                          </a:solidFill>
                          <a:effectLst/>
                          <a:latin typeface="+mn-lt"/>
                          <a:ea typeface="+mn-ea"/>
                          <a:cs typeface="+mn-cs"/>
                        </a:rPr>
                        <a:t>/s</a:t>
                      </a:r>
                      <a:r>
                        <a:rPr kumimoji="0" lang="zh-CN" altLang="en-US" sz="1400" kern="1200" dirty="0" smtClean="0">
                          <a:solidFill>
                            <a:schemeClr val="tx1"/>
                          </a:solidFill>
                          <a:effectLst/>
                          <a:latin typeface="+mn-lt"/>
                          <a:ea typeface="+mn-ea"/>
                          <a:cs typeface="+mn-cs"/>
                        </a:rPr>
                        <a:t>）。</a:t>
                      </a:r>
                      <a:r>
                        <a:rPr kumimoji="0" lang="en-US" sz="1400" kern="1200" dirty="0" smtClean="0">
                          <a:solidFill>
                            <a:schemeClr val="tx1"/>
                          </a:solidFill>
                          <a:effectLst/>
                          <a:latin typeface="+mn-lt"/>
                          <a:ea typeface="+mn-ea"/>
                          <a:cs typeface="+mn-cs"/>
                        </a:rPr>
                        <a:t>VSAT</a:t>
                      </a:r>
                      <a:r>
                        <a:rPr kumimoji="0" lang="zh-CN" altLang="en-US" sz="1400" kern="1200" dirty="0" smtClean="0">
                          <a:solidFill>
                            <a:schemeClr val="tx1"/>
                          </a:solidFill>
                          <a:effectLst/>
                          <a:latin typeface="+mn-lt"/>
                          <a:ea typeface="+mn-ea"/>
                          <a:cs typeface="+mn-cs"/>
                        </a:rPr>
                        <a:t>终端数量、可接收卫星电视的住户数量</a:t>
                      </a:r>
                      <a:r>
                        <a:rPr lang="en-GB" sz="1400" dirty="0" smtClean="0">
                          <a:effectLst/>
                        </a:rPr>
                        <a:t> </a:t>
                      </a:r>
                      <a:endParaRPr lang="en-US" sz="1400" dirty="0">
                        <a:effectLst/>
                      </a:endParaRPr>
                    </a:p>
                    <a:p>
                      <a:pPr hangingPunct="0">
                        <a:spcBef>
                          <a:spcPts val="200"/>
                        </a:spcBef>
                        <a:spcAft>
                          <a:spcPts val="200"/>
                        </a:spcAft>
                      </a:pPr>
                      <a:r>
                        <a:rPr lang="en-GB" sz="1400" dirty="0" smtClean="0">
                          <a:effectLst/>
                        </a:rPr>
                        <a:t>R.2-6</a:t>
                      </a:r>
                      <a:r>
                        <a:rPr lang="zh-CN" altLang="en-US" sz="1400" dirty="0" smtClean="0">
                          <a:effectLst/>
                        </a:rPr>
                        <a:t>：</a:t>
                      </a:r>
                      <a:r>
                        <a:rPr kumimoji="0" lang="zh-CN" altLang="en-US" sz="1400" kern="1200" dirty="0" smtClean="0">
                          <a:solidFill>
                            <a:schemeClr val="tx1"/>
                          </a:solidFill>
                          <a:effectLst/>
                          <a:latin typeface="+mn-lt"/>
                          <a:ea typeface="+mn-ea"/>
                          <a:cs typeface="+mn-cs"/>
                        </a:rPr>
                        <a:t>越来越多的设备可接收卫星无线电导航信号</a:t>
                      </a:r>
                      <a:endParaRPr kumimoji="0" lang="en-US" altLang="zh-CN" sz="1400" kern="1200" dirty="0" smtClean="0">
                        <a:solidFill>
                          <a:schemeClr val="tx1"/>
                        </a:solidFill>
                        <a:effectLst/>
                        <a:latin typeface="+mn-lt"/>
                        <a:ea typeface="+mn-ea"/>
                        <a:cs typeface="+mn-cs"/>
                      </a:endParaRPr>
                    </a:p>
                    <a:p>
                      <a:pPr hangingPunct="0">
                        <a:spcBef>
                          <a:spcPts val="200"/>
                        </a:spcBef>
                        <a:spcAft>
                          <a:spcPts val="200"/>
                        </a:spcAft>
                      </a:pPr>
                      <a:r>
                        <a:rPr lang="en-GB" sz="1400" dirty="0" smtClean="0">
                          <a:effectLst/>
                        </a:rPr>
                        <a:t>R.2-7</a:t>
                      </a:r>
                      <a:r>
                        <a:rPr lang="zh-CN" altLang="en-US" sz="1400" dirty="0" smtClean="0">
                          <a:effectLst/>
                        </a:rPr>
                        <a:t>：</a:t>
                      </a:r>
                      <a:r>
                        <a:rPr kumimoji="0" lang="zh-CN" altLang="en-US" sz="1400" kern="1200" dirty="0" smtClean="0">
                          <a:solidFill>
                            <a:schemeClr val="tx1"/>
                          </a:solidFill>
                          <a:effectLst/>
                          <a:latin typeface="+mn-lt"/>
                          <a:ea typeface="+mn-ea"/>
                          <a:cs typeface="+mn-cs"/>
                        </a:rPr>
                        <a:t>运行的地球探索卫星的数量，传输图像的对应数量和清晰度以及下载的数据量（</a:t>
                      </a:r>
                      <a:r>
                        <a:rPr kumimoji="0" lang="en-US" sz="1400" kern="1200" dirty="0" err="1" smtClean="0">
                          <a:solidFill>
                            <a:schemeClr val="tx1"/>
                          </a:solidFill>
                          <a:effectLst/>
                          <a:latin typeface="+mn-lt"/>
                          <a:ea typeface="+mn-ea"/>
                          <a:cs typeface="+mn-cs"/>
                        </a:rPr>
                        <a:t>Tbytes</a:t>
                      </a:r>
                      <a:r>
                        <a:rPr kumimoji="0" lang="zh-CN" altLang="en-US" sz="1400" kern="1200" dirty="0" smtClean="0">
                          <a:solidFill>
                            <a:schemeClr val="tx1"/>
                          </a:solidFill>
                          <a:effectLst/>
                          <a:latin typeface="+mn-lt"/>
                          <a:ea typeface="+mn-ea"/>
                          <a:cs typeface="+mn-cs"/>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marL="183515" indent="-183515" hangingPunct="0">
                        <a:spcBef>
                          <a:spcPts val="200"/>
                        </a:spcBef>
                        <a:spcAft>
                          <a:spcPts val="200"/>
                        </a:spcAft>
                      </a:pPr>
                      <a:r>
                        <a:rPr lang="en-GB" sz="1400" dirty="0">
                          <a:effectLst/>
                        </a:rPr>
                        <a:t>–	</a:t>
                      </a:r>
                      <a:r>
                        <a:rPr kumimoji="0" lang="zh-CN" altLang="en-US" sz="1400" kern="1200" dirty="0" smtClean="0">
                          <a:solidFill>
                            <a:schemeClr val="tx1"/>
                          </a:solidFill>
                          <a:effectLst/>
                          <a:latin typeface="+mn-lt"/>
                          <a:ea typeface="+mn-ea"/>
                          <a:cs typeface="+mn-cs"/>
                        </a:rPr>
                        <a:t>无线电通信全会的决定、</a:t>
                      </a:r>
                      <a:r>
                        <a:rPr kumimoji="0" lang="en-GB" sz="1400" kern="1200" dirty="0" smtClean="0">
                          <a:solidFill>
                            <a:schemeClr val="tx1"/>
                          </a:solidFill>
                          <a:effectLst/>
                          <a:latin typeface="+mn-lt"/>
                          <a:ea typeface="+mn-ea"/>
                          <a:cs typeface="+mn-cs"/>
                        </a:rPr>
                        <a:t>ITU-R</a:t>
                      </a:r>
                      <a:r>
                        <a:rPr kumimoji="0" lang="zh-CN" altLang="en-US" sz="1400" kern="1200" dirty="0" smtClean="0">
                          <a:solidFill>
                            <a:schemeClr val="tx1"/>
                          </a:solidFill>
                          <a:effectLst/>
                          <a:latin typeface="+mn-lt"/>
                          <a:ea typeface="+mn-ea"/>
                          <a:cs typeface="+mn-cs"/>
                        </a:rPr>
                        <a:t>决议</a:t>
                      </a:r>
                      <a:endParaRPr lang="en-US" sz="1400" dirty="0">
                        <a:effectLst/>
                      </a:endParaRPr>
                    </a:p>
                    <a:p>
                      <a:pPr marL="183515" indent="-183515" hangingPunct="0">
                        <a:spcBef>
                          <a:spcPts val="200"/>
                        </a:spcBef>
                        <a:spcAft>
                          <a:spcPts val="200"/>
                        </a:spcAft>
                      </a:pPr>
                      <a:r>
                        <a:rPr lang="en-GB" sz="1400" dirty="0">
                          <a:effectLst/>
                        </a:rPr>
                        <a:t>–	</a:t>
                      </a:r>
                      <a:r>
                        <a:rPr kumimoji="0" lang="en-GB" sz="1400" kern="1200" dirty="0" smtClean="0">
                          <a:solidFill>
                            <a:schemeClr val="tx1"/>
                          </a:solidFill>
                          <a:effectLst/>
                          <a:latin typeface="+mn-lt"/>
                          <a:ea typeface="+mn-ea"/>
                          <a:cs typeface="+mn-cs"/>
                        </a:rPr>
                        <a:t>ITU-R</a:t>
                      </a:r>
                      <a:r>
                        <a:rPr kumimoji="0" lang="zh-CN" altLang="en-US" sz="1400" kern="1200" dirty="0" smtClean="0">
                          <a:solidFill>
                            <a:schemeClr val="tx1"/>
                          </a:solidFill>
                          <a:effectLst/>
                          <a:latin typeface="+mn-lt"/>
                          <a:ea typeface="+mn-ea"/>
                          <a:cs typeface="+mn-cs"/>
                        </a:rPr>
                        <a:t>建议书、报告（包括</a:t>
                      </a:r>
                      <a:r>
                        <a:rPr kumimoji="0" lang="en-GB" sz="1400" kern="1200" dirty="0" smtClean="0">
                          <a:solidFill>
                            <a:schemeClr val="tx1"/>
                          </a:solidFill>
                          <a:effectLst/>
                          <a:latin typeface="+mn-lt"/>
                          <a:ea typeface="+mn-ea"/>
                          <a:cs typeface="+mn-cs"/>
                        </a:rPr>
                        <a:t>CPM</a:t>
                      </a:r>
                      <a:r>
                        <a:rPr kumimoji="0" lang="zh-CN" altLang="en-US" sz="1400" kern="1200" dirty="0" smtClean="0">
                          <a:solidFill>
                            <a:schemeClr val="tx1"/>
                          </a:solidFill>
                          <a:effectLst/>
                          <a:latin typeface="+mn-lt"/>
                          <a:ea typeface="+mn-ea"/>
                          <a:cs typeface="+mn-cs"/>
                        </a:rPr>
                        <a:t>报告）和手册</a:t>
                      </a:r>
                      <a:endParaRPr lang="en-US" sz="1400" dirty="0">
                        <a:effectLst/>
                      </a:endParaRPr>
                    </a:p>
                    <a:p>
                      <a:pPr marL="183515" indent="-183515" hangingPunct="0">
                        <a:spcBef>
                          <a:spcPts val="200"/>
                        </a:spcBef>
                        <a:spcAft>
                          <a:spcPts val="200"/>
                        </a:spcAft>
                      </a:pPr>
                      <a:r>
                        <a:rPr lang="en-GB" sz="1400" dirty="0">
                          <a:effectLst/>
                        </a:rPr>
                        <a:t>–	</a:t>
                      </a:r>
                      <a:r>
                        <a:rPr kumimoji="0" lang="zh-CN" altLang="en-US" sz="1400" kern="1200" dirty="0" smtClean="0">
                          <a:solidFill>
                            <a:schemeClr val="tx1"/>
                          </a:solidFill>
                          <a:effectLst/>
                          <a:latin typeface="+mn-lt"/>
                          <a:ea typeface="+mn-ea"/>
                          <a:cs typeface="+mn-cs"/>
                        </a:rPr>
                        <a:t>无线电通信顾问组的建议和意见</a:t>
                      </a:r>
                      <a:endParaRPr lang="en-US" sz="1400" dirty="0">
                        <a:effectLst/>
                      </a:endParaRPr>
                    </a:p>
                    <a:p>
                      <a:pPr marL="183515" indent="-183515" hangingPunct="0">
                        <a:spcBef>
                          <a:spcPts val="300"/>
                        </a:spcBef>
                        <a:spcAft>
                          <a:spcPts val="0"/>
                        </a:spcAft>
                      </a:pPr>
                      <a:r>
                        <a:rPr lang="en-GB"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127903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R.3</a:t>
            </a:r>
            <a:r>
              <a:rPr lang="zh-CN" altLang="en-US" sz="3600" dirty="0" smtClean="0"/>
              <a:t>（传播信息）</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1844609"/>
              </p:ext>
            </p:extLst>
          </p:nvPr>
        </p:nvGraphicFramePr>
        <p:xfrm>
          <a:off x="609600" y="1628800"/>
          <a:ext cx="8035014" cy="1832352"/>
        </p:xfrm>
        <a:graphic>
          <a:graphicData uri="http://schemas.openxmlformats.org/drawingml/2006/table">
            <a:tbl>
              <a:tblPr firstRow="1" bandRow="1">
                <a:tableStyleId>{3B4B98B0-60AC-42C2-AFA5-B58CD77FA1E5}</a:tableStyleId>
              </a:tblPr>
              <a:tblGrid>
                <a:gridCol w="2498040"/>
                <a:gridCol w="3038934"/>
                <a:gridCol w="2498040"/>
              </a:tblGrid>
              <a:tr h="288032">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017919">
                <a:tc>
                  <a:txBody>
                    <a:bodyPr/>
                    <a:lstStyle/>
                    <a:p>
                      <a:pPr hangingPunct="0">
                        <a:spcBef>
                          <a:spcPts val="200"/>
                        </a:spcBef>
                        <a:spcAft>
                          <a:spcPts val="200"/>
                        </a:spcAft>
                      </a:pPr>
                      <a:r>
                        <a:rPr lang="en-GB" sz="1400" dirty="0" smtClean="0">
                          <a:effectLst/>
                        </a:rPr>
                        <a:t>R.3 </a:t>
                      </a:r>
                      <a:r>
                        <a:rPr kumimoji="0" lang="zh-CN" altLang="en-US" sz="1400" b="0" kern="1200" dirty="0" smtClean="0">
                          <a:solidFill>
                            <a:schemeClr val="tx1"/>
                          </a:solidFill>
                          <a:effectLst/>
                          <a:latin typeface="+mn-lt"/>
                          <a:ea typeface="+mn-ea"/>
                          <a:cs typeface="+mn-cs"/>
                        </a:rPr>
                        <a:t>促进无线电通信知识和专业技术的获取和分享</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hangingPunct="0">
                        <a:spcBef>
                          <a:spcPts val="200"/>
                        </a:spcBef>
                        <a:spcAft>
                          <a:spcPts val="200"/>
                        </a:spcAft>
                      </a:pPr>
                      <a:r>
                        <a:rPr lang="en-GB" sz="1400" dirty="0" smtClean="0">
                          <a:effectLst/>
                        </a:rPr>
                        <a:t>R.3-1</a:t>
                      </a:r>
                      <a:r>
                        <a:rPr lang="zh-CN" altLang="en-US" sz="1400" dirty="0" smtClean="0">
                          <a:effectLst/>
                        </a:rPr>
                        <a:t>：</a:t>
                      </a:r>
                      <a:r>
                        <a:rPr kumimoji="0" lang="zh-CN" altLang="en-US" sz="1400" kern="1200" dirty="0" smtClean="0">
                          <a:solidFill>
                            <a:schemeClr val="tx1"/>
                          </a:solidFill>
                          <a:effectLst/>
                          <a:latin typeface="+mn-lt"/>
                          <a:ea typeface="+mn-ea"/>
                          <a:cs typeface="+mn-cs"/>
                        </a:rPr>
                        <a:t>增加有关</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无线电规则</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程序规则</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、区域性协议、建议书的知识和专业技术以及有关频谱使用的最佳做法</a:t>
                      </a:r>
                      <a:endParaRPr lang="en-US" sz="1400" dirty="0">
                        <a:effectLst/>
                      </a:endParaRPr>
                    </a:p>
                    <a:p>
                      <a:pPr hangingPunct="0">
                        <a:spcBef>
                          <a:spcPts val="200"/>
                        </a:spcBef>
                        <a:spcAft>
                          <a:spcPts val="200"/>
                        </a:spcAft>
                      </a:pPr>
                      <a:r>
                        <a:rPr lang="en-GB" sz="1400" dirty="0" smtClean="0">
                          <a:effectLst/>
                        </a:rPr>
                        <a:t>R.3-2</a:t>
                      </a:r>
                      <a:r>
                        <a:rPr lang="zh-CN" altLang="en-US" sz="1400" dirty="0" smtClean="0">
                          <a:effectLst/>
                        </a:rPr>
                        <a:t>：</a:t>
                      </a:r>
                      <a:r>
                        <a:rPr kumimoji="0" lang="zh-CN" altLang="en-US" sz="1400" kern="1200" dirty="0" smtClean="0">
                          <a:solidFill>
                            <a:schemeClr val="tx1"/>
                          </a:solidFill>
                          <a:effectLst/>
                          <a:latin typeface="+mn-lt"/>
                          <a:ea typeface="+mn-ea"/>
                          <a:cs typeface="+mn-cs"/>
                        </a:rPr>
                        <a:t>（尤其是发展中国家）增加了对</a:t>
                      </a:r>
                      <a:r>
                        <a:rPr kumimoji="0" lang="en-GB" sz="1400" kern="1200" dirty="0" smtClean="0">
                          <a:solidFill>
                            <a:schemeClr val="tx1"/>
                          </a:solidFill>
                          <a:effectLst/>
                          <a:latin typeface="+mn-lt"/>
                          <a:ea typeface="+mn-ea"/>
                          <a:cs typeface="+mn-cs"/>
                        </a:rPr>
                        <a:t>ITU-R</a:t>
                      </a:r>
                      <a:r>
                        <a:rPr kumimoji="0" lang="zh-CN" altLang="en-US" sz="1400" kern="1200" dirty="0" smtClean="0">
                          <a:solidFill>
                            <a:schemeClr val="tx1"/>
                          </a:solidFill>
                          <a:effectLst/>
                          <a:latin typeface="+mn-lt"/>
                          <a:ea typeface="+mn-ea"/>
                          <a:cs typeface="+mn-cs"/>
                        </a:rPr>
                        <a:t>活动（包括通过远程与会开展的活动）的参与</a:t>
                      </a:r>
                      <a:endParaRPr lang="en-US" sz="1400" dirty="0">
                        <a:effectLst/>
                      </a:endParaRPr>
                    </a:p>
                  </a:txBody>
                  <a:tcPr marL="56441" marR="56441" marT="0" marB="0"/>
                </a:tc>
                <a:tc>
                  <a:txBody>
                    <a:bodyPr/>
                    <a:lstStyle/>
                    <a:p>
                      <a:pPr marL="183515" indent="-183515" hangingPunct="0">
                        <a:spcBef>
                          <a:spcPts val="300"/>
                        </a:spcBef>
                        <a:spcAft>
                          <a:spcPts val="0"/>
                        </a:spcAft>
                      </a:pPr>
                      <a:r>
                        <a:rPr lang="en-GB" sz="1400" dirty="0" smtClean="0">
                          <a:effectLst/>
                        </a:rPr>
                        <a:t>–	ITU-R</a:t>
                      </a:r>
                      <a:r>
                        <a:rPr kumimoji="0" lang="zh-CN" altLang="en-US" sz="1400" kern="1200" dirty="0" smtClean="0">
                          <a:solidFill>
                            <a:schemeClr val="tx1"/>
                          </a:solidFill>
                          <a:effectLst/>
                          <a:latin typeface="+mn-lt"/>
                          <a:ea typeface="+mn-ea"/>
                          <a:cs typeface="+mn-cs"/>
                        </a:rPr>
                        <a:t>出版物</a:t>
                      </a:r>
                      <a:endParaRPr lang="en-US" sz="1400" dirty="0" smtClean="0">
                        <a:effectLst/>
                      </a:endParaRPr>
                    </a:p>
                    <a:p>
                      <a:pPr marL="183515" indent="-183515" hangingPunct="0">
                        <a:spcBef>
                          <a:spcPts val="300"/>
                        </a:spcBef>
                        <a:spcAft>
                          <a:spcPts val="0"/>
                        </a:spcAft>
                      </a:pPr>
                      <a:r>
                        <a:rPr lang="en-GB" sz="1400" dirty="0" smtClean="0">
                          <a:effectLst/>
                        </a:rPr>
                        <a:t>–	</a:t>
                      </a:r>
                      <a:r>
                        <a:rPr kumimoji="0" lang="zh-CN" altLang="en-US" sz="1400" kern="1200" dirty="0" smtClean="0">
                          <a:solidFill>
                            <a:schemeClr val="tx1"/>
                          </a:solidFill>
                          <a:effectLst/>
                          <a:latin typeface="+mn-lt"/>
                          <a:ea typeface="+mn-ea"/>
                          <a:cs typeface="+mn-cs"/>
                        </a:rPr>
                        <a:t>向成员，尤其是发展中国家和最不发达国家提供援助</a:t>
                      </a:r>
                      <a:endParaRPr lang="en-US" sz="1400" dirty="0" smtClean="0">
                        <a:effectLst/>
                      </a:endParaRPr>
                    </a:p>
                    <a:p>
                      <a:pPr marL="183515" indent="-183515" hangingPunct="0">
                        <a:spcBef>
                          <a:spcPts val="300"/>
                        </a:spcBef>
                        <a:spcAft>
                          <a:spcPts val="0"/>
                        </a:spcAft>
                      </a:pPr>
                      <a:r>
                        <a:rPr lang="en-GB" sz="1400" dirty="0" smtClean="0">
                          <a:effectLst/>
                        </a:rPr>
                        <a:t>–	</a:t>
                      </a:r>
                      <a:r>
                        <a:rPr kumimoji="0" lang="zh-CN" altLang="en-US" sz="1400" kern="1200" dirty="0" smtClean="0">
                          <a:solidFill>
                            <a:schemeClr val="tx1"/>
                          </a:solidFill>
                          <a:effectLst/>
                          <a:latin typeface="+mn-lt"/>
                          <a:ea typeface="+mn-ea"/>
                          <a:cs typeface="+mn-cs"/>
                        </a:rPr>
                        <a:t>联系</a:t>
                      </a:r>
                      <a:r>
                        <a:rPr kumimoji="0" lang="en-GB"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支持发展活动</a:t>
                      </a:r>
                      <a:endParaRPr lang="en-US" sz="1400" dirty="0" smtClean="0">
                        <a:effectLst/>
                      </a:endParaRPr>
                    </a:p>
                    <a:p>
                      <a:pPr marL="183515" indent="-183515" hangingPunct="0">
                        <a:spcBef>
                          <a:spcPts val="300"/>
                        </a:spcBef>
                        <a:spcAft>
                          <a:spcPts val="0"/>
                        </a:spcAft>
                      </a:pPr>
                      <a:r>
                        <a:rPr lang="en-GB" sz="1400" dirty="0" smtClean="0">
                          <a:effectLst/>
                        </a:rPr>
                        <a:t>–	</a:t>
                      </a:r>
                      <a:r>
                        <a:rPr kumimoji="0" lang="zh-CN" altLang="en-US" sz="1400" kern="1200" dirty="0" smtClean="0">
                          <a:solidFill>
                            <a:schemeClr val="tx1"/>
                          </a:solidFill>
                          <a:effectLst/>
                          <a:latin typeface="+mn-lt"/>
                          <a:ea typeface="+mn-ea"/>
                          <a:cs typeface="+mn-cs"/>
                        </a:rPr>
                        <a:t>研讨会、讲习班和其他活动</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bl>
          </a:graphicData>
        </a:graphic>
      </p:graphicFrame>
    </p:spTree>
    <p:extLst>
      <p:ext uri="{BB962C8B-B14F-4D97-AF65-F5344CB8AC3E}">
        <p14:creationId xmlns:p14="http://schemas.microsoft.com/office/powerpoint/2010/main" val="441333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T.1</a:t>
            </a:r>
            <a:r>
              <a:rPr lang="zh-CN" altLang="en-US" dirty="0" smtClean="0"/>
              <a:t>（制定标准）</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45</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988409031"/>
              </p:ext>
            </p:extLst>
          </p:nvPr>
        </p:nvGraphicFramePr>
        <p:xfrm>
          <a:off x="683568" y="1484784"/>
          <a:ext cx="7776864" cy="3381752"/>
        </p:xfrm>
        <a:graphic>
          <a:graphicData uri="http://schemas.openxmlformats.org/drawingml/2006/table">
            <a:tbl>
              <a:tblPr firstRow="1" bandRow="1">
                <a:tableStyleId>{3B4B98B0-60AC-42C2-AFA5-B58CD77FA1E5}</a:tableStyleId>
              </a:tblPr>
              <a:tblGrid>
                <a:gridCol w="1944480"/>
                <a:gridCol w="2952064"/>
                <a:gridCol w="2880320"/>
              </a:tblGrid>
              <a:tr h="288032">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534729">
                <a:tc>
                  <a:txBody>
                    <a:bodyPr/>
                    <a:lstStyle/>
                    <a:p>
                      <a:pPr algn="l" hangingPunct="0">
                        <a:spcBef>
                          <a:spcPts val="300"/>
                        </a:spcBef>
                        <a:spcAft>
                          <a:spcPts val="300"/>
                        </a:spcAft>
                      </a:pPr>
                      <a:r>
                        <a:rPr lang="en-GB" sz="1400" dirty="0" smtClean="0">
                          <a:effectLst/>
                        </a:rPr>
                        <a:t>T.1 </a:t>
                      </a:r>
                      <a:r>
                        <a:rPr kumimoji="0" lang="zh-CN" altLang="en-US" sz="1400" b="0" kern="1200" dirty="0" smtClean="0">
                          <a:solidFill>
                            <a:schemeClr val="tx1"/>
                          </a:solidFill>
                          <a:effectLst/>
                          <a:latin typeface="+mn-lt"/>
                          <a:ea typeface="+mn-ea"/>
                          <a:cs typeface="+mn-cs"/>
                        </a:rPr>
                        <a:t>及时制定非歧视性国际标准（</a:t>
                      </a:r>
                      <a:r>
                        <a:rPr kumimoji="0" lang="en-GB" sz="1400" b="0" kern="1200" dirty="0" smtClean="0">
                          <a:solidFill>
                            <a:schemeClr val="tx1"/>
                          </a:solidFill>
                          <a:effectLst/>
                          <a:latin typeface="+mn-lt"/>
                          <a:ea typeface="+mn-ea"/>
                          <a:cs typeface="+mn-cs"/>
                        </a:rPr>
                        <a:t>ITU-T</a:t>
                      </a:r>
                      <a:r>
                        <a:rPr kumimoji="0" lang="zh-CN" altLang="en-US" sz="1400" b="0" kern="1200" dirty="0" smtClean="0">
                          <a:solidFill>
                            <a:schemeClr val="tx1"/>
                          </a:solidFill>
                          <a:effectLst/>
                          <a:latin typeface="+mn-lt"/>
                          <a:ea typeface="+mn-ea"/>
                          <a:cs typeface="+mn-cs"/>
                        </a:rPr>
                        <a:t>建议书），拓展互操作性并提高设备、网络、服务和应用的性能</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smtClean="0">
                          <a:effectLst/>
                        </a:rPr>
                        <a:t>T.1-1</a:t>
                      </a:r>
                      <a:r>
                        <a:rPr lang="zh-CN" altLang="en-US" sz="1400" dirty="0" smtClean="0">
                          <a:effectLst/>
                        </a:rPr>
                        <a:t>：</a:t>
                      </a:r>
                      <a:r>
                        <a:rPr kumimoji="0" lang="zh-CN" altLang="en-US" sz="1400" kern="1200" dirty="0" smtClean="0">
                          <a:solidFill>
                            <a:schemeClr val="tx1"/>
                          </a:solidFill>
                          <a:effectLst/>
                          <a:latin typeface="+mn-lt"/>
                          <a:ea typeface="+mn-ea"/>
                          <a:cs typeface="+mn-cs"/>
                        </a:rPr>
                        <a:t>越来越多的国家采用</a:t>
                      </a:r>
                      <a:r>
                        <a:rPr kumimoji="0" lang="en-GB"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建议书</a:t>
                      </a:r>
                      <a:endParaRPr lang="en-US" sz="1400" dirty="0">
                        <a:effectLst/>
                      </a:endParaRPr>
                    </a:p>
                    <a:p>
                      <a:pPr algn="l" hangingPunct="0">
                        <a:spcBef>
                          <a:spcPts val="300"/>
                        </a:spcBef>
                        <a:spcAft>
                          <a:spcPts val="300"/>
                        </a:spcAft>
                      </a:pPr>
                      <a:r>
                        <a:rPr lang="en-GB" sz="1400" dirty="0" smtClean="0">
                          <a:effectLst/>
                        </a:rPr>
                        <a:t>T.1-2</a:t>
                      </a:r>
                      <a:r>
                        <a:rPr lang="zh-CN" altLang="en-US" sz="1400" dirty="0" smtClean="0">
                          <a:effectLst/>
                        </a:rPr>
                        <a:t>：</a:t>
                      </a:r>
                      <a:r>
                        <a:rPr kumimoji="0" lang="zh-CN" altLang="en-US" sz="1400" kern="1200" dirty="0" smtClean="0">
                          <a:solidFill>
                            <a:schemeClr val="tx1"/>
                          </a:solidFill>
                          <a:effectLst/>
                          <a:latin typeface="+mn-lt"/>
                          <a:ea typeface="+mn-ea"/>
                          <a:cs typeface="+mn-cs"/>
                        </a:rPr>
                        <a:t>提高</a:t>
                      </a:r>
                      <a:r>
                        <a:rPr kumimoji="0" lang="en-GB"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建议书的一致性</a:t>
                      </a:r>
                      <a:endParaRPr lang="en-US" sz="1400" dirty="0">
                        <a:effectLst/>
                      </a:endParaRPr>
                    </a:p>
                    <a:p>
                      <a:pPr algn="l" hangingPunct="0">
                        <a:spcBef>
                          <a:spcPts val="300"/>
                        </a:spcBef>
                        <a:spcAft>
                          <a:spcPts val="300"/>
                        </a:spcAft>
                      </a:pPr>
                      <a:r>
                        <a:rPr lang="en-GB" sz="1400" dirty="0" smtClean="0">
                          <a:effectLst/>
                        </a:rPr>
                        <a:t>T.1-3</a:t>
                      </a:r>
                      <a:r>
                        <a:rPr lang="zh-CN" altLang="en-US" sz="1400" dirty="0" smtClean="0">
                          <a:effectLst/>
                        </a:rPr>
                        <a:t>：</a:t>
                      </a:r>
                      <a:r>
                        <a:rPr kumimoji="0" lang="zh-CN" altLang="en-US" sz="1400" kern="1200" dirty="0" smtClean="0">
                          <a:solidFill>
                            <a:schemeClr val="tx1"/>
                          </a:solidFill>
                          <a:effectLst/>
                          <a:latin typeface="+mn-lt"/>
                          <a:ea typeface="+mn-ea"/>
                          <a:cs typeface="+mn-cs"/>
                        </a:rPr>
                        <a:t>增强有关新技术和业务的标准</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smtClean="0">
                          <a:effectLst/>
                        </a:rPr>
                        <a:t>–</a:t>
                      </a:r>
                      <a:r>
                        <a:rPr lang="en-US" sz="1400" dirty="0">
                          <a:effectLst/>
                        </a:rPr>
                        <a:t>	</a:t>
                      </a:r>
                      <a:r>
                        <a:rPr kumimoji="0" lang="zh-CN" altLang="en-US" sz="1400" kern="1200" dirty="0" smtClean="0">
                          <a:solidFill>
                            <a:schemeClr val="tx1"/>
                          </a:solidFill>
                          <a:effectLst/>
                          <a:latin typeface="+mn-lt"/>
                          <a:ea typeface="+mn-ea"/>
                          <a:cs typeface="+mn-cs"/>
                        </a:rPr>
                        <a:t>世界无线电标准化全会（</a:t>
                      </a:r>
                      <a:r>
                        <a:rPr kumimoji="0" lang="en-GB" sz="1400" kern="1200" dirty="0" smtClean="0">
                          <a:solidFill>
                            <a:schemeClr val="tx1"/>
                          </a:solidFill>
                          <a:effectLst/>
                          <a:latin typeface="+mn-lt"/>
                          <a:ea typeface="+mn-ea"/>
                          <a:cs typeface="+mn-cs"/>
                        </a:rPr>
                        <a:t>WTSA</a:t>
                      </a:r>
                      <a:r>
                        <a:rPr kumimoji="0" lang="zh-CN" altLang="en-US" sz="1400" kern="1200" dirty="0" smtClean="0">
                          <a:solidFill>
                            <a:schemeClr val="tx1"/>
                          </a:solidFill>
                          <a:effectLst/>
                          <a:latin typeface="+mn-lt"/>
                          <a:ea typeface="+mn-ea"/>
                          <a:cs typeface="+mn-cs"/>
                        </a:rPr>
                        <a:t>）的决议、建议和意见</a:t>
                      </a:r>
                      <a:endParaRPr lang="en-US" sz="1400" dirty="0">
                        <a:effectLst/>
                      </a:endParaRPr>
                    </a:p>
                    <a:p>
                      <a:pPr marL="183515" indent="-183515" algn="l" hangingPunct="0">
                        <a:spcBef>
                          <a:spcPts val="300"/>
                        </a:spcBef>
                        <a:spcAft>
                          <a:spcPts val="300"/>
                        </a:spcAft>
                      </a:pPr>
                      <a:r>
                        <a:rPr lang="en-US" sz="1400" dirty="0">
                          <a:effectLst/>
                        </a:rPr>
                        <a:t>–	</a:t>
                      </a:r>
                      <a:r>
                        <a:rPr kumimoji="0" lang="en-GB" sz="1400" kern="1200" dirty="0" smtClean="0">
                          <a:solidFill>
                            <a:schemeClr val="tx1"/>
                          </a:solidFill>
                          <a:effectLst/>
                          <a:latin typeface="+mn-lt"/>
                          <a:ea typeface="+mn-ea"/>
                          <a:cs typeface="+mn-cs"/>
                        </a:rPr>
                        <a:t>WTSA</a:t>
                      </a:r>
                      <a:r>
                        <a:rPr kumimoji="0" lang="zh-CN" altLang="en-US" sz="1400" kern="1200" dirty="0" smtClean="0">
                          <a:solidFill>
                            <a:schemeClr val="tx1"/>
                          </a:solidFill>
                          <a:effectLst/>
                          <a:latin typeface="+mn-lt"/>
                          <a:ea typeface="+mn-ea"/>
                          <a:cs typeface="+mn-cs"/>
                        </a:rPr>
                        <a:t>区域磋商会</a:t>
                      </a:r>
                      <a:endParaRPr lang="en-US" sz="1400" dirty="0">
                        <a:effectLst/>
                      </a:endParaRPr>
                    </a:p>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电信标准化顾问组（</a:t>
                      </a:r>
                      <a:r>
                        <a:rPr kumimoji="0" lang="en-GB" sz="1400" kern="1200" dirty="0" smtClean="0">
                          <a:solidFill>
                            <a:schemeClr val="tx1"/>
                          </a:solidFill>
                          <a:effectLst/>
                          <a:latin typeface="+mn-lt"/>
                          <a:ea typeface="+mn-ea"/>
                          <a:cs typeface="+mn-cs"/>
                        </a:rPr>
                        <a:t>TSAG</a:t>
                      </a:r>
                      <a:r>
                        <a:rPr kumimoji="0" lang="zh-CN" altLang="en-US" sz="1400" kern="1200" dirty="0" smtClean="0">
                          <a:solidFill>
                            <a:schemeClr val="tx1"/>
                          </a:solidFill>
                          <a:effectLst/>
                          <a:latin typeface="+mn-lt"/>
                          <a:ea typeface="+mn-ea"/>
                          <a:cs typeface="+mn-cs"/>
                        </a:rPr>
                        <a:t>）的意见和</a:t>
                      </a:r>
                      <a:r>
                        <a:rPr kumimoji="0" lang="en-GB" sz="1400" kern="1200" dirty="0" smtClean="0">
                          <a:solidFill>
                            <a:schemeClr val="tx1"/>
                          </a:solidFill>
                          <a:effectLst/>
                          <a:latin typeface="+mn-lt"/>
                          <a:ea typeface="+mn-ea"/>
                          <a:cs typeface="+mn-cs"/>
                        </a:rPr>
                        <a:t/>
                      </a:r>
                      <a:br>
                        <a:rPr kumimoji="0" lang="en-GB" sz="1400" kern="1200" dirty="0" smtClean="0">
                          <a:solidFill>
                            <a:schemeClr val="tx1"/>
                          </a:solidFill>
                          <a:effectLst/>
                          <a:latin typeface="+mn-lt"/>
                          <a:ea typeface="+mn-ea"/>
                          <a:cs typeface="+mn-cs"/>
                        </a:rPr>
                      </a:br>
                      <a:r>
                        <a:rPr kumimoji="0" lang="zh-CN" altLang="en-US" sz="1400" kern="1200" dirty="0" smtClean="0">
                          <a:solidFill>
                            <a:schemeClr val="tx1"/>
                          </a:solidFill>
                          <a:effectLst/>
                          <a:latin typeface="+mn-lt"/>
                          <a:ea typeface="+mn-ea"/>
                          <a:cs typeface="+mn-cs"/>
                        </a:rPr>
                        <a:t>建议</a:t>
                      </a:r>
                      <a:endParaRPr lang="en-US" sz="1400" dirty="0">
                        <a:effectLst/>
                      </a:endParaRPr>
                    </a:p>
                    <a:p>
                      <a:pPr marL="183515" indent="-183515" algn="l" hangingPunct="0">
                        <a:spcBef>
                          <a:spcPts val="300"/>
                        </a:spcBef>
                        <a:spcAft>
                          <a:spcPts val="300"/>
                        </a:spcAft>
                      </a:pPr>
                      <a:r>
                        <a:rPr lang="en-US" sz="1400" dirty="0">
                          <a:effectLst/>
                        </a:rPr>
                        <a:t>–	</a:t>
                      </a:r>
                      <a:r>
                        <a:rPr kumimoji="0" lang="en-GB"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建议书及</a:t>
                      </a:r>
                      <a:r>
                        <a:rPr kumimoji="0" lang="en-GB"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研究组相关成果</a:t>
                      </a:r>
                      <a:endParaRPr lang="en-US" sz="1400" dirty="0">
                        <a:effectLst/>
                      </a:endParaRPr>
                    </a:p>
                    <a:p>
                      <a:pPr marL="183515" indent="-183515" algn="l" hangingPunct="0">
                        <a:spcBef>
                          <a:spcPts val="300"/>
                        </a:spcBef>
                        <a:spcAft>
                          <a:spcPts val="300"/>
                        </a:spcAft>
                      </a:pPr>
                      <a:r>
                        <a:rPr lang="en-US" sz="1400" dirty="0">
                          <a:effectLst/>
                        </a:rPr>
                        <a:t>–	</a:t>
                      </a:r>
                      <a:r>
                        <a:rPr kumimoji="0" lang="en-GB"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的一般性援助与合作</a:t>
                      </a:r>
                      <a:endParaRPr lang="en-US" sz="1400" dirty="0">
                        <a:effectLst/>
                      </a:endParaRPr>
                    </a:p>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合规性数据库</a:t>
                      </a:r>
                      <a:endParaRPr lang="en-US" sz="1400" dirty="0">
                        <a:effectLst/>
                      </a:endParaRPr>
                    </a:p>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互操作性测试中心和活动</a:t>
                      </a:r>
                      <a:endParaRPr lang="en-US" sz="1400" dirty="0">
                        <a:effectLst/>
                      </a:endParaRPr>
                    </a:p>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开发测试套件</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25403981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T.2</a:t>
            </a:r>
            <a:r>
              <a:rPr lang="zh-CN" altLang="en-US" dirty="0" smtClean="0"/>
              <a:t>（缩小标准化工作差距）</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46</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20696461"/>
              </p:ext>
            </p:extLst>
          </p:nvPr>
        </p:nvGraphicFramePr>
        <p:xfrm>
          <a:off x="648172" y="1772816"/>
          <a:ext cx="7847657" cy="1720592"/>
        </p:xfrm>
        <a:graphic>
          <a:graphicData uri="http://schemas.openxmlformats.org/drawingml/2006/table">
            <a:tbl>
              <a:tblPr firstRow="1" bandRow="1">
                <a:tableStyleId>{3B4B98B0-60AC-42C2-AFA5-B58CD77FA1E5}</a:tableStyleId>
              </a:tblPr>
              <a:tblGrid>
                <a:gridCol w="1962180"/>
                <a:gridCol w="3244571"/>
                <a:gridCol w="2640906"/>
              </a:tblGrid>
              <a:tr h="288032">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978013">
                <a:tc>
                  <a:txBody>
                    <a:bodyPr/>
                    <a:lstStyle/>
                    <a:p>
                      <a:pPr algn="l" hangingPunct="0">
                        <a:spcBef>
                          <a:spcPts val="300"/>
                        </a:spcBef>
                        <a:spcAft>
                          <a:spcPts val="300"/>
                        </a:spcAft>
                      </a:pPr>
                      <a:r>
                        <a:rPr lang="en-GB" sz="1400" dirty="0" smtClean="0">
                          <a:effectLst/>
                        </a:rPr>
                        <a:t>T.2 </a:t>
                      </a:r>
                      <a:r>
                        <a:rPr kumimoji="0" lang="zh-CN" altLang="en-US" sz="1400" b="0" kern="1200" dirty="0" smtClean="0">
                          <a:solidFill>
                            <a:schemeClr val="tx1"/>
                          </a:solidFill>
                          <a:effectLst/>
                          <a:latin typeface="+mn-lt"/>
                          <a:ea typeface="+mn-ea"/>
                          <a:cs typeface="+mn-cs"/>
                        </a:rPr>
                        <a:t>促进成员，特别是发展中国家积极参与制定和通过非歧视性国际标准（</a:t>
                      </a:r>
                      <a:r>
                        <a:rPr kumimoji="0" lang="en-GB" sz="1400" b="0" kern="1200" dirty="0" smtClean="0">
                          <a:solidFill>
                            <a:schemeClr val="tx1"/>
                          </a:solidFill>
                          <a:effectLst/>
                          <a:latin typeface="+mn-lt"/>
                          <a:ea typeface="+mn-ea"/>
                          <a:cs typeface="+mn-cs"/>
                        </a:rPr>
                        <a:t>ITU-T</a:t>
                      </a:r>
                      <a:r>
                        <a:rPr kumimoji="0" lang="zh-CN" altLang="en-US" sz="1400" b="0" kern="1200" dirty="0" smtClean="0">
                          <a:solidFill>
                            <a:schemeClr val="tx1"/>
                          </a:solidFill>
                          <a:effectLst/>
                          <a:latin typeface="+mn-lt"/>
                          <a:ea typeface="+mn-ea"/>
                          <a:cs typeface="+mn-cs"/>
                        </a:rPr>
                        <a:t>建议书）以缩小标准化工作差距</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smtClean="0">
                          <a:effectLst/>
                        </a:rPr>
                        <a:t>T.2-1</a:t>
                      </a:r>
                      <a:r>
                        <a:rPr lang="zh-CN" altLang="en-US" sz="1400" dirty="0" smtClean="0">
                          <a:effectLst/>
                        </a:rPr>
                        <a:t>：</a:t>
                      </a:r>
                      <a:r>
                        <a:rPr kumimoji="0" lang="en-GB"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标准化进程的参与程度不断提高，其中包括出席会议、提交文稿、担任领导职务并主办会议</a:t>
                      </a:r>
                      <a:r>
                        <a:rPr kumimoji="0" lang="en-GB"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研讨会，尤其是发展中国家的参与</a:t>
                      </a:r>
                      <a:endParaRPr lang="en-US" sz="1400" dirty="0">
                        <a:effectLst/>
                      </a:endParaRPr>
                    </a:p>
                    <a:p>
                      <a:pPr algn="l" hangingPunct="0">
                        <a:spcBef>
                          <a:spcPts val="300"/>
                        </a:spcBef>
                        <a:spcAft>
                          <a:spcPts val="300"/>
                        </a:spcAft>
                      </a:pPr>
                      <a:r>
                        <a:rPr lang="en-GB" sz="1400" dirty="0" smtClean="0">
                          <a:effectLst/>
                        </a:rPr>
                        <a:t>T.2-2</a:t>
                      </a:r>
                      <a:r>
                        <a:rPr lang="zh-CN" altLang="en-US" sz="1400" dirty="0" smtClean="0">
                          <a:effectLst/>
                        </a:rPr>
                        <a:t>：</a:t>
                      </a:r>
                      <a:r>
                        <a:rPr kumimoji="0" lang="zh-CN" altLang="en-US" sz="1400" kern="1200" dirty="0" smtClean="0">
                          <a:solidFill>
                            <a:schemeClr val="tx1"/>
                          </a:solidFill>
                          <a:effectLst/>
                          <a:latin typeface="+mn-lt"/>
                          <a:ea typeface="+mn-ea"/>
                          <a:cs typeface="+mn-cs"/>
                        </a:rPr>
                        <a:t>增加包括部门成员、部门准成员和学术成员在内的</a:t>
                      </a:r>
                      <a:r>
                        <a:rPr kumimoji="0" lang="en-GB"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成员数量</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缩小标准化工作差距（如，远程与会、与会补贴、成立区域研究组）</a:t>
                      </a:r>
                      <a:endParaRPr lang="en-US" sz="1400" dirty="0">
                        <a:effectLst/>
                      </a:endParaRPr>
                    </a:p>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包括离线和在线培训活动在内的讲习班和研讨会</a:t>
                      </a:r>
                      <a:endParaRPr kumimoji="0" lang="en-US" altLang="zh-CN" sz="1400" kern="1200" dirty="0" smtClean="0">
                        <a:solidFill>
                          <a:schemeClr val="tx1"/>
                        </a:solidFill>
                        <a:effectLst/>
                        <a:latin typeface="+mn-lt"/>
                        <a:ea typeface="+mn-ea"/>
                        <a:cs typeface="+mn-cs"/>
                      </a:endParaRPr>
                    </a:p>
                    <a:p>
                      <a:pPr marL="183515" indent="-183515" algn="l" hangingPunct="0">
                        <a:spcBef>
                          <a:spcPts val="300"/>
                        </a:spcBef>
                        <a:spcAft>
                          <a:spcPts val="300"/>
                        </a:spcAft>
                      </a:pPr>
                      <a:r>
                        <a:rPr lang="en-US" sz="1400" dirty="0" smtClean="0">
                          <a:effectLst/>
                        </a:rPr>
                        <a:t>–</a:t>
                      </a:r>
                      <a:r>
                        <a:rPr lang="en-US" sz="1400" dirty="0">
                          <a:effectLst/>
                        </a:rPr>
                        <a:t>	</a:t>
                      </a:r>
                      <a:r>
                        <a:rPr kumimoji="0" lang="zh-CN" altLang="en-US" sz="1400" kern="1200" dirty="0" smtClean="0">
                          <a:solidFill>
                            <a:schemeClr val="tx1"/>
                          </a:solidFill>
                          <a:effectLst/>
                          <a:latin typeface="+mn-lt"/>
                          <a:ea typeface="+mn-ea"/>
                          <a:cs typeface="+mn-cs"/>
                        </a:rPr>
                        <a:t>宣传推广成果</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359713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T.3</a:t>
            </a:r>
            <a:r>
              <a:rPr lang="zh-CN" altLang="en-US" dirty="0" smtClean="0"/>
              <a:t>（电信资源）</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69013799"/>
              </p:ext>
            </p:extLst>
          </p:nvPr>
        </p:nvGraphicFramePr>
        <p:xfrm>
          <a:off x="684176" y="2060848"/>
          <a:ext cx="7775649" cy="1222658"/>
        </p:xfrm>
        <a:graphic>
          <a:graphicData uri="http://schemas.openxmlformats.org/drawingml/2006/table">
            <a:tbl>
              <a:tblPr firstRow="1" bandRow="1">
                <a:tableStyleId>{3B4B98B0-60AC-42C2-AFA5-B58CD77FA1E5}</a:tableStyleId>
              </a:tblPr>
              <a:tblGrid>
                <a:gridCol w="1944176"/>
                <a:gridCol w="3214800"/>
                <a:gridCol w="2616673"/>
              </a:tblGrid>
              <a:tr h="293018">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880212">
                <a:tc>
                  <a:txBody>
                    <a:bodyPr/>
                    <a:lstStyle/>
                    <a:p>
                      <a:pPr algn="l" hangingPunct="0">
                        <a:spcBef>
                          <a:spcPts val="300"/>
                        </a:spcBef>
                        <a:spcAft>
                          <a:spcPts val="300"/>
                        </a:spcAft>
                      </a:pPr>
                      <a:r>
                        <a:rPr lang="en-GB" sz="1400" dirty="0" smtClean="0">
                          <a:effectLst/>
                        </a:rPr>
                        <a:t>T.3 </a:t>
                      </a:r>
                      <a:r>
                        <a:rPr kumimoji="0" lang="zh-CN" altLang="en-US" sz="1400" b="0" kern="1200" dirty="0" smtClean="0">
                          <a:solidFill>
                            <a:schemeClr val="tx1"/>
                          </a:solidFill>
                          <a:effectLst/>
                          <a:latin typeface="+mn-lt"/>
                          <a:ea typeface="+mn-ea"/>
                          <a:cs typeface="+mn-cs"/>
                        </a:rPr>
                        <a:t>按照</a:t>
                      </a:r>
                      <a:r>
                        <a:rPr kumimoji="0" lang="en-US" sz="1400" b="0" kern="1200" dirty="0" smtClean="0">
                          <a:solidFill>
                            <a:schemeClr val="tx1"/>
                          </a:solidFill>
                          <a:effectLst/>
                          <a:latin typeface="+mn-lt"/>
                          <a:ea typeface="+mn-ea"/>
                          <a:cs typeface="+mn-cs"/>
                        </a:rPr>
                        <a:t>ITU-T</a:t>
                      </a:r>
                      <a:r>
                        <a:rPr kumimoji="0" lang="zh-CN" altLang="en-US" sz="1400" b="0" kern="1200" dirty="0" smtClean="0">
                          <a:solidFill>
                            <a:schemeClr val="tx1"/>
                          </a:solidFill>
                          <a:effectLst/>
                          <a:latin typeface="+mn-lt"/>
                          <a:ea typeface="+mn-ea"/>
                          <a:cs typeface="+mn-cs"/>
                        </a:rPr>
                        <a:t>建议书和程序，确保有效分配和管理国际电信编号、命名、寻址和识别资源</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a:effectLst/>
                        </a:rPr>
                        <a:t>T.3-1</a:t>
                      </a:r>
                      <a:r>
                        <a:rPr lang="en-GB" sz="1400" dirty="0" smtClean="0">
                          <a:effectLst/>
                        </a:rPr>
                        <a:t>: </a:t>
                      </a:r>
                      <a:r>
                        <a:rPr kumimoji="0" lang="zh-CN" altLang="en-US" sz="1400" kern="1200" dirty="0" smtClean="0">
                          <a:solidFill>
                            <a:schemeClr val="tx1"/>
                          </a:solidFill>
                          <a:effectLst/>
                          <a:latin typeface="+mn-lt"/>
                          <a:ea typeface="+mn-ea"/>
                          <a:cs typeface="+mn-cs"/>
                        </a:rPr>
                        <a:t>根据相关建议书的规定及时准确地分配国际电信编号、命名、寻址和识别资源</a:t>
                      </a:r>
                      <a:r>
                        <a:rPr lang="en-GB" sz="1400" dirty="0" smtClean="0">
                          <a:effectLst/>
                        </a:rPr>
                        <a: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电信标准化局相关数据库</a:t>
                      </a:r>
                      <a:endParaRPr lang="en-US" sz="1400" dirty="0">
                        <a:effectLst/>
                      </a:endParaRPr>
                    </a:p>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根据</a:t>
                      </a:r>
                      <a:r>
                        <a:rPr kumimoji="0" lang="en-GB"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建议书和程序分配和管理国际电信编号、命名、寻址和识别资源</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7523546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T.4</a:t>
            </a:r>
            <a:r>
              <a:rPr lang="zh-CN" altLang="en-US" dirty="0" smtClean="0"/>
              <a:t>（知识共享）</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48</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96034975"/>
              </p:ext>
            </p:extLst>
          </p:nvPr>
        </p:nvGraphicFramePr>
        <p:xfrm>
          <a:off x="684176" y="1988840"/>
          <a:ext cx="7775649" cy="2400141"/>
        </p:xfrm>
        <a:graphic>
          <a:graphicData uri="http://schemas.openxmlformats.org/drawingml/2006/table">
            <a:tbl>
              <a:tblPr firstRow="1" bandRow="1">
                <a:tableStyleId>{3B4B98B0-60AC-42C2-AFA5-B58CD77FA1E5}</a:tableStyleId>
              </a:tblPr>
              <a:tblGrid>
                <a:gridCol w="1944176"/>
                <a:gridCol w="3214800"/>
                <a:gridCol w="2616673"/>
              </a:tblGrid>
              <a:tr h="288032">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2112109">
                <a:tc>
                  <a:txBody>
                    <a:bodyPr/>
                    <a:lstStyle/>
                    <a:p>
                      <a:pPr algn="l" hangingPunct="0">
                        <a:spcBef>
                          <a:spcPts val="300"/>
                        </a:spcBef>
                        <a:spcAft>
                          <a:spcPts val="300"/>
                        </a:spcAft>
                      </a:pPr>
                      <a:r>
                        <a:rPr lang="en-GB" sz="1400" dirty="0" smtClean="0">
                          <a:effectLst/>
                        </a:rPr>
                        <a:t>T.4 </a:t>
                      </a:r>
                      <a:r>
                        <a:rPr kumimoji="0" lang="zh-CN" altLang="en-US" sz="1400" b="0" kern="1200" dirty="0" smtClean="0">
                          <a:solidFill>
                            <a:schemeClr val="tx1"/>
                          </a:solidFill>
                          <a:effectLst/>
                          <a:latin typeface="+mn-lt"/>
                          <a:ea typeface="+mn-ea"/>
                          <a:cs typeface="+mn-cs"/>
                        </a:rPr>
                        <a:t>推动获取和分享有关</a:t>
                      </a:r>
                      <a:r>
                        <a:rPr kumimoji="0" lang="en-US" sz="1400" b="0" kern="1200" dirty="0" smtClean="0">
                          <a:solidFill>
                            <a:schemeClr val="tx1"/>
                          </a:solidFill>
                          <a:effectLst/>
                          <a:latin typeface="+mn-lt"/>
                          <a:ea typeface="+mn-ea"/>
                          <a:cs typeface="+mn-cs"/>
                        </a:rPr>
                        <a:t>ITU-T</a:t>
                      </a:r>
                      <a:r>
                        <a:rPr kumimoji="0" lang="zh-CN" altLang="en-US" sz="1400" b="0" kern="1200" dirty="0" smtClean="0">
                          <a:solidFill>
                            <a:schemeClr val="tx1"/>
                          </a:solidFill>
                          <a:effectLst/>
                          <a:latin typeface="+mn-lt"/>
                          <a:ea typeface="+mn-ea"/>
                          <a:cs typeface="+mn-cs"/>
                        </a:rPr>
                        <a:t>标准化活动的知识和专业技术</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smtClean="0">
                          <a:effectLst/>
                        </a:rPr>
                        <a:t>T.4-1</a:t>
                      </a:r>
                      <a:r>
                        <a:rPr lang="zh-CN" altLang="en-US" sz="1400" dirty="0" smtClean="0">
                          <a:effectLst/>
                        </a:rPr>
                        <a:t>：</a:t>
                      </a:r>
                      <a:r>
                        <a:rPr kumimoji="0" lang="zh-CN" altLang="en-US" sz="1400" kern="1200" dirty="0" smtClean="0">
                          <a:solidFill>
                            <a:schemeClr val="tx1"/>
                          </a:solidFill>
                          <a:effectLst/>
                          <a:latin typeface="+mn-lt"/>
                          <a:ea typeface="+mn-ea"/>
                          <a:cs typeface="+mn-cs"/>
                        </a:rPr>
                        <a:t>增进对</a:t>
                      </a:r>
                      <a:r>
                        <a:rPr kumimoji="0" lang="en-US"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标准和有关执行</a:t>
                      </a:r>
                      <a:r>
                        <a:rPr kumimoji="0" lang="en-US"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标准最佳做法的了解</a:t>
                      </a:r>
                      <a:endParaRPr lang="en-US" sz="1400" dirty="0">
                        <a:effectLst/>
                      </a:endParaRPr>
                    </a:p>
                    <a:p>
                      <a:pPr algn="l" hangingPunct="0">
                        <a:spcBef>
                          <a:spcPts val="300"/>
                        </a:spcBef>
                        <a:spcAft>
                          <a:spcPts val="300"/>
                        </a:spcAft>
                      </a:pPr>
                      <a:r>
                        <a:rPr lang="en-GB" sz="1400" dirty="0" smtClean="0">
                          <a:effectLst/>
                        </a:rPr>
                        <a:t>T.4-2</a:t>
                      </a:r>
                      <a:r>
                        <a:rPr lang="zh-CN" altLang="en-US" sz="1400" dirty="0" smtClean="0">
                          <a:effectLst/>
                        </a:rPr>
                        <a:t>：</a:t>
                      </a:r>
                      <a:r>
                        <a:rPr kumimoji="0" lang="zh-CN" altLang="en-US" sz="1400" kern="1200" dirty="0" smtClean="0">
                          <a:solidFill>
                            <a:schemeClr val="tx1"/>
                          </a:solidFill>
                          <a:effectLst/>
                          <a:latin typeface="+mn-lt"/>
                          <a:ea typeface="+mn-ea"/>
                          <a:cs typeface="+mn-cs"/>
                        </a:rPr>
                        <a:t>增加对</a:t>
                      </a:r>
                      <a:r>
                        <a:rPr kumimoji="0" lang="en-US"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标准化活动的参与并提高对</a:t>
                      </a:r>
                      <a:r>
                        <a:rPr kumimoji="0" lang="en-US"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相关标准的认知</a:t>
                      </a:r>
                      <a:endParaRPr kumimoji="0" lang="en-US" altLang="zh-CN" sz="1400" kern="1200" dirty="0" smtClean="0">
                        <a:solidFill>
                          <a:schemeClr val="tx1"/>
                        </a:solidFill>
                        <a:effectLst/>
                        <a:latin typeface="+mn-lt"/>
                        <a:ea typeface="+mn-ea"/>
                        <a:cs typeface="+mn-cs"/>
                      </a:endParaRPr>
                    </a:p>
                    <a:p>
                      <a:pPr algn="l" hangingPunct="0">
                        <a:spcBef>
                          <a:spcPts val="300"/>
                        </a:spcBef>
                        <a:spcAft>
                          <a:spcPts val="300"/>
                        </a:spcAft>
                      </a:pPr>
                      <a:r>
                        <a:rPr lang="en-GB" sz="1400" dirty="0" smtClean="0">
                          <a:effectLst/>
                        </a:rPr>
                        <a:t>T.4-3</a:t>
                      </a:r>
                      <a:r>
                        <a:rPr lang="zh-CN" altLang="en-US" sz="1400" dirty="0" smtClean="0">
                          <a:effectLst/>
                        </a:rPr>
                        <a:t>：</a:t>
                      </a:r>
                      <a:r>
                        <a:rPr kumimoji="0" lang="zh-CN" altLang="en-US" sz="1400" kern="1200" dirty="0" smtClean="0">
                          <a:solidFill>
                            <a:schemeClr val="tx1"/>
                          </a:solidFill>
                          <a:effectLst/>
                          <a:latin typeface="+mn-lt"/>
                          <a:ea typeface="+mn-ea"/>
                          <a:cs typeface="+mn-cs"/>
                        </a:rPr>
                        <a:t>提高部门知名度</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a:t>
                      </a:r>
                      <a:r>
                        <a:rPr kumimoji="0" lang="en-GB" sz="1400" kern="1200" dirty="0" smtClean="0">
                          <a:solidFill>
                            <a:schemeClr val="tx1"/>
                          </a:solidFill>
                          <a:effectLst/>
                          <a:latin typeface="+mn-lt"/>
                          <a:ea typeface="+mn-ea"/>
                          <a:cs typeface="+mn-cs"/>
                        </a:rPr>
                        <a:t>ITU-T</a:t>
                      </a:r>
                      <a:r>
                        <a:rPr kumimoji="0" lang="zh-CN" altLang="en-US" sz="1400" kern="1200" dirty="0" smtClean="0">
                          <a:solidFill>
                            <a:schemeClr val="tx1"/>
                          </a:solidFill>
                          <a:effectLst/>
                          <a:latin typeface="+mn-lt"/>
                          <a:ea typeface="+mn-ea"/>
                          <a:cs typeface="+mn-cs"/>
                        </a:rPr>
                        <a:t>出版物</a:t>
                      </a:r>
                      <a:endParaRPr lang="en-US" sz="1400" dirty="0">
                        <a:effectLst/>
                      </a:endParaRPr>
                    </a:p>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数据库出版物</a:t>
                      </a:r>
                      <a:endParaRPr lang="en-US" sz="1400" dirty="0">
                        <a:effectLst/>
                      </a:endParaRPr>
                    </a:p>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宣传推广</a:t>
                      </a:r>
                      <a:r>
                        <a:rPr lang="en-US" sz="1400" dirty="0" smtClean="0">
                          <a:effectLst/>
                        </a:rPr>
                        <a:t> </a:t>
                      </a:r>
                      <a:endParaRPr lang="en-US" sz="1400" dirty="0">
                        <a:effectLst/>
                      </a:endParaRPr>
                    </a:p>
                    <a:p>
                      <a:pPr marL="183515" indent="-183515" algn="l" hangingPunct="0">
                        <a:spcBef>
                          <a:spcPts val="300"/>
                        </a:spcBef>
                        <a:spcAft>
                          <a:spcPts val="300"/>
                        </a:spcAft>
                      </a:pPr>
                      <a:r>
                        <a:rPr lang="en-US" sz="1400" dirty="0">
                          <a:effectLst/>
                        </a:rPr>
                        <a:t>–	</a:t>
                      </a:r>
                      <a:r>
                        <a:rPr kumimoji="0" lang="en-GB" sz="1400" kern="1200" dirty="0" smtClean="0">
                          <a:solidFill>
                            <a:schemeClr val="tx1"/>
                          </a:solidFill>
                          <a:effectLst/>
                          <a:latin typeface="+mn-lt"/>
                          <a:ea typeface="+mn-ea"/>
                          <a:cs typeface="+mn-cs"/>
                        </a:rPr>
                        <a:t>ITU</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操作公报</a:t>
                      </a:r>
                      <a:r>
                        <a:rPr kumimoji="0" lang="en-US" altLang="zh-CN" sz="1400" kern="1200" dirty="0" smtClean="0">
                          <a:solidFill>
                            <a:schemeClr val="tx1"/>
                          </a:solidFill>
                          <a:effectLst/>
                          <a:latin typeface="+mn-lt"/>
                          <a:ea typeface="+mn-ea"/>
                          <a:cs typeface="+mn-cs"/>
                        </a:rPr>
                        <a:t>》</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15787456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T.5</a:t>
            </a:r>
            <a:r>
              <a:rPr lang="zh-CN" altLang="en-US" sz="2800" dirty="0" smtClean="0"/>
              <a:t>（与标准化机构的合作）</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49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897292514"/>
              </p:ext>
            </p:extLst>
          </p:nvPr>
        </p:nvGraphicFramePr>
        <p:xfrm>
          <a:off x="648172" y="1988840"/>
          <a:ext cx="7847657" cy="2304698"/>
        </p:xfrm>
        <a:graphic>
          <a:graphicData uri="http://schemas.openxmlformats.org/drawingml/2006/table">
            <a:tbl>
              <a:tblPr firstRow="1" bandRow="1">
                <a:tableStyleId>{3B4B98B0-60AC-42C2-AFA5-B58CD77FA1E5}</a:tableStyleId>
              </a:tblPr>
              <a:tblGrid>
                <a:gridCol w="1872208"/>
                <a:gridCol w="3334543"/>
                <a:gridCol w="2640906"/>
              </a:tblGrid>
              <a:tr h="293018">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GB" sz="1400" dirty="0" smtClean="0">
                          <a:effectLst/>
                        </a:rPr>
                        <a:t>T.5 </a:t>
                      </a:r>
                      <a:r>
                        <a:rPr kumimoji="0" lang="zh-CN" altLang="en-US" sz="1400" b="0" kern="1200" dirty="0" smtClean="0">
                          <a:solidFill>
                            <a:schemeClr val="tx1"/>
                          </a:solidFill>
                          <a:effectLst/>
                          <a:latin typeface="+mn-lt"/>
                          <a:ea typeface="+mn-ea"/>
                          <a:cs typeface="+mn-cs"/>
                        </a:rPr>
                        <a:t>扩大并促进与国际区域性和国家标准化机构的合作</a:t>
                      </a:r>
                      <a:endParaRPr lang="en-US" sz="1400" b="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l" hangingPunct="0">
                        <a:spcBef>
                          <a:spcPts val="300"/>
                        </a:spcBef>
                        <a:spcAft>
                          <a:spcPts val="300"/>
                        </a:spcAft>
                      </a:pPr>
                      <a:r>
                        <a:rPr lang="en-GB" sz="1400" dirty="0" smtClean="0">
                          <a:effectLst/>
                        </a:rPr>
                        <a:t>T.5-1</a:t>
                      </a:r>
                      <a:r>
                        <a:rPr lang="zh-CN" altLang="en-US" sz="1400" dirty="0" smtClean="0">
                          <a:effectLst/>
                        </a:rPr>
                        <a:t>：</a:t>
                      </a:r>
                      <a:r>
                        <a:rPr kumimoji="0" lang="zh-CN" altLang="en-US" sz="1400" kern="1200" dirty="0" smtClean="0">
                          <a:solidFill>
                            <a:schemeClr val="tx1"/>
                          </a:solidFill>
                          <a:effectLst/>
                          <a:latin typeface="+mn-lt"/>
                          <a:ea typeface="+mn-ea"/>
                          <a:cs typeface="+mn-cs"/>
                        </a:rPr>
                        <a:t>增加与其他标准化组织之间的沟通</a:t>
                      </a:r>
                      <a:endParaRPr lang="en-US" sz="1400" dirty="0" smtClean="0">
                        <a:effectLst/>
                      </a:endParaRPr>
                    </a:p>
                    <a:p>
                      <a:pPr algn="l" hangingPunct="0">
                        <a:spcBef>
                          <a:spcPts val="300"/>
                        </a:spcBef>
                        <a:spcAft>
                          <a:spcPts val="300"/>
                        </a:spcAft>
                      </a:pPr>
                      <a:r>
                        <a:rPr lang="en-GB" sz="1400" dirty="0" smtClean="0">
                          <a:effectLst/>
                        </a:rPr>
                        <a:t>T.5-2</a:t>
                      </a:r>
                      <a:r>
                        <a:rPr lang="zh-CN" altLang="en-US" sz="1400" dirty="0" smtClean="0">
                          <a:effectLst/>
                        </a:rPr>
                        <a:t>：</a:t>
                      </a:r>
                      <a:r>
                        <a:rPr kumimoji="0" lang="zh-CN" altLang="en-US" sz="1400" kern="1200" dirty="0" smtClean="0">
                          <a:solidFill>
                            <a:schemeClr val="tx1"/>
                          </a:solidFill>
                          <a:effectLst/>
                          <a:latin typeface="+mn-lt"/>
                          <a:ea typeface="+mn-ea"/>
                          <a:cs typeface="+mn-cs"/>
                        </a:rPr>
                        <a:t>减少相互冲突的标准数量</a:t>
                      </a:r>
                      <a:endParaRPr lang="en-US" sz="1400" dirty="0" smtClean="0">
                        <a:effectLst/>
                      </a:endParaRPr>
                    </a:p>
                    <a:p>
                      <a:pPr algn="l" hangingPunct="0">
                        <a:spcBef>
                          <a:spcPts val="300"/>
                        </a:spcBef>
                        <a:spcAft>
                          <a:spcPts val="300"/>
                        </a:spcAft>
                      </a:pPr>
                      <a:r>
                        <a:rPr lang="en-GB" sz="1400" dirty="0" smtClean="0">
                          <a:effectLst/>
                        </a:rPr>
                        <a:t>T.5-3</a:t>
                      </a:r>
                      <a:r>
                        <a:rPr lang="zh-CN" altLang="en-US" sz="1400" dirty="0" smtClean="0">
                          <a:effectLst/>
                        </a:rPr>
                        <a:t>：</a:t>
                      </a:r>
                      <a:r>
                        <a:rPr kumimoji="0" lang="zh-CN" altLang="en-US" sz="1400" kern="1200" dirty="0" smtClean="0">
                          <a:solidFill>
                            <a:schemeClr val="tx1"/>
                          </a:solidFill>
                          <a:effectLst/>
                          <a:latin typeface="+mn-lt"/>
                          <a:ea typeface="+mn-ea"/>
                          <a:cs typeface="+mn-cs"/>
                        </a:rPr>
                        <a:t>增加与其他组织的签订的谅解备忘录</a:t>
                      </a:r>
                      <a:r>
                        <a:rPr kumimoji="0" lang="en-GB"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协作协议数量</a:t>
                      </a:r>
                      <a:endParaRPr kumimoji="0" lang="en-US" altLang="zh-CN" sz="1400" kern="1200" dirty="0" smtClean="0">
                        <a:solidFill>
                          <a:schemeClr val="tx1"/>
                        </a:solidFill>
                        <a:effectLst/>
                        <a:latin typeface="+mn-lt"/>
                        <a:ea typeface="+mn-ea"/>
                        <a:cs typeface="+mn-cs"/>
                      </a:endParaRPr>
                    </a:p>
                    <a:p>
                      <a:pPr algn="l" hangingPunct="0">
                        <a:spcBef>
                          <a:spcPts val="300"/>
                        </a:spcBef>
                        <a:spcAft>
                          <a:spcPts val="300"/>
                        </a:spcAft>
                      </a:pPr>
                      <a:r>
                        <a:rPr lang="en-GB" sz="1400" dirty="0" smtClean="0">
                          <a:effectLst/>
                        </a:rPr>
                        <a:t>T.5-4</a:t>
                      </a:r>
                      <a:r>
                        <a:rPr lang="zh-CN" altLang="en-US" sz="1400" dirty="0" smtClean="0">
                          <a:effectLst/>
                        </a:rPr>
                        <a:t>：</a:t>
                      </a:r>
                      <a:r>
                        <a:rPr kumimoji="0" lang="zh-CN" altLang="en-US" sz="1400" kern="1200" dirty="0" smtClean="0">
                          <a:solidFill>
                            <a:schemeClr val="tx1"/>
                          </a:solidFill>
                          <a:effectLst/>
                          <a:latin typeface="+mn-lt"/>
                          <a:ea typeface="+mn-ea"/>
                          <a:cs typeface="+mn-cs"/>
                        </a:rPr>
                        <a:t>增加符合</a:t>
                      </a:r>
                      <a:r>
                        <a:rPr kumimoji="0" lang="en-GB" sz="1400" kern="1200" dirty="0" smtClean="0">
                          <a:solidFill>
                            <a:schemeClr val="tx1"/>
                          </a:solidFill>
                          <a:effectLst/>
                          <a:latin typeface="+mn-lt"/>
                          <a:ea typeface="+mn-ea"/>
                          <a:cs typeface="+mn-cs"/>
                        </a:rPr>
                        <a:t>ITU-T A.4</a:t>
                      </a:r>
                      <a:r>
                        <a:rPr kumimoji="0" lang="zh-CN" altLang="en-US" sz="1400" kern="1200" dirty="0" smtClean="0">
                          <a:solidFill>
                            <a:schemeClr val="tx1"/>
                          </a:solidFill>
                          <a:effectLst/>
                          <a:latin typeface="+mn-lt"/>
                          <a:ea typeface="+mn-ea"/>
                          <a:cs typeface="+mn-cs"/>
                        </a:rPr>
                        <a:t>、</a:t>
                      </a:r>
                      <a:r>
                        <a:rPr kumimoji="0" lang="en-GB" sz="1400" kern="1200" dirty="0" smtClean="0">
                          <a:solidFill>
                            <a:schemeClr val="tx1"/>
                          </a:solidFill>
                          <a:effectLst/>
                          <a:latin typeface="+mn-lt"/>
                          <a:ea typeface="+mn-ea"/>
                          <a:cs typeface="+mn-cs"/>
                        </a:rPr>
                        <a:t>A.5</a:t>
                      </a:r>
                      <a:r>
                        <a:rPr kumimoji="0" lang="zh-CN" altLang="en-US" sz="1400" kern="1200" dirty="0" smtClean="0">
                          <a:solidFill>
                            <a:schemeClr val="tx1"/>
                          </a:solidFill>
                          <a:effectLst/>
                          <a:latin typeface="+mn-lt"/>
                          <a:ea typeface="+mn-ea"/>
                          <a:cs typeface="+mn-cs"/>
                        </a:rPr>
                        <a:t>和</a:t>
                      </a:r>
                      <a:r>
                        <a:rPr kumimoji="0" lang="en-GB" sz="1400" kern="1200" dirty="0" smtClean="0">
                          <a:solidFill>
                            <a:schemeClr val="tx1"/>
                          </a:solidFill>
                          <a:effectLst/>
                          <a:latin typeface="+mn-lt"/>
                          <a:ea typeface="+mn-ea"/>
                          <a:cs typeface="+mn-cs"/>
                        </a:rPr>
                        <a:t>A.6</a:t>
                      </a:r>
                      <a:r>
                        <a:rPr kumimoji="0" lang="zh-CN" altLang="en-US" sz="1400" kern="1200" dirty="0" smtClean="0">
                          <a:solidFill>
                            <a:schemeClr val="tx1"/>
                          </a:solidFill>
                          <a:effectLst/>
                          <a:latin typeface="+mn-lt"/>
                          <a:ea typeface="+mn-ea"/>
                          <a:cs typeface="+mn-cs"/>
                        </a:rPr>
                        <a:t>标准的组织数量</a:t>
                      </a:r>
                      <a:endParaRPr lang="en-US" sz="1400" dirty="0">
                        <a:effectLst/>
                      </a:endParaRPr>
                    </a:p>
                    <a:p>
                      <a:pPr algn="l" hangingPunct="0">
                        <a:spcBef>
                          <a:spcPts val="300"/>
                        </a:spcBef>
                        <a:spcAft>
                          <a:spcPts val="300"/>
                        </a:spcAft>
                      </a:pPr>
                      <a:r>
                        <a:rPr lang="en-GB" sz="1400" dirty="0" smtClean="0">
                          <a:effectLst/>
                        </a:rPr>
                        <a:t>T.5-5</a:t>
                      </a:r>
                      <a:r>
                        <a:rPr lang="zh-CN" altLang="en-US" sz="1400" dirty="0" smtClean="0">
                          <a:effectLst/>
                        </a:rPr>
                        <a:t>：</a:t>
                      </a:r>
                      <a:r>
                        <a:rPr kumimoji="0" lang="zh-CN" altLang="en-US" sz="1400" kern="1200" dirty="0" smtClean="0">
                          <a:solidFill>
                            <a:schemeClr val="tx1"/>
                          </a:solidFill>
                          <a:effectLst/>
                          <a:latin typeface="+mn-lt"/>
                          <a:ea typeface="+mn-ea"/>
                          <a:cs typeface="+mn-cs"/>
                        </a:rPr>
                        <a:t>增加与其他组织联合主办的讲习班</a:t>
                      </a:r>
                      <a:r>
                        <a:rPr kumimoji="0" lang="en-GB"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活动数量</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谅解备忘录（</a:t>
                      </a:r>
                      <a:r>
                        <a:rPr kumimoji="0" lang="en-GB" sz="1400" kern="1200" dirty="0" smtClean="0">
                          <a:solidFill>
                            <a:schemeClr val="tx1"/>
                          </a:solidFill>
                          <a:effectLst/>
                          <a:latin typeface="+mn-lt"/>
                          <a:ea typeface="+mn-ea"/>
                          <a:cs typeface="+mn-cs"/>
                        </a:rPr>
                        <a:t>MoU</a:t>
                      </a:r>
                      <a:r>
                        <a:rPr kumimoji="0" lang="zh-CN" altLang="en-US" sz="1400" kern="1200" dirty="0" smtClean="0">
                          <a:solidFill>
                            <a:schemeClr val="tx1"/>
                          </a:solidFill>
                          <a:effectLst/>
                          <a:latin typeface="+mn-lt"/>
                          <a:ea typeface="+mn-ea"/>
                          <a:cs typeface="+mn-cs"/>
                        </a:rPr>
                        <a:t>）及协作协议</a:t>
                      </a:r>
                      <a:r>
                        <a:rPr lang="en-US" sz="1400" dirty="0" smtClean="0">
                          <a:effectLst/>
                        </a:rPr>
                        <a:t>s</a:t>
                      </a:r>
                      <a:endParaRPr lang="en-US" sz="1400" dirty="0">
                        <a:effectLst/>
                      </a:endParaRPr>
                    </a:p>
                    <a:p>
                      <a:pPr marL="183515" indent="-183515" algn="l" hangingPunct="0">
                        <a:spcBef>
                          <a:spcPts val="300"/>
                        </a:spcBef>
                        <a:spcAft>
                          <a:spcPts val="300"/>
                        </a:spcAft>
                      </a:pPr>
                      <a:r>
                        <a:rPr lang="fr-CH" sz="1400" dirty="0">
                          <a:effectLst/>
                        </a:rPr>
                        <a:t>–	</a:t>
                      </a:r>
                      <a:r>
                        <a:rPr kumimoji="0" lang="en-GB" sz="1400" kern="1200" dirty="0" smtClean="0">
                          <a:solidFill>
                            <a:schemeClr val="tx1"/>
                          </a:solidFill>
                          <a:effectLst/>
                          <a:latin typeface="+mn-lt"/>
                          <a:ea typeface="+mn-ea"/>
                          <a:cs typeface="+mn-cs"/>
                        </a:rPr>
                        <a:t>ITU-T A.4/A.5/A.6</a:t>
                      </a:r>
                      <a:r>
                        <a:rPr kumimoji="0" lang="zh-CN" altLang="en-US" sz="1400" kern="1200" dirty="0" smtClean="0">
                          <a:solidFill>
                            <a:schemeClr val="tx1"/>
                          </a:solidFill>
                          <a:effectLst/>
                          <a:latin typeface="+mn-lt"/>
                          <a:ea typeface="+mn-ea"/>
                          <a:cs typeface="+mn-cs"/>
                        </a:rPr>
                        <a:t>资格</a:t>
                      </a:r>
                      <a:r>
                        <a:rPr lang="fr-CH" sz="1400" dirty="0" smtClean="0">
                          <a:effectLst/>
                        </a:rPr>
                        <a:t> </a:t>
                      </a:r>
                      <a:endParaRPr lang="en-US" sz="1400" dirty="0">
                        <a:effectLst/>
                      </a:endParaRPr>
                    </a:p>
                    <a:p>
                      <a:pPr marL="183515" indent="-183515" algn="l" hangingPunct="0">
                        <a:spcBef>
                          <a:spcPts val="300"/>
                        </a:spcBef>
                        <a:spcAft>
                          <a:spcPts val="300"/>
                        </a:spcAft>
                      </a:pPr>
                      <a:r>
                        <a:rPr lang="en-US" sz="1400" dirty="0">
                          <a:effectLst/>
                        </a:rPr>
                        <a:t>–	</a:t>
                      </a:r>
                      <a:r>
                        <a:rPr kumimoji="0" lang="zh-CN" altLang="en-US" sz="1400" kern="1200" dirty="0" smtClean="0">
                          <a:solidFill>
                            <a:schemeClr val="tx1"/>
                          </a:solidFill>
                          <a:effectLst/>
                          <a:latin typeface="+mn-lt"/>
                          <a:ea typeface="+mn-ea"/>
                          <a:cs typeface="+mn-cs"/>
                        </a:rPr>
                        <a:t>联合主办讲习班</a:t>
                      </a:r>
                      <a:r>
                        <a:rPr kumimoji="0" lang="en-GB"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活动</a:t>
                      </a:r>
                      <a:endParaRPr lang="en-US" sz="1400" dirty="0">
                        <a:effectLst/>
                      </a:endParaRPr>
                    </a:p>
                    <a:p>
                      <a:pPr marL="183515" indent="-183515" algn="l" hangingPunct="0">
                        <a:spcBef>
                          <a:spcPts val="300"/>
                        </a:spcBef>
                        <a:spcAft>
                          <a:spcPts val="30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bl>
          </a:graphicData>
        </a:graphic>
      </p:graphicFrame>
    </p:spTree>
    <p:extLst>
      <p:ext uri="{BB962C8B-B14F-4D97-AF65-F5344CB8AC3E}">
        <p14:creationId xmlns:p14="http://schemas.microsoft.com/office/powerpoint/2010/main" val="2464305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Up Arrow 38"/>
          <p:cNvSpPr/>
          <p:nvPr/>
        </p:nvSpPr>
        <p:spPr>
          <a:xfrm>
            <a:off x="3059832" y="4784872"/>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 name="Title 1"/>
          <p:cNvSpPr>
            <a:spLocks noGrp="1"/>
          </p:cNvSpPr>
          <p:nvPr>
            <p:ph type="title"/>
          </p:nvPr>
        </p:nvSpPr>
        <p:spPr/>
        <p:txBody>
          <a:bodyPr>
            <a:noAutofit/>
          </a:bodyPr>
          <a:lstStyle/>
          <a:p>
            <a:r>
              <a:rPr lang="zh-CN" altLang="en-US" sz="3600" dirty="0" smtClean="0"/>
              <a:t>国际电联</a:t>
            </a:r>
            <a:r>
              <a:rPr lang="en-US" sz="3600" dirty="0" smtClean="0"/>
              <a:t>2016-2019</a:t>
            </a:r>
            <a:r>
              <a:rPr lang="zh-CN" altLang="en-US" sz="3600" dirty="0" smtClean="0"/>
              <a:t>年战略框架</a:t>
            </a:r>
            <a:endParaRPr lang="en-US" sz="36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5</a:t>
            </a:fld>
            <a:endParaRPr lang="en-US" dirty="0"/>
          </a:p>
        </p:txBody>
      </p:sp>
      <p:sp>
        <p:nvSpPr>
          <p:cNvPr id="5" name="Rectangle 4"/>
          <p:cNvSpPr/>
          <p:nvPr/>
        </p:nvSpPr>
        <p:spPr>
          <a:xfrm>
            <a:off x="647565" y="5079151"/>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pPr>
            <a:r>
              <a:rPr lang="zh-CN" altLang="en-US" sz="1600" b="1" dirty="0">
                <a:solidFill>
                  <a:schemeClr val="tx2"/>
                </a:solidFill>
              </a:rPr>
              <a:t>国际电联</a:t>
            </a:r>
            <a:endParaRPr lang="en-US" sz="1600" b="1" dirty="0" smtClean="0">
              <a:solidFill>
                <a:schemeClr val="tx2"/>
              </a:solidFill>
            </a:endParaRPr>
          </a:p>
          <a:p>
            <a:pPr algn="r">
              <a:lnSpc>
                <a:spcPct val="80000"/>
              </a:lnSpc>
            </a:pPr>
            <a:r>
              <a:rPr lang="zh-CN" altLang="en-US" sz="1600" b="1" dirty="0">
                <a:solidFill>
                  <a:schemeClr val="tx2"/>
                </a:solidFill>
              </a:rPr>
              <a:t>秘书处</a:t>
            </a:r>
            <a:endParaRPr lang="en-US" sz="1600" b="1" dirty="0">
              <a:solidFill>
                <a:schemeClr val="tx2"/>
              </a:solidFill>
            </a:endParaRPr>
          </a:p>
        </p:txBody>
      </p:sp>
      <p:sp>
        <p:nvSpPr>
          <p:cNvPr id="6" name="Rectangle 5"/>
          <p:cNvSpPr/>
          <p:nvPr/>
        </p:nvSpPr>
        <p:spPr>
          <a:xfrm>
            <a:off x="647565" y="4194647"/>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7" name="Rectangle 6"/>
          <p:cNvSpPr/>
          <p:nvPr/>
        </p:nvSpPr>
        <p:spPr>
          <a:xfrm>
            <a:off x="647563" y="2468692"/>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zh-CN" altLang="en-US" b="1" dirty="0" smtClean="0">
                <a:solidFill>
                  <a:schemeClr val="tx2"/>
                </a:solidFill>
              </a:rPr>
              <a:t>战略目标和</a:t>
            </a:r>
            <a:endParaRPr lang="en-US" altLang="zh-CN" b="1" dirty="0" smtClean="0">
              <a:solidFill>
                <a:schemeClr val="tx2"/>
              </a:solidFill>
            </a:endParaRPr>
          </a:p>
          <a:p>
            <a:r>
              <a:rPr lang="zh-CN" altLang="en-US" b="1" dirty="0" smtClean="0">
                <a:solidFill>
                  <a:schemeClr val="tx2"/>
                </a:solidFill>
              </a:rPr>
              <a:t>具体目标</a:t>
            </a:r>
            <a:endParaRPr lang="en-US" b="1" dirty="0">
              <a:solidFill>
                <a:schemeClr val="tx2"/>
              </a:solidFill>
            </a:endParaRPr>
          </a:p>
        </p:txBody>
      </p:sp>
      <p:sp>
        <p:nvSpPr>
          <p:cNvPr id="8" name="Rectangle 7"/>
          <p:cNvSpPr/>
          <p:nvPr/>
        </p:nvSpPr>
        <p:spPr>
          <a:xfrm>
            <a:off x="64756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ITU-R</a:t>
            </a:r>
            <a:br>
              <a:rPr lang="en-US" sz="1500" b="1" dirty="0" smtClean="0"/>
            </a:br>
            <a:r>
              <a:rPr lang="zh-CN" altLang="en-US" sz="1500" b="1" dirty="0" smtClean="0"/>
              <a:t>部门目标及成果</a:t>
            </a:r>
            <a:endParaRPr lang="en-US" sz="1500" b="1" dirty="0"/>
          </a:p>
        </p:txBody>
      </p:sp>
      <p:sp>
        <p:nvSpPr>
          <p:cNvPr id="9" name="Rectangle 8"/>
          <p:cNvSpPr/>
          <p:nvPr/>
        </p:nvSpPr>
        <p:spPr>
          <a:xfrm>
            <a:off x="262799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ITU-T</a:t>
            </a:r>
          </a:p>
          <a:p>
            <a:pPr algn="ctr"/>
            <a:r>
              <a:rPr lang="zh-CN" altLang="en-US" sz="1500" b="1" dirty="0"/>
              <a:t>部门目标及成果</a:t>
            </a:r>
            <a:endParaRPr lang="en-US" sz="1500" b="1" dirty="0"/>
          </a:p>
        </p:txBody>
      </p:sp>
      <p:sp>
        <p:nvSpPr>
          <p:cNvPr id="10" name="Rectangle 9"/>
          <p:cNvSpPr/>
          <p:nvPr/>
        </p:nvSpPr>
        <p:spPr>
          <a:xfrm>
            <a:off x="4608004"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ITU-D</a:t>
            </a:r>
          </a:p>
          <a:p>
            <a:pPr algn="ctr"/>
            <a:r>
              <a:rPr lang="zh-CN" altLang="en-US" sz="1500" b="1" dirty="0"/>
              <a:t>部门目标及成果</a:t>
            </a:r>
            <a:endParaRPr lang="en-US" sz="1500" b="1" dirty="0"/>
          </a:p>
        </p:txBody>
      </p:sp>
      <p:sp>
        <p:nvSpPr>
          <p:cNvPr id="11" name="Rectangle 10"/>
          <p:cNvSpPr/>
          <p:nvPr/>
        </p:nvSpPr>
        <p:spPr>
          <a:xfrm>
            <a:off x="6588436" y="3317496"/>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zh-CN" altLang="en-US" sz="1500" b="1" dirty="0" smtClean="0"/>
              <a:t>国际电联</a:t>
            </a:r>
            <a:r>
              <a:rPr lang="en-US" altLang="zh-CN" sz="1500" b="1" dirty="0" smtClean="0"/>
              <a:t/>
            </a:r>
            <a:br>
              <a:rPr lang="en-US" altLang="zh-CN" sz="1500" b="1" dirty="0" smtClean="0"/>
            </a:br>
            <a:r>
              <a:rPr lang="zh-CN" altLang="en-US" sz="1500" b="1" dirty="0" smtClean="0"/>
              <a:t>跨部门目标</a:t>
            </a:r>
            <a:r>
              <a:rPr lang="zh-CN" altLang="en-US" sz="1500" b="1" dirty="0"/>
              <a:t>及成果</a:t>
            </a:r>
            <a:endParaRPr lang="en-US" sz="1500" b="1" dirty="0"/>
          </a:p>
        </p:txBody>
      </p:sp>
      <p:sp>
        <p:nvSpPr>
          <p:cNvPr id="12" name="Isosceles Triangle 11"/>
          <p:cNvSpPr/>
          <p:nvPr/>
        </p:nvSpPr>
        <p:spPr>
          <a:xfrm>
            <a:off x="647564" y="1616520"/>
            <a:ext cx="7848872" cy="79208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b="1" dirty="0"/>
              <a:t>国际电联</a:t>
            </a:r>
            <a:r>
              <a:rPr lang="zh-CN" altLang="en-US" b="1" dirty="0" smtClean="0"/>
              <a:t>愿景及使命</a:t>
            </a:r>
            <a:endParaRPr lang="en-US" b="1" dirty="0"/>
          </a:p>
        </p:txBody>
      </p:sp>
      <p:sp>
        <p:nvSpPr>
          <p:cNvPr id="13" name="Arc 12"/>
          <p:cNvSpPr/>
          <p:nvPr/>
        </p:nvSpPr>
        <p:spPr>
          <a:xfrm rot="10800000">
            <a:off x="1446896" y="4994088"/>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Arc 13"/>
          <p:cNvSpPr/>
          <p:nvPr/>
        </p:nvSpPr>
        <p:spPr>
          <a:xfrm rot="10800000">
            <a:off x="3296818" y="5066101"/>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Arc 14"/>
          <p:cNvSpPr/>
          <p:nvPr/>
        </p:nvSpPr>
        <p:spPr>
          <a:xfrm rot="10800000">
            <a:off x="5166557" y="5055199"/>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6" name="Group 15"/>
          <p:cNvGrpSpPr/>
          <p:nvPr/>
        </p:nvGrpSpPr>
        <p:grpSpPr>
          <a:xfrm>
            <a:off x="755996" y="4294940"/>
            <a:ext cx="7632448" cy="323165"/>
            <a:chOff x="827984" y="4392000"/>
            <a:chExt cx="7632448" cy="323165"/>
          </a:xfrm>
        </p:grpSpPr>
        <p:sp>
          <p:nvSpPr>
            <p:cNvPr id="17" name="TextBox 16"/>
            <p:cNvSpPr txBox="1"/>
            <p:nvPr/>
          </p:nvSpPr>
          <p:spPr>
            <a:xfrm>
              <a:off x="6660432"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zh-CN" altLang="en-US" sz="1500" b="1" dirty="0" smtClean="0"/>
                <a:t>跨部门</a:t>
              </a:r>
              <a:r>
                <a:rPr lang="zh-CN" altLang="en-US" sz="1500" b="1" dirty="0"/>
                <a:t>输出</a:t>
              </a:r>
              <a:r>
                <a:rPr lang="zh-CN" altLang="en-US" sz="1500" b="1" dirty="0" smtClean="0"/>
                <a:t>成果</a:t>
              </a:r>
              <a:endParaRPr lang="en-US" sz="1500" b="1" dirty="0"/>
            </a:p>
          </p:txBody>
        </p:sp>
        <p:sp>
          <p:nvSpPr>
            <p:cNvPr id="18" name="TextBox 17"/>
            <p:cNvSpPr txBox="1"/>
            <p:nvPr/>
          </p:nvSpPr>
          <p:spPr>
            <a:xfrm>
              <a:off x="4716216"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ITU-D</a:t>
              </a:r>
              <a:r>
                <a:rPr lang="zh-CN" altLang="en-US" sz="1500" b="1" dirty="0"/>
                <a:t>输出成果</a:t>
              </a:r>
              <a:endParaRPr lang="en-US" sz="1500" b="1" dirty="0"/>
            </a:p>
          </p:txBody>
        </p:sp>
        <p:sp>
          <p:nvSpPr>
            <p:cNvPr id="19" name="TextBox 18"/>
            <p:cNvSpPr txBox="1"/>
            <p:nvPr/>
          </p:nvSpPr>
          <p:spPr>
            <a:xfrm>
              <a:off x="2772000"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ITU-T</a:t>
              </a:r>
              <a:r>
                <a:rPr lang="zh-CN" altLang="en-US" sz="1500" b="1" dirty="0"/>
                <a:t>输出成果</a:t>
              </a:r>
              <a:endParaRPr lang="en-US" sz="1500" b="1" dirty="0"/>
            </a:p>
          </p:txBody>
        </p:sp>
        <p:sp>
          <p:nvSpPr>
            <p:cNvPr id="20" name="TextBox 19"/>
            <p:cNvSpPr txBox="1"/>
            <p:nvPr/>
          </p:nvSpPr>
          <p:spPr>
            <a:xfrm>
              <a:off x="827984"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ITU-R</a:t>
              </a:r>
              <a:r>
                <a:rPr lang="zh-CN" altLang="en-US" sz="1500" b="1" dirty="0" smtClean="0"/>
                <a:t>输出成果</a:t>
              </a:r>
              <a:endParaRPr lang="en-US" sz="1500" b="1" dirty="0"/>
            </a:p>
          </p:txBody>
        </p:sp>
      </p:grpSp>
      <p:sp>
        <p:nvSpPr>
          <p:cNvPr id="21" name="Arc 20"/>
          <p:cNvSpPr/>
          <p:nvPr/>
        </p:nvSpPr>
        <p:spPr>
          <a:xfrm rot="10800000">
            <a:off x="6408204" y="5210118"/>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2" name="Up Arrow 21"/>
          <p:cNvSpPr/>
          <p:nvPr/>
        </p:nvSpPr>
        <p:spPr>
          <a:xfrm>
            <a:off x="3023828" y="3893560"/>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23" name="TextBox 22"/>
          <p:cNvSpPr txBox="1"/>
          <p:nvPr/>
        </p:nvSpPr>
        <p:spPr>
          <a:xfrm>
            <a:off x="6768244" y="5752099"/>
            <a:ext cx="1620200" cy="437043"/>
          </a:xfrm>
          <a:prstGeom prst="rect">
            <a:avLst/>
          </a:prstGeom>
          <a:noFill/>
        </p:spPr>
        <p:txBody>
          <a:bodyPr wrap="square" rtlCol="0">
            <a:spAutoFit/>
          </a:bodyPr>
          <a:lstStyle/>
          <a:p>
            <a:pPr>
              <a:lnSpc>
                <a:spcPct val="80000"/>
              </a:lnSpc>
            </a:pPr>
            <a:r>
              <a:rPr lang="zh-CN" altLang="en-US" sz="1400" b="1" cap="small" dirty="0" smtClean="0">
                <a:solidFill>
                  <a:schemeClr val="accent1"/>
                </a:solidFill>
              </a:rPr>
              <a:t>促成因素</a:t>
            </a:r>
            <a:endParaRPr lang="en-US" sz="1400" b="1" cap="small" dirty="0" smtClean="0">
              <a:solidFill>
                <a:schemeClr val="accent1"/>
              </a:solidFill>
            </a:endParaRPr>
          </a:p>
          <a:p>
            <a:pPr>
              <a:lnSpc>
                <a:spcPct val="80000"/>
              </a:lnSpc>
            </a:pPr>
            <a:r>
              <a:rPr lang="zh-CN" altLang="en-US" sz="1400" b="1" dirty="0" smtClean="0">
                <a:solidFill>
                  <a:schemeClr val="accent1"/>
                </a:solidFill>
              </a:rPr>
              <a:t>支持服务</a:t>
            </a:r>
            <a:endParaRPr lang="en-US" sz="1400" b="1" dirty="0">
              <a:solidFill>
                <a:schemeClr val="accent1"/>
              </a:solidFill>
            </a:endParaRPr>
          </a:p>
        </p:txBody>
      </p:sp>
      <p:pic>
        <p:nvPicPr>
          <p:cNvPr id="24" name="Picture 23"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389" y="2480400"/>
            <a:ext cx="1250094" cy="720000"/>
          </a:xfrm>
          <a:prstGeom prst="rect">
            <a:avLst/>
          </a:prstGeom>
          <a:noFill/>
          <a:ln>
            <a:noFill/>
          </a:ln>
        </p:spPr>
      </p:pic>
      <p:pic>
        <p:nvPicPr>
          <p:cNvPr id="25" name="Picture 24"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7341" y="2480400"/>
            <a:ext cx="1252107" cy="720000"/>
          </a:xfrm>
          <a:prstGeom prst="rect">
            <a:avLst/>
          </a:prstGeom>
          <a:noFill/>
          <a:ln>
            <a:noFill/>
          </a:ln>
        </p:spPr>
      </p:pic>
      <p:pic>
        <p:nvPicPr>
          <p:cNvPr id="26" name="Picture 25" descr="rt5-2.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306" y="2480400"/>
            <a:ext cx="1252107" cy="720000"/>
          </a:xfrm>
          <a:prstGeom prst="rect">
            <a:avLst/>
          </a:prstGeom>
          <a:noFill/>
          <a:ln>
            <a:noFill/>
          </a:ln>
        </p:spPr>
      </p:pic>
      <p:pic>
        <p:nvPicPr>
          <p:cNvPr id="27" name="Picture 26" descr="rt5-2.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9892" y="2480400"/>
            <a:ext cx="1252107" cy="720000"/>
          </a:xfrm>
          <a:prstGeom prst="rect">
            <a:avLst/>
          </a:prstGeom>
          <a:noFill/>
          <a:ln>
            <a:noFill/>
          </a:ln>
        </p:spPr>
      </p:pic>
      <p:sp>
        <p:nvSpPr>
          <p:cNvPr id="35" name="TextBox 34"/>
          <p:cNvSpPr txBox="1"/>
          <p:nvPr/>
        </p:nvSpPr>
        <p:spPr>
          <a:xfrm>
            <a:off x="791580"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CN" altLang="en-US" sz="1400" b="1" dirty="0" smtClean="0">
                <a:solidFill>
                  <a:schemeClr val="tx2"/>
                </a:solidFill>
              </a:rPr>
              <a:t>无线电通信局</a:t>
            </a:r>
            <a:endParaRPr lang="en-US" sz="1400" b="1" dirty="0">
              <a:solidFill>
                <a:schemeClr val="tx2"/>
              </a:solidFill>
            </a:endParaRPr>
          </a:p>
        </p:txBody>
      </p:sp>
      <p:sp>
        <p:nvSpPr>
          <p:cNvPr id="36" name="TextBox 35"/>
          <p:cNvSpPr txBox="1"/>
          <p:nvPr/>
        </p:nvSpPr>
        <p:spPr>
          <a:xfrm>
            <a:off x="2483768" y="523553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zh-CN" altLang="en-US" sz="1400" dirty="0" smtClean="0"/>
              <a:t>电信标准化局</a:t>
            </a:r>
            <a:endParaRPr lang="en-US" sz="1400" dirty="0"/>
          </a:p>
        </p:txBody>
      </p:sp>
      <p:sp>
        <p:nvSpPr>
          <p:cNvPr id="37" name="TextBox 36"/>
          <p:cNvSpPr txBox="1"/>
          <p:nvPr/>
        </p:nvSpPr>
        <p:spPr>
          <a:xfrm>
            <a:off x="4211960"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zh-CN" altLang="en-US" sz="1400" dirty="0" smtClean="0"/>
              <a:t>电信发展局</a:t>
            </a:r>
            <a:endParaRPr lang="en-US" sz="1400" dirty="0"/>
          </a:p>
        </p:txBody>
      </p:sp>
      <p:sp>
        <p:nvSpPr>
          <p:cNvPr id="38" name="TextBox 37"/>
          <p:cNvSpPr txBox="1"/>
          <p:nvPr/>
        </p:nvSpPr>
        <p:spPr>
          <a:xfrm>
            <a:off x="5868144" y="5236910"/>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zh-CN" altLang="en-US" sz="1400" dirty="0" smtClean="0"/>
              <a:t>总秘书处</a:t>
            </a:r>
            <a:endParaRPr lang="en-US" sz="1400" dirty="0"/>
          </a:p>
        </p:txBody>
      </p:sp>
      <p:sp>
        <p:nvSpPr>
          <p:cNvPr id="28" name="TextBox 27"/>
          <p:cNvSpPr txBox="1"/>
          <p:nvPr/>
        </p:nvSpPr>
        <p:spPr>
          <a:xfrm>
            <a:off x="2712361" y="3005239"/>
            <a:ext cx="576149" cy="153888"/>
          </a:xfrm>
          <a:prstGeom prst="rect">
            <a:avLst/>
          </a:prstGeom>
          <a:solidFill>
            <a:schemeClr val="accent1">
              <a:lumMod val="75000"/>
            </a:schemeClr>
          </a:solidFill>
        </p:spPr>
        <p:txBody>
          <a:bodyPr wrap="square" tIns="0" bIns="0" rtlCol="0">
            <a:spAutoFit/>
          </a:bodyPr>
          <a:lstStyle/>
          <a:p>
            <a:r>
              <a:rPr lang="zh-CN" altLang="en-US" sz="1000" dirty="0" smtClean="0">
                <a:solidFill>
                  <a:schemeClr val="bg1"/>
                </a:solidFill>
              </a:rPr>
              <a:t>成长</a:t>
            </a:r>
            <a:endParaRPr lang="en-US" sz="1000" dirty="0">
              <a:solidFill>
                <a:schemeClr val="bg1"/>
              </a:solidFill>
            </a:endParaRPr>
          </a:p>
        </p:txBody>
      </p:sp>
      <p:sp>
        <p:nvSpPr>
          <p:cNvPr id="34" name="TextBox 33"/>
          <p:cNvSpPr txBox="1"/>
          <p:nvPr/>
        </p:nvSpPr>
        <p:spPr>
          <a:xfrm>
            <a:off x="4175319" y="2995318"/>
            <a:ext cx="576149" cy="153888"/>
          </a:xfrm>
          <a:prstGeom prst="rect">
            <a:avLst/>
          </a:prstGeom>
          <a:solidFill>
            <a:schemeClr val="accent1">
              <a:lumMod val="75000"/>
            </a:schemeClr>
          </a:solidFill>
        </p:spPr>
        <p:txBody>
          <a:bodyPr wrap="square" tIns="0" bIns="0" rtlCol="0">
            <a:spAutoFit/>
          </a:bodyPr>
          <a:lstStyle/>
          <a:p>
            <a:r>
              <a:rPr lang="zh-CN" altLang="en-US" sz="1000" dirty="0" smtClean="0">
                <a:solidFill>
                  <a:schemeClr val="bg1"/>
                </a:solidFill>
              </a:rPr>
              <a:t>包容性</a:t>
            </a:r>
            <a:endParaRPr lang="en-US" sz="1000" dirty="0">
              <a:solidFill>
                <a:schemeClr val="bg1"/>
              </a:solidFill>
            </a:endParaRPr>
          </a:p>
        </p:txBody>
      </p:sp>
      <p:sp>
        <p:nvSpPr>
          <p:cNvPr id="40" name="TextBox 39"/>
          <p:cNvSpPr txBox="1"/>
          <p:nvPr/>
        </p:nvSpPr>
        <p:spPr>
          <a:xfrm>
            <a:off x="5580131" y="3005239"/>
            <a:ext cx="695324" cy="153888"/>
          </a:xfrm>
          <a:prstGeom prst="rect">
            <a:avLst/>
          </a:prstGeom>
          <a:solidFill>
            <a:schemeClr val="accent1">
              <a:lumMod val="75000"/>
            </a:schemeClr>
          </a:solidFill>
        </p:spPr>
        <p:txBody>
          <a:bodyPr wrap="square" tIns="0" bIns="0" rtlCol="0">
            <a:spAutoFit/>
          </a:bodyPr>
          <a:lstStyle/>
          <a:p>
            <a:r>
              <a:rPr lang="zh-CN" altLang="en-US" sz="1000" dirty="0" smtClean="0">
                <a:solidFill>
                  <a:schemeClr val="bg1"/>
                </a:solidFill>
              </a:rPr>
              <a:t>可持续性</a:t>
            </a:r>
            <a:endParaRPr lang="en-US" sz="1000" dirty="0">
              <a:solidFill>
                <a:schemeClr val="bg1"/>
              </a:solidFill>
            </a:endParaRPr>
          </a:p>
        </p:txBody>
      </p:sp>
      <p:sp>
        <p:nvSpPr>
          <p:cNvPr id="41" name="TextBox 40"/>
          <p:cNvSpPr txBox="1"/>
          <p:nvPr/>
        </p:nvSpPr>
        <p:spPr>
          <a:xfrm>
            <a:off x="6832238" y="3005239"/>
            <a:ext cx="1179761" cy="153888"/>
          </a:xfrm>
          <a:prstGeom prst="rect">
            <a:avLst/>
          </a:prstGeom>
          <a:solidFill>
            <a:schemeClr val="accent1">
              <a:lumMod val="75000"/>
            </a:schemeClr>
          </a:solidFill>
        </p:spPr>
        <p:txBody>
          <a:bodyPr wrap="square" tIns="0" bIns="0" rtlCol="0">
            <a:spAutoFit/>
          </a:bodyPr>
          <a:lstStyle/>
          <a:p>
            <a:pPr algn="ctr"/>
            <a:r>
              <a:rPr lang="zh-CN" altLang="en-US" sz="1000" dirty="0" smtClean="0">
                <a:solidFill>
                  <a:schemeClr val="bg1"/>
                </a:solidFill>
              </a:rPr>
              <a:t>创</a:t>
            </a:r>
            <a:r>
              <a:rPr lang="zh-CN" altLang="en-US" sz="1000" dirty="0" smtClean="0">
                <a:solidFill>
                  <a:schemeClr val="bg1"/>
                </a:solidFill>
              </a:rPr>
              <a:t>新和伙伴关系</a:t>
            </a:r>
            <a:endParaRPr lang="en-US" sz="1000" dirty="0">
              <a:solidFill>
                <a:schemeClr val="bg1"/>
              </a:solidFill>
            </a:endParaRPr>
          </a:p>
        </p:txBody>
      </p:sp>
    </p:spTree>
    <p:extLst>
      <p:ext uri="{BB962C8B-B14F-4D97-AF65-F5344CB8AC3E}">
        <p14:creationId xmlns:p14="http://schemas.microsoft.com/office/powerpoint/2010/main" val="20387630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D.1</a:t>
            </a:r>
            <a:r>
              <a:rPr lang="zh-CN" altLang="en-US" dirty="0" smtClean="0"/>
              <a:t>（协调）</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50</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610196255"/>
              </p:ext>
            </p:extLst>
          </p:nvPr>
        </p:nvGraphicFramePr>
        <p:xfrm>
          <a:off x="609600" y="1196752"/>
          <a:ext cx="8138864" cy="3920138"/>
        </p:xfrm>
        <a:graphic>
          <a:graphicData uri="http://schemas.openxmlformats.org/drawingml/2006/table">
            <a:tbl>
              <a:tblPr firstRow="1" bandRow="1">
                <a:tableStyleId>{3B4B98B0-60AC-42C2-AFA5-B58CD77FA1E5}</a:tableStyleId>
              </a:tblPr>
              <a:tblGrid>
                <a:gridCol w="1941681"/>
                <a:gridCol w="3100839"/>
                <a:gridCol w="3096344"/>
              </a:tblGrid>
              <a:tr h="293018">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GB" sz="1400" strike="noStrike" dirty="0" smtClean="0">
                          <a:solidFill>
                            <a:schemeClr val="tx1"/>
                          </a:solidFill>
                        </a:rPr>
                        <a:t>D.1 </a:t>
                      </a:r>
                      <a:r>
                        <a:rPr kumimoji="0" lang="zh-CN" altLang="en-US" sz="1400" b="0" kern="1200" dirty="0" smtClean="0">
                          <a:solidFill>
                            <a:schemeClr val="tx1"/>
                          </a:solidFill>
                          <a:effectLst/>
                          <a:latin typeface="+mn-lt"/>
                          <a:ea typeface="+mn-ea"/>
                          <a:cs typeface="+mn-cs"/>
                        </a:rPr>
                        <a:t>协调：促进电信</a:t>
                      </a:r>
                      <a:r>
                        <a:rPr kumimoji="0" lang="en-GB" sz="1400" b="0" kern="1200" dirty="0" smtClean="0">
                          <a:solidFill>
                            <a:schemeClr val="tx1"/>
                          </a:solidFill>
                          <a:effectLst/>
                          <a:latin typeface="+mn-lt"/>
                          <a:ea typeface="+mn-ea"/>
                          <a:cs typeface="+mn-cs"/>
                        </a:rPr>
                        <a:t>/</a:t>
                      </a:r>
                      <a:r>
                        <a:rPr kumimoji="0" lang="zh-CN" altLang="en-US" sz="1400" b="0" kern="1200" dirty="0" smtClean="0">
                          <a:solidFill>
                            <a:schemeClr val="tx1"/>
                          </a:solidFill>
                          <a:effectLst/>
                          <a:latin typeface="+mn-lt"/>
                          <a:ea typeface="+mn-ea"/>
                          <a:cs typeface="+mn-cs"/>
                        </a:rPr>
                        <a:t>信息通信技术（</a:t>
                      </a:r>
                      <a:r>
                        <a:rPr kumimoji="0" lang="en-GB" sz="1400" b="0" kern="1200" dirty="0" smtClean="0">
                          <a:solidFill>
                            <a:schemeClr val="tx1"/>
                          </a:solidFill>
                          <a:effectLst/>
                          <a:latin typeface="+mn-lt"/>
                          <a:ea typeface="+mn-ea"/>
                          <a:cs typeface="+mn-cs"/>
                        </a:rPr>
                        <a:t>ICT</a:t>
                      </a:r>
                      <a:r>
                        <a:rPr kumimoji="0" lang="zh-CN" altLang="en-US" sz="1400" b="0" kern="1200" dirty="0" smtClean="0">
                          <a:solidFill>
                            <a:schemeClr val="tx1"/>
                          </a:solidFill>
                          <a:effectLst/>
                          <a:latin typeface="+mn-lt"/>
                          <a:ea typeface="+mn-ea"/>
                          <a:cs typeface="+mn-cs"/>
                        </a:rPr>
                        <a:t>）发展问题方面的</a:t>
                      </a:r>
                      <a:r>
                        <a:rPr kumimoji="0" lang="zh-CN" altLang="en-US" sz="1400" b="1" kern="1200" dirty="0" smtClean="0">
                          <a:solidFill>
                            <a:schemeClr val="tx1"/>
                          </a:solidFill>
                          <a:effectLst/>
                          <a:latin typeface="+mn-lt"/>
                          <a:ea typeface="+mn-ea"/>
                          <a:cs typeface="+mn-cs"/>
                        </a:rPr>
                        <a:t>国际合作和协定</a:t>
                      </a:r>
                      <a:endParaRPr lang="en-GB" sz="1400" b="1" strike="noStrike" dirty="0" smtClean="0">
                        <a:solidFill>
                          <a:schemeClr val="tx1"/>
                        </a:solidFill>
                      </a:endParaRPr>
                    </a:p>
                  </a:txBody>
                  <a:tcPr marL="33854" marR="33854" marT="0" marB="0"/>
                </a:tc>
                <a:tc>
                  <a:txBody>
                    <a:bodyPr/>
                    <a:lstStyle/>
                    <a:p>
                      <a:r>
                        <a:rPr lang="en-GB" sz="1400" strike="noStrike" dirty="0" smtClean="0">
                          <a:solidFill>
                            <a:schemeClr val="tx1"/>
                          </a:solidFill>
                        </a:rPr>
                        <a:t>D.1-1</a:t>
                      </a:r>
                      <a:r>
                        <a:rPr lang="zh-CN" altLang="en-US" sz="1400" strike="noStrike" dirty="0" smtClean="0">
                          <a:solidFill>
                            <a:schemeClr val="tx1"/>
                          </a:solidFill>
                        </a:rPr>
                        <a:t>：</a:t>
                      </a:r>
                      <a:r>
                        <a:rPr kumimoji="0" lang="zh-CN" altLang="en-US" sz="1400" kern="1200" dirty="0" smtClean="0">
                          <a:solidFill>
                            <a:schemeClr val="tx1"/>
                          </a:solidFill>
                          <a:effectLst/>
                          <a:latin typeface="+mn-lt"/>
                          <a:ea typeface="+mn-ea"/>
                          <a:cs typeface="+mn-cs"/>
                        </a:rPr>
                        <a:t>关于</a:t>
                      </a:r>
                      <a:r>
                        <a:rPr kumimoji="0" lang="en-GB" sz="1400" kern="1200" dirty="0" smtClean="0">
                          <a:solidFill>
                            <a:schemeClr val="tx1"/>
                          </a:solidFill>
                          <a:effectLst/>
                          <a:latin typeface="+mn-lt"/>
                          <a:ea typeface="+mn-ea"/>
                          <a:cs typeface="+mn-cs"/>
                        </a:rPr>
                        <a:t>ITU-D</a:t>
                      </a:r>
                      <a:r>
                        <a:rPr kumimoji="0" lang="zh-CN" altLang="en-US" sz="1400" kern="1200" dirty="0" smtClean="0">
                          <a:solidFill>
                            <a:schemeClr val="tx1"/>
                          </a:solidFill>
                          <a:effectLst/>
                          <a:latin typeface="+mn-lt"/>
                          <a:ea typeface="+mn-ea"/>
                          <a:cs typeface="+mn-cs"/>
                        </a:rPr>
                        <a:t>草案对</a:t>
                      </a:r>
                      <a:r>
                        <a:rPr kumimoji="0" lang="en-GB" sz="1400" kern="1200" dirty="0" smtClean="0">
                          <a:solidFill>
                            <a:schemeClr val="tx1"/>
                          </a:solidFill>
                          <a:effectLst/>
                          <a:latin typeface="+mn-lt"/>
                          <a:ea typeface="+mn-ea"/>
                          <a:cs typeface="+mn-cs"/>
                        </a:rPr>
                        <a:t>ITU</a:t>
                      </a:r>
                      <a:r>
                        <a:rPr kumimoji="0" lang="zh-CN" altLang="en-US" sz="1400" b="1" kern="1200" dirty="0" smtClean="0">
                          <a:solidFill>
                            <a:schemeClr val="tx1"/>
                          </a:solidFill>
                          <a:effectLst/>
                          <a:latin typeface="+mn-lt"/>
                          <a:ea typeface="+mn-ea"/>
                          <a:cs typeface="+mn-cs"/>
                        </a:rPr>
                        <a:t>战略规划草案</a:t>
                      </a:r>
                      <a:r>
                        <a:rPr kumimoji="0" lang="zh-CN" altLang="en-US" sz="1400" kern="1200" dirty="0" smtClean="0">
                          <a:solidFill>
                            <a:schemeClr val="tx1"/>
                          </a:solidFill>
                          <a:effectLst/>
                          <a:latin typeface="+mn-lt"/>
                          <a:ea typeface="+mn-ea"/>
                          <a:cs typeface="+mn-cs"/>
                        </a:rPr>
                        <a:t>、世界电信发展会议（</a:t>
                      </a:r>
                      <a:r>
                        <a:rPr kumimoji="0" lang="en-GB" sz="1400" kern="1200" dirty="0" smtClean="0">
                          <a:solidFill>
                            <a:schemeClr val="tx1"/>
                          </a:solidFill>
                          <a:effectLst/>
                          <a:latin typeface="+mn-lt"/>
                          <a:ea typeface="+mn-ea"/>
                          <a:cs typeface="+mn-cs"/>
                        </a:rPr>
                        <a:t>WTDC</a:t>
                      </a:r>
                      <a:r>
                        <a:rPr kumimoji="0" lang="zh-CN" altLang="en-US" sz="1400" kern="1200" dirty="0" smtClean="0">
                          <a:solidFill>
                            <a:schemeClr val="tx1"/>
                          </a:solidFill>
                          <a:effectLst/>
                          <a:latin typeface="+mn-lt"/>
                          <a:ea typeface="+mn-ea"/>
                          <a:cs typeface="+mn-cs"/>
                        </a:rPr>
                        <a:t>）</a:t>
                      </a:r>
                      <a:r>
                        <a:rPr kumimoji="0" lang="zh-CN" altLang="en-US" sz="1400" b="1" kern="1200" dirty="0" smtClean="0">
                          <a:solidFill>
                            <a:schemeClr val="tx1"/>
                          </a:solidFill>
                          <a:effectLst/>
                          <a:latin typeface="+mn-lt"/>
                          <a:ea typeface="+mn-ea"/>
                          <a:cs typeface="+mn-cs"/>
                        </a:rPr>
                        <a:t>宣言</a:t>
                      </a:r>
                      <a:r>
                        <a:rPr kumimoji="0" lang="zh-CN" altLang="en-US" sz="1400" kern="1200" dirty="0" smtClean="0">
                          <a:solidFill>
                            <a:schemeClr val="tx1"/>
                          </a:solidFill>
                          <a:effectLst/>
                          <a:latin typeface="+mn-lt"/>
                          <a:ea typeface="+mn-ea"/>
                          <a:cs typeface="+mn-cs"/>
                        </a:rPr>
                        <a:t>和</a:t>
                      </a:r>
                      <a:r>
                        <a:rPr kumimoji="0" lang="en-GB" sz="1400" kern="1200" dirty="0" smtClean="0">
                          <a:solidFill>
                            <a:schemeClr val="tx1"/>
                          </a:solidFill>
                          <a:effectLst/>
                          <a:latin typeface="+mn-lt"/>
                          <a:ea typeface="+mn-ea"/>
                          <a:cs typeface="+mn-cs"/>
                        </a:rPr>
                        <a:t>WTDC</a:t>
                      </a:r>
                      <a:r>
                        <a:rPr kumimoji="0" lang="zh-CN" altLang="en-US" sz="1400" b="1" kern="1200" dirty="0" smtClean="0">
                          <a:solidFill>
                            <a:schemeClr val="tx1"/>
                          </a:solidFill>
                          <a:effectLst/>
                          <a:latin typeface="+mn-lt"/>
                          <a:ea typeface="+mn-ea"/>
                          <a:cs typeface="+mn-cs"/>
                        </a:rPr>
                        <a:t>行动计划</a:t>
                      </a:r>
                      <a:r>
                        <a:rPr kumimoji="0" lang="zh-CN" altLang="en-US" sz="1400" kern="1200" dirty="0" smtClean="0">
                          <a:solidFill>
                            <a:schemeClr val="tx1"/>
                          </a:solidFill>
                          <a:effectLst/>
                          <a:latin typeface="+mn-lt"/>
                          <a:ea typeface="+mn-ea"/>
                          <a:cs typeface="+mn-cs"/>
                        </a:rPr>
                        <a:t>贡献的增强审议和提高的共识度</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D.1-2</a:t>
                      </a:r>
                      <a:r>
                        <a:rPr lang="zh-CN" altLang="en-US" sz="1400" strike="noStrike" dirty="0" smtClean="0">
                          <a:solidFill>
                            <a:schemeClr val="tx1"/>
                          </a:solidFill>
                        </a:rPr>
                        <a:t>：</a:t>
                      </a:r>
                      <a:r>
                        <a:rPr kumimoji="0" lang="zh-CN" altLang="en-US" sz="1400" b="1" kern="1200" dirty="0" smtClean="0">
                          <a:solidFill>
                            <a:schemeClr val="tx1"/>
                          </a:solidFill>
                          <a:effectLst/>
                          <a:latin typeface="+mn-lt"/>
                          <a:ea typeface="+mn-ea"/>
                          <a:cs typeface="+mn-cs"/>
                        </a:rPr>
                        <a:t>行动计划</a:t>
                      </a:r>
                      <a:r>
                        <a:rPr kumimoji="0" lang="zh-CN" altLang="en-US" sz="1400" kern="1200" dirty="0" smtClean="0">
                          <a:solidFill>
                            <a:schemeClr val="tx1"/>
                          </a:solidFill>
                          <a:effectLst/>
                          <a:latin typeface="+mn-lt"/>
                          <a:ea typeface="+mn-ea"/>
                          <a:cs typeface="+mn-cs"/>
                        </a:rPr>
                        <a:t>实施的评估和信息社会世界峰会（</a:t>
                      </a:r>
                      <a:r>
                        <a:rPr kumimoji="0" lang="en-GB" sz="1400" kern="1200" dirty="0" smtClean="0">
                          <a:solidFill>
                            <a:schemeClr val="tx1"/>
                          </a:solidFill>
                          <a:effectLst/>
                          <a:latin typeface="+mn-lt"/>
                          <a:ea typeface="+mn-ea"/>
                          <a:cs typeface="+mn-cs"/>
                        </a:rPr>
                        <a:t>WSIS</a:t>
                      </a:r>
                      <a:r>
                        <a:rPr kumimoji="0" lang="zh-CN" altLang="en-US" sz="1400" kern="1200" dirty="0" smtClean="0">
                          <a:solidFill>
                            <a:schemeClr val="tx1"/>
                          </a:solidFill>
                          <a:effectLst/>
                          <a:latin typeface="+mn-lt"/>
                          <a:ea typeface="+mn-ea"/>
                          <a:cs typeface="+mn-cs"/>
                        </a:rPr>
                        <a:t>）的</a:t>
                      </a:r>
                      <a:r>
                        <a:rPr kumimoji="0" lang="zh-CN" altLang="en-US" sz="1400" b="1" kern="1200" dirty="0" smtClean="0">
                          <a:solidFill>
                            <a:schemeClr val="tx1"/>
                          </a:solidFill>
                          <a:effectLst/>
                          <a:latin typeface="+mn-lt"/>
                          <a:ea typeface="+mn-ea"/>
                          <a:cs typeface="+mn-cs"/>
                        </a:rPr>
                        <a:t>行动方针</a:t>
                      </a:r>
                      <a:endParaRPr lang="en-GB" sz="1400" b="1"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D.1-3</a:t>
                      </a:r>
                      <a:r>
                        <a:rPr lang="zh-CN" altLang="en-US" sz="1400" strike="noStrike" dirty="0" smtClean="0">
                          <a:solidFill>
                            <a:schemeClr val="tx1"/>
                          </a:solidFill>
                        </a:rPr>
                        <a:t>：加强成员国、部门成员、部门准成员、学术成员和其他利益攸关方就电信</a:t>
                      </a:r>
                      <a:r>
                        <a:rPr lang="en-US" altLang="zh-CN" sz="1400" strike="noStrike" dirty="0" smtClean="0">
                          <a:solidFill>
                            <a:schemeClr val="tx1"/>
                          </a:solidFill>
                        </a:rPr>
                        <a:t>/</a:t>
                      </a:r>
                      <a:r>
                        <a:rPr lang="zh-CN" altLang="en-US" sz="1400" strike="noStrike" dirty="0" smtClean="0">
                          <a:solidFill>
                            <a:schemeClr val="tx1"/>
                          </a:solidFill>
                        </a:rPr>
                        <a:t>信息通信技术问题的</a:t>
                      </a:r>
                      <a:r>
                        <a:rPr lang="zh-CN" altLang="en-US" sz="1400" b="1" strike="noStrike" dirty="0" smtClean="0">
                          <a:solidFill>
                            <a:schemeClr val="tx1"/>
                          </a:solidFill>
                        </a:rPr>
                        <a:t>知识共享、对话</a:t>
                      </a:r>
                      <a:r>
                        <a:rPr lang="zh-CN" altLang="en-US" sz="1400" b="0" strike="noStrike" dirty="0" smtClean="0">
                          <a:solidFill>
                            <a:schemeClr val="tx1"/>
                          </a:solidFill>
                        </a:rPr>
                        <a:t>和</a:t>
                      </a:r>
                      <a:r>
                        <a:rPr lang="zh-CN" altLang="en-US" sz="1400" b="1" strike="noStrike" dirty="0" smtClean="0">
                          <a:solidFill>
                            <a:schemeClr val="tx1"/>
                          </a:solidFill>
                        </a:rPr>
                        <a:t>伙伴关系</a:t>
                      </a:r>
                      <a:endParaRPr lang="en-GB" sz="1400" b="1" strike="noStrike" dirty="0">
                        <a:solidFill>
                          <a:schemeClr val="tx1"/>
                        </a:solidFill>
                      </a:endParaRPr>
                    </a:p>
                  </a:txBody>
                  <a:tcPr marL="33854" marR="33854" marT="0" marB="0"/>
                </a:tc>
                <a:tc>
                  <a:txBody>
                    <a:bodyPr/>
                    <a:lstStyle/>
                    <a:p>
                      <a:r>
                        <a:rPr lang="en-GB" sz="1400" strike="noStrike" dirty="0" smtClean="0">
                          <a:solidFill>
                            <a:schemeClr val="tx1"/>
                          </a:solidFill>
                        </a:rPr>
                        <a:t>D.1-1 </a:t>
                      </a:r>
                      <a:r>
                        <a:rPr kumimoji="0" lang="zh-CN" altLang="en-US" sz="1400" kern="1200" dirty="0" smtClean="0">
                          <a:solidFill>
                            <a:schemeClr val="tx1"/>
                          </a:solidFill>
                          <a:effectLst/>
                          <a:latin typeface="+mn-lt"/>
                          <a:ea typeface="+mn-ea"/>
                          <a:cs typeface="+mn-cs"/>
                        </a:rPr>
                        <a:t>世界电信发展会议（</a:t>
                      </a:r>
                      <a:r>
                        <a:rPr kumimoji="0" lang="en-GB" sz="1400" b="1" kern="1200" dirty="0" smtClean="0">
                          <a:solidFill>
                            <a:schemeClr val="tx1"/>
                          </a:solidFill>
                          <a:effectLst/>
                          <a:latin typeface="+mn-lt"/>
                          <a:ea typeface="+mn-ea"/>
                          <a:cs typeface="+mn-cs"/>
                        </a:rPr>
                        <a:t>WTDC</a:t>
                      </a:r>
                      <a:r>
                        <a:rPr kumimoji="0" lang="zh-CN" altLang="en-US" sz="1400" kern="1200" dirty="0" smtClean="0">
                          <a:solidFill>
                            <a:schemeClr val="tx1"/>
                          </a:solidFill>
                          <a:effectLst/>
                          <a:latin typeface="+mn-lt"/>
                          <a:ea typeface="+mn-ea"/>
                          <a:cs typeface="+mn-cs"/>
                        </a:rPr>
                        <a:t>）的最终报告</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D.1-2 </a:t>
                      </a:r>
                      <a:r>
                        <a:rPr kumimoji="0" lang="zh-CN" altLang="en-US" sz="1400" kern="1200" dirty="0" smtClean="0">
                          <a:solidFill>
                            <a:schemeClr val="tx1"/>
                          </a:solidFill>
                          <a:effectLst/>
                          <a:latin typeface="+mn-lt"/>
                          <a:ea typeface="+mn-ea"/>
                          <a:cs typeface="+mn-cs"/>
                        </a:rPr>
                        <a:t>区域性筹备会议（</a:t>
                      </a:r>
                      <a:r>
                        <a:rPr kumimoji="0" lang="en-GB" sz="1400" b="1" kern="1200" dirty="0" smtClean="0">
                          <a:solidFill>
                            <a:schemeClr val="tx1"/>
                          </a:solidFill>
                          <a:effectLst/>
                          <a:latin typeface="+mn-lt"/>
                          <a:ea typeface="+mn-ea"/>
                          <a:cs typeface="+mn-cs"/>
                        </a:rPr>
                        <a:t>RPMs</a:t>
                      </a:r>
                      <a:r>
                        <a:rPr kumimoji="0" lang="zh-CN" altLang="en-US" sz="1400" kern="1200" dirty="0" smtClean="0">
                          <a:solidFill>
                            <a:schemeClr val="tx1"/>
                          </a:solidFill>
                          <a:effectLst/>
                          <a:latin typeface="+mn-lt"/>
                          <a:ea typeface="+mn-ea"/>
                          <a:cs typeface="+mn-cs"/>
                        </a:rPr>
                        <a:t>）的最终报告</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D.1-3 </a:t>
                      </a:r>
                      <a:r>
                        <a:rPr kumimoji="0" lang="zh-CN" altLang="en-US" sz="1400" kern="1200" dirty="0" smtClean="0">
                          <a:solidFill>
                            <a:schemeClr val="tx1"/>
                          </a:solidFill>
                          <a:effectLst/>
                          <a:latin typeface="+mn-lt"/>
                          <a:ea typeface="+mn-ea"/>
                          <a:cs typeface="+mn-cs"/>
                        </a:rPr>
                        <a:t>电信发展顾问组（</a:t>
                      </a:r>
                      <a:r>
                        <a:rPr kumimoji="0" lang="en-GB" sz="1400" b="1" kern="1200" dirty="0" smtClean="0">
                          <a:solidFill>
                            <a:schemeClr val="tx1"/>
                          </a:solidFill>
                          <a:effectLst/>
                          <a:latin typeface="+mn-lt"/>
                          <a:ea typeface="+mn-ea"/>
                          <a:cs typeface="+mn-cs"/>
                        </a:rPr>
                        <a:t>TDAG</a:t>
                      </a:r>
                      <a:r>
                        <a:rPr kumimoji="0" lang="zh-CN" altLang="en-US" sz="1400" kern="1200" dirty="0" smtClean="0">
                          <a:solidFill>
                            <a:schemeClr val="tx1"/>
                          </a:solidFill>
                          <a:effectLst/>
                          <a:latin typeface="+mn-lt"/>
                          <a:ea typeface="+mn-ea"/>
                          <a:cs typeface="+mn-cs"/>
                        </a:rPr>
                        <a:t>）为电信发展局（</a:t>
                      </a:r>
                      <a:r>
                        <a:rPr kumimoji="0" lang="en-GB" sz="1400" kern="1200" dirty="0" smtClean="0">
                          <a:solidFill>
                            <a:schemeClr val="tx1"/>
                          </a:solidFill>
                          <a:effectLst/>
                          <a:latin typeface="+mn-lt"/>
                          <a:ea typeface="+mn-ea"/>
                          <a:cs typeface="+mn-cs"/>
                        </a:rPr>
                        <a:t>BDT</a:t>
                      </a:r>
                      <a:r>
                        <a:rPr kumimoji="0" lang="zh-CN" altLang="en-US" sz="1400" kern="1200" dirty="0" smtClean="0">
                          <a:solidFill>
                            <a:schemeClr val="tx1"/>
                          </a:solidFill>
                          <a:effectLst/>
                          <a:latin typeface="+mn-lt"/>
                          <a:ea typeface="+mn-ea"/>
                          <a:cs typeface="+mn-cs"/>
                        </a:rPr>
                        <a:t>）主管和</a:t>
                      </a:r>
                      <a:r>
                        <a:rPr kumimoji="0" lang="en-GB" sz="1400" kern="1200" dirty="0" smtClean="0">
                          <a:solidFill>
                            <a:schemeClr val="tx1"/>
                          </a:solidFill>
                          <a:effectLst/>
                          <a:latin typeface="+mn-lt"/>
                          <a:ea typeface="+mn-ea"/>
                          <a:cs typeface="+mn-cs"/>
                        </a:rPr>
                        <a:t>WTDC</a:t>
                      </a:r>
                      <a:r>
                        <a:rPr kumimoji="0" lang="zh-CN" altLang="en-US" sz="1400" kern="1200" dirty="0" smtClean="0">
                          <a:solidFill>
                            <a:schemeClr val="tx1"/>
                          </a:solidFill>
                          <a:effectLst/>
                          <a:latin typeface="+mn-lt"/>
                          <a:ea typeface="+mn-ea"/>
                          <a:cs typeface="+mn-cs"/>
                        </a:rPr>
                        <a:t>准备的报告</a:t>
                      </a:r>
                      <a:r>
                        <a:rPr lang="en-GB" sz="1400" strike="noStrike" dirty="0" smtClean="0">
                          <a:solidFill>
                            <a:schemeClr val="tx1"/>
                          </a:solidFill>
                        </a:rPr>
                        <a:t>  </a:t>
                      </a:r>
                    </a:p>
                    <a:p>
                      <a:endParaRPr lang="en-GB" sz="1400" strike="noStrike" dirty="0" smtClean="0">
                        <a:solidFill>
                          <a:schemeClr val="tx1"/>
                        </a:solidFill>
                      </a:endParaRPr>
                    </a:p>
                    <a:p>
                      <a:r>
                        <a:rPr lang="en-GB" sz="1400" strike="noStrike" dirty="0" smtClean="0">
                          <a:solidFill>
                            <a:schemeClr val="tx1"/>
                          </a:solidFill>
                        </a:rPr>
                        <a:t>D.1-4 </a:t>
                      </a:r>
                      <a:r>
                        <a:rPr kumimoji="0" lang="zh-CN" altLang="en-US" sz="1400" b="1" kern="1200" dirty="0" smtClean="0">
                          <a:solidFill>
                            <a:schemeClr val="tx1"/>
                          </a:solidFill>
                          <a:effectLst/>
                          <a:latin typeface="+mn-lt"/>
                          <a:ea typeface="+mn-ea"/>
                          <a:cs typeface="+mn-cs"/>
                        </a:rPr>
                        <a:t>研究组</a:t>
                      </a:r>
                      <a:r>
                        <a:rPr kumimoji="0" lang="zh-CN" altLang="en-US" sz="1400" kern="1200" dirty="0" smtClean="0">
                          <a:solidFill>
                            <a:schemeClr val="tx1"/>
                          </a:solidFill>
                          <a:effectLst/>
                          <a:latin typeface="+mn-lt"/>
                          <a:ea typeface="+mn-ea"/>
                          <a:cs typeface="+mn-cs"/>
                        </a:rPr>
                        <a:t>及其指导方针、建议和报告</a:t>
                      </a:r>
                      <a:r>
                        <a:rPr lang="en-GB" sz="1400" strike="noStrike" dirty="0" smtClean="0">
                          <a:solidFill>
                            <a:schemeClr val="tx1"/>
                          </a:solidFill>
                        </a:rPr>
                        <a:t> </a:t>
                      </a:r>
                    </a:p>
                    <a:p>
                      <a:endParaRPr lang="en-GB" sz="1400" strike="noStrike" dirty="0" smtClean="0">
                        <a:solidFill>
                          <a:schemeClr val="tx1"/>
                        </a:solidFill>
                      </a:endParaRPr>
                    </a:p>
                    <a:p>
                      <a:r>
                        <a:rPr lang="en-GB" sz="1400" strike="noStrike" dirty="0" smtClean="0">
                          <a:solidFill>
                            <a:schemeClr val="tx1"/>
                          </a:solidFill>
                        </a:rPr>
                        <a:t>D.1-5 </a:t>
                      </a:r>
                      <a:r>
                        <a:rPr kumimoji="0" lang="zh-CN" altLang="en-US" sz="1400" kern="1200" dirty="0" smtClean="0">
                          <a:solidFill>
                            <a:schemeClr val="tx1"/>
                          </a:solidFill>
                          <a:effectLst/>
                          <a:latin typeface="+mn-lt"/>
                          <a:ea typeface="+mn-ea"/>
                          <a:cs typeface="+mn-cs"/>
                        </a:rPr>
                        <a:t>区域性协调平台，包括区域发展论坛（</a:t>
                      </a:r>
                      <a:r>
                        <a:rPr kumimoji="0" lang="en-GB" sz="1400" b="1" kern="1200" dirty="0" smtClean="0">
                          <a:solidFill>
                            <a:schemeClr val="tx1"/>
                          </a:solidFill>
                          <a:effectLst/>
                          <a:latin typeface="+mn-lt"/>
                          <a:ea typeface="+mn-ea"/>
                          <a:cs typeface="+mn-cs"/>
                        </a:rPr>
                        <a:t>RDFs</a:t>
                      </a:r>
                      <a:r>
                        <a:rPr kumimoji="0" lang="zh-CN" altLang="en-US" sz="1400" kern="1200" dirty="0" smtClean="0">
                          <a:solidFill>
                            <a:schemeClr val="tx1"/>
                          </a:solidFill>
                          <a:effectLst/>
                          <a:latin typeface="+mn-lt"/>
                          <a:ea typeface="+mn-ea"/>
                          <a:cs typeface="+mn-cs"/>
                        </a:rPr>
                        <a:t>）</a:t>
                      </a:r>
                      <a:r>
                        <a:rPr lang="en-GB" sz="1400" strike="noStrike" dirty="0" smtClean="0">
                          <a:solidFill>
                            <a:schemeClr val="tx1"/>
                          </a:solidFill>
                        </a:rPr>
                        <a:t> [</a:t>
                      </a:r>
                      <a:r>
                        <a:rPr lang="zh-CN" altLang="en-US" sz="1400" strike="noStrike" dirty="0" smtClean="0">
                          <a:solidFill>
                            <a:schemeClr val="tx1"/>
                          </a:solidFill>
                        </a:rPr>
                        <a:t>新</a:t>
                      </a:r>
                      <a:r>
                        <a:rPr lang="en-GB" sz="1400" strike="noStrike" dirty="0" smtClean="0">
                          <a:solidFill>
                            <a:schemeClr val="tx1"/>
                          </a:solidFill>
                        </a:rPr>
                        <a:t>]</a:t>
                      </a:r>
                    </a:p>
                    <a:p>
                      <a:endParaRPr lang="en-GB" sz="1400" strike="noStrike" dirty="0" smtClean="0">
                        <a:solidFill>
                          <a:schemeClr val="tx1"/>
                        </a:solidFill>
                      </a:endParaRPr>
                    </a:p>
                    <a:p>
                      <a:r>
                        <a:rPr lang="en-GB" sz="1400" strike="noStrike" dirty="0" smtClean="0">
                          <a:solidFill>
                            <a:schemeClr val="tx1"/>
                          </a:solidFill>
                        </a:rPr>
                        <a:t>D.1-6  </a:t>
                      </a:r>
                      <a:r>
                        <a:rPr kumimoji="0" lang="zh-CN" altLang="en-US" sz="1400" b="1" kern="1200" dirty="0" smtClean="0">
                          <a:solidFill>
                            <a:schemeClr val="tx1"/>
                          </a:solidFill>
                          <a:effectLst/>
                          <a:latin typeface="+mn-lt"/>
                          <a:ea typeface="+mn-ea"/>
                          <a:cs typeface="+mn-cs"/>
                        </a:rPr>
                        <a:t>伙伴关系</a:t>
                      </a:r>
                      <a:r>
                        <a:rPr kumimoji="0" lang="zh-CN" altLang="en-US" sz="1400" kern="1200" dirty="0" smtClean="0">
                          <a:solidFill>
                            <a:schemeClr val="tx1"/>
                          </a:solidFill>
                          <a:effectLst/>
                          <a:latin typeface="+mn-lt"/>
                          <a:ea typeface="+mn-ea"/>
                          <a:cs typeface="+mn-cs"/>
                        </a:rPr>
                        <a:t>平台、产品和服务</a:t>
                      </a:r>
                      <a:endParaRPr lang="en-GB" sz="1400" strike="noStrike" dirty="0">
                        <a:solidFill>
                          <a:schemeClr val="tx1"/>
                        </a:solidFill>
                      </a:endParaRPr>
                    </a:p>
                  </a:txBody>
                  <a:tcPr marL="33854" marR="33854" marT="0" marB="0"/>
                </a:tc>
              </a:tr>
            </a:tbl>
          </a:graphicData>
        </a:graphic>
      </p:graphicFrame>
    </p:spTree>
    <p:extLst>
      <p:ext uri="{BB962C8B-B14F-4D97-AF65-F5344CB8AC3E}">
        <p14:creationId xmlns:p14="http://schemas.microsoft.com/office/powerpoint/2010/main" val="13848296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5971" y="189838"/>
            <a:ext cx="7612058" cy="818362"/>
          </a:xfrm>
        </p:spPr>
        <p:txBody>
          <a:bodyPr>
            <a:noAutofit/>
          </a:bodyPr>
          <a:lstStyle/>
          <a:p>
            <a:r>
              <a:rPr lang="en-US" sz="2000" dirty="0" smtClean="0"/>
              <a:t>D.2</a:t>
            </a:r>
            <a:r>
              <a:rPr lang="zh-CN" altLang="en-US" sz="2000" dirty="0" smtClean="0"/>
              <a:t>（</a:t>
            </a:r>
            <a:r>
              <a:rPr lang="zh-CN" altLang="en-US" sz="2000" b="1" dirty="0" smtClean="0">
                <a:solidFill>
                  <a:schemeClr val="tx1"/>
                </a:solidFill>
                <a:ea typeface="Times New Roman" panose="02020603050405020304" pitchFamily="18" charset="0"/>
                <a:cs typeface="Times New Roman" panose="02020603050405020304" pitchFamily="18" charset="0"/>
              </a:rPr>
              <a:t>现代化和安全的</a:t>
            </a:r>
            <a:r>
              <a:rPr lang="zh-CN" altLang="en-US" sz="2000" dirty="0" smtClean="0">
                <a:solidFill>
                  <a:schemeClr val="tx1"/>
                </a:solidFill>
                <a:ea typeface="Times New Roman" panose="02020603050405020304" pitchFamily="18" charset="0"/>
                <a:cs typeface="Times New Roman" panose="02020603050405020304" pitchFamily="18" charset="0"/>
              </a:rPr>
              <a:t>电信</a:t>
            </a:r>
            <a:r>
              <a:rPr lang="en-US" altLang="zh-CN" sz="2000" dirty="0" smtClean="0">
                <a:solidFill>
                  <a:schemeClr val="tx1"/>
                </a:solidFill>
                <a:ea typeface="Times New Roman" panose="02020603050405020304" pitchFamily="18" charset="0"/>
                <a:cs typeface="Times New Roman" panose="02020603050405020304" pitchFamily="18" charset="0"/>
              </a:rPr>
              <a:t>/ICT</a:t>
            </a:r>
            <a:r>
              <a:rPr lang="zh-CN" altLang="en-US" sz="2000" b="1" dirty="0" smtClean="0">
                <a:solidFill>
                  <a:schemeClr val="tx1"/>
                </a:solidFill>
                <a:ea typeface="Times New Roman" panose="02020603050405020304" pitchFamily="18" charset="0"/>
                <a:cs typeface="Times New Roman" panose="02020603050405020304" pitchFamily="18" charset="0"/>
              </a:rPr>
              <a:t>基础设施</a:t>
            </a:r>
            <a:r>
              <a:rPr lang="zh-CN" altLang="en-US" sz="2000" dirty="0" smtClean="0">
                <a:solidFill>
                  <a:schemeClr val="tx1"/>
                </a:solidFill>
                <a:ea typeface="Times New Roman" panose="02020603050405020304" pitchFamily="18" charset="0"/>
                <a:cs typeface="Times New Roman" panose="02020603050405020304" pitchFamily="18" charset="0"/>
              </a:rPr>
              <a:t>）</a:t>
            </a:r>
            <a:endParaRPr lang="en-US" sz="3600"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51</a:t>
            </a:fld>
            <a:endParaRPr lang="en-US" sz="1400" b="1" i="0" u="none" strike="noStrike" cap="none" dirty="0">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2734125969"/>
              </p:ext>
            </p:extLst>
          </p:nvPr>
        </p:nvGraphicFramePr>
        <p:xfrm>
          <a:off x="574576" y="1556792"/>
          <a:ext cx="7994848" cy="3066698"/>
        </p:xfrm>
        <a:graphic>
          <a:graphicData uri="http://schemas.openxmlformats.org/drawingml/2006/table">
            <a:tbl>
              <a:tblPr firstRow="1" bandRow="1">
                <a:tableStyleId>{3B4B98B0-60AC-42C2-AFA5-B58CD77FA1E5}</a:tableStyleId>
              </a:tblPr>
              <a:tblGrid>
                <a:gridCol w="1943383"/>
                <a:gridCol w="3361026"/>
                <a:gridCol w="2690439"/>
              </a:tblGrid>
              <a:tr h="293018">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D.2 </a:t>
                      </a:r>
                      <a:r>
                        <a:rPr kumimoji="0" lang="zh-CN" altLang="en-US" sz="1400" b="1" kern="1200" dirty="0" smtClean="0">
                          <a:solidFill>
                            <a:schemeClr val="tx1"/>
                          </a:solidFill>
                          <a:effectLst/>
                          <a:latin typeface="+mn-lt"/>
                          <a:ea typeface="+mn-ea"/>
                          <a:cs typeface="+mn-cs"/>
                        </a:rPr>
                        <a:t>现代化且安全</a:t>
                      </a:r>
                      <a:r>
                        <a:rPr kumimoji="0" lang="zh-CN" altLang="en-US" sz="1400" b="0" kern="1200" dirty="0" smtClean="0">
                          <a:solidFill>
                            <a:schemeClr val="tx1"/>
                          </a:solidFill>
                          <a:effectLst/>
                          <a:latin typeface="+mn-lt"/>
                          <a:ea typeface="+mn-ea"/>
                          <a:cs typeface="+mn-cs"/>
                        </a:rPr>
                        <a:t>的电信</a:t>
                      </a:r>
                      <a:r>
                        <a:rPr kumimoji="0" lang="en-GB" sz="1400" b="0" kern="1200" dirty="0" smtClean="0">
                          <a:solidFill>
                            <a:schemeClr val="tx1"/>
                          </a:solidFill>
                          <a:effectLst/>
                          <a:latin typeface="+mn-lt"/>
                          <a:ea typeface="+mn-ea"/>
                          <a:cs typeface="+mn-cs"/>
                        </a:rPr>
                        <a:t>/</a:t>
                      </a:r>
                      <a:r>
                        <a:rPr kumimoji="0" lang="zh-CN" altLang="en-US" sz="1400" b="0" kern="1200" dirty="0" smtClean="0">
                          <a:solidFill>
                            <a:schemeClr val="tx1"/>
                          </a:solidFill>
                          <a:effectLst/>
                          <a:latin typeface="+mn-lt"/>
                          <a:ea typeface="+mn-ea"/>
                          <a:cs typeface="+mn-cs"/>
                        </a:rPr>
                        <a:t>信息通信技术（</a:t>
                      </a:r>
                      <a:r>
                        <a:rPr kumimoji="0" lang="en-GB" sz="1400" b="0" kern="1200" dirty="0" smtClean="0">
                          <a:solidFill>
                            <a:schemeClr val="tx1"/>
                          </a:solidFill>
                          <a:effectLst/>
                          <a:latin typeface="+mn-lt"/>
                          <a:ea typeface="+mn-ea"/>
                          <a:cs typeface="+mn-cs"/>
                        </a:rPr>
                        <a:t>ICT</a:t>
                      </a:r>
                      <a:r>
                        <a:rPr kumimoji="0" lang="zh-CN" altLang="en-US" sz="1400" b="0" kern="1200" dirty="0" smtClean="0">
                          <a:solidFill>
                            <a:schemeClr val="tx1"/>
                          </a:solidFill>
                          <a:effectLst/>
                          <a:latin typeface="+mn-lt"/>
                          <a:ea typeface="+mn-ea"/>
                          <a:cs typeface="+mn-cs"/>
                        </a:rPr>
                        <a:t>）基础设施：促进基础设施与服务的发展，包括在电信</a:t>
                      </a:r>
                      <a:r>
                        <a:rPr kumimoji="0" lang="en-GB" sz="1400" b="0" kern="1200" dirty="0" smtClean="0">
                          <a:solidFill>
                            <a:schemeClr val="tx1"/>
                          </a:solidFill>
                          <a:effectLst/>
                          <a:latin typeface="+mn-lt"/>
                          <a:ea typeface="+mn-ea"/>
                          <a:cs typeface="+mn-cs"/>
                        </a:rPr>
                        <a:t>/ICT</a:t>
                      </a:r>
                      <a:r>
                        <a:rPr kumimoji="0" lang="zh-CN" altLang="en-US" sz="1400" b="0" kern="1200" dirty="0" smtClean="0">
                          <a:solidFill>
                            <a:schemeClr val="tx1"/>
                          </a:solidFill>
                          <a:effectLst/>
                          <a:latin typeface="+mn-lt"/>
                          <a:ea typeface="+mn-ea"/>
                          <a:cs typeface="+mn-cs"/>
                        </a:rPr>
                        <a:t>的使用中建立信心和安全性</a:t>
                      </a:r>
                      <a:r>
                        <a:rPr lang="en-US" sz="1400" b="0" strike="noStrike" dirty="0" smtClean="0">
                          <a:solidFill>
                            <a:schemeClr val="tx1"/>
                          </a:solidFill>
                          <a:effectLst/>
                          <a:latin typeface="+mn-lt"/>
                          <a:ea typeface="Times New Roman" panose="02020603050405020304" pitchFamily="18" charset="0"/>
                          <a:cs typeface="Times New Roman" panose="02020603050405020304" pitchFamily="18" charset="0"/>
                        </a:rPr>
                        <a:t> </a:t>
                      </a:r>
                    </a:p>
                  </a:txBody>
                  <a:tcPr marL="33854" marR="33854" marT="0" marB="0"/>
                </a:tc>
                <a:tc>
                  <a:txBody>
                    <a:bodyPr/>
                    <a:lstStyle/>
                    <a:p>
                      <a:r>
                        <a:rPr lang="en-GB" sz="1400" strike="noStrike" dirty="0" smtClean="0">
                          <a:solidFill>
                            <a:schemeClr val="tx1"/>
                          </a:solidFill>
                          <a:latin typeface="+mn-lt"/>
                        </a:rPr>
                        <a:t>D.2-1</a:t>
                      </a:r>
                      <a:r>
                        <a:rPr lang="zh-CN" altLang="en-US" sz="1400" strike="noStrike" dirty="0" smtClean="0">
                          <a:solidFill>
                            <a:schemeClr val="tx1"/>
                          </a:solidFill>
                          <a:latin typeface="+mn-lt"/>
                        </a:rPr>
                        <a:t>：</a:t>
                      </a:r>
                      <a:r>
                        <a:rPr kumimoji="0" lang="zh-CN" altLang="en-US" sz="1400" kern="1200" dirty="0" smtClean="0">
                          <a:solidFill>
                            <a:schemeClr val="tx1"/>
                          </a:solidFill>
                          <a:effectLst/>
                          <a:latin typeface="+mn-lt"/>
                          <a:ea typeface="+mn-ea"/>
                          <a:cs typeface="+mn-cs"/>
                        </a:rPr>
                        <a:t>增强了国际电联（</a:t>
                      </a:r>
                      <a:r>
                        <a:rPr kumimoji="0" lang="en-GB" sz="1400" kern="1200" dirty="0" smtClean="0">
                          <a:solidFill>
                            <a:schemeClr val="tx1"/>
                          </a:solidFill>
                          <a:effectLst/>
                          <a:latin typeface="+mn-lt"/>
                          <a:ea typeface="+mn-ea"/>
                          <a:cs typeface="+mn-cs"/>
                        </a:rPr>
                        <a:t>ITU</a:t>
                      </a:r>
                      <a:r>
                        <a:rPr kumimoji="0" lang="zh-CN" altLang="en-US" sz="1400" kern="1200" dirty="0" smtClean="0">
                          <a:solidFill>
                            <a:schemeClr val="tx1"/>
                          </a:solidFill>
                          <a:effectLst/>
                          <a:latin typeface="+mn-lt"/>
                          <a:ea typeface="+mn-ea"/>
                          <a:cs typeface="+mn-cs"/>
                        </a:rPr>
                        <a:t>）成员提供有弹性的电信</a:t>
                      </a:r>
                      <a:r>
                        <a:rPr kumimoji="0" lang="en-GB" sz="1400" kern="1200" dirty="0" smtClean="0">
                          <a:solidFill>
                            <a:schemeClr val="tx1"/>
                          </a:solidFill>
                          <a:effectLst/>
                          <a:latin typeface="+mn-lt"/>
                          <a:ea typeface="+mn-ea"/>
                          <a:cs typeface="+mn-cs"/>
                        </a:rPr>
                        <a:t> /</a:t>
                      </a:r>
                      <a:r>
                        <a:rPr kumimoji="0" lang="zh-CN" altLang="en-US" sz="1400" kern="1200" dirty="0" smtClean="0">
                          <a:solidFill>
                            <a:schemeClr val="tx1"/>
                          </a:solidFill>
                          <a:effectLst/>
                          <a:latin typeface="+mn-lt"/>
                          <a:ea typeface="+mn-ea"/>
                          <a:cs typeface="+mn-cs"/>
                        </a:rPr>
                        <a:t>信息通信技术（</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）基础设施与服务的能力，包括</a:t>
                      </a:r>
                      <a:r>
                        <a:rPr kumimoji="0" lang="zh-CN" altLang="en-US" sz="1400" b="1" kern="1200" dirty="0" smtClean="0">
                          <a:solidFill>
                            <a:schemeClr val="tx1"/>
                          </a:solidFill>
                          <a:effectLst/>
                          <a:latin typeface="+mn-lt"/>
                          <a:ea typeface="+mn-ea"/>
                          <a:cs typeface="+mn-cs"/>
                        </a:rPr>
                        <a:t>宽带和广播、弥合数字标准化差距、一致性与互操作性</a:t>
                      </a:r>
                      <a:r>
                        <a:rPr kumimoji="0" lang="zh-CN" altLang="en-US" sz="1400" kern="1200" dirty="0" smtClean="0">
                          <a:solidFill>
                            <a:schemeClr val="tx1"/>
                          </a:solidFill>
                          <a:effectLst/>
                          <a:latin typeface="+mn-lt"/>
                          <a:ea typeface="+mn-ea"/>
                          <a:cs typeface="+mn-cs"/>
                        </a:rPr>
                        <a:t>以及</a:t>
                      </a:r>
                      <a:r>
                        <a:rPr kumimoji="0" lang="zh-CN" altLang="en-US" sz="1400" b="1" kern="1200" dirty="0" smtClean="0">
                          <a:solidFill>
                            <a:schemeClr val="tx1"/>
                          </a:solidFill>
                          <a:effectLst/>
                          <a:latin typeface="+mn-lt"/>
                          <a:ea typeface="+mn-ea"/>
                          <a:cs typeface="+mn-cs"/>
                        </a:rPr>
                        <a:t>频谱管理</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D.2-2</a:t>
                      </a:r>
                      <a:r>
                        <a:rPr lang="zh-CN" altLang="en-US" sz="1400" strike="noStrike" dirty="0" smtClean="0">
                          <a:solidFill>
                            <a:schemeClr val="tx1"/>
                          </a:solidFill>
                          <a:latin typeface="+mn-lt"/>
                        </a:rPr>
                        <a:t>：</a:t>
                      </a:r>
                      <a:r>
                        <a:rPr kumimoji="0" lang="zh-CN" altLang="en-US" sz="1400" kern="1200" dirty="0" smtClean="0">
                          <a:solidFill>
                            <a:schemeClr val="tx1"/>
                          </a:solidFill>
                          <a:effectLst/>
                          <a:latin typeface="+mn-lt"/>
                          <a:ea typeface="+mn-ea"/>
                          <a:cs typeface="+mn-cs"/>
                        </a:rPr>
                        <a:t>增强了国际电联（</a:t>
                      </a:r>
                      <a:r>
                        <a:rPr kumimoji="0" lang="en-GB" sz="1400" kern="1200" dirty="0" smtClean="0">
                          <a:solidFill>
                            <a:schemeClr val="tx1"/>
                          </a:solidFill>
                          <a:effectLst/>
                          <a:latin typeface="+mn-lt"/>
                          <a:ea typeface="+mn-ea"/>
                          <a:cs typeface="+mn-cs"/>
                        </a:rPr>
                        <a:t>ITU</a:t>
                      </a:r>
                      <a:r>
                        <a:rPr kumimoji="0" lang="zh-CN" altLang="en-US" sz="1400" kern="1200" dirty="0" smtClean="0">
                          <a:solidFill>
                            <a:schemeClr val="tx1"/>
                          </a:solidFill>
                          <a:effectLst/>
                          <a:latin typeface="+mn-lt"/>
                          <a:ea typeface="+mn-ea"/>
                          <a:cs typeface="+mn-cs"/>
                        </a:rPr>
                        <a:t>）成员对于</a:t>
                      </a:r>
                      <a:r>
                        <a:rPr kumimoji="0" lang="zh-CN" altLang="en-US" sz="1400" b="1" kern="1200" dirty="0" smtClean="0">
                          <a:solidFill>
                            <a:schemeClr val="tx1"/>
                          </a:solidFill>
                          <a:effectLst/>
                          <a:latin typeface="+mn-lt"/>
                          <a:ea typeface="+mn-ea"/>
                          <a:cs typeface="+mn-cs"/>
                        </a:rPr>
                        <a:t>有效应对网络威胁</a:t>
                      </a:r>
                      <a:r>
                        <a:rPr kumimoji="0" lang="zh-CN" altLang="en-US" sz="1400" kern="1200" dirty="0" smtClean="0">
                          <a:solidFill>
                            <a:schemeClr val="tx1"/>
                          </a:solidFill>
                          <a:effectLst/>
                          <a:latin typeface="+mn-lt"/>
                          <a:ea typeface="+mn-ea"/>
                          <a:cs typeface="+mn-cs"/>
                        </a:rPr>
                        <a:t>和发展</a:t>
                      </a:r>
                      <a:r>
                        <a:rPr kumimoji="0" lang="zh-CN" altLang="en-US" sz="1400" b="1" kern="1200" dirty="0" smtClean="0">
                          <a:solidFill>
                            <a:schemeClr val="tx1"/>
                          </a:solidFill>
                          <a:effectLst/>
                          <a:latin typeface="+mn-lt"/>
                          <a:ea typeface="+mn-ea"/>
                          <a:cs typeface="+mn-cs"/>
                        </a:rPr>
                        <a:t>国家网络安全战略</a:t>
                      </a:r>
                      <a:r>
                        <a:rPr kumimoji="0" lang="zh-CN" altLang="en-US" sz="1400" kern="1200" dirty="0" smtClean="0">
                          <a:solidFill>
                            <a:schemeClr val="tx1"/>
                          </a:solidFill>
                          <a:effectLst/>
                          <a:latin typeface="+mn-lt"/>
                          <a:ea typeface="+mn-ea"/>
                          <a:cs typeface="+mn-cs"/>
                        </a:rPr>
                        <a:t>与</a:t>
                      </a:r>
                      <a:r>
                        <a:rPr kumimoji="0" lang="zh-CN" altLang="en-US" sz="1400" b="1" kern="1200" dirty="0" smtClean="0">
                          <a:solidFill>
                            <a:schemeClr val="tx1"/>
                          </a:solidFill>
                          <a:effectLst/>
                          <a:latin typeface="+mn-lt"/>
                          <a:ea typeface="+mn-ea"/>
                          <a:cs typeface="+mn-cs"/>
                        </a:rPr>
                        <a:t>功能</a:t>
                      </a:r>
                      <a:r>
                        <a:rPr kumimoji="0" lang="zh-CN" altLang="en-US" sz="1400" kern="1200" dirty="0" smtClean="0">
                          <a:solidFill>
                            <a:schemeClr val="tx1"/>
                          </a:solidFill>
                          <a:effectLst/>
                          <a:latin typeface="+mn-lt"/>
                          <a:ea typeface="+mn-ea"/>
                          <a:cs typeface="+mn-cs"/>
                        </a:rPr>
                        <a:t>的能力，包括能力的建设</a:t>
                      </a:r>
                      <a:endParaRPr lang="en-GB" sz="1400"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D.2-3</a:t>
                      </a:r>
                      <a:r>
                        <a:rPr lang="zh-CN" altLang="en-US" sz="1400" strike="noStrike" dirty="0" smtClean="0">
                          <a:solidFill>
                            <a:schemeClr val="tx1"/>
                          </a:solidFill>
                          <a:latin typeface="+mn-lt"/>
                        </a:rPr>
                        <a:t>：</a:t>
                      </a:r>
                      <a:r>
                        <a:rPr kumimoji="0" lang="zh-CN" altLang="en-US" sz="1400" kern="1200" dirty="0" smtClean="0">
                          <a:solidFill>
                            <a:schemeClr val="tx1"/>
                          </a:solidFill>
                          <a:effectLst/>
                          <a:latin typeface="+mn-lt"/>
                          <a:ea typeface="+mn-ea"/>
                          <a:cs typeface="+mn-cs"/>
                        </a:rPr>
                        <a:t>强化了成员国使用电信</a:t>
                      </a:r>
                      <a:r>
                        <a:rPr kumimoji="0" lang="en-GB"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信息通信技术（</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）来</a:t>
                      </a:r>
                      <a:r>
                        <a:rPr kumimoji="0" lang="zh-CN" altLang="en-US" sz="1400" b="1" kern="1200" dirty="0" smtClean="0">
                          <a:solidFill>
                            <a:schemeClr val="tx1"/>
                          </a:solidFill>
                          <a:effectLst/>
                          <a:latin typeface="+mn-lt"/>
                          <a:ea typeface="+mn-ea"/>
                          <a:cs typeface="+mn-cs"/>
                        </a:rPr>
                        <a:t>减少灾害风险</a:t>
                      </a:r>
                      <a:r>
                        <a:rPr kumimoji="0" lang="zh-CN" altLang="en-US" sz="1400" kern="1200" dirty="0" smtClean="0">
                          <a:solidFill>
                            <a:schemeClr val="tx1"/>
                          </a:solidFill>
                          <a:effectLst/>
                          <a:latin typeface="+mn-lt"/>
                          <a:ea typeface="+mn-ea"/>
                          <a:cs typeface="+mn-cs"/>
                        </a:rPr>
                        <a:t>和</a:t>
                      </a:r>
                      <a:r>
                        <a:rPr kumimoji="0" lang="zh-CN" altLang="en-US" sz="1400" b="1" kern="1200" dirty="0" smtClean="0">
                          <a:solidFill>
                            <a:schemeClr val="tx1"/>
                          </a:solidFill>
                          <a:effectLst/>
                          <a:latin typeface="+mn-lt"/>
                          <a:ea typeface="+mn-ea"/>
                          <a:cs typeface="+mn-cs"/>
                        </a:rPr>
                        <a:t>应急通信</a:t>
                      </a:r>
                      <a:r>
                        <a:rPr kumimoji="0" lang="zh-CN" altLang="en-US" sz="1400" kern="1200" dirty="0" smtClean="0">
                          <a:solidFill>
                            <a:schemeClr val="tx1"/>
                          </a:solidFill>
                          <a:effectLst/>
                          <a:latin typeface="+mn-lt"/>
                          <a:ea typeface="+mn-ea"/>
                          <a:cs typeface="+mn-cs"/>
                        </a:rPr>
                        <a:t>的能力</a:t>
                      </a:r>
                      <a:endParaRPr lang="en-GB"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D.2-1 </a:t>
                      </a:r>
                      <a:r>
                        <a:rPr kumimoji="0" lang="zh-CN" altLang="en-US" sz="1400" kern="1200" dirty="0" smtClean="0">
                          <a:solidFill>
                            <a:schemeClr val="tx1"/>
                          </a:solidFill>
                          <a:effectLst/>
                          <a:latin typeface="+mn-lt"/>
                          <a:ea typeface="+mn-ea"/>
                          <a:cs typeface="+mn-cs"/>
                        </a:rPr>
                        <a:t>关于电信</a:t>
                      </a:r>
                      <a:r>
                        <a:rPr kumimoji="0" lang="en-GB"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信息通信技术（</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）基础设施及服务的产品和服务，</a:t>
                      </a:r>
                      <a:r>
                        <a:rPr kumimoji="0" lang="zh-CN" altLang="en-US" sz="1400" b="1" kern="1200" dirty="0" smtClean="0">
                          <a:solidFill>
                            <a:schemeClr val="tx1"/>
                          </a:solidFill>
                          <a:effectLst/>
                          <a:latin typeface="+mn-lt"/>
                          <a:ea typeface="+mn-ea"/>
                          <a:cs typeface="+mn-cs"/>
                        </a:rPr>
                        <a:t>包括宽带和广播、弥合数字标准化差距、一致性与互操作性</a:t>
                      </a:r>
                      <a:r>
                        <a:rPr kumimoji="0" lang="zh-CN" altLang="en-US" sz="1400" kern="1200" dirty="0" smtClean="0">
                          <a:solidFill>
                            <a:schemeClr val="tx1"/>
                          </a:solidFill>
                          <a:effectLst/>
                          <a:latin typeface="+mn-lt"/>
                          <a:ea typeface="+mn-ea"/>
                          <a:cs typeface="+mn-cs"/>
                        </a:rPr>
                        <a:t>以及</a:t>
                      </a:r>
                      <a:r>
                        <a:rPr kumimoji="0" lang="zh-CN" altLang="en-US" sz="1400" b="1" kern="1200" dirty="0" smtClean="0">
                          <a:solidFill>
                            <a:schemeClr val="tx1"/>
                          </a:solidFill>
                          <a:effectLst/>
                          <a:latin typeface="+mn-lt"/>
                          <a:ea typeface="+mn-ea"/>
                          <a:cs typeface="+mn-cs"/>
                        </a:rPr>
                        <a:t>频谱管理</a:t>
                      </a:r>
                      <a:endParaRPr lang="en-GB" sz="1400" b="1" strike="noStrike" dirty="0" smtClean="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strike="noStrike" dirty="0" smtClean="0">
                          <a:solidFill>
                            <a:schemeClr val="tx1"/>
                          </a:solidFill>
                          <a:latin typeface="+mn-lt"/>
                        </a:rPr>
                        <a:t>D.2-2 </a:t>
                      </a:r>
                      <a:r>
                        <a:rPr kumimoji="0" lang="zh-CN" altLang="en-US" sz="1400" kern="1200" dirty="0" smtClean="0">
                          <a:solidFill>
                            <a:schemeClr val="tx1"/>
                          </a:solidFill>
                          <a:effectLst/>
                          <a:latin typeface="+mn-lt"/>
                          <a:ea typeface="+mn-ea"/>
                          <a:cs typeface="+mn-cs"/>
                        </a:rPr>
                        <a:t>关于</a:t>
                      </a:r>
                      <a:r>
                        <a:rPr kumimoji="0" lang="zh-CN" altLang="en-US" sz="1400" b="1" kern="1200" dirty="0" smtClean="0">
                          <a:solidFill>
                            <a:schemeClr val="tx1"/>
                          </a:solidFill>
                          <a:effectLst/>
                          <a:latin typeface="+mn-lt"/>
                          <a:ea typeface="+mn-ea"/>
                          <a:cs typeface="+mn-cs"/>
                        </a:rPr>
                        <a:t>在使用电信</a:t>
                      </a:r>
                      <a:r>
                        <a:rPr kumimoji="0" lang="en-GB" sz="1400" b="1" kern="1200" dirty="0" smtClean="0">
                          <a:solidFill>
                            <a:schemeClr val="tx1"/>
                          </a:solidFill>
                          <a:effectLst/>
                          <a:latin typeface="+mn-lt"/>
                          <a:ea typeface="+mn-ea"/>
                          <a:cs typeface="+mn-cs"/>
                        </a:rPr>
                        <a:t>/ICTs</a:t>
                      </a:r>
                      <a:r>
                        <a:rPr kumimoji="0" lang="zh-CN" altLang="en-US" sz="1400" b="1" kern="1200" dirty="0" smtClean="0">
                          <a:solidFill>
                            <a:schemeClr val="tx1"/>
                          </a:solidFill>
                          <a:effectLst/>
                          <a:latin typeface="+mn-lt"/>
                          <a:ea typeface="+mn-ea"/>
                          <a:cs typeface="+mn-cs"/>
                        </a:rPr>
                        <a:t>时建立信任与安全</a:t>
                      </a:r>
                      <a:r>
                        <a:rPr kumimoji="0" lang="zh-CN" altLang="en-US" sz="1400" kern="1200" dirty="0" smtClean="0">
                          <a:solidFill>
                            <a:schemeClr val="tx1"/>
                          </a:solidFill>
                          <a:effectLst/>
                          <a:latin typeface="+mn-lt"/>
                          <a:ea typeface="+mn-ea"/>
                          <a:cs typeface="+mn-cs"/>
                        </a:rPr>
                        <a:t>的产品与服务</a:t>
                      </a:r>
                      <a:endParaRPr lang="en-GB" sz="1400" b="1" strike="noStrike" dirty="0" smtClean="0">
                        <a:solidFill>
                          <a:schemeClr val="tx1"/>
                        </a:solidFill>
                        <a:latin typeface="+mn-lt"/>
                      </a:endParaRPr>
                    </a:p>
                    <a:p>
                      <a:r>
                        <a:rPr lang="en-GB" sz="1400" strike="noStrike" dirty="0" smtClean="0">
                          <a:solidFill>
                            <a:schemeClr val="tx1"/>
                          </a:solidFill>
                          <a:latin typeface="+mn-lt"/>
                        </a:rPr>
                        <a:t>n</a:t>
                      </a:r>
                    </a:p>
                    <a:p>
                      <a:r>
                        <a:rPr lang="en-GB" sz="1400" strike="noStrike" dirty="0" smtClean="0">
                          <a:solidFill>
                            <a:schemeClr val="tx1"/>
                          </a:solidFill>
                          <a:latin typeface="+mn-lt"/>
                        </a:rPr>
                        <a:t>D.2-3 </a:t>
                      </a:r>
                      <a:r>
                        <a:rPr kumimoji="0" lang="zh-CN" altLang="en-US" sz="1400" kern="1200" dirty="0" smtClean="0">
                          <a:solidFill>
                            <a:schemeClr val="tx1"/>
                          </a:solidFill>
                          <a:effectLst/>
                          <a:latin typeface="+mn-lt"/>
                          <a:ea typeface="+mn-ea"/>
                          <a:cs typeface="+mn-cs"/>
                        </a:rPr>
                        <a:t>关于</a:t>
                      </a:r>
                      <a:r>
                        <a:rPr kumimoji="0" lang="zh-CN" altLang="en-US" sz="1400" b="1" kern="1200" dirty="0" smtClean="0">
                          <a:solidFill>
                            <a:schemeClr val="tx1"/>
                          </a:solidFill>
                          <a:effectLst/>
                          <a:latin typeface="+mn-lt"/>
                          <a:ea typeface="+mn-ea"/>
                          <a:cs typeface="+mn-cs"/>
                        </a:rPr>
                        <a:t>降低灾害风险</a:t>
                      </a:r>
                      <a:r>
                        <a:rPr kumimoji="0" lang="zh-CN" altLang="en-US" sz="1400" kern="1200" dirty="0" smtClean="0">
                          <a:solidFill>
                            <a:schemeClr val="tx1"/>
                          </a:solidFill>
                          <a:effectLst/>
                          <a:latin typeface="+mn-lt"/>
                          <a:ea typeface="+mn-ea"/>
                          <a:cs typeface="+mn-cs"/>
                        </a:rPr>
                        <a:t>与</a:t>
                      </a:r>
                      <a:r>
                        <a:rPr kumimoji="0" lang="zh-CN" altLang="en-US" sz="1400" b="1" kern="1200" dirty="0" smtClean="0">
                          <a:solidFill>
                            <a:schemeClr val="tx1"/>
                          </a:solidFill>
                          <a:effectLst/>
                          <a:latin typeface="+mn-lt"/>
                          <a:ea typeface="+mn-ea"/>
                          <a:cs typeface="+mn-cs"/>
                        </a:rPr>
                        <a:t>应急通信</a:t>
                      </a:r>
                      <a:r>
                        <a:rPr kumimoji="0" lang="zh-CN" altLang="en-US" sz="1400" kern="1200" dirty="0" smtClean="0">
                          <a:solidFill>
                            <a:schemeClr val="tx1"/>
                          </a:solidFill>
                          <a:effectLst/>
                          <a:latin typeface="+mn-lt"/>
                          <a:ea typeface="+mn-ea"/>
                          <a:cs typeface="+mn-cs"/>
                        </a:rPr>
                        <a:t>的产品和服务</a:t>
                      </a:r>
                      <a:endParaRPr lang="en-GB" sz="1400" b="1" strike="noStrike" dirty="0" smtClean="0">
                        <a:solidFill>
                          <a:schemeClr val="tx1"/>
                        </a:solidFill>
                        <a:latin typeface="+mn-lt"/>
                      </a:endParaRPr>
                    </a:p>
                  </a:txBody>
                  <a:tcPr marL="33854" marR="33854" marT="0" marB="0"/>
                </a:tc>
              </a:tr>
            </a:tbl>
          </a:graphicData>
        </a:graphic>
      </p:graphicFrame>
    </p:spTree>
    <p:extLst>
      <p:ext uri="{BB962C8B-B14F-4D97-AF65-F5344CB8AC3E}">
        <p14:creationId xmlns:p14="http://schemas.microsoft.com/office/powerpoint/2010/main" val="1654563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D.3</a:t>
            </a:r>
            <a:r>
              <a:rPr lang="zh-CN" altLang="en-US" dirty="0" smtClean="0"/>
              <a:t>（有力环境）</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52</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1563350136"/>
              </p:ext>
            </p:extLst>
          </p:nvPr>
        </p:nvGraphicFramePr>
        <p:xfrm>
          <a:off x="610580" y="1556792"/>
          <a:ext cx="7922840" cy="3066698"/>
        </p:xfrm>
        <a:graphic>
          <a:graphicData uri="http://schemas.openxmlformats.org/drawingml/2006/table">
            <a:tbl>
              <a:tblPr firstRow="1" bandRow="1">
                <a:tableStyleId>{3B4B98B0-60AC-42C2-AFA5-B58CD77FA1E5}</a:tableStyleId>
              </a:tblPr>
              <a:tblGrid>
                <a:gridCol w="1890144"/>
                <a:gridCol w="3366489"/>
                <a:gridCol w="2666207"/>
              </a:tblGrid>
              <a:tr h="293018">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strike="noStrike" dirty="0" smtClean="0">
                          <a:solidFill>
                            <a:schemeClr val="tx1"/>
                          </a:solidFill>
                          <a:effectLst/>
                          <a:latin typeface="+mn-lt"/>
                          <a:ea typeface="Times New Roman" panose="02020603050405020304" pitchFamily="18" charset="0"/>
                          <a:cs typeface="Times New Roman" panose="02020603050405020304" pitchFamily="18" charset="0"/>
                        </a:rPr>
                        <a:t>D.3 </a:t>
                      </a:r>
                      <a:r>
                        <a:rPr kumimoji="0" lang="zh-CN" altLang="en-US" sz="1400" b="0" kern="1200" dirty="0" smtClean="0">
                          <a:solidFill>
                            <a:schemeClr val="tx1"/>
                          </a:solidFill>
                          <a:effectLst/>
                          <a:latin typeface="+mn-lt"/>
                          <a:ea typeface="+mn-ea"/>
                          <a:cs typeface="+mn-cs"/>
                        </a:rPr>
                        <a:t>有利环境：营造</a:t>
                      </a:r>
                      <a:r>
                        <a:rPr kumimoji="0" lang="zh-CN" altLang="en-US" sz="1400" b="1" kern="1200" dirty="0" smtClean="0">
                          <a:solidFill>
                            <a:schemeClr val="tx1"/>
                          </a:solidFill>
                          <a:effectLst/>
                          <a:latin typeface="+mn-lt"/>
                          <a:ea typeface="+mn-ea"/>
                          <a:cs typeface="+mn-cs"/>
                        </a:rPr>
                        <a:t>有利的政策</a:t>
                      </a:r>
                      <a:r>
                        <a:rPr kumimoji="0" lang="zh-CN" altLang="en-US" sz="1400" b="0" kern="1200" dirty="0" smtClean="0">
                          <a:solidFill>
                            <a:schemeClr val="tx1"/>
                          </a:solidFill>
                          <a:effectLst/>
                          <a:latin typeface="+mn-lt"/>
                          <a:ea typeface="+mn-ea"/>
                          <a:cs typeface="+mn-cs"/>
                        </a:rPr>
                        <a:t>，以及</a:t>
                      </a:r>
                      <a:r>
                        <a:rPr kumimoji="0" lang="zh-CN" altLang="en-US" sz="1400" b="1" kern="1200" dirty="0" smtClean="0">
                          <a:solidFill>
                            <a:schemeClr val="tx1"/>
                          </a:solidFill>
                          <a:effectLst/>
                          <a:latin typeface="+mn-lt"/>
                          <a:ea typeface="+mn-ea"/>
                          <a:cs typeface="+mn-cs"/>
                        </a:rPr>
                        <a:t>有利于监管的环境</a:t>
                      </a:r>
                      <a:r>
                        <a:rPr kumimoji="0" lang="zh-CN" altLang="en-US" sz="1400" b="0" kern="1200" dirty="0" smtClean="0">
                          <a:solidFill>
                            <a:schemeClr val="tx1"/>
                          </a:solidFill>
                          <a:effectLst/>
                          <a:latin typeface="+mn-lt"/>
                          <a:ea typeface="+mn-ea"/>
                          <a:cs typeface="+mn-cs"/>
                        </a:rPr>
                        <a:t>创造可持续的电信</a:t>
                      </a:r>
                      <a:r>
                        <a:rPr kumimoji="0" lang="en-GB" sz="1400" b="0" kern="1200" dirty="0" smtClean="0">
                          <a:solidFill>
                            <a:schemeClr val="tx1"/>
                          </a:solidFill>
                          <a:effectLst/>
                          <a:latin typeface="+mn-lt"/>
                          <a:ea typeface="+mn-ea"/>
                          <a:cs typeface="+mn-cs"/>
                        </a:rPr>
                        <a:t>/ICT</a:t>
                      </a:r>
                      <a:r>
                        <a:rPr kumimoji="0" lang="zh-CN" altLang="en-US" sz="1400" b="0" kern="1200" dirty="0" smtClean="0">
                          <a:solidFill>
                            <a:schemeClr val="tx1"/>
                          </a:solidFill>
                          <a:effectLst/>
                          <a:latin typeface="+mn-lt"/>
                          <a:ea typeface="+mn-ea"/>
                          <a:cs typeface="+mn-cs"/>
                        </a:rPr>
                        <a:t>发展</a:t>
                      </a:r>
                      <a:endParaRPr kumimoji="0" lang="en-US" sz="1400" b="0" kern="1200" dirty="0" smtClean="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300"/>
                        </a:spcBef>
                        <a:spcAft>
                          <a:spcPts val="300"/>
                        </a:spcAft>
                        <a:buClrTx/>
                        <a:buSzTx/>
                        <a:buFontTx/>
                        <a:buNone/>
                        <a:tabLst/>
                        <a:defRPr/>
                      </a:pPr>
                      <a:endParaRPr lang="en-US"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D.3-1</a:t>
                      </a:r>
                      <a:r>
                        <a:rPr lang="zh-CN" altLang="en-US" sz="1400" strike="noStrike" dirty="0" smtClean="0">
                          <a:solidFill>
                            <a:schemeClr val="tx1"/>
                          </a:solidFill>
                          <a:latin typeface="+mn-lt"/>
                        </a:rPr>
                        <a:t>：</a:t>
                      </a:r>
                      <a:r>
                        <a:rPr kumimoji="0" lang="zh-CN" altLang="en-US" sz="1400" kern="1200" dirty="0" smtClean="0">
                          <a:solidFill>
                            <a:schemeClr val="tx1"/>
                          </a:solidFill>
                          <a:effectLst/>
                          <a:latin typeface="+mn-lt"/>
                          <a:ea typeface="+mn-ea"/>
                          <a:cs typeface="+mn-cs"/>
                        </a:rPr>
                        <a:t>各成员国发展有利政策，法律和有利于监管的框架的强化能力来用于电信</a:t>
                      </a:r>
                      <a:r>
                        <a:rPr kumimoji="0" lang="en-GB" sz="1400" kern="1200" dirty="0" smtClean="0">
                          <a:solidFill>
                            <a:schemeClr val="tx1"/>
                          </a:solidFill>
                          <a:effectLst/>
                          <a:latin typeface="+mn-lt"/>
                          <a:ea typeface="+mn-ea"/>
                          <a:cs typeface="+mn-cs"/>
                        </a:rPr>
                        <a:t>/ICTs</a:t>
                      </a:r>
                      <a:r>
                        <a:rPr kumimoji="0" lang="zh-CN" altLang="en-US" sz="1400" kern="1200" dirty="0" smtClean="0">
                          <a:solidFill>
                            <a:schemeClr val="tx1"/>
                          </a:solidFill>
                          <a:effectLst/>
                          <a:latin typeface="+mn-lt"/>
                          <a:ea typeface="+mn-ea"/>
                          <a:cs typeface="+mn-cs"/>
                        </a:rPr>
                        <a:t>发展</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D.3-2</a:t>
                      </a:r>
                      <a:r>
                        <a:rPr lang="zh-CN" altLang="en-US" sz="1400" strike="noStrike" dirty="0" smtClean="0">
                          <a:solidFill>
                            <a:schemeClr val="tx1"/>
                          </a:solidFill>
                          <a:latin typeface="+mn-lt"/>
                        </a:rPr>
                        <a:t>：</a:t>
                      </a:r>
                      <a:r>
                        <a:rPr kumimoji="0" lang="zh-CN" altLang="en-US" sz="1400" kern="1200" dirty="0" smtClean="0">
                          <a:solidFill>
                            <a:schemeClr val="tx1"/>
                          </a:solidFill>
                          <a:effectLst/>
                          <a:latin typeface="+mn-lt"/>
                          <a:ea typeface="+mn-ea"/>
                          <a:cs typeface="+mn-cs"/>
                        </a:rPr>
                        <a:t>各成员国根据约定的标准和方法生产高质量，具有国际可比性的</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统计的强化能力</a:t>
                      </a:r>
                      <a:endParaRPr lang="en-GB" sz="1400"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D.3-3</a:t>
                      </a:r>
                      <a:r>
                        <a:rPr lang="zh-CN" altLang="en-US" sz="1400" strike="noStrike" dirty="0" smtClean="0">
                          <a:solidFill>
                            <a:schemeClr val="tx1"/>
                          </a:solidFill>
                          <a:latin typeface="+mn-lt"/>
                        </a:rPr>
                        <a:t>：</a:t>
                      </a:r>
                      <a:r>
                        <a:rPr kumimoji="0" lang="en-GB" sz="1400" kern="1200" dirty="0" smtClean="0">
                          <a:solidFill>
                            <a:schemeClr val="tx1"/>
                          </a:solidFill>
                          <a:effectLst/>
                          <a:latin typeface="+mn-lt"/>
                          <a:ea typeface="+mn-ea"/>
                          <a:cs typeface="+mn-cs"/>
                        </a:rPr>
                        <a:t>ITU</a:t>
                      </a:r>
                      <a:r>
                        <a:rPr kumimoji="0" lang="zh-CN" altLang="en-US" sz="1400" kern="1200" dirty="0" smtClean="0">
                          <a:solidFill>
                            <a:schemeClr val="tx1"/>
                          </a:solidFill>
                          <a:effectLst/>
                          <a:latin typeface="+mn-lt"/>
                          <a:ea typeface="+mn-ea"/>
                          <a:cs typeface="+mn-cs"/>
                        </a:rPr>
                        <a:t>成员用于挖掘电信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全部潜能的改进过的人力与机构能力</a:t>
                      </a:r>
                      <a:r>
                        <a:rPr lang="en-GB" sz="1400" strike="noStrike" dirty="0" smtClean="0">
                          <a:solidFill>
                            <a:schemeClr val="tx1"/>
                          </a:solidFill>
                          <a:latin typeface="+mn-lt"/>
                        </a:rPr>
                        <a:t> </a:t>
                      </a:r>
                    </a:p>
                    <a:p>
                      <a:endParaRPr lang="en-GB" sz="1400" strike="noStrike" dirty="0" smtClean="0">
                        <a:solidFill>
                          <a:schemeClr val="tx1"/>
                        </a:solidFill>
                        <a:latin typeface="+mn-lt"/>
                      </a:endParaRPr>
                    </a:p>
                    <a:p>
                      <a:r>
                        <a:rPr lang="en-GB" sz="1400" strike="noStrike" dirty="0" smtClean="0">
                          <a:solidFill>
                            <a:schemeClr val="tx1"/>
                          </a:solidFill>
                          <a:latin typeface="+mn-lt"/>
                        </a:rPr>
                        <a:t>D.3-4</a:t>
                      </a:r>
                      <a:r>
                        <a:rPr lang="zh-CN" altLang="en-US" sz="1400" strike="noStrike" dirty="0" smtClean="0">
                          <a:solidFill>
                            <a:schemeClr val="tx1"/>
                          </a:solidFill>
                          <a:latin typeface="+mn-lt"/>
                        </a:rPr>
                        <a:t>：</a:t>
                      </a:r>
                      <a:r>
                        <a:rPr kumimoji="0" lang="en-GB" sz="1400" kern="1200" dirty="0" smtClean="0">
                          <a:solidFill>
                            <a:schemeClr val="tx1"/>
                          </a:solidFill>
                          <a:effectLst/>
                          <a:latin typeface="+mn-lt"/>
                          <a:ea typeface="+mn-ea"/>
                          <a:cs typeface="+mn-cs"/>
                        </a:rPr>
                        <a:t>ITU</a:t>
                      </a:r>
                      <a:r>
                        <a:rPr kumimoji="0" lang="zh-CN" altLang="en-US" sz="1400" kern="1200" dirty="0" smtClean="0">
                          <a:solidFill>
                            <a:schemeClr val="tx1"/>
                          </a:solidFill>
                          <a:effectLst/>
                          <a:latin typeface="+mn-lt"/>
                          <a:ea typeface="+mn-ea"/>
                          <a:cs typeface="+mn-cs"/>
                        </a:rPr>
                        <a:t>成员用于将电信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创新融入国家发展议程的强化能力</a:t>
                      </a:r>
                      <a:endParaRPr lang="en-GB" sz="1400" strike="noStrike" dirty="0" smtClean="0">
                        <a:solidFill>
                          <a:schemeClr val="tx1"/>
                        </a:solidFill>
                        <a:latin typeface="+mn-lt"/>
                      </a:endParaRPr>
                    </a:p>
                  </a:txBody>
                  <a:tcPr marL="33854" marR="33854" marT="0" marB="0"/>
                </a:tc>
                <a:tc>
                  <a:txBody>
                    <a:bodyPr/>
                    <a:lstStyle/>
                    <a:p>
                      <a:r>
                        <a:rPr lang="en-GB" sz="1400" strike="noStrike" dirty="0" smtClean="0">
                          <a:solidFill>
                            <a:schemeClr val="tx1"/>
                          </a:solidFill>
                          <a:latin typeface="+mn-lt"/>
                        </a:rPr>
                        <a:t>D.3-1 </a:t>
                      </a:r>
                      <a:r>
                        <a:rPr kumimoji="0" lang="zh-CN" altLang="en-US" sz="1400" kern="1200" dirty="0" smtClean="0">
                          <a:solidFill>
                            <a:schemeClr val="tx1"/>
                          </a:solidFill>
                          <a:effectLst/>
                          <a:latin typeface="+mn-lt"/>
                          <a:ea typeface="+mn-ea"/>
                          <a:cs typeface="+mn-cs"/>
                        </a:rPr>
                        <a:t>关于电信</a:t>
                      </a:r>
                      <a:r>
                        <a:rPr kumimoji="0" lang="en-GB" sz="1400" kern="1200" dirty="0" smtClean="0">
                          <a:solidFill>
                            <a:schemeClr val="tx1"/>
                          </a:solidFill>
                          <a:effectLst/>
                          <a:latin typeface="+mn-lt"/>
                          <a:ea typeface="+mn-ea"/>
                          <a:cs typeface="+mn-cs"/>
                        </a:rPr>
                        <a:t>/ICT</a:t>
                      </a:r>
                      <a:r>
                        <a:rPr kumimoji="0" lang="zh-CN" altLang="en-US" sz="1400" b="1" kern="1200" dirty="0" smtClean="0">
                          <a:solidFill>
                            <a:schemeClr val="tx1"/>
                          </a:solidFill>
                          <a:effectLst/>
                          <a:latin typeface="+mn-lt"/>
                          <a:ea typeface="+mn-ea"/>
                          <a:cs typeface="+mn-cs"/>
                        </a:rPr>
                        <a:t>政策与监管</a:t>
                      </a:r>
                      <a:r>
                        <a:rPr kumimoji="0" lang="zh-CN" altLang="en-US" sz="1400" kern="1200" dirty="0" smtClean="0">
                          <a:solidFill>
                            <a:schemeClr val="tx1"/>
                          </a:solidFill>
                          <a:effectLst/>
                          <a:latin typeface="+mn-lt"/>
                          <a:ea typeface="+mn-ea"/>
                          <a:cs typeface="+mn-cs"/>
                        </a:rPr>
                        <a:t>的产品与服务</a:t>
                      </a:r>
                      <a:endParaRPr lang="en-GB" sz="1400" strike="noStrike" dirty="0" smtClean="0">
                        <a:solidFill>
                          <a:schemeClr val="tx1"/>
                        </a:solidFill>
                        <a:latin typeface="+mn-lt"/>
                      </a:endParaRPr>
                    </a:p>
                    <a:p>
                      <a:r>
                        <a:rPr lang="en-GB" sz="1400" strike="noStrike" dirty="0" smtClean="0">
                          <a:solidFill>
                            <a:schemeClr val="tx1"/>
                          </a:solidFill>
                          <a:latin typeface="+mn-lt"/>
                        </a:rPr>
                        <a:t>D.3-2 </a:t>
                      </a:r>
                      <a:r>
                        <a:rPr kumimoji="0" lang="zh-CN" altLang="en-US" sz="1400" kern="1200" dirty="0" smtClean="0">
                          <a:solidFill>
                            <a:schemeClr val="tx1"/>
                          </a:solidFill>
                          <a:effectLst/>
                          <a:latin typeface="+mn-lt"/>
                          <a:ea typeface="+mn-ea"/>
                          <a:cs typeface="+mn-cs"/>
                        </a:rPr>
                        <a:t>关于电信</a:t>
                      </a:r>
                      <a:r>
                        <a:rPr kumimoji="0" lang="en-GB" sz="1400" kern="1200" dirty="0" smtClean="0">
                          <a:solidFill>
                            <a:schemeClr val="tx1"/>
                          </a:solidFill>
                          <a:effectLst/>
                          <a:latin typeface="+mn-lt"/>
                          <a:ea typeface="+mn-ea"/>
                          <a:cs typeface="+mn-cs"/>
                        </a:rPr>
                        <a:t>/ICT</a:t>
                      </a:r>
                      <a:r>
                        <a:rPr kumimoji="0" lang="zh-CN" altLang="en-US" sz="1400" b="1" kern="1200" dirty="0" smtClean="0">
                          <a:solidFill>
                            <a:schemeClr val="tx1"/>
                          </a:solidFill>
                          <a:effectLst/>
                          <a:latin typeface="+mn-lt"/>
                          <a:ea typeface="+mn-ea"/>
                          <a:cs typeface="+mn-cs"/>
                        </a:rPr>
                        <a:t>统计</a:t>
                      </a:r>
                      <a:r>
                        <a:rPr kumimoji="0" lang="zh-CN" altLang="en-US" sz="1400" kern="1200" dirty="0" smtClean="0">
                          <a:solidFill>
                            <a:schemeClr val="tx1"/>
                          </a:solidFill>
                          <a:effectLst/>
                          <a:latin typeface="+mn-lt"/>
                          <a:ea typeface="+mn-ea"/>
                          <a:cs typeface="+mn-cs"/>
                        </a:rPr>
                        <a:t>的产品与服务</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D.3-3 </a:t>
                      </a:r>
                      <a:r>
                        <a:rPr kumimoji="0" lang="zh-CN" altLang="en-US" sz="1400" kern="1200" dirty="0" smtClean="0">
                          <a:solidFill>
                            <a:schemeClr val="tx1"/>
                          </a:solidFill>
                          <a:effectLst/>
                          <a:latin typeface="+mn-lt"/>
                          <a:ea typeface="+mn-ea"/>
                          <a:cs typeface="+mn-cs"/>
                        </a:rPr>
                        <a:t>人员和机构</a:t>
                      </a:r>
                      <a:r>
                        <a:rPr kumimoji="0" lang="zh-CN" altLang="en-US" sz="1400" b="1" kern="1200" dirty="0" smtClean="0">
                          <a:solidFill>
                            <a:schemeClr val="tx1"/>
                          </a:solidFill>
                          <a:effectLst/>
                          <a:latin typeface="+mn-lt"/>
                          <a:ea typeface="+mn-ea"/>
                          <a:cs typeface="+mn-cs"/>
                        </a:rPr>
                        <a:t>能力建设</a:t>
                      </a:r>
                      <a:r>
                        <a:rPr kumimoji="0" lang="zh-CN" altLang="en-US" sz="1400" kern="1200" dirty="0" smtClean="0">
                          <a:solidFill>
                            <a:schemeClr val="tx1"/>
                          </a:solidFill>
                          <a:effectLst/>
                          <a:latin typeface="+mn-lt"/>
                          <a:ea typeface="+mn-ea"/>
                          <a:cs typeface="+mn-cs"/>
                        </a:rPr>
                        <a:t>产品和服务</a:t>
                      </a:r>
                      <a:endParaRPr lang="en-GB" sz="1400" b="1" strike="noStrike" dirty="0" smtClean="0">
                        <a:solidFill>
                          <a:schemeClr val="tx1"/>
                        </a:solidFill>
                        <a:latin typeface="+mn-lt"/>
                      </a:endParaRPr>
                    </a:p>
                    <a:p>
                      <a:endParaRPr lang="en-GB" sz="1400" strike="noStrike" dirty="0" smtClean="0">
                        <a:solidFill>
                          <a:schemeClr val="tx1"/>
                        </a:solidFill>
                        <a:latin typeface="+mn-lt"/>
                      </a:endParaRPr>
                    </a:p>
                    <a:p>
                      <a:r>
                        <a:rPr lang="en-GB" sz="1400" strike="noStrike" dirty="0" smtClean="0">
                          <a:solidFill>
                            <a:schemeClr val="tx1"/>
                          </a:solidFill>
                          <a:latin typeface="+mn-lt"/>
                        </a:rPr>
                        <a:t>D.3-4 </a:t>
                      </a:r>
                      <a:r>
                        <a:rPr kumimoji="0" lang="zh-CN" altLang="en-US" sz="1400" kern="1200" dirty="0" smtClean="0">
                          <a:solidFill>
                            <a:schemeClr val="tx1"/>
                          </a:solidFill>
                          <a:effectLst/>
                          <a:latin typeface="+mn-lt"/>
                          <a:ea typeface="+mn-ea"/>
                          <a:cs typeface="+mn-cs"/>
                        </a:rPr>
                        <a:t>电信</a:t>
                      </a:r>
                      <a:r>
                        <a:rPr kumimoji="0" lang="en-GB" sz="1400" kern="1200" dirty="0" smtClean="0">
                          <a:solidFill>
                            <a:schemeClr val="tx1"/>
                          </a:solidFill>
                          <a:effectLst/>
                          <a:latin typeface="+mn-lt"/>
                          <a:ea typeface="+mn-ea"/>
                          <a:cs typeface="+mn-cs"/>
                        </a:rPr>
                        <a:t>/ICT</a:t>
                      </a:r>
                      <a:r>
                        <a:rPr kumimoji="0" lang="zh-CN" altLang="en-US" sz="1400" b="1" kern="1200" dirty="0" smtClean="0">
                          <a:solidFill>
                            <a:schemeClr val="tx1"/>
                          </a:solidFill>
                          <a:effectLst/>
                          <a:latin typeface="+mn-lt"/>
                          <a:ea typeface="+mn-ea"/>
                          <a:cs typeface="+mn-cs"/>
                        </a:rPr>
                        <a:t>创新</a:t>
                      </a:r>
                      <a:r>
                        <a:rPr kumimoji="0" lang="zh-CN" altLang="en-US" sz="1400" kern="1200" dirty="0" smtClean="0">
                          <a:solidFill>
                            <a:schemeClr val="tx1"/>
                          </a:solidFill>
                          <a:effectLst/>
                          <a:latin typeface="+mn-lt"/>
                          <a:ea typeface="+mn-ea"/>
                          <a:cs typeface="+mn-cs"/>
                        </a:rPr>
                        <a:t>产品和服务</a:t>
                      </a:r>
                      <a:endParaRPr lang="en-GB" sz="1400" strike="noStrike" dirty="0" smtClean="0">
                        <a:solidFill>
                          <a:schemeClr val="tx1"/>
                        </a:solidFill>
                        <a:latin typeface="+mn-lt"/>
                      </a:endParaRPr>
                    </a:p>
                  </a:txBody>
                  <a:tcPr marL="33854" marR="33854" marT="0" marB="0"/>
                </a:tc>
              </a:tr>
            </a:tbl>
          </a:graphicData>
        </a:graphic>
      </p:graphicFrame>
    </p:spTree>
    <p:extLst>
      <p:ext uri="{BB962C8B-B14F-4D97-AF65-F5344CB8AC3E}">
        <p14:creationId xmlns:p14="http://schemas.microsoft.com/office/powerpoint/2010/main" val="33784569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D.4</a:t>
            </a:r>
            <a:r>
              <a:rPr lang="zh-CN" altLang="en-US" dirty="0" smtClean="0"/>
              <a:t>（包容性数字社会）</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pPr marL="0" marR="0" lvl="0" indent="0" algn="ctr" rtl="0">
              <a:spcBef>
                <a:spcPts val="0"/>
              </a:spcBef>
              <a:buSzPct val="25000"/>
              <a:buNone/>
            </a:pPr>
            <a:fld id="{00000000-1234-1234-1234-123412341234}" type="slidenum">
              <a:rPr lang="en-US" sz="1400" b="1" i="0" u="none" strike="noStrike" cap="none" smtClean="0">
                <a:solidFill>
                  <a:srgbClr val="FFFFFF"/>
                </a:solidFill>
                <a:latin typeface="Calibri"/>
                <a:ea typeface="Calibri"/>
                <a:cs typeface="Calibri"/>
                <a:sym typeface="Calibri"/>
              </a:rPr>
              <a:t>53</a:t>
            </a:fld>
            <a:endParaRPr lang="en-US" sz="1400" b="1" i="0" u="none" strike="noStrike" cap="none">
              <a:solidFill>
                <a:srgbClr val="FFFFFF"/>
              </a:solidFill>
              <a:latin typeface="Calibri"/>
              <a:ea typeface="Calibri"/>
              <a:cs typeface="Calibri"/>
              <a:sym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343080364"/>
              </p:ext>
            </p:extLst>
          </p:nvPr>
        </p:nvGraphicFramePr>
        <p:xfrm>
          <a:off x="648172" y="1412776"/>
          <a:ext cx="7847657" cy="349341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GB" sz="1400" strike="noStrike" dirty="0" smtClean="0">
                          <a:solidFill>
                            <a:schemeClr val="tx1"/>
                          </a:solidFill>
                        </a:rPr>
                        <a:t>D.4 </a:t>
                      </a:r>
                      <a:r>
                        <a:rPr kumimoji="0" lang="zh-CN" altLang="en-US" sz="1400" kern="1200" dirty="0" smtClean="0">
                          <a:solidFill>
                            <a:schemeClr val="tx1"/>
                          </a:solidFill>
                          <a:effectLst/>
                          <a:latin typeface="+mn-lt"/>
                          <a:ea typeface="+mn-ea"/>
                          <a:cs typeface="+mn-cs"/>
                        </a:rPr>
                        <a:t>包容性数字社会：促进电信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和应用的发展和使用，使人们和社会能够支持</a:t>
                      </a:r>
                      <a:r>
                        <a:rPr kumimoji="0" lang="zh-CN" altLang="en-US" sz="1400" b="1" kern="1200" dirty="0" smtClean="0">
                          <a:solidFill>
                            <a:schemeClr val="tx1"/>
                          </a:solidFill>
                          <a:effectLst/>
                          <a:latin typeface="+mn-lt"/>
                          <a:ea typeface="+mn-ea"/>
                          <a:cs typeface="+mn-cs"/>
                        </a:rPr>
                        <a:t>社会经济发展</a:t>
                      </a:r>
                      <a:r>
                        <a:rPr kumimoji="0" lang="zh-CN" altLang="en-US" sz="1400" kern="1200" dirty="0" smtClean="0">
                          <a:solidFill>
                            <a:schemeClr val="tx1"/>
                          </a:solidFill>
                          <a:effectLst/>
                          <a:latin typeface="+mn-lt"/>
                          <a:ea typeface="+mn-ea"/>
                          <a:cs typeface="+mn-cs"/>
                        </a:rPr>
                        <a:t>和</a:t>
                      </a:r>
                      <a:r>
                        <a:rPr kumimoji="0" lang="zh-CN" altLang="en-US" sz="1400" b="1" kern="1200" dirty="0" smtClean="0">
                          <a:solidFill>
                            <a:schemeClr val="tx1"/>
                          </a:solidFill>
                          <a:effectLst/>
                          <a:latin typeface="+mn-lt"/>
                          <a:ea typeface="+mn-ea"/>
                          <a:cs typeface="+mn-cs"/>
                        </a:rPr>
                        <a:t>环境保护</a:t>
                      </a:r>
                      <a:endParaRPr lang="en-US" sz="1400" b="1" strike="noStrike"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r>
                        <a:rPr lang="en-GB" sz="1400" strike="noStrike" dirty="0" smtClean="0">
                          <a:solidFill>
                            <a:schemeClr val="tx1"/>
                          </a:solidFill>
                        </a:rPr>
                        <a:t>D-4-1</a:t>
                      </a:r>
                      <a:r>
                        <a:rPr lang="zh-CN" altLang="en-US" sz="1400" strike="noStrike" dirty="0" smtClean="0">
                          <a:solidFill>
                            <a:schemeClr val="tx1"/>
                          </a:solidFill>
                        </a:rPr>
                        <a:t>：</a:t>
                      </a:r>
                      <a:r>
                        <a:rPr kumimoji="0" lang="zh-CN" altLang="en-US" sz="1400" kern="1200" dirty="0" smtClean="0">
                          <a:solidFill>
                            <a:schemeClr val="tx1"/>
                          </a:solidFill>
                          <a:effectLst/>
                          <a:latin typeface="+mn-lt"/>
                          <a:ea typeface="+mn-ea"/>
                          <a:cs typeface="+mn-cs"/>
                        </a:rPr>
                        <a:t>改善最不发达国家（</a:t>
                      </a:r>
                      <a:r>
                        <a:rPr kumimoji="0" lang="en-US" sz="1400" b="1" kern="1200" dirty="0" smtClean="0">
                          <a:solidFill>
                            <a:schemeClr val="tx1"/>
                          </a:solidFill>
                          <a:effectLst/>
                          <a:latin typeface="+mn-lt"/>
                          <a:ea typeface="+mn-ea"/>
                          <a:cs typeface="+mn-cs"/>
                        </a:rPr>
                        <a:t>LDCs</a:t>
                      </a:r>
                      <a:r>
                        <a:rPr kumimoji="0" lang="zh-CN" altLang="en-US" sz="1400" kern="1200" dirty="0" smtClean="0">
                          <a:solidFill>
                            <a:schemeClr val="tx1"/>
                          </a:solidFill>
                          <a:effectLst/>
                          <a:latin typeface="+mn-lt"/>
                          <a:ea typeface="+mn-ea"/>
                          <a:cs typeface="+mn-cs"/>
                        </a:rPr>
                        <a:t>）、小岛屿发展中国家（</a:t>
                      </a:r>
                      <a:r>
                        <a:rPr kumimoji="0" lang="en-GB" sz="1400" b="1" kern="1200" dirty="0" smtClean="0">
                          <a:solidFill>
                            <a:schemeClr val="tx1"/>
                          </a:solidFill>
                          <a:effectLst/>
                          <a:latin typeface="+mn-lt"/>
                          <a:ea typeface="+mn-ea"/>
                          <a:cs typeface="+mn-cs"/>
                        </a:rPr>
                        <a:t>SIDS</a:t>
                      </a:r>
                      <a:r>
                        <a:rPr kumimoji="0" lang="zh-CN" altLang="en-US" sz="1400" kern="1200" dirty="0" smtClean="0">
                          <a:solidFill>
                            <a:schemeClr val="tx1"/>
                          </a:solidFill>
                          <a:effectLst/>
                          <a:latin typeface="+mn-lt"/>
                          <a:ea typeface="+mn-ea"/>
                          <a:cs typeface="+mn-cs"/>
                        </a:rPr>
                        <a:t>）、内陆发展中国家（</a:t>
                      </a:r>
                      <a:r>
                        <a:rPr kumimoji="0" lang="en-US" sz="1400" b="1" kern="1200" dirty="0" smtClean="0">
                          <a:solidFill>
                            <a:schemeClr val="tx1"/>
                          </a:solidFill>
                          <a:effectLst/>
                          <a:latin typeface="+mn-lt"/>
                          <a:ea typeface="+mn-ea"/>
                          <a:cs typeface="+mn-cs"/>
                        </a:rPr>
                        <a:t>LLDCs</a:t>
                      </a:r>
                      <a:r>
                        <a:rPr kumimoji="0" lang="zh-CN" altLang="en-US" sz="1400" kern="1200" dirty="0" smtClean="0">
                          <a:solidFill>
                            <a:schemeClr val="tx1"/>
                          </a:solidFill>
                          <a:effectLst/>
                          <a:latin typeface="+mn-lt"/>
                          <a:ea typeface="+mn-ea"/>
                          <a:cs typeface="+mn-cs"/>
                        </a:rPr>
                        <a:t>）以及</a:t>
                      </a:r>
                      <a:r>
                        <a:rPr kumimoji="0" lang="zh-CN" altLang="en-US" sz="1400" b="1" kern="1200" dirty="0" smtClean="0">
                          <a:solidFill>
                            <a:schemeClr val="tx1"/>
                          </a:solidFill>
                          <a:effectLst/>
                          <a:latin typeface="+mn-lt"/>
                          <a:ea typeface="+mn-ea"/>
                          <a:cs typeface="+mn-cs"/>
                        </a:rPr>
                        <a:t>经济转型国家</a:t>
                      </a:r>
                      <a:r>
                        <a:rPr kumimoji="0" lang="zh-CN" altLang="en-US" sz="1400" kern="1200" dirty="0" smtClean="0">
                          <a:solidFill>
                            <a:schemeClr val="tx1"/>
                          </a:solidFill>
                          <a:effectLst/>
                          <a:latin typeface="+mn-lt"/>
                          <a:ea typeface="+mn-ea"/>
                          <a:cs typeface="+mn-cs"/>
                        </a:rPr>
                        <a:t>的电信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获取和使用</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D.4-2</a:t>
                      </a:r>
                      <a:r>
                        <a:rPr lang="zh-CN" altLang="en-US" sz="1400" strike="noStrike" dirty="0" smtClean="0">
                          <a:solidFill>
                            <a:schemeClr val="tx1"/>
                          </a:solidFill>
                        </a:rPr>
                        <a:t>：</a:t>
                      </a:r>
                      <a:r>
                        <a:rPr kumimoji="0" lang="zh-CN" altLang="en-US" sz="1400" kern="1200" dirty="0" smtClean="0">
                          <a:solidFill>
                            <a:schemeClr val="tx1"/>
                          </a:solidFill>
                          <a:effectLst/>
                          <a:latin typeface="+mn-lt"/>
                          <a:ea typeface="+mn-ea"/>
                          <a:cs typeface="+mn-cs"/>
                        </a:rPr>
                        <a:t>提高</a:t>
                      </a:r>
                      <a:r>
                        <a:rPr kumimoji="0" lang="en-GB" sz="1400" kern="1200" dirty="0" smtClean="0">
                          <a:solidFill>
                            <a:schemeClr val="tx1"/>
                          </a:solidFill>
                          <a:effectLst/>
                          <a:latin typeface="+mn-lt"/>
                          <a:ea typeface="+mn-ea"/>
                          <a:cs typeface="+mn-cs"/>
                        </a:rPr>
                        <a:t>ITU</a:t>
                      </a:r>
                      <a:r>
                        <a:rPr kumimoji="0" lang="zh-CN" altLang="en-US" sz="1400" kern="1200" dirty="0" smtClean="0">
                          <a:solidFill>
                            <a:schemeClr val="tx1"/>
                          </a:solidFill>
                          <a:effectLst/>
                          <a:latin typeface="+mn-lt"/>
                          <a:ea typeface="+mn-ea"/>
                          <a:cs typeface="+mn-cs"/>
                        </a:rPr>
                        <a:t>成员在优先领域（</a:t>
                      </a:r>
                      <a:r>
                        <a:rPr kumimoji="0" lang="zh-CN" altLang="en-US" sz="1400" b="1" kern="1200" dirty="0" smtClean="0">
                          <a:solidFill>
                            <a:schemeClr val="tx1"/>
                          </a:solidFill>
                          <a:effectLst/>
                          <a:latin typeface="+mn-lt"/>
                          <a:ea typeface="+mn-ea"/>
                          <a:cs typeface="+mn-cs"/>
                        </a:rPr>
                        <a:t>例如健康、农业、商业、管理、教育、金融</a:t>
                      </a:r>
                      <a:r>
                        <a:rPr kumimoji="0" lang="zh-CN" altLang="en-US" sz="1400" kern="1200" dirty="0" smtClean="0">
                          <a:solidFill>
                            <a:schemeClr val="tx1"/>
                          </a:solidFill>
                          <a:effectLst/>
                          <a:latin typeface="+mn-lt"/>
                          <a:ea typeface="+mn-ea"/>
                          <a:cs typeface="+mn-cs"/>
                        </a:rPr>
                        <a:t>）中利用</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应用（包括移动应用）的能力</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D.4-3</a:t>
                      </a:r>
                      <a:r>
                        <a:rPr lang="zh-CN" altLang="en-US" sz="1400" strike="noStrike" dirty="0" smtClean="0">
                          <a:solidFill>
                            <a:schemeClr val="tx1"/>
                          </a:solidFill>
                        </a:rPr>
                        <a:t>：</a:t>
                      </a:r>
                      <a:r>
                        <a:rPr kumimoji="0" lang="zh-CN" altLang="en-US" sz="1400" kern="1200" dirty="0" smtClean="0">
                          <a:solidFill>
                            <a:schemeClr val="tx1"/>
                          </a:solidFill>
                          <a:effectLst/>
                          <a:latin typeface="+mn-lt"/>
                          <a:ea typeface="+mn-ea"/>
                          <a:cs typeface="+mn-cs"/>
                        </a:rPr>
                        <a:t>增强成员制定</a:t>
                      </a:r>
                      <a:r>
                        <a:rPr kumimoji="0" lang="zh-CN" altLang="en-US" sz="1400" b="1" kern="1200" dirty="0" smtClean="0">
                          <a:solidFill>
                            <a:schemeClr val="tx1"/>
                          </a:solidFill>
                          <a:effectLst/>
                          <a:latin typeface="+mn-lt"/>
                          <a:ea typeface="+mn-ea"/>
                          <a:cs typeface="+mn-cs"/>
                        </a:rPr>
                        <a:t>数字包容性</a:t>
                      </a:r>
                      <a:r>
                        <a:rPr kumimoji="0" lang="zh-CN" altLang="en-US" sz="1400" kern="1200" dirty="0" smtClean="0">
                          <a:solidFill>
                            <a:schemeClr val="tx1"/>
                          </a:solidFill>
                          <a:effectLst/>
                          <a:latin typeface="+mn-lt"/>
                          <a:ea typeface="+mn-ea"/>
                          <a:cs typeface="+mn-cs"/>
                        </a:rPr>
                        <a:t>战略、政策和实践的能力，尤其是为有具体需求的群体</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D.4-4</a:t>
                      </a:r>
                      <a:r>
                        <a:rPr lang="zh-CN" altLang="en-US" sz="1400" strike="noStrike" dirty="0" smtClean="0">
                          <a:solidFill>
                            <a:schemeClr val="tx1"/>
                          </a:solidFill>
                        </a:rPr>
                        <a:t>：</a:t>
                      </a:r>
                      <a:r>
                        <a:rPr kumimoji="0" lang="zh-CN" altLang="en-US" sz="1400" kern="1200" dirty="0" smtClean="0">
                          <a:solidFill>
                            <a:schemeClr val="tx1"/>
                          </a:solidFill>
                          <a:effectLst/>
                          <a:latin typeface="+mn-lt"/>
                          <a:ea typeface="+mn-ea"/>
                          <a:cs typeface="+mn-cs"/>
                        </a:rPr>
                        <a:t>增强</a:t>
                      </a:r>
                      <a:r>
                        <a:rPr kumimoji="0" lang="en-GB" sz="1400" kern="1200" dirty="0" smtClean="0">
                          <a:solidFill>
                            <a:schemeClr val="tx1"/>
                          </a:solidFill>
                          <a:effectLst/>
                          <a:latin typeface="+mn-lt"/>
                          <a:ea typeface="+mn-ea"/>
                          <a:cs typeface="+mn-cs"/>
                        </a:rPr>
                        <a:t>ITU</a:t>
                      </a:r>
                      <a:r>
                        <a:rPr kumimoji="0" lang="zh-CN" altLang="en-US" sz="1400" kern="1200" dirty="0" smtClean="0">
                          <a:solidFill>
                            <a:schemeClr val="tx1"/>
                          </a:solidFill>
                          <a:effectLst/>
                          <a:latin typeface="+mn-lt"/>
                          <a:ea typeface="+mn-ea"/>
                          <a:cs typeface="+mn-cs"/>
                        </a:rPr>
                        <a:t>成员开发</a:t>
                      </a:r>
                      <a:r>
                        <a:rPr kumimoji="0" lang="zh-CN" altLang="en-US" sz="1400" b="1" kern="1200" dirty="0" smtClean="0">
                          <a:solidFill>
                            <a:schemeClr val="tx1"/>
                          </a:solidFill>
                          <a:effectLst/>
                          <a:latin typeface="+mn-lt"/>
                          <a:ea typeface="+mn-ea"/>
                          <a:cs typeface="+mn-cs"/>
                        </a:rPr>
                        <a:t>气候变化</a:t>
                      </a:r>
                      <a:r>
                        <a:rPr kumimoji="0" lang="zh-CN" altLang="en-US" sz="1400" kern="1200" dirty="0" smtClean="0">
                          <a:solidFill>
                            <a:schemeClr val="tx1"/>
                          </a:solidFill>
                          <a:effectLst/>
                          <a:latin typeface="+mn-lt"/>
                          <a:ea typeface="+mn-ea"/>
                          <a:cs typeface="+mn-cs"/>
                        </a:rPr>
                        <a:t>适应和缓解战略及解决方案的能力</a:t>
                      </a:r>
                      <a:r>
                        <a:rPr lang="en-GB" sz="1400" strike="noStrike" dirty="0" smtClean="0">
                          <a:solidFill>
                            <a:schemeClr val="tx1"/>
                          </a:solidFill>
                        </a:rPr>
                        <a:t> </a:t>
                      </a:r>
                    </a:p>
                  </a:txBody>
                  <a:tcPr marL="33854" marR="33854" marT="0" marB="0"/>
                </a:tc>
                <a:tc>
                  <a:txBody>
                    <a:bodyPr/>
                    <a:lstStyle/>
                    <a:p>
                      <a:r>
                        <a:rPr lang="en-GB" sz="1400" strike="noStrike" dirty="0" smtClean="0">
                          <a:solidFill>
                            <a:schemeClr val="tx1"/>
                          </a:solidFill>
                        </a:rPr>
                        <a:t>D.4-1 </a:t>
                      </a:r>
                      <a:r>
                        <a:rPr kumimoji="0" lang="zh-CN" altLang="en-US" sz="1400" kern="1200" dirty="0" smtClean="0">
                          <a:solidFill>
                            <a:schemeClr val="tx1"/>
                          </a:solidFill>
                          <a:effectLst/>
                          <a:latin typeface="+mn-lt"/>
                          <a:ea typeface="+mn-ea"/>
                          <a:cs typeface="+mn-cs"/>
                        </a:rPr>
                        <a:t>向</a:t>
                      </a:r>
                      <a:r>
                        <a:rPr kumimoji="0" lang="zh-CN" altLang="en-US" sz="1400" b="1" kern="1200" dirty="0" smtClean="0">
                          <a:solidFill>
                            <a:schemeClr val="tx1"/>
                          </a:solidFill>
                          <a:effectLst/>
                          <a:latin typeface="+mn-lt"/>
                          <a:ea typeface="+mn-ea"/>
                          <a:cs typeface="+mn-cs"/>
                        </a:rPr>
                        <a:t>最不发达国家</a:t>
                      </a:r>
                      <a:r>
                        <a:rPr kumimoji="0" lang="zh-CN" altLang="en-US" sz="1400" kern="1200" dirty="0" smtClean="0">
                          <a:solidFill>
                            <a:schemeClr val="tx1"/>
                          </a:solidFill>
                          <a:effectLst/>
                          <a:latin typeface="+mn-lt"/>
                          <a:ea typeface="+mn-ea"/>
                          <a:cs typeface="+mn-cs"/>
                        </a:rPr>
                        <a:t>、</a:t>
                      </a:r>
                      <a:r>
                        <a:rPr kumimoji="0" lang="zh-CN" altLang="en-US" sz="1400" b="1" kern="1200" dirty="0" smtClean="0">
                          <a:solidFill>
                            <a:schemeClr val="tx1"/>
                          </a:solidFill>
                          <a:effectLst/>
                          <a:latin typeface="+mn-lt"/>
                          <a:ea typeface="+mn-ea"/>
                          <a:cs typeface="+mn-cs"/>
                        </a:rPr>
                        <a:t>小岛屿发展中国家</a:t>
                      </a:r>
                      <a:r>
                        <a:rPr kumimoji="0" lang="zh-CN" altLang="en-US" sz="1400" kern="1200" dirty="0" smtClean="0">
                          <a:solidFill>
                            <a:schemeClr val="tx1"/>
                          </a:solidFill>
                          <a:effectLst/>
                          <a:latin typeface="+mn-lt"/>
                          <a:ea typeface="+mn-ea"/>
                          <a:cs typeface="+mn-cs"/>
                        </a:rPr>
                        <a:t>、</a:t>
                      </a:r>
                      <a:r>
                        <a:rPr kumimoji="0" lang="zh-CN" altLang="en-US" sz="1400" b="1" kern="1200" dirty="0" smtClean="0">
                          <a:solidFill>
                            <a:schemeClr val="tx1"/>
                          </a:solidFill>
                          <a:effectLst/>
                          <a:latin typeface="+mn-lt"/>
                          <a:ea typeface="+mn-ea"/>
                          <a:cs typeface="+mn-cs"/>
                        </a:rPr>
                        <a:t>内陆发展中国家</a:t>
                      </a:r>
                      <a:r>
                        <a:rPr kumimoji="0" lang="zh-CN" altLang="en-US" sz="1400" kern="1200" dirty="0" smtClean="0">
                          <a:solidFill>
                            <a:schemeClr val="tx1"/>
                          </a:solidFill>
                          <a:effectLst/>
                          <a:latin typeface="+mn-lt"/>
                          <a:ea typeface="+mn-ea"/>
                          <a:cs typeface="+mn-cs"/>
                        </a:rPr>
                        <a:t>和</a:t>
                      </a:r>
                      <a:r>
                        <a:rPr kumimoji="0" lang="zh-CN" altLang="en-US" sz="1400" b="1" kern="1200" dirty="0" smtClean="0">
                          <a:solidFill>
                            <a:schemeClr val="tx1"/>
                          </a:solidFill>
                          <a:effectLst/>
                          <a:latin typeface="+mn-lt"/>
                          <a:ea typeface="+mn-ea"/>
                          <a:cs typeface="+mn-cs"/>
                        </a:rPr>
                        <a:t>经济转型国家</a:t>
                      </a:r>
                      <a:r>
                        <a:rPr kumimoji="0" lang="zh-CN" altLang="en-US" sz="1400" kern="1200" dirty="0" smtClean="0">
                          <a:solidFill>
                            <a:schemeClr val="tx1"/>
                          </a:solidFill>
                          <a:effectLst/>
                          <a:latin typeface="+mn-lt"/>
                          <a:ea typeface="+mn-ea"/>
                          <a:cs typeface="+mn-cs"/>
                        </a:rPr>
                        <a:t>提供集中援助的产品和服务</a:t>
                      </a:r>
                      <a:endParaRPr lang="en-GB" sz="1400" b="1"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D.4-2 </a:t>
                      </a:r>
                      <a:r>
                        <a:rPr kumimoji="0" lang="en-GB" sz="1400" kern="1200" dirty="0" smtClean="0">
                          <a:solidFill>
                            <a:schemeClr val="tx1"/>
                          </a:solidFill>
                          <a:effectLst/>
                          <a:latin typeface="+mn-lt"/>
                          <a:ea typeface="+mn-ea"/>
                          <a:cs typeface="+mn-cs"/>
                        </a:rPr>
                        <a:t>ICT</a:t>
                      </a:r>
                      <a:r>
                        <a:rPr kumimoji="0" lang="zh-CN" altLang="en-US" sz="1400" b="1" kern="1200" dirty="0" smtClean="0">
                          <a:solidFill>
                            <a:schemeClr val="tx1"/>
                          </a:solidFill>
                          <a:effectLst/>
                          <a:latin typeface="+mn-lt"/>
                          <a:ea typeface="+mn-ea"/>
                          <a:cs typeface="+mn-cs"/>
                        </a:rPr>
                        <a:t>应用</a:t>
                      </a:r>
                      <a:r>
                        <a:rPr kumimoji="0" lang="zh-CN" altLang="en-US" sz="1400" kern="1200" dirty="0" smtClean="0">
                          <a:solidFill>
                            <a:schemeClr val="tx1"/>
                          </a:solidFill>
                          <a:effectLst/>
                          <a:latin typeface="+mn-lt"/>
                          <a:ea typeface="+mn-ea"/>
                          <a:cs typeface="+mn-cs"/>
                        </a:rPr>
                        <a:t>产品和服务</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D.4-3 </a:t>
                      </a:r>
                      <a:r>
                        <a:rPr kumimoji="0" lang="zh-CN" altLang="en-US" sz="1400" kern="1200" dirty="0" smtClean="0">
                          <a:solidFill>
                            <a:schemeClr val="tx1"/>
                          </a:solidFill>
                          <a:effectLst/>
                          <a:latin typeface="+mn-lt"/>
                          <a:ea typeface="+mn-ea"/>
                          <a:cs typeface="+mn-cs"/>
                        </a:rPr>
                        <a:t>有具体需求群体的</a:t>
                      </a:r>
                      <a:r>
                        <a:rPr kumimoji="0" lang="zh-CN" altLang="en-US" sz="1400" b="1" kern="1200" dirty="0" smtClean="0">
                          <a:solidFill>
                            <a:schemeClr val="tx1"/>
                          </a:solidFill>
                          <a:effectLst/>
                          <a:latin typeface="+mn-lt"/>
                          <a:ea typeface="+mn-ea"/>
                          <a:cs typeface="+mn-cs"/>
                        </a:rPr>
                        <a:t>数字包容性</a:t>
                      </a:r>
                      <a:r>
                        <a:rPr kumimoji="0" lang="zh-CN" altLang="en-US" sz="1400" kern="1200" dirty="0" smtClean="0">
                          <a:solidFill>
                            <a:schemeClr val="tx1"/>
                          </a:solidFill>
                          <a:effectLst/>
                          <a:latin typeface="+mn-lt"/>
                          <a:ea typeface="+mn-ea"/>
                          <a:cs typeface="+mn-cs"/>
                        </a:rPr>
                        <a:t>产品和服务</a:t>
                      </a:r>
                      <a:endParaRPr lang="en-GB" sz="1400" strike="noStrike" dirty="0" smtClean="0">
                        <a:solidFill>
                          <a:schemeClr val="tx1"/>
                        </a:solidFill>
                      </a:endParaRPr>
                    </a:p>
                    <a:p>
                      <a:endParaRPr lang="en-GB" sz="1400" strike="noStrike" dirty="0" smtClean="0">
                        <a:solidFill>
                          <a:schemeClr val="tx1"/>
                        </a:solidFill>
                      </a:endParaRPr>
                    </a:p>
                    <a:p>
                      <a:r>
                        <a:rPr lang="en-GB" sz="1400" strike="noStrike" dirty="0" smtClean="0">
                          <a:solidFill>
                            <a:schemeClr val="tx1"/>
                          </a:solidFill>
                        </a:rPr>
                        <a:t>D.4-4 </a:t>
                      </a:r>
                      <a:r>
                        <a:rPr kumimoji="0" lang="en-GB" sz="1400" kern="1200" dirty="0" smtClean="0">
                          <a:solidFill>
                            <a:schemeClr val="tx1"/>
                          </a:solidFill>
                          <a:effectLst/>
                          <a:latin typeface="+mn-lt"/>
                          <a:ea typeface="+mn-ea"/>
                          <a:cs typeface="+mn-cs"/>
                        </a:rPr>
                        <a:t>ICT</a:t>
                      </a:r>
                      <a:r>
                        <a:rPr kumimoji="0" lang="zh-CN" altLang="en-US" sz="1400" b="1" kern="1200" dirty="0" smtClean="0">
                          <a:solidFill>
                            <a:schemeClr val="tx1"/>
                          </a:solidFill>
                          <a:effectLst/>
                          <a:latin typeface="+mn-lt"/>
                          <a:ea typeface="+mn-ea"/>
                          <a:cs typeface="+mn-cs"/>
                        </a:rPr>
                        <a:t>气候变化</a:t>
                      </a:r>
                      <a:r>
                        <a:rPr kumimoji="0" lang="zh-CN" altLang="en-US" sz="1400" kern="1200" dirty="0" smtClean="0">
                          <a:solidFill>
                            <a:schemeClr val="tx1"/>
                          </a:solidFill>
                          <a:effectLst/>
                          <a:latin typeface="+mn-lt"/>
                          <a:ea typeface="+mn-ea"/>
                          <a:cs typeface="+mn-cs"/>
                        </a:rPr>
                        <a:t>适应和缓解产品和服务</a:t>
                      </a:r>
                      <a:endParaRPr lang="en-GB" sz="1400" strike="noStrike" dirty="0" smtClean="0">
                        <a:solidFill>
                          <a:schemeClr val="tx1"/>
                        </a:solidFill>
                      </a:endParaRPr>
                    </a:p>
                  </a:txBody>
                  <a:tcPr marL="33854" marR="33854" marT="0" marB="0"/>
                </a:tc>
              </a:tr>
            </a:tbl>
          </a:graphicData>
        </a:graphic>
      </p:graphicFrame>
    </p:spTree>
    <p:extLst>
      <p:ext uri="{BB962C8B-B14F-4D97-AF65-F5344CB8AC3E}">
        <p14:creationId xmlns:p14="http://schemas.microsoft.com/office/powerpoint/2010/main" val="13949587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5337420" y="2533273"/>
            <a:ext cx="2258916" cy="1183759"/>
          </a:xfrm>
          <a:prstGeom prst="rect">
            <a:avLst/>
          </a:prstGeom>
        </p:spPr>
      </p:pic>
      <p:pic>
        <p:nvPicPr>
          <p:cNvPr id="5" name="Picture 4"/>
          <p:cNvPicPr>
            <a:picLocks noChangeAspect="1"/>
          </p:cNvPicPr>
          <p:nvPr/>
        </p:nvPicPr>
        <p:blipFill>
          <a:blip r:embed="rId4"/>
          <a:stretch>
            <a:fillRect/>
          </a:stretch>
        </p:blipFill>
        <p:spPr>
          <a:xfrm>
            <a:off x="7376404" y="1957209"/>
            <a:ext cx="1690508" cy="1753120"/>
          </a:xfrm>
          <a:prstGeom prst="rect">
            <a:avLst/>
          </a:prstGeom>
        </p:spPr>
      </p:pic>
      <p:sp>
        <p:nvSpPr>
          <p:cNvPr id="2" name="Title 1"/>
          <p:cNvSpPr>
            <a:spLocks noGrp="1"/>
          </p:cNvSpPr>
          <p:nvPr>
            <p:ph type="title"/>
          </p:nvPr>
        </p:nvSpPr>
        <p:spPr/>
        <p:txBody>
          <a:bodyPr>
            <a:normAutofit fontScale="90000"/>
          </a:bodyPr>
          <a:lstStyle/>
          <a:p>
            <a:r>
              <a:rPr lang="zh-CN" altLang="en-US" b="1" dirty="0" smtClean="0"/>
              <a:t>跨</a:t>
            </a:r>
            <a:r>
              <a:rPr lang="zh-CN" altLang="en-US" b="1" dirty="0"/>
              <a:t>部门</a:t>
            </a:r>
            <a:r>
              <a:rPr lang="zh-CN" altLang="en-US" b="1" dirty="0" smtClean="0"/>
              <a:t>目标</a:t>
            </a:r>
            <a:r>
              <a:rPr lang="zh-CN" altLang="en-US" dirty="0"/>
              <a:t>（</a:t>
            </a:r>
            <a:r>
              <a:rPr lang="zh-CN" altLang="en-US" dirty="0" smtClean="0"/>
              <a:t>新</a:t>
            </a:r>
            <a:r>
              <a:rPr lang="en-US" dirty="0" smtClean="0"/>
              <a:t> </a:t>
            </a:r>
            <a:r>
              <a:rPr lang="zh-CN" altLang="en-US" dirty="0" smtClean="0"/>
              <a:t>的</a:t>
            </a:r>
            <a:r>
              <a:rPr lang="en-US" dirty="0" smtClean="0"/>
              <a:t>I.1</a:t>
            </a:r>
            <a:r>
              <a:rPr lang="zh-CN" altLang="en-US" dirty="0" smtClean="0"/>
              <a:t>）</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54</a:t>
            </a:fld>
            <a:endParaRPr lang="en-US" dirty="0"/>
          </a:p>
        </p:txBody>
      </p:sp>
      <p:sp>
        <p:nvSpPr>
          <p:cNvPr id="4" name="Content Placeholder 3"/>
          <p:cNvSpPr>
            <a:spLocks noGrp="1"/>
          </p:cNvSpPr>
          <p:nvPr>
            <p:ph idx="1"/>
          </p:nvPr>
        </p:nvSpPr>
        <p:spPr>
          <a:xfrm>
            <a:off x="612648" y="974954"/>
            <a:ext cx="8153400" cy="5478382"/>
          </a:xfrm>
        </p:spPr>
        <p:txBody>
          <a:bodyPr>
            <a:normAutofit/>
          </a:bodyPr>
          <a:lstStyle/>
          <a:p>
            <a:r>
              <a:rPr lang="en-US" sz="2400" dirty="0" smtClean="0"/>
              <a:t>I.1</a:t>
            </a:r>
            <a:r>
              <a:rPr lang="zh-CN" altLang="en-US" sz="2400" dirty="0" smtClean="0"/>
              <a:t>（</a:t>
            </a:r>
            <a:r>
              <a:rPr lang="en-US" sz="2400" dirty="0" smtClean="0"/>
              <a:t>2016-2019</a:t>
            </a:r>
            <a:r>
              <a:rPr lang="zh-CN" altLang="en-US" sz="2400" dirty="0" smtClean="0"/>
              <a:t>年）加强</a:t>
            </a:r>
            <a:r>
              <a:rPr lang="zh-CN" altLang="en-US" sz="2400" dirty="0"/>
              <a:t>利益攸关方的国际对话</a:t>
            </a:r>
            <a:endParaRPr lang="en-US" sz="2400" dirty="0" smtClean="0"/>
          </a:p>
          <a:p>
            <a:r>
              <a:rPr lang="en-US" sz="2400" dirty="0" smtClean="0"/>
              <a:t>I.2. </a:t>
            </a:r>
            <a:r>
              <a:rPr lang="zh-CN" altLang="en-US" sz="2400" dirty="0" smtClean="0"/>
              <a:t>（</a:t>
            </a:r>
            <a:r>
              <a:rPr lang="en-US" sz="2400" dirty="0" smtClean="0"/>
              <a:t>2016-2019</a:t>
            </a:r>
            <a:r>
              <a:rPr lang="zh-CN" altLang="en-US" sz="2400" dirty="0" smtClean="0"/>
              <a:t>年）加强</a:t>
            </a:r>
            <a:r>
              <a:rPr lang="zh-CN" altLang="en-US" sz="2400" dirty="0"/>
              <a:t>电信</a:t>
            </a:r>
            <a:r>
              <a:rPr lang="en-GB" sz="2400" dirty="0"/>
              <a:t>/ICT</a:t>
            </a:r>
            <a:r>
              <a:rPr lang="zh-CN" altLang="en-US" sz="2400" dirty="0"/>
              <a:t>环境</a:t>
            </a:r>
            <a:r>
              <a:rPr lang="zh-CN" altLang="en-US" sz="2400" dirty="0" smtClean="0"/>
              <a:t>中</a:t>
            </a:r>
            <a:r>
              <a:rPr lang="en-US" altLang="zh-CN" sz="2400" dirty="0" smtClean="0"/>
              <a:t/>
            </a:r>
            <a:br>
              <a:rPr lang="en-US" altLang="zh-CN" sz="2400" dirty="0" smtClean="0"/>
            </a:br>
            <a:r>
              <a:rPr lang="zh-CN" altLang="en-US" sz="2400" dirty="0" smtClean="0"/>
              <a:t>的</a:t>
            </a:r>
            <a:r>
              <a:rPr lang="zh-CN" altLang="en-US" sz="2400" dirty="0"/>
              <a:t>合作伙伴</a:t>
            </a:r>
            <a:r>
              <a:rPr lang="zh-CN" altLang="en-US" sz="2400" dirty="0" smtClean="0"/>
              <a:t>关系与</a:t>
            </a:r>
            <a:r>
              <a:rPr lang="zh-CN" altLang="en-US" sz="2400" dirty="0"/>
              <a:t>合作</a:t>
            </a:r>
            <a:endParaRPr lang="en-US" dirty="0" smtClean="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a:t>
            </a:r>
            <a:r>
              <a:rPr lang="zh-CN" altLang="en-US" sz="2000" dirty="0" smtClean="0">
                <a:sym typeface="Wingdings" panose="05000000000000000000" pitchFamily="2" charset="2"/>
              </a:rPr>
              <a:t>供审议的建议：</a:t>
            </a:r>
            <a:endParaRPr lang="en-US" sz="2000" dirty="0"/>
          </a:p>
          <a:p>
            <a:r>
              <a:rPr lang="zh-CN" altLang="en-US" sz="3000" dirty="0" smtClean="0">
                <a:latin typeface="STKaiti" panose="02010600040101010101" pitchFamily="2" charset="-122"/>
                <a:ea typeface="STKaiti" panose="02010600040101010101" pitchFamily="2" charset="-122"/>
              </a:rPr>
              <a:t>新的</a:t>
            </a:r>
            <a:r>
              <a:rPr lang="en-US" sz="3000" dirty="0" smtClean="0"/>
              <a:t> </a:t>
            </a:r>
            <a:r>
              <a:rPr lang="en-US" sz="3000" dirty="0" smtClean="0">
                <a:solidFill>
                  <a:schemeClr val="accent2"/>
                </a:solidFill>
              </a:rPr>
              <a:t>I.1</a:t>
            </a:r>
            <a:r>
              <a:rPr lang="zh-CN" altLang="en-US" sz="3000" dirty="0" smtClean="0">
                <a:solidFill>
                  <a:schemeClr val="accent2"/>
                </a:solidFill>
              </a:rPr>
              <a:t>：促进</a:t>
            </a:r>
            <a:r>
              <a:rPr lang="en-US" altLang="zh-CN" sz="3000" dirty="0" smtClean="0">
                <a:solidFill>
                  <a:schemeClr val="accent2"/>
                </a:solidFill>
              </a:rPr>
              <a:t>ICT</a:t>
            </a:r>
            <a:r>
              <a:rPr lang="zh-CN" altLang="en-US" sz="3000" dirty="0" smtClean="0">
                <a:solidFill>
                  <a:schemeClr val="accent2"/>
                </a:solidFill>
              </a:rPr>
              <a:t>生态系统中所有利益攸关方之间的更密切</a:t>
            </a:r>
            <a:r>
              <a:rPr lang="zh-CN" altLang="en-US" sz="3000" b="1" dirty="0" smtClean="0">
                <a:solidFill>
                  <a:schemeClr val="accent2"/>
                </a:solidFill>
              </a:rPr>
              <a:t>协作</a:t>
            </a:r>
            <a:r>
              <a:rPr lang="zh-CN" altLang="en-US" sz="3000" dirty="0" smtClean="0">
                <a:solidFill>
                  <a:schemeClr val="accent2"/>
                </a:solidFill>
              </a:rPr>
              <a:t>，实现可持续发展目标。</a:t>
            </a:r>
            <a:endParaRPr lang="en-US" sz="3000" dirty="0">
              <a:solidFill>
                <a:schemeClr val="accent2"/>
              </a:solidFill>
            </a:endParaRPr>
          </a:p>
        </p:txBody>
      </p:sp>
    </p:spTree>
    <p:extLst>
      <p:ext uri="{BB962C8B-B14F-4D97-AF65-F5344CB8AC3E}">
        <p14:creationId xmlns:p14="http://schemas.microsoft.com/office/powerpoint/2010/main" val="17265795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r="9453"/>
          <a:stretch/>
        </p:blipFill>
        <p:spPr>
          <a:xfrm>
            <a:off x="6948264" y="2420888"/>
            <a:ext cx="1708845" cy="1675767"/>
          </a:xfrm>
          <a:prstGeom prst="rect">
            <a:avLst/>
          </a:prstGeom>
        </p:spPr>
      </p:pic>
      <p:sp>
        <p:nvSpPr>
          <p:cNvPr id="2" name="Title 1"/>
          <p:cNvSpPr>
            <a:spLocks noGrp="1"/>
          </p:cNvSpPr>
          <p:nvPr>
            <p:ph type="title"/>
          </p:nvPr>
        </p:nvSpPr>
        <p:spPr>
          <a:xfrm>
            <a:off x="612648" y="228600"/>
            <a:ext cx="7612058" cy="573886"/>
          </a:xfrm>
        </p:spPr>
        <p:txBody>
          <a:bodyPr>
            <a:normAutofit fontScale="90000"/>
          </a:bodyPr>
          <a:lstStyle/>
          <a:p>
            <a:r>
              <a:rPr lang="zh-CN" altLang="en-US" dirty="0"/>
              <a:t>跨部门目标（</a:t>
            </a:r>
            <a:r>
              <a:rPr lang="zh-CN" altLang="en-US" dirty="0" smtClean="0"/>
              <a:t>新的 </a:t>
            </a:r>
            <a:r>
              <a:rPr lang="en-US" altLang="zh-CN" dirty="0" smtClean="0"/>
              <a:t>I.2</a:t>
            </a:r>
            <a:r>
              <a:rPr lang="zh-CN" altLang="en-US" dirty="0" smtClean="0"/>
              <a:t>）</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55</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I.3 (2016-2019)</a:t>
            </a:r>
            <a:r>
              <a:rPr lang="zh-CN" altLang="en-US" sz="2800" b="1" dirty="0"/>
              <a:t>更好地明确电信</a:t>
            </a:r>
            <a:r>
              <a:rPr lang="en-GB" sz="2800" b="1" dirty="0"/>
              <a:t>/ICT</a:t>
            </a:r>
            <a:r>
              <a:rPr lang="zh-CN" altLang="en-US" sz="2800" b="1" dirty="0"/>
              <a:t>环境中新出现的趋势并对之加以分析</a:t>
            </a:r>
            <a:endParaRPr lang="en-US" sz="2800" dirty="0"/>
          </a:p>
          <a:p>
            <a:pPr marL="0" indent="0">
              <a:buNone/>
            </a:pPr>
            <a:endParaRPr lang="en-US" sz="2000" dirty="0" smtClean="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marL="0" indent="0">
              <a:buNone/>
            </a:pPr>
            <a:r>
              <a:rPr lang="en-US" sz="2000" dirty="0" smtClean="0">
                <a:sym typeface="Wingdings" panose="05000000000000000000" pitchFamily="2" charset="2"/>
              </a:rPr>
              <a:t> </a:t>
            </a:r>
            <a:r>
              <a:rPr lang="zh-CN" altLang="en-US" sz="2000" dirty="0" smtClean="0">
                <a:sym typeface="Wingdings" panose="05000000000000000000" pitchFamily="2" charset="2"/>
              </a:rPr>
              <a:t>供审议的建议：</a:t>
            </a:r>
            <a:endParaRPr lang="en-US" sz="2000" dirty="0"/>
          </a:p>
          <a:p>
            <a:r>
              <a:rPr lang="zh-CN" altLang="en-US" sz="3600" dirty="0">
                <a:latin typeface="STKaiti" panose="02010600040101010101" pitchFamily="2" charset="-122"/>
                <a:ea typeface="STKaiti" panose="02010600040101010101" pitchFamily="2" charset="-122"/>
              </a:rPr>
              <a:t>新的</a:t>
            </a:r>
            <a:r>
              <a:rPr lang="en-US" sz="3500" dirty="0" smtClean="0">
                <a:solidFill>
                  <a:schemeClr val="accent2"/>
                </a:solidFill>
              </a:rPr>
              <a:t>I.2</a:t>
            </a:r>
            <a:r>
              <a:rPr lang="zh-CN" altLang="en-US" sz="3500" dirty="0" smtClean="0">
                <a:solidFill>
                  <a:schemeClr val="accent2"/>
                </a:solidFill>
              </a:rPr>
              <a:t>：强化并推进新兴</a:t>
            </a:r>
            <a:r>
              <a:rPr lang="en-US" altLang="zh-CN" sz="3500" dirty="0" smtClean="0">
                <a:solidFill>
                  <a:schemeClr val="accent2"/>
                </a:solidFill>
              </a:rPr>
              <a:t>ICT</a:t>
            </a:r>
            <a:r>
              <a:rPr lang="zh-CN" altLang="en-US" sz="3500" dirty="0" smtClean="0">
                <a:solidFill>
                  <a:schemeClr val="accent2"/>
                </a:solidFill>
              </a:rPr>
              <a:t>趋势，以加速实现</a:t>
            </a:r>
            <a:r>
              <a:rPr lang="en-US" altLang="zh-CN" sz="3500" dirty="0" smtClean="0">
                <a:solidFill>
                  <a:schemeClr val="accent2"/>
                </a:solidFill>
              </a:rPr>
              <a:t>SDG</a:t>
            </a:r>
            <a:endParaRPr lang="en-US" sz="3500" dirty="0">
              <a:solidFill>
                <a:schemeClr val="accent2"/>
              </a:solidFill>
            </a:endParaRPr>
          </a:p>
        </p:txBody>
      </p:sp>
    </p:spTree>
    <p:extLst>
      <p:ext uri="{BB962C8B-B14F-4D97-AF65-F5344CB8AC3E}">
        <p14:creationId xmlns:p14="http://schemas.microsoft.com/office/powerpoint/2010/main" val="25918727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跨部门目标</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56</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en-US" sz="2800" dirty="0" smtClean="0"/>
              <a:t>I.4 (2016-2019)</a:t>
            </a:r>
            <a:r>
              <a:rPr lang="zh-CN" altLang="en-US" sz="2800" b="1" dirty="0"/>
              <a:t>增强</a:t>
            </a:r>
            <a:r>
              <a:rPr lang="en-GB" sz="2800" b="1" dirty="0"/>
              <a:t>/</a:t>
            </a:r>
            <a:r>
              <a:rPr lang="zh-CN" altLang="en-US" sz="2800" b="1" dirty="0"/>
              <a:t>促进人们对电信</a:t>
            </a:r>
            <a:r>
              <a:rPr lang="en-GB" sz="2800" b="1" dirty="0"/>
              <a:t>/ICT</a:t>
            </a:r>
            <a:r>
              <a:rPr lang="zh-CN" altLang="en-US" sz="2800" b="1" dirty="0"/>
              <a:t>作为社会、经济和环境可持续发展主要驱动力（重要性）的认识</a:t>
            </a:r>
            <a:endParaRPr lang="en-US" sz="2800" dirty="0"/>
          </a:p>
          <a:p>
            <a:pPr marL="0" indent="0">
              <a:buNone/>
            </a:pPr>
            <a:endParaRPr lang="en-US" sz="2000" dirty="0" smtClean="0">
              <a:sym typeface="Wingdings" panose="05000000000000000000" pitchFamily="2" charset="2"/>
            </a:endParaRPr>
          </a:p>
          <a:p>
            <a:pPr marL="0" indent="0">
              <a:buNone/>
            </a:pPr>
            <a:endParaRPr lang="en-US" sz="2000" dirty="0">
              <a:sym typeface="Wingdings" panose="05000000000000000000" pitchFamily="2" charset="2"/>
            </a:endParaRPr>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smtClean="0">
                <a:sym typeface="Wingdings" panose="05000000000000000000" pitchFamily="2" charset="2"/>
              </a:rPr>
              <a:t> </a:t>
            </a:r>
            <a:r>
              <a:rPr lang="zh-CN" altLang="en-US" sz="2000" dirty="0" smtClean="0">
                <a:sym typeface="Wingdings" panose="05000000000000000000" pitchFamily="2" charset="2"/>
              </a:rPr>
              <a:t>供审议的建议：</a:t>
            </a:r>
            <a:endParaRPr lang="en-US" sz="2000" dirty="0" smtClean="0"/>
          </a:p>
          <a:p>
            <a:pPr marL="0" indent="0">
              <a:buNone/>
            </a:pPr>
            <a:r>
              <a:rPr lang="zh-CN" altLang="en-US" sz="2700" dirty="0" smtClean="0">
                <a:solidFill>
                  <a:schemeClr val="accent2"/>
                </a:solidFill>
              </a:rPr>
              <a:t>已纳入审议的新的</a:t>
            </a:r>
            <a:r>
              <a:rPr lang="en-US" sz="2700" dirty="0" smtClean="0">
                <a:solidFill>
                  <a:schemeClr val="accent2"/>
                </a:solidFill>
              </a:rPr>
              <a:t>I.1</a:t>
            </a:r>
            <a:r>
              <a:rPr lang="zh-CN" altLang="en-US" sz="2700" dirty="0" smtClean="0">
                <a:solidFill>
                  <a:schemeClr val="accent2"/>
                </a:solidFill>
              </a:rPr>
              <a:t>和</a:t>
            </a:r>
            <a:r>
              <a:rPr lang="en-US" sz="2700" dirty="0" smtClean="0">
                <a:solidFill>
                  <a:schemeClr val="accent2"/>
                </a:solidFill>
              </a:rPr>
              <a:t>I.2</a:t>
            </a:r>
            <a:r>
              <a:rPr lang="zh-CN" altLang="en-US" sz="2700" dirty="0" smtClean="0">
                <a:solidFill>
                  <a:schemeClr val="accent2"/>
                </a:solidFill>
              </a:rPr>
              <a:t>中</a:t>
            </a:r>
            <a:endParaRPr lang="en-US" sz="1700" dirty="0" smtClean="0">
              <a:solidFill>
                <a:schemeClr val="accent2"/>
              </a:solidFill>
            </a:endParaRPr>
          </a:p>
        </p:txBody>
      </p:sp>
      <p:pic>
        <p:nvPicPr>
          <p:cNvPr id="5" name="Picture 4"/>
          <p:cNvPicPr>
            <a:picLocks noChangeAspect="1"/>
          </p:cNvPicPr>
          <p:nvPr/>
        </p:nvPicPr>
        <p:blipFill rotWithShape="1">
          <a:blip r:embed="rId3"/>
          <a:srcRect b="1972"/>
          <a:stretch/>
        </p:blipFill>
        <p:spPr>
          <a:xfrm>
            <a:off x="6579946" y="2790848"/>
            <a:ext cx="2186102" cy="2212407"/>
          </a:xfrm>
          <a:prstGeom prst="rect">
            <a:avLst/>
          </a:prstGeom>
        </p:spPr>
      </p:pic>
    </p:spTree>
    <p:extLst>
      <p:ext uri="{BB962C8B-B14F-4D97-AF65-F5344CB8AC3E}">
        <p14:creationId xmlns:p14="http://schemas.microsoft.com/office/powerpoint/2010/main" val="15401947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a:t>跨部门目标（</a:t>
            </a:r>
            <a:r>
              <a:rPr lang="zh-CN" altLang="en-US" dirty="0" smtClean="0"/>
              <a:t>新的 </a:t>
            </a:r>
            <a:r>
              <a:rPr lang="en-US" altLang="zh-CN" dirty="0" smtClean="0"/>
              <a:t>I.3</a:t>
            </a:r>
            <a:r>
              <a:rPr lang="zh-CN" altLang="en-US" dirty="0" smtClean="0"/>
              <a:t>）</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57</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zh-CN" altLang="en-US" sz="2800" dirty="0" smtClean="0"/>
              <a:t>改善残疾人和具有特殊需求人群</a:t>
            </a:r>
            <a:r>
              <a:rPr lang="en-US" altLang="zh-CN" sz="2800" dirty="0" smtClean="0"/>
              <a:t/>
            </a:r>
            <a:br>
              <a:rPr lang="en-US" altLang="zh-CN" sz="2800" dirty="0" smtClean="0"/>
            </a:br>
            <a:r>
              <a:rPr lang="zh-CN" altLang="en-US" sz="2800" dirty="0" smtClean="0"/>
              <a:t>对电信</a:t>
            </a:r>
            <a:r>
              <a:rPr lang="en-US" altLang="zh-CN" sz="2800" dirty="0" smtClean="0"/>
              <a:t>/ICT</a:t>
            </a:r>
            <a:r>
              <a:rPr lang="zh-CN" altLang="en-US" sz="2800" dirty="0" smtClean="0"/>
              <a:t>的获取</a:t>
            </a:r>
            <a:endParaRPr lang="en-US" sz="2800" dirty="0"/>
          </a:p>
          <a:p>
            <a:pPr marL="0" indent="0">
              <a:buNone/>
            </a:pPr>
            <a:endParaRPr lang="en-US" sz="2000" dirty="0" smtClean="0">
              <a:sym typeface="Wingdings" panose="05000000000000000000" pitchFamily="2" charset="2"/>
            </a:endParaRPr>
          </a:p>
          <a:p>
            <a:pPr lvl="1"/>
            <a:endParaRPr lang="en-US" sz="2000" dirty="0"/>
          </a:p>
          <a:p>
            <a:pPr marL="0" indent="0">
              <a:buNone/>
            </a:pPr>
            <a:r>
              <a:rPr lang="en-US" sz="2000" dirty="0">
                <a:sym typeface="Wingdings" panose="05000000000000000000" pitchFamily="2" charset="2"/>
              </a:rPr>
              <a:t> </a:t>
            </a:r>
            <a:r>
              <a:rPr lang="zh-CN" altLang="en-US" sz="2000" dirty="0" smtClean="0">
                <a:sym typeface="Wingdings" panose="05000000000000000000" pitchFamily="2" charset="2"/>
              </a:rPr>
              <a:t>供审议的建议：</a:t>
            </a:r>
            <a:endParaRPr lang="en-US" sz="2000" dirty="0"/>
          </a:p>
          <a:p>
            <a:r>
              <a:rPr lang="zh-CN" altLang="en-US" sz="3200" dirty="0">
                <a:latin typeface="STKaiti" panose="02010600040101010101" pitchFamily="2" charset="-122"/>
                <a:ea typeface="STKaiti" panose="02010600040101010101" pitchFamily="2" charset="-122"/>
              </a:rPr>
              <a:t>新的</a:t>
            </a:r>
            <a:r>
              <a:rPr lang="en-US" sz="3000" dirty="0" smtClean="0">
                <a:solidFill>
                  <a:schemeClr val="accent2"/>
                </a:solidFill>
              </a:rPr>
              <a:t>I.3</a:t>
            </a:r>
            <a:r>
              <a:rPr lang="zh-CN" altLang="en-US" sz="3000" dirty="0">
                <a:solidFill>
                  <a:schemeClr val="accent2"/>
                </a:solidFill>
              </a:rPr>
              <a:t>：</a:t>
            </a:r>
            <a:r>
              <a:rPr lang="zh-CN" altLang="en-US" sz="3000" dirty="0" smtClean="0">
                <a:solidFill>
                  <a:schemeClr val="accent2"/>
                </a:solidFill>
              </a:rPr>
              <a:t>促进残疾人</a:t>
            </a:r>
            <a:r>
              <a:rPr lang="en-US" altLang="zh-CN" sz="3000" dirty="0" smtClean="0">
                <a:solidFill>
                  <a:schemeClr val="accent2"/>
                </a:solidFill>
              </a:rPr>
              <a:t/>
            </a:r>
            <a:br>
              <a:rPr lang="en-US" altLang="zh-CN" sz="3000" dirty="0" smtClean="0">
                <a:solidFill>
                  <a:schemeClr val="accent2"/>
                </a:solidFill>
              </a:rPr>
            </a:br>
            <a:r>
              <a:rPr lang="zh-CN" altLang="en-US" sz="3000" dirty="0" smtClean="0">
                <a:solidFill>
                  <a:schemeClr val="accent2"/>
                </a:solidFill>
              </a:rPr>
              <a:t>对</a:t>
            </a:r>
            <a:r>
              <a:rPr lang="zh-CN" altLang="en-US" sz="3000" dirty="0">
                <a:solidFill>
                  <a:schemeClr val="accent2"/>
                </a:solidFill>
              </a:rPr>
              <a:t>电信</a:t>
            </a:r>
            <a:r>
              <a:rPr lang="en-GB" sz="3000" dirty="0">
                <a:solidFill>
                  <a:schemeClr val="accent2"/>
                </a:solidFill>
              </a:rPr>
              <a:t>/IC</a:t>
            </a:r>
            <a:r>
              <a:rPr lang="zh-CN" altLang="en-US" sz="3000" dirty="0">
                <a:solidFill>
                  <a:schemeClr val="accent2"/>
                </a:solidFill>
              </a:rPr>
              <a:t>的</a:t>
            </a:r>
            <a:r>
              <a:rPr lang="zh-CN" altLang="en-US" sz="3000" dirty="0" smtClean="0">
                <a:solidFill>
                  <a:schemeClr val="accent2"/>
                </a:solidFill>
              </a:rPr>
              <a:t>获取</a:t>
            </a:r>
            <a:endParaRPr lang="en-US" sz="2000" dirty="0" smtClean="0">
              <a:solidFill>
                <a:schemeClr val="accent2"/>
              </a:solidFill>
            </a:endParaRPr>
          </a:p>
        </p:txBody>
      </p:sp>
      <p:pic>
        <p:nvPicPr>
          <p:cNvPr id="5" name="Picture 4"/>
          <p:cNvPicPr>
            <a:picLocks noChangeAspect="1"/>
          </p:cNvPicPr>
          <p:nvPr/>
        </p:nvPicPr>
        <p:blipFill rotWithShape="1">
          <a:blip r:embed="rId3"/>
          <a:srcRect r="3398"/>
          <a:stretch/>
        </p:blipFill>
        <p:spPr>
          <a:xfrm>
            <a:off x="5710869" y="2636912"/>
            <a:ext cx="3072637" cy="3344142"/>
          </a:xfrm>
          <a:prstGeom prst="rect">
            <a:avLst/>
          </a:prstGeom>
        </p:spPr>
      </p:pic>
    </p:spTree>
    <p:extLst>
      <p:ext uri="{BB962C8B-B14F-4D97-AF65-F5344CB8AC3E}">
        <p14:creationId xmlns:p14="http://schemas.microsoft.com/office/powerpoint/2010/main" val="1951329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3200" dirty="0"/>
              <a:t>跨部门目标（</a:t>
            </a:r>
            <a:r>
              <a:rPr lang="zh-CN" altLang="en-US" sz="3200" dirty="0" smtClean="0"/>
              <a:t>新的 </a:t>
            </a:r>
            <a:r>
              <a:rPr lang="en-US" altLang="zh-CN" sz="3200" dirty="0" smtClean="0"/>
              <a:t>I.4</a:t>
            </a:r>
            <a:r>
              <a:rPr lang="zh-CN" altLang="en-US" sz="3200" dirty="0" smtClean="0"/>
              <a:t>和</a:t>
            </a:r>
            <a:r>
              <a:rPr lang="en-US" sz="3200" dirty="0" smtClean="0"/>
              <a:t>I.5</a:t>
            </a:r>
            <a:r>
              <a:rPr lang="zh-CN" altLang="en-US" sz="3200" dirty="0" smtClean="0"/>
              <a:t>）</a:t>
            </a:r>
            <a:endParaRPr lang="en-US" sz="32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58</a:t>
            </a:fld>
            <a:endParaRPr lang="en-US" dirty="0"/>
          </a:p>
        </p:txBody>
      </p:sp>
      <p:sp>
        <p:nvSpPr>
          <p:cNvPr id="4" name="Content Placeholder 3"/>
          <p:cNvSpPr>
            <a:spLocks noGrp="1"/>
          </p:cNvSpPr>
          <p:nvPr>
            <p:ph idx="1"/>
          </p:nvPr>
        </p:nvSpPr>
        <p:spPr>
          <a:xfrm>
            <a:off x="612648" y="1340768"/>
            <a:ext cx="8153400" cy="5112568"/>
          </a:xfrm>
        </p:spPr>
        <p:txBody>
          <a:bodyPr>
            <a:normAutofit/>
          </a:bodyPr>
          <a:lstStyle/>
          <a:p>
            <a:r>
              <a:rPr lang="zh-CN" altLang="en-US" sz="2800" dirty="0" smtClean="0"/>
              <a:t>拟议议题：</a:t>
            </a:r>
            <a:endParaRPr lang="en-US" sz="2800" dirty="0" smtClean="0"/>
          </a:p>
          <a:p>
            <a:pPr lvl="1"/>
            <a:r>
              <a:rPr lang="zh-CN" altLang="en-US" sz="2500" dirty="0" smtClean="0"/>
              <a:t>关于通过</a:t>
            </a:r>
            <a:r>
              <a:rPr lang="en-US" altLang="zh-CN" sz="2500" dirty="0" smtClean="0"/>
              <a:t>ICT</a:t>
            </a:r>
            <a:r>
              <a:rPr lang="zh-CN" altLang="en-US" sz="2500" dirty="0" smtClean="0"/>
              <a:t>加强</a:t>
            </a:r>
            <a:r>
              <a:rPr lang="zh-CN" altLang="en-US" sz="2500" b="1" dirty="0" smtClean="0"/>
              <a:t>性别平等</a:t>
            </a:r>
            <a:r>
              <a:rPr lang="zh-CN" altLang="en-US" sz="2500" dirty="0" smtClean="0"/>
              <a:t>并</a:t>
            </a:r>
            <a:r>
              <a:rPr lang="zh-CN" altLang="en-US" sz="2500" b="1" dirty="0" smtClean="0"/>
              <a:t>对女性进行赋能</a:t>
            </a:r>
            <a:r>
              <a:rPr lang="zh-CN" altLang="en-US" sz="2500" dirty="0" smtClean="0"/>
              <a:t>的跨部门目标</a:t>
            </a:r>
            <a:endParaRPr lang="en-US" sz="2500" dirty="0" smtClean="0"/>
          </a:p>
          <a:p>
            <a:pPr lvl="1"/>
            <a:r>
              <a:rPr lang="zh-CN" altLang="en-US" sz="2500" dirty="0" smtClean="0"/>
              <a:t>关于</a:t>
            </a:r>
            <a:r>
              <a:rPr lang="zh-CN" altLang="en-US" sz="2500" b="1" dirty="0" smtClean="0"/>
              <a:t>环境可持续性</a:t>
            </a:r>
            <a:r>
              <a:rPr lang="en-US" altLang="zh-CN" sz="2500" b="1" dirty="0" smtClean="0"/>
              <a:t>/ICT</a:t>
            </a:r>
            <a:r>
              <a:rPr lang="zh-CN" altLang="en-US" sz="2500" b="1" dirty="0" smtClean="0"/>
              <a:t>与气候变化</a:t>
            </a:r>
            <a:r>
              <a:rPr lang="zh-CN" altLang="en-US" sz="2500" dirty="0" smtClean="0"/>
              <a:t>的跨部门目标</a:t>
            </a:r>
            <a:endParaRPr lang="en-US" sz="2500" dirty="0"/>
          </a:p>
          <a:p>
            <a:pPr lvl="1"/>
            <a:endParaRPr lang="en-US" sz="2000" dirty="0"/>
          </a:p>
          <a:p>
            <a:pPr marL="0" indent="0">
              <a:buNone/>
            </a:pPr>
            <a:r>
              <a:rPr lang="en-US" sz="2000" dirty="0" smtClean="0">
                <a:sym typeface="Wingdings" panose="05000000000000000000" pitchFamily="2" charset="2"/>
              </a:rPr>
              <a:t> </a:t>
            </a:r>
            <a:r>
              <a:rPr lang="zh-CN" altLang="en-US" sz="2000" dirty="0" smtClean="0">
                <a:sym typeface="Wingdings" panose="05000000000000000000" pitchFamily="2" charset="2"/>
              </a:rPr>
              <a:t>供审议的建议：</a:t>
            </a:r>
            <a:endParaRPr lang="en-US" sz="2000" dirty="0"/>
          </a:p>
          <a:p>
            <a:r>
              <a:rPr lang="zh-CN" altLang="en-US" sz="3200" dirty="0">
                <a:latin typeface="STKaiti" panose="02010600040101010101" pitchFamily="2" charset="-122"/>
                <a:ea typeface="STKaiti" panose="02010600040101010101" pitchFamily="2" charset="-122"/>
              </a:rPr>
              <a:t>新的</a:t>
            </a:r>
            <a:r>
              <a:rPr lang="en-US" sz="3000" dirty="0" smtClean="0">
                <a:solidFill>
                  <a:schemeClr val="accent2"/>
                </a:solidFill>
              </a:rPr>
              <a:t>I.4</a:t>
            </a:r>
            <a:r>
              <a:rPr lang="zh-CN" altLang="en-US" sz="3000" dirty="0" smtClean="0">
                <a:solidFill>
                  <a:schemeClr val="accent2"/>
                </a:solidFill>
              </a:rPr>
              <a:t>：“强化</a:t>
            </a:r>
            <a:r>
              <a:rPr lang="en-US" altLang="zh-CN" sz="3000" dirty="0" smtClean="0">
                <a:solidFill>
                  <a:schemeClr val="accent2"/>
                </a:solidFill>
              </a:rPr>
              <a:t>ICT</a:t>
            </a:r>
            <a:r>
              <a:rPr lang="zh-CN" altLang="en-US" sz="3000" dirty="0" smtClean="0">
                <a:solidFill>
                  <a:schemeClr val="accent2"/>
                </a:solidFill>
              </a:rPr>
              <a:t>的使用，促进性别平等并对女性进行赋能”</a:t>
            </a:r>
            <a:r>
              <a:rPr lang="zh-CN" altLang="en-US" sz="2000" dirty="0" smtClean="0">
                <a:solidFill>
                  <a:schemeClr val="accent3">
                    <a:lumMod val="75000"/>
                  </a:schemeClr>
                </a:solidFill>
                <a:latin typeface="STKaiti" panose="02010600040101010101" pitchFamily="2" charset="-122"/>
                <a:ea typeface="STKaiti" panose="02010600040101010101" pitchFamily="2" charset="-122"/>
              </a:rPr>
              <a:t>（工作建议）</a:t>
            </a:r>
            <a:endParaRPr lang="en-US" sz="2000" dirty="0" smtClean="0">
              <a:solidFill>
                <a:schemeClr val="accent3">
                  <a:lumMod val="75000"/>
                </a:schemeClr>
              </a:solidFill>
              <a:latin typeface="STKaiti" panose="02010600040101010101" pitchFamily="2" charset="-122"/>
              <a:ea typeface="STKaiti" panose="02010600040101010101" pitchFamily="2" charset="-122"/>
            </a:endParaRPr>
          </a:p>
          <a:p>
            <a:r>
              <a:rPr lang="zh-CN" altLang="en-US" sz="2800" dirty="0">
                <a:latin typeface="STKaiti" panose="02010600040101010101" pitchFamily="2" charset="-122"/>
                <a:ea typeface="STKaiti" panose="02010600040101010101" pitchFamily="2" charset="-122"/>
              </a:rPr>
              <a:t>新的</a:t>
            </a:r>
            <a:r>
              <a:rPr lang="en-US" sz="3000" dirty="0" smtClean="0">
                <a:solidFill>
                  <a:schemeClr val="accent2"/>
                </a:solidFill>
              </a:rPr>
              <a:t>I.5</a:t>
            </a:r>
            <a:r>
              <a:rPr lang="zh-CN" altLang="en-US" sz="3000" dirty="0" smtClean="0">
                <a:solidFill>
                  <a:schemeClr val="accent2"/>
                </a:solidFill>
              </a:rPr>
              <a:t>：“减少电信</a:t>
            </a:r>
            <a:r>
              <a:rPr lang="en-US" altLang="zh-CN" sz="3000" dirty="0" smtClean="0">
                <a:solidFill>
                  <a:schemeClr val="accent2"/>
                </a:solidFill>
              </a:rPr>
              <a:t>/ICT</a:t>
            </a:r>
            <a:r>
              <a:rPr lang="zh-CN" altLang="en-US" sz="3000" dirty="0" smtClean="0">
                <a:solidFill>
                  <a:schemeClr val="accent2"/>
                </a:solidFill>
              </a:rPr>
              <a:t>行业的环境足迹”</a:t>
            </a:r>
            <a:r>
              <a:rPr lang="zh-CN" altLang="en-US" sz="2000" dirty="0" smtClean="0">
                <a:solidFill>
                  <a:schemeClr val="accent3">
                    <a:lumMod val="75000"/>
                  </a:schemeClr>
                </a:solidFill>
                <a:latin typeface="STKaiti" panose="02010600040101010101" pitchFamily="2" charset="-122"/>
                <a:ea typeface="STKaiti" panose="02010600040101010101" pitchFamily="2" charset="-122"/>
              </a:rPr>
              <a:t>（</a:t>
            </a:r>
            <a:r>
              <a:rPr lang="zh-CN" altLang="en-US" sz="2000" dirty="0">
                <a:solidFill>
                  <a:schemeClr val="accent3">
                    <a:lumMod val="75000"/>
                  </a:schemeClr>
                </a:solidFill>
                <a:latin typeface="STKaiti" panose="02010600040101010101" pitchFamily="2" charset="-122"/>
                <a:ea typeface="STKaiti" panose="02010600040101010101" pitchFamily="2" charset="-122"/>
              </a:rPr>
              <a:t>工作建议）</a:t>
            </a:r>
            <a:endParaRPr lang="en-US" sz="2000" i="1" dirty="0">
              <a:solidFill>
                <a:schemeClr val="accent3">
                  <a:lumMod val="75000"/>
                </a:schemeClr>
              </a:solidFill>
            </a:endParaRPr>
          </a:p>
        </p:txBody>
      </p:sp>
    </p:spTree>
    <p:extLst>
      <p:ext uri="{BB962C8B-B14F-4D97-AF65-F5344CB8AC3E}">
        <p14:creationId xmlns:p14="http://schemas.microsoft.com/office/powerpoint/2010/main" val="43776575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ight Arrow 6"/>
          <p:cNvSpPr/>
          <p:nvPr/>
        </p:nvSpPr>
        <p:spPr>
          <a:xfrm>
            <a:off x="4365004" y="2564904"/>
            <a:ext cx="495028" cy="22322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zh-CN" altLang="en-US" dirty="0" smtClean="0"/>
              <a:t>关于跨部门目标的建议</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59</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69785767"/>
              </p:ext>
            </p:extLst>
          </p:nvPr>
        </p:nvGraphicFramePr>
        <p:xfrm>
          <a:off x="266700" y="1268760"/>
          <a:ext cx="4098304" cy="3576320"/>
        </p:xfrm>
        <a:graphic>
          <a:graphicData uri="http://schemas.openxmlformats.org/drawingml/2006/table">
            <a:tbl>
              <a:tblPr firstRow="1" bandRow="1">
                <a:tableStyleId>{5C22544A-7EE6-4342-B048-85BDC9FD1C3A}</a:tableStyleId>
              </a:tblPr>
              <a:tblGrid>
                <a:gridCol w="4098304"/>
              </a:tblGrid>
              <a:tr h="370840">
                <a:tc>
                  <a:txBody>
                    <a:bodyPr/>
                    <a:lstStyle/>
                    <a:p>
                      <a:pPr algn="ctr"/>
                      <a:r>
                        <a:rPr lang="en-US" dirty="0" smtClean="0"/>
                        <a:t>2016-2019</a:t>
                      </a:r>
                      <a:r>
                        <a:rPr lang="zh-CN" altLang="en-US" dirty="0" smtClean="0"/>
                        <a:t>年</a:t>
                      </a:r>
                      <a:endParaRPr lang="en-US" dirty="0"/>
                    </a:p>
                  </a:txBody>
                  <a:tcPr/>
                </a:tc>
              </a:tr>
              <a:tr h="370840">
                <a:tc>
                  <a:txBody>
                    <a:bodyPr/>
                    <a:lstStyle/>
                    <a:p>
                      <a:r>
                        <a:rPr lang="en-US" dirty="0" smtClean="0">
                          <a:solidFill>
                            <a:schemeClr val="accent3">
                              <a:lumMod val="50000"/>
                            </a:schemeClr>
                          </a:solidFill>
                        </a:rPr>
                        <a:t>I.1</a:t>
                      </a:r>
                      <a:r>
                        <a:rPr lang="zh-CN" altLang="en-US" dirty="0" smtClean="0">
                          <a:solidFill>
                            <a:schemeClr val="accent3">
                              <a:lumMod val="50000"/>
                            </a:schemeClr>
                          </a:solidFill>
                        </a:rPr>
                        <a:t>：</a:t>
                      </a:r>
                      <a:r>
                        <a:rPr kumimoji="0" lang="zh-CN" altLang="en-US" kern="1200" dirty="0" smtClean="0">
                          <a:solidFill>
                            <a:schemeClr val="accent3">
                              <a:lumMod val="50000"/>
                            </a:schemeClr>
                          </a:solidFill>
                          <a:latin typeface="+mn-lt"/>
                          <a:ea typeface="+mn-ea"/>
                          <a:cs typeface="+mn-cs"/>
                        </a:rPr>
                        <a:t>加强利益攸关方的国际对话</a:t>
                      </a:r>
                      <a:endParaRPr kumimoji="0" lang="en-US" kern="1200" dirty="0" smtClean="0">
                        <a:solidFill>
                          <a:schemeClr val="accent3">
                            <a:lumMod val="50000"/>
                          </a:schemeClr>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I.2</a:t>
                      </a:r>
                      <a:r>
                        <a:rPr lang="zh-CN" altLang="en-US" dirty="0" smtClean="0">
                          <a:solidFill>
                            <a:schemeClr val="accent3">
                              <a:lumMod val="50000"/>
                            </a:schemeClr>
                          </a:solidFill>
                        </a:rPr>
                        <a:t>：</a:t>
                      </a:r>
                      <a:r>
                        <a:rPr kumimoji="0" lang="zh-CN" altLang="en-US" kern="1200" dirty="0" smtClean="0">
                          <a:solidFill>
                            <a:schemeClr val="accent3">
                              <a:lumMod val="50000"/>
                            </a:schemeClr>
                          </a:solidFill>
                          <a:latin typeface="+mn-lt"/>
                          <a:ea typeface="+mn-ea"/>
                          <a:cs typeface="+mn-cs"/>
                        </a:rPr>
                        <a:t>加强电信</a:t>
                      </a:r>
                      <a:r>
                        <a:rPr kumimoji="0" lang="en-GB" kern="1200" dirty="0" smtClean="0">
                          <a:solidFill>
                            <a:schemeClr val="accent3">
                              <a:lumMod val="50000"/>
                            </a:schemeClr>
                          </a:solidFill>
                          <a:latin typeface="+mn-lt"/>
                          <a:ea typeface="+mn-ea"/>
                          <a:cs typeface="+mn-cs"/>
                        </a:rPr>
                        <a:t>/ICT</a:t>
                      </a:r>
                      <a:r>
                        <a:rPr kumimoji="0" lang="zh-CN" altLang="en-US" kern="1200" dirty="0" smtClean="0">
                          <a:solidFill>
                            <a:schemeClr val="accent3">
                              <a:lumMod val="50000"/>
                            </a:schemeClr>
                          </a:solidFill>
                          <a:latin typeface="+mn-lt"/>
                          <a:ea typeface="+mn-ea"/>
                          <a:cs typeface="+mn-cs"/>
                        </a:rPr>
                        <a:t>环境中的合作伙伴关系与合作</a:t>
                      </a:r>
                      <a:endParaRPr kumimoji="0" lang="en-US" kern="1200" dirty="0" smtClean="0">
                        <a:solidFill>
                          <a:schemeClr val="accent3">
                            <a:lumMod val="50000"/>
                          </a:schemeClr>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I.3</a:t>
                      </a:r>
                      <a:r>
                        <a:rPr lang="zh-CN" altLang="en-US" dirty="0" smtClean="0">
                          <a:solidFill>
                            <a:schemeClr val="accent3">
                              <a:lumMod val="50000"/>
                            </a:schemeClr>
                          </a:solidFill>
                        </a:rPr>
                        <a:t>：</a:t>
                      </a:r>
                      <a:r>
                        <a:rPr kumimoji="0" lang="zh-CN" altLang="en-US" kern="1200" dirty="0" smtClean="0">
                          <a:solidFill>
                            <a:schemeClr val="accent3">
                              <a:lumMod val="50000"/>
                            </a:schemeClr>
                          </a:solidFill>
                          <a:latin typeface="+mn-lt"/>
                          <a:ea typeface="+mn-ea"/>
                          <a:cs typeface="+mn-cs"/>
                        </a:rPr>
                        <a:t>更好地明确电信</a:t>
                      </a:r>
                      <a:r>
                        <a:rPr kumimoji="0" lang="en-GB" kern="1200" dirty="0" smtClean="0">
                          <a:solidFill>
                            <a:schemeClr val="accent3">
                              <a:lumMod val="50000"/>
                            </a:schemeClr>
                          </a:solidFill>
                          <a:latin typeface="+mn-lt"/>
                          <a:ea typeface="+mn-ea"/>
                          <a:cs typeface="+mn-cs"/>
                        </a:rPr>
                        <a:t>/ICT</a:t>
                      </a:r>
                      <a:r>
                        <a:rPr kumimoji="0" lang="zh-CN" altLang="en-US" kern="1200" dirty="0" smtClean="0">
                          <a:solidFill>
                            <a:schemeClr val="accent3">
                              <a:lumMod val="50000"/>
                            </a:schemeClr>
                          </a:solidFill>
                          <a:latin typeface="+mn-lt"/>
                          <a:ea typeface="+mn-ea"/>
                          <a:cs typeface="+mn-cs"/>
                        </a:rPr>
                        <a:t>环境中新出现的趋势并对之加以分析</a:t>
                      </a:r>
                      <a:endParaRPr kumimoji="0" lang="en-US" kern="1200" dirty="0" smtClean="0">
                        <a:solidFill>
                          <a:schemeClr val="accent3">
                            <a:lumMod val="50000"/>
                          </a:schemeClr>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I.4</a:t>
                      </a:r>
                      <a:r>
                        <a:rPr lang="zh-CN" altLang="en-US" dirty="0" smtClean="0">
                          <a:solidFill>
                            <a:schemeClr val="accent3">
                              <a:lumMod val="50000"/>
                            </a:schemeClr>
                          </a:solidFill>
                        </a:rPr>
                        <a:t>：</a:t>
                      </a:r>
                      <a:r>
                        <a:rPr kumimoji="0" lang="zh-CN" altLang="en-US" kern="1200" dirty="0" smtClean="0">
                          <a:solidFill>
                            <a:schemeClr val="accent3">
                              <a:lumMod val="50000"/>
                            </a:schemeClr>
                          </a:solidFill>
                          <a:latin typeface="+mn-lt"/>
                          <a:ea typeface="+mn-ea"/>
                          <a:cs typeface="+mn-cs"/>
                        </a:rPr>
                        <a:t>增强</a:t>
                      </a:r>
                      <a:r>
                        <a:rPr kumimoji="0" lang="en-GB" kern="1200" dirty="0" smtClean="0">
                          <a:solidFill>
                            <a:schemeClr val="accent3">
                              <a:lumMod val="50000"/>
                            </a:schemeClr>
                          </a:solidFill>
                          <a:latin typeface="+mn-lt"/>
                          <a:ea typeface="+mn-ea"/>
                          <a:cs typeface="+mn-cs"/>
                        </a:rPr>
                        <a:t>/</a:t>
                      </a:r>
                      <a:r>
                        <a:rPr kumimoji="0" lang="zh-CN" altLang="en-US" kern="1200" dirty="0" smtClean="0">
                          <a:solidFill>
                            <a:schemeClr val="accent3">
                              <a:lumMod val="50000"/>
                            </a:schemeClr>
                          </a:solidFill>
                          <a:latin typeface="+mn-lt"/>
                          <a:ea typeface="+mn-ea"/>
                          <a:cs typeface="+mn-cs"/>
                        </a:rPr>
                        <a:t>促进人们对电信</a:t>
                      </a:r>
                      <a:r>
                        <a:rPr kumimoji="0" lang="en-GB" kern="1200" dirty="0" smtClean="0">
                          <a:solidFill>
                            <a:schemeClr val="accent3">
                              <a:lumMod val="50000"/>
                            </a:schemeClr>
                          </a:solidFill>
                          <a:latin typeface="+mn-lt"/>
                          <a:ea typeface="+mn-ea"/>
                          <a:cs typeface="+mn-cs"/>
                        </a:rPr>
                        <a:t>/ICT</a:t>
                      </a:r>
                      <a:r>
                        <a:rPr kumimoji="0" lang="zh-CN" altLang="en-US" kern="1200" dirty="0" smtClean="0">
                          <a:solidFill>
                            <a:schemeClr val="accent3">
                              <a:lumMod val="50000"/>
                            </a:schemeClr>
                          </a:solidFill>
                          <a:latin typeface="+mn-lt"/>
                          <a:ea typeface="+mn-ea"/>
                          <a:cs typeface="+mn-cs"/>
                        </a:rPr>
                        <a:t>作为社会、经济和环境可持续发展主要驱动力（重要性）的认识</a:t>
                      </a:r>
                      <a:endParaRPr kumimoji="0" lang="en-US" kern="1200" dirty="0">
                        <a:solidFill>
                          <a:schemeClr val="accent3">
                            <a:lumMod val="50000"/>
                          </a:schemeClr>
                        </a:solidFill>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accent3">
                              <a:lumMod val="50000"/>
                            </a:schemeClr>
                          </a:solidFill>
                        </a:rPr>
                        <a:t>I.5</a:t>
                      </a:r>
                      <a:r>
                        <a:rPr lang="zh-CN" altLang="en-US" dirty="0" smtClean="0">
                          <a:solidFill>
                            <a:schemeClr val="accent3">
                              <a:lumMod val="50000"/>
                            </a:schemeClr>
                          </a:solidFill>
                        </a:rPr>
                        <a:t>：</a:t>
                      </a:r>
                      <a:r>
                        <a:rPr kumimoji="0" lang="zh-CN" altLang="en-US" kern="1200" dirty="0" smtClean="0">
                          <a:solidFill>
                            <a:schemeClr val="accent3">
                              <a:lumMod val="50000"/>
                            </a:schemeClr>
                          </a:solidFill>
                          <a:latin typeface="+mn-lt"/>
                          <a:ea typeface="+mn-ea"/>
                          <a:cs typeface="+mn-cs"/>
                        </a:rPr>
                        <a:t>促进残疾人和具有独特需求的人群对电信</a:t>
                      </a:r>
                      <a:r>
                        <a:rPr kumimoji="0" lang="en-GB" kern="1200" dirty="0" smtClean="0">
                          <a:solidFill>
                            <a:schemeClr val="accent3">
                              <a:lumMod val="50000"/>
                            </a:schemeClr>
                          </a:solidFill>
                          <a:latin typeface="+mn-lt"/>
                          <a:ea typeface="+mn-ea"/>
                          <a:cs typeface="+mn-cs"/>
                        </a:rPr>
                        <a:t>/IC</a:t>
                      </a:r>
                      <a:r>
                        <a:rPr kumimoji="0" lang="zh-CN" altLang="en-US" kern="1200" dirty="0" smtClean="0">
                          <a:solidFill>
                            <a:schemeClr val="accent3">
                              <a:lumMod val="50000"/>
                            </a:schemeClr>
                          </a:solidFill>
                          <a:latin typeface="+mn-lt"/>
                          <a:ea typeface="+mn-ea"/>
                          <a:cs typeface="+mn-cs"/>
                        </a:rPr>
                        <a:t>的获取</a:t>
                      </a:r>
                      <a:endParaRPr kumimoji="0" lang="en-US" kern="1200" dirty="0">
                        <a:solidFill>
                          <a:schemeClr val="accent3">
                            <a:lumMod val="50000"/>
                          </a:schemeClr>
                        </a:solidFill>
                        <a:latin typeface="+mn-lt"/>
                        <a:ea typeface="+mn-ea"/>
                        <a:cs typeface="+mn-cs"/>
                      </a:endParaRPr>
                    </a:p>
                  </a:txBody>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5972937"/>
              </p:ext>
            </p:extLst>
          </p:nvPr>
        </p:nvGraphicFramePr>
        <p:xfrm>
          <a:off x="4932040" y="1408460"/>
          <a:ext cx="3888432" cy="4020780"/>
        </p:xfrm>
        <a:graphic>
          <a:graphicData uri="http://schemas.openxmlformats.org/drawingml/2006/table">
            <a:tbl>
              <a:tblPr firstRow="1" bandRow="1">
                <a:tableStyleId>{5C22544A-7EE6-4342-B048-85BDC9FD1C3A}</a:tableStyleId>
              </a:tblPr>
              <a:tblGrid>
                <a:gridCol w="3888432"/>
              </a:tblGrid>
              <a:tr h="149042">
                <a:tc>
                  <a:txBody>
                    <a:bodyPr/>
                    <a:lstStyle/>
                    <a:p>
                      <a:pPr algn="ctr"/>
                      <a:r>
                        <a:rPr lang="en-US" dirty="0" smtClean="0"/>
                        <a:t>2020-2023</a:t>
                      </a:r>
                      <a:r>
                        <a:rPr lang="zh-CN" altLang="en-US" dirty="0" smtClean="0"/>
                        <a:t>年</a:t>
                      </a:r>
                      <a:endParaRPr lang="en-US" dirty="0"/>
                    </a:p>
                  </a:txBody>
                  <a:tcPr/>
                </a:tc>
              </a:tr>
              <a:tr h="370840">
                <a:tc>
                  <a:txBody>
                    <a:bodyPr/>
                    <a:lstStyle/>
                    <a:p>
                      <a:r>
                        <a:rPr lang="en-US" sz="1800" dirty="0" smtClean="0"/>
                        <a:t>I.1</a:t>
                      </a:r>
                      <a:r>
                        <a:rPr lang="zh-CN" altLang="en-US" sz="1800" dirty="0" smtClean="0"/>
                        <a:t>：促进</a:t>
                      </a:r>
                      <a:r>
                        <a:rPr lang="en-US" altLang="zh-CN" sz="1800" dirty="0" smtClean="0"/>
                        <a:t>ICT</a:t>
                      </a:r>
                      <a:r>
                        <a:rPr lang="zh-CN" altLang="en-US" sz="1800" dirty="0" smtClean="0"/>
                        <a:t>生态系统中各利益攸关方的更密切协作，实现可持续发展目标</a:t>
                      </a:r>
                      <a:endParaRPr lang="en-US" sz="1800" dirty="0" smtClean="0"/>
                    </a:p>
                  </a:txBody>
                  <a:tcPr/>
                </a:tc>
              </a:tr>
              <a:tr h="370840">
                <a:tc>
                  <a:txBody>
                    <a:bodyPr/>
                    <a:lstStyle/>
                    <a:p>
                      <a:r>
                        <a:rPr lang="en-US" dirty="0" smtClean="0"/>
                        <a:t>I.2</a:t>
                      </a:r>
                      <a:r>
                        <a:rPr lang="zh-CN" altLang="en-US" dirty="0" smtClean="0"/>
                        <a:t>：强化并促进</a:t>
                      </a:r>
                      <a:r>
                        <a:rPr lang="en-US" altLang="zh-CN" dirty="0" smtClean="0"/>
                        <a:t>ICT</a:t>
                      </a:r>
                      <a:r>
                        <a:rPr lang="zh-CN" altLang="en-US" dirty="0" smtClean="0"/>
                        <a:t>新兴趋势，加速实现可持续发展目标</a:t>
                      </a:r>
                      <a:endParaRPr lang="en-US" dirty="0" smtClean="0"/>
                    </a:p>
                  </a:txBody>
                  <a:tcPr/>
                </a:tc>
              </a:tr>
              <a:tr h="546060">
                <a:tc>
                  <a:txBody>
                    <a:bodyPr/>
                    <a:lstStyle/>
                    <a:p>
                      <a:r>
                        <a:rPr lang="en-US" dirty="0" smtClean="0"/>
                        <a:t>I.3</a:t>
                      </a:r>
                      <a:r>
                        <a:rPr lang="zh-CN" altLang="en-US" dirty="0" smtClean="0"/>
                        <a:t>：改善残疾人对</a:t>
                      </a:r>
                      <a:r>
                        <a:rPr lang="en-US" altLang="zh-CN" dirty="0" smtClean="0"/>
                        <a:t>ICT</a:t>
                      </a:r>
                      <a:r>
                        <a:rPr lang="zh-CN" altLang="en-US" dirty="0" smtClean="0"/>
                        <a:t>的无障碍获取</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I.4</a:t>
                      </a:r>
                      <a:r>
                        <a:rPr lang="zh-CN" altLang="en-US" dirty="0" smtClean="0"/>
                        <a:t>：“改善</a:t>
                      </a:r>
                      <a:r>
                        <a:rPr lang="en-US" altLang="zh-CN" dirty="0" smtClean="0"/>
                        <a:t>ICT</a:t>
                      </a:r>
                      <a:r>
                        <a:rPr lang="zh-CN" altLang="en-US" dirty="0" smtClean="0"/>
                        <a:t>的使用，促进性别平等并对女性进行赋能”</a:t>
                      </a:r>
                      <a:r>
                        <a:rPr lang="en-US" dirty="0" smtClean="0"/>
                        <a:t> </a:t>
                      </a:r>
                      <a:r>
                        <a:rPr lang="zh-CN" altLang="en-US" sz="1800" dirty="0" smtClean="0">
                          <a:solidFill>
                            <a:schemeClr val="accent3">
                              <a:lumMod val="75000"/>
                            </a:schemeClr>
                          </a:solidFill>
                          <a:latin typeface="STKaiti" panose="02010600040101010101" pitchFamily="2" charset="-122"/>
                          <a:ea typeface="STKaiti" panose="02010600040101010101" pitchFamily="2" charset="-122"/>
                        </a:rPr>
                        <a:t>（工作建议）</a:t>
                      </a:r>
                      <a:endParaRPr lang="en-US" sz="1800" dirty="0" smtClean="0">
                        <a:solidFill>
                          <a:schemeClr val="accent3">
                            <a:lumMod val="75000"/>
                          </a:schemeClr>
                        </a:solidFill>
                        <a:latin typeface="STKaiti" panose="02010600040101010101" pitchFamily="2" charset="-122"/>
                        <a:ea typeface="STKaiti" panose="02010600040101010101" pitchFamily="2" charset="-122"/>
                      </a:endParaRPr>
                    </a:p>
                    <a:p>
                      <a:endParaRPr lang="en-US" i="1" dirty="0" smtClean="0">
                        <a:solidFill>
                          <a:schemeClr val="accent3">
                            <a:lumMod val="75000"/>
                          </a:schemeClr>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I.5</a:t>
                      </a:r>
                      <a:r>
                        <a:rPr lang="zh-CN" altLang="en-US" dirty="0" smtClean="0"/>
                        <a:t>：“减少电信</a:t>
                      </a:r>
                      <a:r>
                        <a:rPr lang="en-US" altLang="zh-CN" dirty="0" smtClean="0"/>
                        <a:t>/ICT</a:t>
                      </a:r>
                      <a:r>
                        <a:rPr lang="zh-CN" altLang="en-US" dirty="0" smtClean="0"/>
                        <a:t>行业的环境足迹”</a:t>
                      </a:r>
                      <a:r>
                        <a:rPr lang="zh-CN" altLang="en-US" sz="1800" dirty="0" smtClean="0">
                          <a:solidFill>
                            <a:schemeClr val="accent3">
                              <a:lumMod val="75000"/>
                            </a:schemeClr>
                          </a:solidFill>
                          <a:latin typeface="STKaiti" panose="02010600040101010101" pitchFamily="2" charset="-122"/>
                          <a:ea typeface="STKaiti" panose="02010600040101010101" pitchFamily="2" charset="-122"/>
                        </a:rPr>
                        <a:t> （工作建议）</a:t>
                      </a:r>
                      <a:endParaRPr lang="en-US" sz="1800" dirty="0" smtClean="0">
                        <a:solidFill>
                          <a:schemeClr val="accent3">
                            <a:lumMod val="75000"/>
                          </a:schemeClr>
                        </a:solidFill>
                        <a:latin typeface="STKaiti" panose="02010600040101010101" pitchFamily="2" charset="-122"/>
                        <a:ea typeface="STKaiti" panose="02010600040101010101" pitchFamily="2" charset="-122"/>
                      </a:endParaRPr>
                    </a:p>
                  </a:txBody>
                  <a:tcPr/>
                </a:tc>
              </a:tr>
            </a:tbl>
          </a:graphicData>
        </a:graphic>
      </p:graphicFrame>
    </p:spTree>
    <p:extLst>
      <p:ext uri="{BB962C8B-B14F-4D97-AF65-F5344CB8AC3E}">
        <p14:creationId xmlns:p14="http://schemas.microsoft.com/office/powerpoint/2010/main" val="41453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2016-2019</a:t>
            </a:r>
            <a:r>
              <a:rPr lang="zh-CN" altLang="en-US" sz="3600" dirty="0" smtClean="0"/>
              <a:t>年战略规划引入的新理念</a:t>
            </a:r>
            <a:endParaRPr lang="en-US" sz="3600" dirty="0"/>
          </a:p>
        </p:txBody>
      </p:sp>
      <p:sp>
        <p:nvSpPr>
          <p:cNvPr id="4" name="Slide Number Placeholder 3"/>
          <p:cNvSpPr>
            <a:spLocks noGrp="1"/>
          </p:cNvSpPr>
          <p:nvPr>
            <p:ph type="sldNum" sz="quarter" idx="12"/>
          </p:nvPr>
        </p:nvSpPr>
        <p:spPr/>
        <p:txBody>
          <a:bodyPr>
            <a:normAutofit fontScale="85000" lnSpcReduction="20000"/>
          </a:bodyPr>
          <a:lstStyle/>
          <a:p>
            <a:fld id="{DDD2957A-38BF-4766-88FD-46AF2F4ED65D}" type="slidenum">
              <a:rPr lang="en-US" smtClean="0"/>
              <a:t>6</a:t>
            </a:fld>
            <a:endParaRPr lang="en-US"/>
          </a:p>
        </p:txBody>
      </p:sp>
      <p:sp>
        <p:nvSpPr>
          <p:cNvPr id="6" name="Content Placeholder 5"/>
          <p:cNvSpPr>
            <a:spLocks noGrp="1"/>
          </p:cNvSpPr>
          <p:nvPr>
            <p:ph sz="quarter" idx="1"/>
          </p:nvPr>
        </p:nvSpPr>
        <p:spPr>
          <a:xfrm>
            <a:off x="612648" y="1600200"/>
            <a:ext cx="8153400" cy="4925144"/>
          </a:xfrm>
        </p:spPr>
        <p:txBody>
          <a:bodyPr>
            <a:normAutofit fontScale="70000" lnSpcReduction="20000"/>
          </a:bodyPr>
          <a:lstStyle/>
          <a:p>
            <a:r>
              <a:rPr lang="zh-CN" altLang="en-US" dirty="0" smtClean="0"/>
              <a:t>得到增强的</a:t>
            </a:r>
            <a:r>
              <a:rPr lang="zh-CN" altLang="en-US" b="1" dirty="0" smtClean="0"/>
              <a:t>基于结果的</a:t>
            </a:r>
            <a:r>
              <a:rPr lang="zh-CN" altLang="en-US" dirty="0" smtClean="0"/>
              <a:t>方式</a:t>
            </a:r>
            <a:endParaRPr lang="en-US" dirty="0"/>
          </a:p>
          <a:p>
            <a:pPr lvl="1"/>
            <a:r>
              <a:rPr lang="zh-CN" altLang="en-US" dirty="0" smtClean="0"/>
              <a:t>国际电联层面的总体</a:t>
            </a:r>
            <a:r>
              <a:rPr lang="zh-CN" altLang="en-US" b="1" dirty="0" smtClean="0"/>
              <a:t>目标</a:t>
            </a:r>
            <a:r>
              <a:rPr lang="zh-CN" altLang="en-US" dirty="0" smtClean="0"/>
              <a:t>及</a:t>
            </a:r>
            <a:r>
              <a:rPr lang="zh-CN" altLang="en-US" b="1" dirty="0" smtClean="0"/>
              <a:t>具体目标</a:t>
            </a:r>
            <a:endParaRPr lang="en-US" dirty="0"/>
          </a:p>
          <a:p>
            <a:pPr lvl="1"/>
            <a:r>
              <a:rPr lang="zh-CN" altLang="en-US" dirty="0" smtClean="0"/>
              <a:t>衡量国际电联影响力的有形</a:t>
            </a:r>
            <a:r>
              <a:rPr lang="zh-CN" altLang="en-US" b="1" dirty="0" smtClean="0"/>
              <a:t>成果</a:t>
            </a:r>
            <a:r>
              <a:rPr lang="zh-CN" altLang="en-US" dirty="0" smtClean="0"/>
              <a:t>和</a:t>
            </a:r>
            <a:r>
              <a:rPr lang="zh-CN" altLang="en-US" b="1" dirty="0" smtClean="0"/>
              <a:t>指标</a:t>
            </a:r>
            <a:endParaRPr lang="en-US" dirty="0"/>
          </a:p>
          <a:p>
            <a:pPr lvl="1"/>
            <a:r>
              <a:rPr lang="zh-CN" altLang="en-US" dirty="0" smtClean="0"/>
              <a:t>总秘书处促成并支持各部门的工作</a:t>
            </a:r>
            <a:endParaRPr lang="en-US" dirty="0"/>
          </a:p>
          <a:p>
            <a:pPr lvl="2"/>
            <a:r>
              <a:rPr lang="zh-CN" altLang="en-US" dirty="0" smtClean="0"/>
              <a:t>亦通过</a:t>
            </a:r>
            <a:r>
              <a:rPr lang="zh-CN" altLang="en-US" b="1" dirty="0" smtClean="0"/>
              <a:t>指标</a:t>
            </a:r>
            <a:r>
              <a:rPr lang="zh-CN" altLang="en-US" dirty="0" smtClean="0"/>
              <a:t>衡量促成</a:t>
            </a:r>
            <a:r>
              <a:rPr lang="en-US" dirty="0" smtClean="0"/>
              <a:t>/</a:t>
            </a:r>
            <a:r>
              <a:rPr lang="zh-CN" altLang="en-US" dirty="0" smtClean="0"/>
              <a:t>支持作用</a:t>
            </a:r>
            <a:endParaRPr lang="en-US" b="1" dirty="0"/>
          </a:p>
          <a:p>
            <a:endParaRPr lang="en-US" dirty="0"/>
          </a:p>
          <a:p>
            <a:r>
              <a:rPr lang="zh-CN" altLang="en-US" dirty="0" smtClean="0"/>
              <a:t>得到增强的“</a:t>
            </a:r>
            <a:r>
              <a:rPr lang="zh-CN" altLang="en-US" b="1" dirty="0" smtClean="0"/>
              <a:t>团结一体的国际电联</a:t>
            </a:r>
            <a:r>
              <a:rPr lang="zh-CN" altLang="en-US" dirty="0" smtClean="0"/>
              <a:t>”的理念</a:t>
            </a:r>
            <a:endParaRPr lang="en-US" dirty="0"/>
          </a:p>
          <a:p>
            <a:pPr lvl="1">
              <a:lnSpc>
                <a:spcPct val="110000"/>
              </a:lnSpc>
            </a:pPr>
            <a:r>
              <a:rPr lang="zh-CN" altLang="en-US" dirty="0"/>
              <a:t>国际电联</a:t>
            </a:r>
            <a:r>
              <a:rPr lang="zh-CN" altLang="en-US" dirty="0" smtClean="0"/>
              <a:t>范围的使命、愿景、一系列价值观和一系列组织总体目标，同时所有</a:t>
            </a:r>
            <a:r>
              <a:rPr lang="en-US" altLang="zh-CN" dirty="0" smtClean="0"/>
              <a:t>3</a:t>
            </a:r>
            <a:r>
              <a:rPr lang="zh-CN" altLang="en-US" dirty="0" smtClean="0"/>
              <a:t>个部门通过各自的职责贡献力量</a:t>
            </a:r>
            <a:endParaRPr lang="en-US" dirty="0"/>
          </a:p>
          <a:p>
            <a:endParaRPr lang="en-US" dirty="0"/>
          </a:p>
          <a:p>
            <a:r>
              <a:rPr lang="zh-CN" altLang="en-US" dirty="0" smtClean="0"/>
              <a:t>将</a:t>
            </a:r>
            <a:r>
              <a:rPr lang="zh-CN" altLang="en-US" b="1" dirty="0" smtClean="0"/>
              <a:t>战略风险管理</a:t>
            </a:r>
            <a:r>
              <a:rPr lang="zh-CN" altLang="en-US" dirty="0" smtClean="0"/>
              <a:t>纳入进程之中</a:t>
            </a:r>
            <a:endParaRPr lang="en-US" dirty="0"/>
          </a:p>
          <a:p>
            <a:endParaRPr lang="en-US" dirty="0"/>
          </a:p>
          <a:p>
            <a:r>
              <a:rPr lang="zh-CN" altLang="en-US" dirty="0"/>
              <a:t>将资源划拨给部门目标和总体战略目标</a:t>
            </a:r>
            <a:endParaRPr lang="en-US" dirty="0"/>
          </a:p>
          <a:p>
            <a:pPr lvl="1"/>
            <a:r>
              <a:rPr lang="zh-CN" altLang="en-US" b="1" dirty="0"/>
              <a:t>划拨</a:t>
            </a:r>
            <a:r>
              <a:rPr lang="zh-CN" altLang="en-US" dirty="0"/>
              <a:t>给国际电联各项活动的</a:t>
            </a:r>
            <a:r>
              <a:rPr lang="zh-CN" altLang="en-US" b="1" dirty="0"/>
              <a:t>资源</a:t>
            </a:r>
            <a:r>
              <a:rPr lang="zh-CN" altLang="en-US" dirty="0"/>
              <a:t>与对其</a:t>
            </a:r>
            <a:r>
              <a:rPr lang="zh-CN" altLang="en-US" b="1" dirty="0"/>
              <a:t>成员的益处</a:t>
            </a:r>
            <a:r>
              <a:rPr lang="zh-CN" altLang="en-US" dirty="0"/>
              <a:t>之间的</a:t>
            </a:r>
            <a:r>
              <a:rPr lang="zh-CN" altLang="en-US" dirty="0" smtClean="0"/>
              <a:t>联系</a:t>
            </a:r>
            <a:r>
              <a:rPr lang="en-US" dirty="0" smtClean="0"/>
              <a:t> </a:t>
            </a:r>
            <a:r>
              <a:rPr lang="zh-CN" altLang="en-US" dirty="0" smtClean="0"/>
              <a:t>（成果</a:t>
            </a:r>
            <a:r>
              <a:rPr lang="en-US" dirty="0" smtClean="0"/>
              <a:t>/</a:t>
            </a:r>
            <a:r>
              <a:rPr lang="zh-CN" altLang="en-US" dirty="0" smtClean="0"/>
              <a:t>部门目标）</a:t>
            </a:r>
            <a:endParaRPr lang="en-US" dirty="0"/>
          </a:p>
        </p:txBody>
      </p:sp>
    </p:spTree>
    <p:extLst>
      <p:ext uri="{BB962C8B-B14F-4D97-AF65-F5344CB8AC3E}">
        <p14:creationId xmlns:p14="http://schemas.microsoft.com/office/powerpoint/2010/main" val="392170111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I.1</a:t>
            </a:r>
            <a:r>
              <a:rPr lang="zh-CN" altLang="en-US" dirty="0" smtClean="0"/>
              <a:t>（协作）</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60</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306392397"/>
              </p:ext>
            </p:extLst>
          </p:nvPr>
        </p:nvGraphicFramePr>
        <p:xfrm>
          <a:off x="648172" y="1412776"/>
          <a:ext cx="7847657" cy="414873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algn="l" hangingPunct="0">
                        <a:spcBef>
                          <a:spcPts val="300"/>
                        </a:spcBef>
                        <a:spcAft>
                          <a:spcPts val="300"/>
                        </a:spcAft>
                      </a:pPr>
                      <a:r>
                        <a:rPr 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I.1 </a:t>
                      </a:r>
                      <a:r>
                        <a:rPr lang="zh-CN" alt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促进</a:t>
                      </a:r>
                      <a:r>
                        <a:rPr lang="en-US" altLang="zh-CN"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ICT</a:t>
                      </a:r>
                      <a:r>
                        <a:rPr lang="zh-CN" alt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生态系统中各利益攸关方的更密切</a:t>
                      </a:r>
                      <a:r>
                        <a:rPr lang="zh-CN" altLang="en-US" sz="1400" b="1"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协作</a:t>
                      </a:r>
                      <a:r>
                        <a:rPr lang="zh-CN" altLang="en-US" sz="1400" dirty="0" smtClean="0">
                          <a:solidFill>
                            <a:schemeClr val="accent6">
                              <a:lumMod val="75000"/>
                            </a:schemeClr>
                          </a:solidFill>
                          <a:effectLst/>
                          <a:latin typeface="+mn-lt"/>
                          <a:ea typeface="Times New Roman" panose="02020603050405020304" pitchFamily="18" charset="0"/>
                          <a:cs typeface="Times New Roman" panose="02020603050405020304" pitchFamily="18" charset="0"/>
                        </a:rPr>
                        <a:t>，实现可持续发展目标</a:t>
                      </a:r>
                    </a:p>
                  </a:txBody>
                  <a:tcPr marL="33854" marR="33854" marT="0" marB="0"/>
                </a:tc>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I.1-1</a:t>
                      </a:r>
                      <a:r>
                        <a:rPr lang="zh-CN" altLang="en-US" sz="1400" dirty="0" smtClean="0">
                          <a:effectLst/>
                          <a:latin typeface="+mn-ea"/>
                          <a:ea typeface="+mn-ea"/>
                          <a:cs typeface="Arial" panose="020B0604020202020204" pitchFamily="34" charset="0"/>
                        </a:rPr>
                        <a:t>：</a:t>
                      </a:r>
                      <a:r>
                        <a:rPr kumimoji="0" lang="zh-CN" altLang="en-US" sz="1400" kern="1200" dirty="0" smtClean="0">
                          <a:solidFill>
                            <a:schemeClr val="tx1"/>
                          </a:solidFill>
                          <a:effectLst/>
                          <a:latin typeface="+mn-lt"/>
                          <a:ea typeface="+mn-ea"/>
                          <a:cs typeface="+mn-cs"/>
                        </a:rPr>
                        <a:t>加强相关利益攸关方的协作</a:t>
                      </a:r>
                      <a:endParaRPr kumimoji="0" lang="en-US" altLang="zh-CN" sz="1400" kern="1200" dirty="0" smtClean="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I.1-2</a:t>
                      </a:r>
                      <a:r>
                        <a:rPr lang="zh-CN" altLang="en-US" sz="1400" dirty="0" smtClean="0">
                          <a:effectLst/>
                          <a:latin typeface="+mn-ea"/>
                          <a:ea typeface="+mn-ea"/>
                          <a:cs typeface="Arial" panose="020B0604020202020204" pitchFamily="34" charset="0"/>
                        </a:rPr>
                        <a:t>：</a:t>
                      </a:r>
                      <a:r>
                        <a:rPr kumimoji="0" lang="zh-CN" altLang="en-US" sz="1400" kern="1200" dirty="0" smtClean="0">
                          <a:solidFill>
                            <a:schemeClr val="tx1"/>
                          </a:solidFill>
                          <a:effectLst/>
                          <a:latin typeface="+mn-lt"/>
                          <a:ea typeface="+mn-ea"/>
                          <a:cs typeface="+mn-cs"/>
                        </a:rPr>
                        <a:t>提升合作伙伴关系的合力</a:t>
                      </a:r>
                      <a:endParaRPr kumimoji="0" lang="en-US" altLang="zh-CN" sz="1400" kern="1200" dirty="0" smtClean="0">
                        <a:solidFill>
                          <a:schemeClr val="tx1"/>
                        </a:solidFill>
                        <a:effectLst/>
                        <a:latin typeface="+mn-lt"/>
                        <a:ea typeface="+mn-ea"/>
                        <a:cs typeface="+mn-cs"/>
                      </a:endParaRP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1-3</a:t>
                      </a:r>
                      <a:r>
                        <a:rPr lang="zh-CN" altLang="en-US" sz="1400" dirty="0" smtClean="0">
                          <a:effectLst/>
                          <a:latin typeface="+mn-ea"/>
                          <a:ea typeface="+mn-ea"/>
                          <a:cs typeface="Arial" panose="020B0604020202020204" pitchFamily="34" charset="0"/>
                        </a:rPr>
                        <a:t>：更多的认识到电信</a:t>
                      </a:r>
                      <a:r>
                        <a:rPr lang="en-US" altLang="zh-CN" sz="1400" dirty="0" smtClean="0">
                          <a:effectLst/>
                          <a:latin typeface="+mn-ea"/>
                          <a:ea typeface="+mn-ea"/>
                          <a:cs typeface="Arial" panose="020B0604020202020204" pitchFamily="34" charset="0"/>
                        </a:rPr>
                        <a:t>/</a:t>
                      </a:r>
                      <a:r>
                        <a:rPr lang="en-US" altLang="zh-CN" sz="1400" dirty="0" smtClean="0">
                          <a:effectLst/>
                          <a:latin typeface="+mn-lt"/>
                          <a:ea typeface="+mn-ea"/>
                          <a:cs typeface="Arial" panose="020B0604020202020204" pitchFamily="34" charset="0"/>
                        </a:rPr>
                        <a:t>ICT</a:t>
                      </a:r>
                      <a:r>
                        <a:rPr lang="zh-CN" altLang="en-US" sz="1400" dirty="0" smtClean="0">
                          <a:effectLst/>
                          <a:latin typeface="+mn-lt"/>
                          <a:ea typeface="+mn-ea"/>
                          <a:cs typeface="Arial" panose="020B0604020202020204" pitchFamily="34" charset="0"/>
                        </a:rPr>
                        <a:t>是促进实现</a:t>
                      </a:r>
                      <a:r>
                        <a:rPr lang="en-US" altLang="zh-CN" sz="1400" dirty="0" smtClean="0">
                          <a:effectLst/>
                          <a:latin typeface="+mn-lt"/>
                          <a:ea typeface="+mn-ea"/>
                          <a:cs typeface="Arial" panose="020B0604020202020204" pitchFamily="34" charset="0"/>
                        </a:rPr>
                        <a:t>《2030</a:t>
                      </a:r>
                      <a:r>
                        <a:rPr lang="zh-CN" altLang="en-US" sz="1400" dirty="0" smtClean="0">
                          <a:effectLst/>
                          <a:latin typeface="+mn-lt"/>
                          <a:ea typeface="+mn-ea"/>
                          <a:cs typeface="Arial" panose="020B0604020202020204" pitchFamily="34" charset="0"/>
                        </a:rPr>
                        <a:t>年议程</a:t>
                      </a:r>
                      <a:r>
                        <a:rPr lang="en-US" altLang="zh-CN" sz="1400" dirty="0" smtClean="0">
                          <a:effectLst/>
                          <a:latin typeface="+mn-lt"/>
                          <a:ea typeface="+mn-ea"/>
                          <a:cs typeface="Arial" panose="020B0604020202020204" pitchFamily="34" charset="0"/>
                        </a:rPr>
                        <a:t>》</a:t>
                      </a:r>
                      <a:r>
                        <a:rPr lang="zh-CN" altLang="en-US" sz="1400" dirty="0" smtClean="0">
                          <a:effectLst/>
                          <a:latin typeface="+mn-lt"/>
                          <a:ea typeface="+mn-ea"/>
                          <a:cs typeface="Arial" panose="020B0604020202020204" pitchFamily="34" charset="0"/>
                        </a:rPr>
                        <a:t>和可持续发展目标的跨行业因素</a:t>
                      </a:r>
                      <a:r>
                        <a:rPr lang="en-GB" sz="1400" dirty="0" smtClean="0">
                          <a:effectLst/>
                          <a:latin typeface="+mn-lt"/>
                          <a:ea typeface="Calibri" panose="020F0502020204030204" pitchFamily="34" charset="0"/>
                          <a:cs typeface="Arial" panose="020B0604020202020204" pitchFamily="34" charset="0"/>
                        </a:rPr>
                        <a:t>Increased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multilateral and intergovernmental</a:t>
                      </a:r>
                      <a:r>
                        <a:rPr lang="en-GB" sz="1400" dirty="0" smtClean="0">
                          <a:effectLst/>
                          <a:latin typeface="+mn-lt"/>
                          <a:ea typeface="Calibri" panose="020F0502020204030204" pitchFamily="34" charset="0"/>
                          <a:cs typeface="Arial" panose="020B0604020202020204" pitchFamily="34" charset="0"/>
                        </a:rPr>
                        <a:t> recognition of </a:t>
                      </a:r>
                      <a:r>
                        <a:rPr lang="en-GB" sz="1400" strike="noStrike" dirty="0" smtClean="0">
                          <a:solidFill>
                            <a:schemeClr val="tx1"/>
                          </a:solidFill>
                          <a:effectLst/>
                          <a:latin typeface="+mn-lt"/>
                          <a:ea typeface="Calibri" panose="020F0502020204030204" pitchFamily="34" charset="0"/>
                          <a:cs typeface="Arial" panose="020B0604020202020204" pitchFamily="34" charset="0"/>
                        </a:rPr>
                        <a:t>telecommunications/ICTs </a:t>
                      </a:r>
                      <a:r>
                        <a:rPr lang="en-GB" sz="1400" dirty="0" smtClean="0">
                          <a:effectLst/>
                          <a:latin typeface="+mn-lt"/>
                          <a:ea typeface="Calibri" panose="020F0502020204030204" pitchFamily="34" charset="0"/>
                          <a:cs typeface="Arial" panose="020B0604020202020204" pitchFamily="34" charset="0"/>
                        </a:rPr>
                        <a:t>as a cross-cutting enabler </a:t>
                      </a:r>
                      <a:r>
                        <a:rPr lang="en-GB" sz="1400" dirty="0" smtClean="0">
                          <a:solidFill>
                            <a:srgbClr val="C00000"/>
                          </a:solidFill>
                          <a:effectLst/>
                          <a:latin typeface="+mn-lt"/>
                          <a:ea typeface="Calibri" panose="020F0502020204030204" pitchFamily="34" charset="0"/>
                          <a:cs typeface="Arial" panose="020B0604020202020204" pitchFamily="34" charset="0"/>
                        </a:rPr>
                        <a:t>for the Agenda 2030 and the SDGs</a:t>
                      </a:r>
                      <a:r>
                        <a:rPr lang="en-GB" sz="1400" dirty="0" smtClean="0">
                          <a:effectLst/>
                          <a:latin typeface="+mn-lt"/>
                          <a:ea typeface="Calibri" panose="020F0502020204030204" pitchFamily="34" charset="0"/>
                          <a:cs typeface="Arial" panose="020B0604020202020204" pitchFamily="34" charset="0"/>
                        </a:rPr>
                        <a:t>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all three pillars of sustainable development (economic growth, social inclusion and environmental balance), as defined in the outcome document of the United Nations Rio+20 Sustainable Development Conference, and in support of the United Nations mission of peace, security and human rights</a:t>
                      </a:r>
                    </a:p>
                    <a:p>
                      <a:pPr marL="0" marR="0" lvl="0" indent="0" algn="l" defTabSz="914400" rtl="0" eaLnBrk="1" fontAlgn="auto" latinLnBrk="0" hangingPunct="0">
                        <a:lnSpc>
                          <a:spcPct val="100000"/>
                        </a:lnSpc>
                        <a:spcBef>
                          <a:spcPts val="300"/>
                        </a:spcBef>
                        <a:spcAft>
                          <a:spcPts val="300"/>
                        </a:spcAft>
                        <a:buClrTx/>
                        <a:buSzTx/>
                        <a:buFontTx/>
                        <a:buNone/>
                        <a:tabLst/>
                        <a:defRPr/>
                      </a:pPr>
                      <a:r>
                        <a:rPr lang="en-GB"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I.1-4</a:t>
                      </a:r>
                      <a:r>
                        <a:rPr lang="zh-CN" altLang="en-US" sz="1400" dirty="0" smtClean="0">
                          <a:solidFill>
                            <a:schemeClr val="accent6">
                              <a:lumMod val="75000"/>
                            </a:schemeClr>
                          </a:solidFill>
                          <a:effectLst/>
                          <a:latin typeface="+mn-lt"/>
                          <a:ea typeface="Times New Roman" panose="02020603050405020304" pitchFamily="18" charset="0"/>
                          <a:cs typeface="Arial" panose="020B0604020202020204" pitchFamily="34" charset="0"/>
                        </a:rPr>
                        <a:t>：加强对</a:t>
                      </a:r>
                      <a:r>
                        <a:rPr lang="zh-CN" altLang="en-US"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开发和提供</a:t>
                      </a:r>
                      <a:r>
                        <a:rPr lang="en-US" altLang="zh-CN"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ICT</a:t>
                      </a:r>
                      <a:r>
                        <a:rPr lang="zh-CN" altLang="en-US"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rPr>
                        <a:t>产品和服务的技术型中小企业的支持</a:t>
                      </a:r>
                      <a:endParaRPr lang="en-US" sz="1400" baseline="0" dirty="0" smtClean="0">
                        <a:solidFill>
                          <a:schemeClr val="accent6">
                            <a:lumMod val="75000"/>
                          </a:schemeClr>
                        </a:solidFill>
                        <a:effectLst/>
                        <a:latin typeface="+mn-lt"/>
                        <a:ea typeface="Times New Roman" panose="02020603050405020304" pitchFamily="18" charset="0"/>
                        <a:cs typeface="Arial" panose="020B0604020202020204" pitchFamily="34" charset="0"/>
                      </a:endParaRPr>
                    </a:p>
                  </a:txBody>
                  <a:tcPr marL="68580" marR="68580" marT="0" marB="0"/>
                </a:tc>
                <a:tc>
                  <a:txBody>
                    <a:bodyPr/>
                    <a:lstStyle/>
                    <a:p>
                      <a:pPr>
                        <a:spcBef>
                          <a:spcPts val="300"/>
                        </a:spcBef>
                        <a:spcAft>
                          <a:spcPts val="300"/>
                        </a:spcAft>
                      </a:pPr>
                      <a:r>
                        <a:rPr lang="en-US" sz="1400" dirty="0" smtClean="0">
                          <a:solidFill>
                            <a:schemeClr val="tx1"/>
                          </a:solidFill>
                          <a:latin typeface="+mn-lt"/>
                        </a:rPr>
                        <a:t>I.1-1 </a:t>
                      </a:r>
                      <a:r>
                        <a:rPr kumimoji="0" lang="zh-CN" altLang="en-US" sz="1400" kern="1200" dirty="0" smtClean="0">
                          <a:solidFill>
                            <a:schemeClr val="tx1"/>
                          </a:solidFill>
                          <a:effectLst/>
                          <a:latin typeface="+mn-lt"/>
                          <a:ea typeface="+mn-ea"/>
                          <a:cs typeface="+mn-cs"/>
                        </a:rPr>
                        <a:t>跨部门世界大会、论坛、活动和高层磋商平台（如国际电信世界大会（</a:t>
                      </a:r>
                      <a:r>
                        <a:rPr kumimoji="0" lang="en-GB" sz="1400" kern="1200" dirty="0" smtClean="0">
                          <a:solidFill>
                            <a:schemeClr val="tx1"/>
                          </a:solidFill>
                          <a:effectLst/>
                          <a:latin typeface="+mn-lt"/>
                          <a:ea typeface="+mn-ea"/>
                          <a:cs typeface="+mn-cs"/>
                        </a:rPr>
                        <a:t>WCIT</a:t>
                      </a:r>
                      <a:r>
                        <a:rPr kumimoji="0" lang="zh-CN" altLang="en-US" sz="1400" kern="1200" dirty="0" smtClean="0">
                          <a:solidFill>
                            <a:schemeClr val="tx1"/>
                          </a:solidFill>
                          <a:effectLst/>
                          <a:latin typeface="+mn-lt"/>
                          <a:ea typeface="+mn-ea"/>
                          <a:cs typeface="+mn-cs"/>
                        </a:rPr>
                        <a:t>）、世界电信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政策论坛（</a:t>
                      </a:r>
                      <a:r>
                        <a:rPr kumimoji="0" lang="en-GB" sz="1400" kern="1200" dirty="0" smtClean="0">
                          <a:solidFill>
                            <a:schemeClr val="tx1"/>
                          </a:solidFill>
                          <a:effectLst/>
                          <a:latin typeface="+mn-lt"/>
                          <a:ea typeface="+mn-ea"/>
                          <a:cs typeface="+mn-cs"/>
                        </a:rPr>
                        <a:t>WTPF</a:t>
                      </a:r>
                      <a:r>
                        <a:rPr kumimoji="0" lang="zh-CN" altLang="en-US" sz="1400" kern="1200" dirty="0" smtClean="0">
                          <a:solidFill>
                            <a:schemeClr val="tx1"/>
                          </a:solidFill>
                          <a:effectLst/>
                          <a:latin typeface="+mn-lt"/>
                          <a:ea typeface="+mn-ea"/>
                          <a:cs typeface="+mn-cs"/>
                        </a:rPr>
                        <a:t>）、信息社会世界峰会（</a:t>
                      </a:r>
                      <a:r>
                        <a:rPr kumimoji="0" lang="en-GB" sz="1400" kern="1200" dirty="0" smtClean="0">
                          <a:solidFill>
                            <a:schemeClr val="tx1"/>
                          </a:solidFill>
                          <a:effectLst/>
                          <a:latin typeface="+mn-lt"/>
                          <a:ea typeface="+mn-ea"/>
                          <a:cs typeface="+mn-cs"/>
                        </a:rPr>
                        <a:t>WSIS</a:t>
                      </a:r>
                      <a:r>
                        <a:rPr kumimoji="0" lang="zh-CN" altLang="en-US" sz="1400" kern="1200" dirty="0" smtClean="0">
                          <a:solidFill>
                            <a:schemeClr val="tx1"/>
                          </a:solidFill>
                          <a:effectLst/>
                          <a:latin typeface="+mn-lt"/>
                          <a:ea typeface="+mn-ea"/>
                          <a:cs typeface="+mn-cs"/>
                        </a:rPr>
                        <a:t>）、世界电信和信息社会日（</a:t>
                      </a:r>
                      <a:r>
                        <a:rPr kumimoji="0" lang="en-GB" sz="1400" kern="1200" dirty="0" smtClean="0">
                          <a:solidFill>
                            <a:schemeClr val="tx1"/>
                          </a:solidFill>
                          <a:effectLst/>
                          <a:latin typeface="+mn-lt"/>
                          <a:ea typeface="+mn-ea"/>
                          <a:cs typeface="+mn-cs"/>
                        </a:rPr>
                        <a:t>WTISD</a:t>
                      </a:r>
                      <a:r>
                        <a:rPr kumimoji="0" lang="zh-CN" altLang="en-US" sz="1400" kern="1200" dirty="0" smtClean="0">
                          <a:solidFill>
                            <a:schemeClr val="tx1"/>
                          </a:solidFill>
                          <a:effectLst/>
                          <a:latin typeface="+mn-lt"/>
                          <a:ea typeface="+mn-ea"/>
                          <a:cs typeface="+mn-cs"/>
                        </a:rPr>
                        <a:t>）、国际电联电信展）</a:t>
                      </a:r>
                      <a:endParaRPr kumimoji="0" lang="en-US" altLang="zh-CN" sz="1400" kern="1200" dirty="0" smtClean="0">
                        <a:solidFill>
                          <a:schemeClr val="tx1"/>
                        </a:solidFill>
                        <a:effectLst/>
                        <a:latin typeface="+mn-lt"/>
                        <a:ea typeface="+mn-ea"/>
                        <a:cs typeface="+mn-cs"/>
                      </a:endParaRPr>
                    </a:p>
                    <a:p>
                      <a:pPr>
                        <a:spcBef>
                          <a:spcPts val="300"/>
                        </a:spcBef>
                        <a:spcAft>
                          <a:spcPts val="300"/>
                        </a:spcAft>
                      </a:pPr>
                      <a:r>
                        <a:rPr lang="en-US" sz="1400" dirty="0" smtClean="0">
                          <a:solidFill>
                            <a:schemeClr val="tx1"/>
                          </a:solidFill>
                          <a:latin typeface="+mn-lt"/>
                        </a:rPr>
                        <a:t>I.1-2 </a:t>
                      </a:r>
                      <a:r>
                        <a:rPr kumimoji="0" lang="zh-CN" altLang="en-US" sz="1400" kern="1200" dirty="0" smtClean="0">
                          <a:solidFill>
                            <a:schemeClr val="tx1"/>
                          </a:solidFill>
                          <a:effectLst/>
                          <a:latin typeface="+mn-lt"/>
                          <a:ea typeface="+mn-ea"/>
                          <a:cs typeface="+mn-cs"/>
                        </a:rPr>
                        <a:t>知识共享、交流及合作伙伴关系</a:t>
                      </a:r>
                      <a:endParaRPr lang="en-US" sz="1400" dirty="0" smtClean="0">
                        <a:solidFill>
                          <a:schemeClr val="tx1"/>
                        </a:solidFill>
                        <a:latin typeface="+mn-lt"/>
                      </a:endParaRPr>
                    </a:p>
                    <a:p>
                      <a:pPr>
                        <a:spcBef>
                          <a:spcPts val="300"/>
                        </a:spcBef>
                        <a:spcAft>
                          <a:spcPts val="300"/>
                        </a:spcAft>
                      </a:pPr>
                      <a:r>
                        <a:rPr lang="en-US" sz="1400" dirty="0" smtClean="0">
                          <a:solidFill>
                            <a:schemeClr val="tx1"/>
                          </a:solidFill>
                          <a:latin typeface="+mn-lt"/>
                        </a:rPr>
                        <a:t>I.1-3 </a:t>
                      </a:r>
                      <a:r>
                        <a:rPr kumimoji="0" lang="zh-CN" altLang="en-US" sz="1400" kern="1200" dirty="0" smtClean="0">
                          <a:solidFill>
                            <a:schemeClr val="tx1"/>
                          </a:solidFill>
                          <a:effectLst/>
                          <a:latin typeface="+mn-lt"/>
                          <a:ea typeface="+mn-ea"/>
                          <a:cs typeface="+mn-cs"/>
                        </a:rPr>
                        <a:t>谅解备忘录（</a:t>
                      </a:r>
                      <a:r>
                        <a:rPr kumimoji="0" lang="en-GB" sz="1400" kern="1200" dirty="0" smtClean="0">
                          <a:solidFill>
                            <a:schemeClr val="tx1"/>
                          </a:solidFill>
                          <a:effectLst/>
                          <a:latin typeface="+mn-lt"/>
                          <a:ea typeface="+mn-ea"/>
                          <a:cs typeface="+mn-cs"/>
                        </a:rPr>
                        <a:t>MoU</a:t>
                      </a:r>
                      <a:r>
                        <a:rPr kumimoji="0" lang="zh-CN" altLang="en-US" sz="1400" kern="1200" dirty="0" smtClean="0">
                          <a:solidFill>
                            <a:schemeClr val="tx1"/>
                          </a:solidFill>
                          <a:effectLst/>
                          <a:latin typeface="+mn-lt"/>
                          <a:ea typeface="+mn-ea"/>
                          <a:cs typeface="+mn-cs"/>
                        </a:rPr>
                        <a:t>）</a:t>
                      </a:r>
                      <a:endParaRPr lang="en-US" sz="1400" dirty="0" smtClean="0">
                        <a:solidFill>
                          <a:schemeClr val="tx1"/>
                        </a:solidFill>
                        <a:latin typeface="+mn-lt"/>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400" kern="1200" dirty="0" smtClean="0">
                          <a:solidFill>
                            <a:schemeClr val="tx1"/>
                          </a:solidFill>
                          <a:latin typeface="+mn-lt"/>
                          <a:ea typeface="+mn-ea"/>
                          <a:cs typeface="+mn-cs"/>
                        </a:rPr>
                        <a:t>I.</a:t>
                      </a:r>
                      <a:r>
                        <a:rPr kumimoji="0" lang="en-US" sz="1400" kern="1200" dirty="0" smtClean="0">
                          <a:solidFill>
                            <a:srgbClr val="C00000"/>
                          </a:solidFill>
                          <a:latin typeface="+mn-lt"/>
                          <a:ea typeface="+mn-ea"/>
                          <a:cs typeface="+mn-cs"/>
                        </a:rPr>
                        <a:t>1-4 </a:t>
                      </a:r>
                      <a:r>
                        <a:rPr kumimoji="0" lang="zh-CN" altLang="en-US" sz="1400" kern="1200" dirty="0" smtClean="0">
                          <a:solidFill>
                            <a:schemeClr val="tx1"/>
                          </a:solidFill>
                          <a:effectLst/>
                          <a:latin typeface="+mn-lt"/>
                          <a:ea typeface="+mn-ea"/>
                          <a:cs typeface="+mn-cs"/>
                        </a:rPr>
                        <a:t>向联合国机构间、多边和政府间进程提交报告和其它输入文件</a:t>
                      </a:r>
                      <a:endParaRPr kumimoji="0" lang="en-US" sz="1400" kern="1200" dirty="0" smtClean="0">
                        <a:solidFill>
                          <a:schemeClr val="tx1"/>
                        </a:solidFill>
                        <a:latin typeface="+mn-lt"/>
                        <a:ea typeface="+mn-ea"/>
                        <a:cs typeface="+mn-cs"/>
                      </a:endParaRPr>
                    </a:p>
                    <a:p>
                      <a:pPr>
                        <a:spcBef>
                          <a:spcPts val="300"/>
                        </a:spcBef>
                        <a:spcAft>
                          <a:spcPts val="300"/>
                        </a:spcAft>
                      </a:pPr>
                      <a:r>
                        <a:rPr lang="en-US" sz="1400" dirty="0" smtClean="0">
                          <a:solidFill>
                            <a:schemeClr val="accent6">
                              <a:lumMod val="75000"/>
                            </a:schemeClr>
                          </a:solidFill>
                          <a:latin typeface="+mn-lt"/>
                        </a:rPr>
                        <a:t>I.1-5 </a:t>
                      </a:r>
                      <a:r>
                        <a:rPr lang="zh-CN" altLang="en-US" sz="1400" dirty="0" smtClean="0">
                          <a:solidFill>
                            <a:schemeClr val="accent6">
                              <a:lumMod val="75000"/>
                            </a:schemeClr>
                          </a:solidFill>
                          <a:latin typeface="+mn-lt"/>
                        </a:rPr>
                        <a:t>在国家电联工作和活动中确立对技术型中小企业给予支持的服务</a:t>
                      </a:r>
                      <a:endParaRPr lang="en-US" sz="1400" dirty="0" smtClean="0">
                        <a:solidFill>
                          <a:schemeClr val="accent6">
                            <a:lumMod val="75000"/>
                          </a:schemeClr>
                        </a:solidFill>
                        <a:latin typeface="+mn-lt"/>
                      </a:endParaRPr>
                    </a:p>
                  </a:txBody>
                  <a:tcPr marL="33854" marR="33854" marT="0" marB="0"/>
                </a:tc>
              </a:tr>
            </a:tbl>
          </a:graphicData>
        </a:graphic>
      </p:graphicFrame>
      <p:grpSp>
        <p:nvGrpSpPr>
          <p:cNvPr id="11" name="Group 10"/>
          <p:cNvGrpSpPr/>
          <p:nvPr/>
        </p:nvGrpSpPr>
        <p:grpSpPr>
          <a:xfrm>
            <a:off x="6336416" y="5661248"/>
            <a:ext cx="2675964" cy="738664"/>
            <a:chOff x="7706701" y="5877272"/>
            <a:chExt cx="2675964" cy="738664"/>
          </a:xfrm>
        </p:grpSpPr>
        <p:sp>
          <p:nvSpPr>
            <p:cNvPr id="6" name="TextBox 5"/>
            <p:cNvSpPr txBox="1"/>
            <p:nvPr/>
          </p:nvSpPr>
          <p:spPr>
            <a:xfrm>
              <a:off x="7796701" y="5877272"/>
              <a:ext cx="2585964" cy="738664"/>
            </a:xfrm>
            <a:prstGeom prst="rect">
              <a:avLst/>
            </a:prstGeom>
            <a:noFill/>
          </p:spPr>
          <p:txBody>
            <a:bodyPr wrap="none" rtlCol="0">
              <a:spAutoFit/>
            </a:bodyPr>
            <a:lstStyle/>
            <a:p>
              <a:r>
                <a:rPr lang="zh-CN" altLang="en-US" sz="1400" dirty="0" smtClean="0"/>
                <a:t>现有（</a:t>
              </a:r>
              <a:r>
                <a:rPr lang="en-US" sz="1400" dirty="0" smtClean="0"/>
                <a:t>2016-2019</a:t>
              </a:r>
              <a:r>
                <a:rPr lang="zh-CN" altLang="en-US" sz="1400" dirty="0" smtClean="0"/>
                <a:t>年战略规划）</a:t>
              </a:r>
              <a:endParaRPr lang="en-US" sz="1400" dirty="0" smtClean="0"/>
            </a:p>
            <a:p>
              <a:r>
                <a:rPr lang="zh-CN" altLang="en-US" sz="1400" dirty="0">
                  <a:solidFill>
                    <a:srgbClr val="C00000"/>
                  </a:solidFill>
                </a:rPr>
                <a:t>修改</a:t>
              </a:r>
              <a:endParaRPr lang="en-US" sz="1400" dirty="0" smtClean="0">
                <a:solidFill>
                  <a:srgbClr val="C00000"/>
                </a:solidFill>
              </a:endParaRPr>
            </a:p>
            <a:p>
              <a:r>
                <a:rPr lang="zh-CN" altLang="en-US" sz="1400" dirty="0">
                  <a:solidFill>
                    <a:schemeClr val="accent6">
                      <a:lumMod val="75000"/>
                    </a:schemeClr>
                  </a:solidFill>
                </a:rPr>
                <a:t>新</a:t>
              </a:r>
              <a:endParaRPr lang="en-US" sz="1400" dirty="0" smtClean="0">
                <a:solidFill>
                  <a:schemeClr val="accent6">
                    <a:lumMod val="75000"/>
                  </a:schemeClr>
                </a:solidFill>
              </a:endParaRPr>
            </a:p>
          </p:txBody>
        </p:sp>
        <p:sp>
          <p:nvSpPr>
            <p:cNvPr id="7" name="Rectangle 6"/>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147334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I.2</a:t>
            </a:r>
            <a:r>
              <a:rPr lang="zh-CN" altLang="en-US" dirty="0" smtClean="0"/>
              <a:t>（新兴</a:t>
            </a:r>
            <a:r>
              <a:rPr lang="en-US" altLang="zh-CN" dirty="0" smtClean="0"/>
              <a:t>ICT</a:t>
            </a:r>
            <a:r>
              <a:rPr lang="zh-CN" altLang="en-US" dirty="0" smtClean="0"/>
              <a:t>趋势）</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120508070"/>
              </p:ext>
            </p:extLst>
          </p:nvPr>
        </p:nvGraphicFramePr>
        <p:xfrm>
          <a:off x="648172" y="1783814"/>
          <a:ext cx="7847657" cy="1421495"/>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marL="0" marR="0" indent="0" algn="l" defTabSz="914400" rtl="0" eaLnBrk="1" fontAlgn="auto" latinLnBrk="0" hangingPunct="0">
                        <a:lnSpc>
                          <a:spcPct val="100000"/>
                        </a:lnSpc>
                        <a:spcBef>
                          <a:spcPts val="300"/>
                        </a:spcBef>
                        <a:spcAft>
                          <a:spcPts val="300"/>
                        </a:spcAft>
                        <a:buClrTx/>
                        <a:buSzTx/>
                        <a:buFontTx/>
                        <a:buNone/>
                        <a:tabLst/>
                        <a:defRPr/>
                      </a:pPr>
                      <a:r>
                        <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rPr>
                        <a:t>I.2 </a:t>
                      </a:r>
                      <a:r>
                        <a:rPr lang="zh-CN" altLang="en-US" sz="1400" dirty="0" smtClean="0">
                          <a:solidFill>
                            <a:schemeClr val="accent6">
                              <a:lumMod val="75000"/>
                            </a:schemeClr>
                          </a:solidFill>
                        </a:rPr>
                        <a:t>强化并促进</a:t>
                      </a:r>
                      <a:r>
                        <a:rPr lang="en-US" altLang="zh-CN" sz="1400" b="1" dirty="0" smtClean="0">
                          <a:solidFill>
                            <a:schemeClr val="accent6">
                              <a:lumMod val="75000"/>
                            </a:schemeClr>
                          </a:solidFill>
                        </a:rPr>
                        <a:t>ICT</a:t>
                      </a:r>
                      <a:r>
                        <a:rPr lang="zh-CN" altLang="en-US" sz="1400" b="1" dirty="0" smtClean="0">
                          <a:solidFill>
                            <a:schemeClr val="accent6">
                              <a:lumMod val="75000"/>
                            </a:schemeClr>
                          </a:solidFill>
                        </a:rPr>
                        <a:t>新兴趋势</a:t>
                      </a:r>
                      <a:r>
                        <a:rPr lang="zh-CN" altLang="en-US" sz="1400" b="0" dirty="0" smtClean="0">
                          <a:solidFill>
                            <a:schemeClr val="accent6">
                              <a:lumMod val="75000"/>
                            </a:schemeClr>
                          </a:solidFill>
                        </a:rPr>
                        <a:t>，</a:t>
                      </a:r>
                      <a:r>
                        <a:rPr lang="zh-CN" altLang="en-US" sz="1400" dirty="0" smtClean="0">
                          <a:solidFill>
                            <a:schemeClr val="accent6">
                              <a:lumMod val="75000"/>
                            </a:schemeClr>
                          </a:solidFill>
                        </a:rPr>
                        <a:t>加速实现可持续发展目标</a:t>
                      </a:r>
                      <a:endParaRPr lang="en-US" sz="1400" dirty="0" smtClean="0">
                        <a:solidFill>
                          <a:schemeClr val="accent6">
                            <a:lumMod val="75000"/>
                          </a:schemeClr>
                        </a:solidFill>
                      </a:endParaRPr>
                    </a:p>
                    <a:p>
                      <a:pPr algn="l" hangingPunct="0">
                        <a:spcBef>
                          <a:spcPts val="300"/>
                        </a:spcBef>
                        <a:spcAft>
                          <a:spcPts val="300"/>
                        </a:spcAft>
                      </a:pPr>
                      <a:endParaRPr lang="en-US" sz="1400" b="0" dirty="0" smtClean="0">
                        <a:solidFill>
                          <a:schemeClr val="accent6">
                            <a:lumMod val="75000"/>
                          </a:schemeClr>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algn="l" hangingPunct="0">
                        <a:spcBef>
                          <a:spcPts val="300"/>
                        </a:spcBef>
                        <a:spcAft>
                          <a:spcPts val="300"/>
                        </a:spcAft>
                      </a:pPr>
                      <a:r>
                        <a:rPr lang="en-GB" sz="1400" dirty="0" smtClean="0">
                          <a:effectLst/>
                          <a:latin typeface="+mn-lt"/>
                          <a:ea typeface="Calibri" panose="020F0502020204030204" pitchFamily="34" charset="0"/>
                          <a:cs typeface="Arial" panose="020B0604020202020204" pitchFamily="34" charset="0"/>
                        </a:rPr>
                        <a:t>I.</a:t>
                      </a:r>
                      <a:r>
                        <a:rPr lang="en-GB" sz="1400" dirty="0" smtClean="0">
                          <a:solidFill>
                            <a:srgbClr val="C00000"/>
                          </a:solidFill>
                          <a:effectLst/>
                          <a:latin typeface="+mn-lt"/>
                          <a:ea typeface="Calibri" panose="020F0502020204030204" pitchFamily="34" charset="0"/>
                          <a:cs typeface="Arial" panose="020B0604020202020204" pitchFamily="34" charset="0"/>
                        </a:rPr>
                        <a:t>2-1</a:t>
                      </a:r>
                      <a:r>
                        <a:rPr lang="zh-CN" altLang="en-US" sz="1400" dirty="0" smtClean="0">
                          <a:solidFill>
                            <a:schemeClr val="tx1"/>
                          </a:solidFill>
                          <a:effectLst/>
                          <a:latin typeface="+mn-ea"/>
                          <a:ea typeface="+mn-ea"/>
                          <a:cs typeface="Arial" panose="020B0604020202020204" pitchFamily="34" charset="0"/>
                        </a:rPr>
                        <a:t>：</a:t>
                      </a:r>
                      <a:r>
                        <a:rPr kumimoji="0" lang="zh-CN" altLang="en-US" sz="1400" kern="1200" dirty="0" smtClean="0">
                          <a:solidFill>
                            <a:schemeClr val="tx1"/>
                          </a:solidFill>
                          <a:effectLst/>
                          <a:latin typeface="+mn-lt"/>
                          <a:ea typeface="+mn-ea"/>
                          <a:cs typeface="+mn-cs"/>
                        </a:rPr>
                        <a:t>及时确定和分析电信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新兴趋势，</a:t>
                      </a:r>
                      <a:r>
                        <a:rPr kumimoji="0" lang="zh-CN" altLang="en-US" sz="1400" kern="1200" dirty="0" smtClean="0">
                          <a:solidFill>
                            <a:srgbClr val="C00000"/>
                          </a:solidFill>
                          <a:effectLst/>
                          <a:latin typeface="+mn-lt"/>
                          <a:ea typeface="+mn-ea"/>
                          <a:cs typeface="+mn-cs"/>
                        </a:rPr>
                        <a:t>提供知识和专业技术，以加快实现可持续发展目标</a:t>
                      </a:r>
                      <a:r>
                        <a:rPr lang="en-GB" sz="1400" dirty="0" smtClean="0">
                          <a:effectLst/>
                          <a:latin typeface="+mn-lt"/>
                          <a:ea typeface="Calibri" panose="020F0502020204030204" pitchFamily="34" charset="0"/>
                          <a:cs typeface="Arial" panose="020B0604020202020204" pitchFamily="34" charset="0"/>
                        </a:rPr>
                        <a:t> </a:t>
                      </a:r>
                      <a:r>
                        <a:rPr kumimoji="0" lang="en-GB" sz="1400" strike="sngStrike" kern="1200" dirty="0" smtClean="0">
                          <a:solidFill>
                            <a:srgbClr val="C00000"/>
                          </a:solidFill>
                          <a:effectLst/>
                          <a:latin typeface="+mn-lt"/>
                          <a:ea typeface="Calibri" panose="020F0502020204030204" pitchFamily="34" charset="0"/>
                          <a:cs typeface="Arial" panose="020B0604020202020204" pitchFamily="34" charset="0"/>
                        </a:rPr>
                        <a:t>and e</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stablishment </a:t>
                      </a:r>
                      <a:r>
                        <a:rPr lang="en-GB" sz="1400" strike="sngStrike" dirty="0">
                          <a:solidFill>
                            <a:srgbClr val="C00000"/>
                          </a:solidFill>
                          <a:effectLst/>
                          <a:latin typeface="+mn-lt"/>
                          <a:ea typeface="Calibri" panose="020F0502020204030204" pitchFamily="34" charset="0"/>
                          <a:cs typeface="Arial" panose="020B0604020202020204" pitchFamily="34" charset="0"/>
                        </a:rPr>
                        <a:t>of new areas of activities </a:t>
                      </a:r>
                      <a:r>
                        <a:rPr lang="en-GB" sz="1400" strike="sngStrike" dirty="0" smtClean="0">
                          <a:solidFill>
                            <a:srgbClr val="C00000"/>
                          </a:solidFill>
                          <a:effectLst/>
                          <a:latin typeface="+mn-lt"/>
                          <a:ea typeface="Calibri" panose="020F0502020204030204" pitchFamily="34" charset="0"/>
                          <a:cs typeface="Arial" panose="020B0604020202020204" pitchFamily="34" charset="0"/>
                        </a:rPr>
                        <a:t>related to them</a:t>
                      </a:r>
                      <a:endParaRPr lang="en-GB" sz="1400" strike="noStrike" dirty="0" smtClean="0">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lang="en-US" sz="1400" dirty="0" smtClean="0">
                          <a:effectLst/>
                          <a:latin typeface="+mn-lt"/>
                          <a:ea typeface="Times New Roman" panose="02020603050405020304" pitchFamily="18" charset="0"/>
                          <a:cs typeface="Times New Roman" panose="02020603050405020304" pitchFamily="18" charset="0"/>
                        </a:rPr>
                        <a:t>I.</a:t>
                      </a:r>
                      <a:r>
                        <a:rPr lang="en-US" sz="1400" dirty="0" smtClean="0">
                          <a:solidFill>
                            <a:srgbClr val="C00000"/>
                          </a:solidFill>
                          <a:effectLst/>
                          <a:latin typeface="+mn-lt"/>
                          <a:ea typeface="Times New Roman" panose="02020603050405020304" pitchFamily="18" charset="0"/>
                          <a:cs typeface="Times New Roman" panose="02020603050405020304" pitchFamily="18" charset="0"/>
                        </a:rPr>
                        <a:t>2-1</a:t>
                      </a:r>
                      <a:r>
                        <a:rPr kumimoji="0" lang="zh-CN" altLang="en-US" sz="1400" kern="1200" dirty="0" smtClean="0">
                          <a:solidFill>
                            <a:schemeClr val="tx1"/>
                          </a:solidFill>
                          <a:effectLst/>
                          <a:latin typeface="+mn-lt"/>
                          <a:ea typeface="+mn-ea"/>
                          <a:cs typeface="+mn-cs"/>
                        </a:rPr>
                        <a:t>跨部门举措、有关新兴电信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趋势的报告和其它类似举措（包括</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国际电联新闻月刊</a:t>
                      </a:r>
                      <a:r>
                        <a:rPr kumimoji="0" lang="en-US" altLang="zh-CN" sz="1400" kern="1200" dirty="0" smtClean="0">
                          <a:solidFill>
                            <a:schemeClr val="tx1"/>
                          </a:solidFill>
                          <a:effectLst/>
                          <a:latin typeface="+mn-lt"/>
                          <a:ea typeface="+mn-ea"/>
                          <a:cs typeface="+mn-cs"/>
                        </a:rPr>
                        <a:t>》</a:t>
                      </a:r>
                      <a:r>
                        <a:rPr kumimoji="0" lang="zh-CN" altLang="en-US" sz="1400" kern="1200" dirty="0" smtClean="0">
                          <a:solidFill>
                            <a:schemeClr val="tx1"/>
                          </a:solidFill>
                          <a:effectLst/>
                          <a:latin typeface="+mn-lt"/>
                          <a:ea typeface="+mn-ea"/>
                          <a:cs typeface="+mn-cs"/>
                        </a:rPr>
                        <a:t>）</a:t>
                      </a:r>
                      <a:endParaRPr kumimoji="0" lang="en-US" sz="1400" kern="1200" dirty="0" smtClean="0">
                        <a:solidFill>
                          <a:schemeClr val="tx1"/>
                        </a:solidFill>
                        <a:latin typeface="+mn-lt"/>
                        <a:ea typeface="+mn-ea"/>
                        <a:cs typeface="+mn-cs"/>
                      </a:endParaRPr>
                    </a:p>
                  </a:txBody>
                  <a:tcPr marL="68580" marR="68580" marT="0" marB="0"/>
                </a:tc>
              </a:tr>
            </a:tbl>
          </a:graphicData>
        </a:graphic>
      </p:graphicFrame>
      <p:grpSp>
        <p:nvGrpSpPr>
          <p:cNvPr id="11" name="Group 10"/>
          <p:cNvGrpSpPr/>
          <p:nvPr/>
        </p:nvGrpSpPr>
        <p:grpSpPr>
          <a:xfrm>
            <a:off x="6336416" y="5877272"/>
            <a:ext cx="2675964" cy="738664"/>
            <a:chOff x="7706701" y="5877272"/>
            <a:chExt cx="2675964" cy="738664"/>
          </a:xfrm>
        </p:grpSpPr>
        <p:sp>
          <p:nvSpPr>
            <p:cNvPr id="12" name="TextBox 11"/>
            <p:cNvSpPr txBox="1"/>
            <p:nvPr/>
          </p:nvSpPr>
          <p:spPr>
            <a:xfrm>
              <a:off x="7796701" y="5877272"/>
              <a:ext cx="2585964" cy="738664"/>
            </a:xfrm>
            <a:prstGeom prst="rect">
              <a:avLst/>
            </a:prstGeom>
            <a:noFill/>
          </p:spPr>
          <p:txBody>
            <a:bodyPr wrap="none" rtlCol="0">
              <a:spAutoFit/>
            </a:bodyPr>
            <a:lstStyle/>
            <a:p>
              <a:r>
                <a:rPr lang="zh-CN" altLang="en-US" sz="1400" dirty="0"/>
                <a:t>现有（</a:t>
              </a:r>
              <a:r>
                <a:rPr lang="en-US" sz="1400" dirty="0"/>
                <a:t>2016-2019</a:t>
              </a:r>
              <a:r>
                <a:rPr lang="zh-CN" altLang="en-US" sz="1400" dirty="0"/>
                <a:t>年战略规划）</a:t>
              </a:r>
              <a:endParaRPr lang="en-US" sz="1400" dirty="0"/>
            </a:p>
            <a:p>
              <a:r>
                <a:rPr lang="zh-CN" altLang="en-US" sz="1400" dirty="0">
                  <a:solidFill>
                    <a:srgbClr val="C00000"/>
                  </a:solidFill>
                </a:rPr>
                <a:t>修改</a:t>
              </a:r>
              <a:endParaRPr lang="en-US" sz="1400" dirty="0">
                <a:solidFill>
                  <a:srgbClr val="C00000"/>
                </a:solidFill>
              </a:endParaRPr>
            </a:p>
            <a:p>
              <a:r>
                <a:rPr lang="zh-CN" altLang="en-US" sz="1400" dirty="0">
                  <a:solidFill>
                    <a:schemeClr val="accent6">
                      <a:lumMod val="75000"/>
                    </a:schemeClr>
                  </a:solidFill>
                </a:rPr>
                <a:t>新</a:t>
              </a:r>
              <a:endParaRPr lang="en-US" sz="1400" dirty="0">
                <a:solidFill>
                  <a:schemeClr val="accent6">
                    <a:lumMod val="75000"/>
                  </a:schemeClr>
                </a:solidFill>
              </a:endParaRPr>
            </a:p>
          </p:txBody>
        </p:sp>
        <p:sp>
          <p:nvSpPr>
            <p:cNvPr id="13" name="Rectangle 12"/>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238830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I.3</a:t>
            </a:r>
            <a:r>
              <a:rPr lang="zh-CN" altLang="en-US" dirty="0" smtClean="0"/>
              <a:t>（</a:t>
            </a:r>
            <a:r>
              <a:rPr lang="en-US" altLang="zh-CN" dirty="0" smtClean="0"/>
              <a:t>ICT</a:t>
            </a:r>
            <a:r>
              <a:rPr lang="zh-CN" altLang="en-US" dirty="0" smtClean="0"/>
              <a:t>的无障碍获取）</a:t>
            </a:r>
            <a:endParaRPr lang="en-US"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63274969"/>
              </p:ext>
            </p:extLst>
          </p:nvPr>
        </p:nvGraphicFramePr>
        <p:xfrm>
          <a:off x="648172" y="1268760"/>
          <a:ext cx="7847657" cy="265521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部门目标</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c>
                  <a:txBody>
                    <a:bodyPr/>
                    <a:lstStyle/>
                    <a:p>
                      <a:pPr algn="ctr" hangingPunct="0">
                        <a:spcBef>
                          <a:spcPts val="400"/>
                        </a:spcBef>
                        <a:spcAft>
                          <a:spcPts val="400"/>
                        </a:spcAft>
                      </a:pPr>
                      <a:r>
                        <a:rPr kumimoji="0" lang="zh-CN" altLang="en-US" sz="1400" b="1" kern="1200" dirty="0" smtClean="0">
                          <a:solidFill>
                            <a:schemeClr val="tx1"/>
                          </a:solidFill>
                          <a:effectLst/>
                          <a:latin typeface="+mn-lt"/>
                          <a:ea typeface="+mn-ea"/>
                          <a:cs typeface="+mn-cs"/>
                        </a:rPr>
                        <a:t>输出成果</a:t>
                      </a:r>
                      <a:endParaRPr lang="en-US"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56441" marR="56441" marT="0" marB="0"/>
                </a:tc>
              </a:tr>
              <a:tr h="1128477">
                <a:tc>
                  <a:txBody>
                    <a:bodyPr/>
                    <a:lstStyle/>
                    <a:p>
                      <a:pPr marL="0" marR="0" indent="0" algn="l" defTabSz="914400" rtl="0" eaLnBrk="1" fontAlgn="auto" latinLnBrk="0" hangingPunct="0">
                        <a:lnSpc>
                          <a:spcPct val="100000"/>
                        </a:lnSpc>
                        <a:spcBef>
                          <a:spcPts val="300"/>
                        </a:spcBef>
                        <a:spcAft>
                          <a:spcPts val="300"/>
                        </a:spcAft>
                        <a:buClrTx/>
                        <a:buSzTx/>
                        <a:buFontTx/>
                        <a:buNone/>
                        <a:tabLst/>
                        <a:defRPr/>
                      </a:pPr>
                      <a:r>
                        <a:rPr lang="en-GB" sz="1400" b="0" dirty="0" smtClean="0">
                          <a:solidFill>
                            <a:srgbClr val="C00000"/>
                          </a:solidFill>
                          <a:effectLst/>
                          <a:latin typeface="+mn-lt"/>
                          <a:ea typeface="Calibri" panose="020F0502020204030204" pitchFamily="34" charset="0"/>
                          <a:cs typeface="Arial" panose="020B0604020202020204" pitchFamily="34" charset="0"/>
                        </a:rPr>
                        <a:t>I.3 </a:t>
                      </a:r>
                      <a:r>
                        <a:rPr lang="zh-CN" altLang="en-US" sz="1400" dirty="0" smtClean="0">
                          <a:solidFill>
                            <a:srgbClr val="C00000"/>
                          </a:solidFill>
                        </a:rPr>
                        <a:t>改善残疾人对</a:t>
                      </a:r>
                      <a:r>
                        <a:rPr lang="en-US" altLang="zh-CN" sz="1400" dirty="0" smtClean="0">
                          <a:solidFill>
                            <a:srgbClr val="C00000"/>
                          </a:solidFill>
                        </a:rPr>
                        <a:t>ICT</a:t>
                      </a:r>
                      <a:r>
                        <a:rPr lang="zh-CN" altLang="en-US" sz="1400" dirty="0" smtClean="0">
                          <a:solidFill>
                            <a:srgbClr val="C00000"/>
                          </a:solidFill>
                        </a:rPr>
                        <a:t>的无障碍获取</a:t>
                      </a:r>
                      <a:r>
                        <a:rPr lang="en-US" sz="1400" b="0" strike="sngStrike" dirty="0" smtClean="0">
                          <a:solidFill>
                            <a:srgbClr val="C00000"/>
                          </a:solidFill>
                          <a:effectLst/>
                          <a:latin typeface="+mn-lt"/>
                          <a:ea typeface="Calibri" panose="020F0502020204030204" pitchFamily="34" charset="0"/>
                          <a:cs typeface="Arial" panose="020B0604020202020204" pitchFamily="34" charset="0"/>
                        </a:rPr>
                        <a:t>and specific needs</a:t>
                      </a:r>
                    </a:p>
                  </a:txBody>
                  <a:tcPr marL="68580" marR="68580" marT="0" marB="0"/>
                </a:tc>
                <a:tc>
                  <a:txBody>
                    <a:bodyPr/>
                    <a:lstStyle/>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3-1 </a:t>
                      </a:r>
                      <a:r>
                        <a:rPr kumimoji="0" lang="zh-CN" altLang="en-US" sz="1400" kern="1200" dirty="0" smtClean="0">
                          <a:solidFill>
                            <a:schemeClr val="tx1"/>
                          </a:solidFill>
                          <a:effectLst/>
                          <a:latin typeface="+mn-lt"/>
                          <a:ea typeface="+mn-ea"/>
                          <a:cs typeface="+mn-cs"/>
                        </a:rPr>
                        <a:t>利用通用设计原则提高了电信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设备、服务和应用的可用性和合规性</a:t>
                      </a:r>
                      <a:endParaRPr kumimoji="0" lang="en-GB" sz="1400" b="0" kern="1200" dirty="0" smtClean="0">
                        <a:solidFill>
                          <a:schemeClr val="tx1"/>
                        </a:solidFill>
                        <a:effectLst/>
                        <a:latin typeface="+mn-lt"/>
                        <a:ea typeface="Calibri" panose="020F0502020204030204" pitchFamily="34" charset="0"/>
                        <a:cs typeface="Arial" panose="020B0604020202020204" pitchFamily="34" charset="0"/>
                      </a:endParaRP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3-2 </a:t>
                      </a:r>
                      <a:r>
                        <a:rPr kumimoji="0" lang="zh-CN" altLang="en-US" sz="1400" kern="1200" dirty="0" smtClean="0">
                          <a:solidFill>
                            <a:schemeClr val="tx1"/>
                          </a:solidFill>
                          <a:effectLst/>
                          <a:latin typeface="+mn-lt"/>
                          <a:ea typeface="+mn-ea"/>
                          <a:cs typeface="+mn-cs"/>
                        </a:rPr>
                        <a:t>在国际电联的工作中扩大了与残疾人和具体需求人群组织的接触</a:t>
                      </a:r>
                      <a:endParaRPr lang="en-US" sz="1400" b="0" dirty="0">
                        <a:effectLst/>
                        <a:latin typeface="+mn-lt"/>
                        <a:ea typeface="Times New Roman" panose="02020603050405020304" pitchFamily="18" charset="0"/>
                        <a:cs typeface="Times New Roman" panose="02020603050405020304" pitchFamily="18" charset="0"/>
                      </a:endParaRPr>
                    </a:p>
                    <a:p>
                      <a:pPr algn="l" hangingPunct="0">
                        <a:spcBef>
                          <a:spcPts val="300"/>
                        </a:spcBef>
                        <a:spcAft>
                          <a:spcPts val="300"/>
                        </a:spcAft>
                      </a:pPr>
                      <a:r>
                        <a:rPr lang="en-GB" sz="1400" b="0" dirty="0" smtClean="0">
                          <a:effectLst/>
                          <a:latin typeface="+mn-lt"/>
                          <a:ea typeface="Calibri" panose="020F0502020204030204" pitchFamily="34" charset="0"/>
                          <a:cs typeface="Arial" panose="020B0604020202020204" pitchFamily="34" charset="0"/>
                        </a:rPr>
                        <a:t>I.</a:t>
                      </a:r>
                      <a:r>
                        <a:rPr lang="en-GB" sz="1400" b="0" dirty="0" smtClean="0">
                          <a:solidFill>
                            <a:srgbClr val="C00000"/>
                          </a:solidFill>
                          <a:effectLst/>
                          <a:latin typeface="+mn-lt"/>
                          <a:ea typeface="Calibri" panose="020F0502020204030204" pitchFamily="34" charset="0"/>
                          <a:cs typeface="Arial" panose="020B0604020202020204" pitchFamily="34" charset="0"/>
                        </a:rPr>
                        <a:t>3-3 </a:t>
                      </a:r>
                      <a:r>
                        <a:rPr kumimoji="0" lang="zh-CN" altLang="en-US" sz="1400" kern="1200" dirty="0" smtClean="0">
                          <a:solidFill>
                            <a:schemeClr val="tx1"/>
                          </a:solidFill>
                          <a:effectLst/>
                          <a:latin typeface="+mn-lt"/>
                          <a:ea typeface="+mn-ea"/>
                          <a:cs typeface="+mn-cs"/>
                        </a:rPr>
                        <a:t>提高包括多边和国际组织在内的各方对加强残疾人和具有具体需求人群无障碍获取电信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的必要性的认识</a:t>
                      </a:r>
                      <a:endParaRPr kumimoji="0" lang="en-US" sz="1400" b="0" kern="1200" dirty="0">
                        <a:solidFill>
                          <a:schemeClr val="tx1"/>
                        </a:solidFill>
                        <a:effectLst/>
                        <a:latin typeface="+mn-lt"/>
                        <a:ea typeface="Calibri" panose="020F0502020204030204" pitchFamily="34" charset="0"/>
                        <a:cs typeface="Arial" panose="020B0604020202020204" pitchFamily="34" charset="0"/>
                      </a:endParaRPr>
                    </a:p>
                  </a:txBody>
                  <a:tcPr marL="68580" marR="68580" marT="0" marB="0"/>
                </a:tc>
                <a:tc>
                  <a:txBody>
                    <a:bodyPr/>
                    <a:lstStyle/>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3-1 </a:t>
                      </a:r>
                      <a:r>
                        <a:rPr kumimoji="0" lang="zh-CN" altLang="en-US" sz="1400" kern="1200" dirty="0" smtClean="0">
                          <a:solidFill>
                            <a:schemeClr val="tx1"/>
                          </a:solidFill>
                          <a:effectLst/>
                          <a:latin typeface="+mn-lt"/>
                          <a:ea typeface="+mn-ea"/>
                          <a:cs typeface="+mn-cs"/>
                        </a:rPr>
                        <a:t>与无障碍获取电信</a:t>
                      </a:r>
                      <a:r>
                        <a:rPr kumimoji="0" lang="en-GB" sz="1400" kern="1200" dirty="0" smtClean="0">
                          <a:solidFill>
                            <a:schemeClr val="tx1"/>
                          </a:solidFill>
                          <a:effectLst/>
                          <a:latin typeface="+mn-lt"/>
                          <a:ea typeface="+mn-ea"/>
                          <a:cs typeface="+mn-cs"/>
                        </a:rPr>
                        <a:t>/ICT</a:t>
                      </a:r>
                      <a:r>
                        <a:rPr kumimoji="0" lang="zh-CN" altLang="en-US" sz="1400" kern="1200" dirty="0" smtClean="0">
                          <a:solidFill>
                            <a:schemeClr val="tx1"/>
                          </a:solidFill>
                          <a:effectLst/>
                          <a:latin typeface="+mn-lt"/>
                          <a:ea typeface="+mn-ea"/>
                          <a:cs typeface="+mn-cs"/>
                        </a:rPr>
                        <a:t>相关的报告、指导原则和核对清单</a:t>
                      </a:r>
                      <a:endParaRPr kumimoji="0" lang="en-US" altLang="zh-CN" sz="1400" kern="1200" dirty="0" smtClean="0">
                        <a:solidFill>
                          <a:schemeClr val="tx1"/>
                        </a:solidFill>
                        <a:effectLst/>
                        <a:latin typeface="+mn-lt"/>
                        <a:ea typeface="+mn-ea"/>
                        <a:cs typeface="+mn-cs"/>
                      </a:endParaRPr>
                    </a:p>
                    <a:p>
                      <a:pPr marL="0" indent="-183515" algn="l" rtl="0" eaLnBrk="1" latinLnBrk="0" hangingPunct="1">
                        <a:spcBef>
                          <a:spcPts val="300"/>
                        </a:spcBef>
                        <a:spcAft>
                          <a:spcPts val="300"/>
                        </a:spcAft>
                      </a:pPr>
                      <a:r>
                        <a:rPr kumimoji="0" lang="en-US" sz="1400" b="0" kern="1200" dirty="0" smtClean="0">
                          <a:solidFill>
                            <a:schemeClr val="tx1"/>
                          </a:solidFill>
                          <a:effectLst/>
                          <a:latin typeface="+mn-lt"/>
                          <a:ea typeface="+mn-ea"/>
                          <a:cs typeface="Times New Roman" panose="02020603050405020304" pitchFamily="18" charset="0"/>
                        </a:rPr>
                        <a:t>I.</a:t>
                      </a:r>
                      <a:r>
                        <a:rPr kumimoji="0" lang="en-US" sz="1400" b="0" kern="1200" dirty="0" smtClean="0">
                          <a:solidFill>
                            <a:srgbClr val="C00000"/>
                          </a:solidFill>
                          <a:effectLst/>
                          <a:latin typeface="+mn-lt"/>
                          <a:ea typeface="+mn-ea"/>
                          <a:cs typeface="Times New Roman" panose="02020603050405020304" pitchFamily="18" charset="0"/>
                        </a:rPr>
                        <a:t>3-2 </a:t>
                      </a:r>
                      <a:r>
                        <a:rPr kumimoji="0" lang="zh-CN" altLang="en-US" sz="1400" kern="1200" dirty="0" smtClean="0">
                          <a:solidFill>
                            <a:schemeClr val="tx1"/>
                          </a:solidFill>
                          <a:effectLst/>
                          <a:latin typeface="+mn-lt"/>
                          <a:ea typeface="+mn-ea"/>
                          <a:cs typeface="+mn-cs"/>
                        </a:rPr>
                        <a:t>通过促进残疾人和具有具体需求人群更多参加国际和区域性会议筹集资源和技术力量</a:t>
                      </a:r>
                      <a:endParaRPr kumimoji="0" lang="en-US" sz="1400" b="0" kern="1200" dirty="0">
                        <a:solidFill>
                          <a:schemeClr val="tx1"/>
                        </a:solidFill>
                        <a:latin typeface="+mn-lt"/>
                        <a:ea typeface="+mn-ea"/>
                        <a:cs typeface="+mn-cs"/>
                      </a:endParaRPr>
                    </a:p>
                    <a:p>
                      <a:pPr marL="0" indent="-183515" algn="l" rtl="0" eaLnBrk="1" latinLnBrk="0" hangingPunct="1">
                        <a:spcBef>
                          <a:spcPts val="300"/>
                        </a:spcBef>
                        <a:spcAft>
                          <a:spcPts val="300"/>
                        </a:spcAft>
                      </a:pPr>
                      <a:r>
                        <a:rPr kumimoji="0" lang="en-US" sz="1400" b="0" strike="sngStrike" kern="1200" dirty="0" smtClean="0">
                          <a:solidFill>
                            <a:srgbClr val="C00000"/>
                          </a:solidFill>
                          <a:latin typeface="+mn-lt"/>
                          <a:ea typeface="+mn-ea"/>
                          <a:cs typeface="+mn-cs"/>
                        </a:rPr>
                        <a:t>I.5-3 </a:t>
                      </a:r>
                      <a:r>
                        <a:rPr kumimoji="0" lang="zh-CN" altLang="en-US" sz="1400" b="0" strike="sngStrike" kern="1200" dirty="0" smtClean="0">
                          <a:solidFill>
                            <a:srgbClr val="C00000"/>
                          </a:solidFill>
                          <a:latin typeface="+mn-lt"/>
                          <a:ea typeface="+mn-ea"/>
                          <a:cs typeface="+mn-cs"/>
                        </a:rPr>
                        <a:t>进一步制定和实施国际电联无障碍获取政策和相关规划</a:t>
                      </a:r>
                      <a:endParaRPr kumimoji="0" lang="en-US" sz="1400" b="0" strike="sngStrike" kern="1200" dirty="0" smtClean="0">
                        <a:solidFill>
                          <a:srgbClr val="C00000"/>
                        </a:solidFill>
                        <a:latin typeface="+mn-lt"/>
                        <a:ea typeface="+mn-ea"/>
                        <a:cs typeface="+mn-cs"/>
                      </a:endParaRPr>
                    </a:p>
                    <a:p>
                      <a:pPr marL="0" indent="-183515" algn="l" rtl="0" eaLnBrk="1" latinLnBrk="0" hangingPunct="1">
                        <a:spcBef>
                          <a:spcPts val="300"/>
                        </a:spcBef>
                        <a:spcAft>
                          <a:spcPts val="300"/>
                        </a:spcAft>
                      </a:pPr>
                      <a:r>
                        <a:rPr kumimoji="0" lang="en-US" sz="1400" b="0" kern="1200" dirty="0" smtClean="0">
                          <a:solidFill>
                            <a:schemeClr val="tx1"/>
                          </a:solidFill>
                          <a:latin typeface="+mn-lt"/>
                          <a:ea typeface="+mn-ea"/>
                          <a:cs typeface="+mn-cs"/>
                        </a:rPr>
                        <a:t>I.</a:t>
                      </a:r>
                      <a:r>
                        <a:rPr kumimoji="0" lang="en-US" sz="1400" b="0" kern="1200" dirty="0" smtClean="0">
                          <a:solidFill>
                            <a:srgbClr val="C00000"/>
                          </a:solidFill>
                          <a:latin typeface="+mn-lt"/>
                          <a:ea typeface="+mn-ea"/>
                          <a:cs typeface="+mn-cs"/>
                        </a:rPr>
                        <a:t>3-3 </a:t>
                      </a:r>
                      <a:r>
                        <a:rPr kumimoji="0" lang="zh-CN" altLang="en-US" sz="1400" kern="1200" dirty="0" smtClean="0">
                          <a:solidFill>
                            <a:schemeClr val="tx1"/>
                          </a:solidFill>
                          <a:effectLst/>
                          <a:latin typeface="+mn-lt"/>
                          <a:ea typeface="+mn-ea"/>
                          <a:cs typeface="+mn-cs"/>
                        </a:rPr>
                        <a:t>在联合国范围内以及区域和国家层面开展宣传</a:t>
                      </a:r>
                      <a:endParaRPr kumimoji="0" lang="en-US" sz="1400" b="0" kern="1200" dirty="0">
                        <a:solidFill>
                          <a:schemeClr val="tx1"/>
                        </a:solidFill>
                        <a:latin typeface="+mn-lt"/>
                        <a:ea typeface="+mn-ea"/>
                        <a:cs typeface="+mn-cs"/>
                      </a:endParaRPr>
                    </a:p>
                  </a:txBody>
                  <a:tcPr marL="68580" marR="68580" marT="0" marB="0"/>
                </a:tc>
              </a:tr>
            </a:tbl>
          </a:graphicData>
        </a:graphic>
      </p:graphicFrame>
      <p:grpSp>
        <p:nvGrpSpPr>
          <p:cNvPr id="6" name="Group 5"/>
          <p:cNvGrpSpPr/>
          <p:nvPr/>
        </p:nvGrpSpPr>
        <p:grpSpPr>
          <a:xfrm>
            <a:off x="6336416" y="5858688"/>
            <a:ext cx="2675964" cy="738664"/>
            <a:chOff x="7706701" y="5877272"/>
            <a:chExt cx="2675964" cy="738664"/>
          </a:xfrm>
        </p:grpSpPr>
        <p:sp>
          <p:nvSpPr>
            <p:cNvPr id="7" name="TextBox 6"/>
            <p:cNvSpPr txBox="1"/>
            <p:nvPr/>
          </p:nvSpPr>
          <p:spPr>
            <a:xfrm>
              <a:off x="7796701" y="5877272"/>
              <a:ext cx="2585964" cy="738664"/>
            </a:xfrm>
            <a:prstGeom prst="rect">
              <a:avLst/>
            </a:prstGeom>
            <a:noFill/>
          </p:spPr>
          <p:txBody>
            <a:bodyPr wrap="none" rtlCol="0">
              <a:spAutoFit/>
            </a:bodyPr>
            <a:lstStyle/>
            <a:p>
              <a:r>
                <a:rPr lang="zh-CN" altLang="en-US" sz="1400" dirty="0"/>
                <a:t>现有（</a:t>
              </a:r>
              <a:r>
                <a:rPr lang="en-US" sz="1400" dirty="0"/>
                <a:t>2016-2019</a:t>
              </a:r>
              <a:r>
                <a:rPr lang="zh-CN" altLang="en-US" sz="1400" dirty="0"/>
                <a:t>年战略规划）</a:t>
              </a:r>
              <a:endParaRPr lang="en-US" sz="1400" dirty="0"/>
            </a:p>
            <a:p>
              <a:r>
                <a:rPr lang="zh-CN" altLang="en-US" sz="1400" dirty="0">
                  <a:solidFill>
                    <a:srgbClr val="C00000"/>
                  </a:solidFill>
                </a:rPr>
                <a:t>修改</a:t>
              </a:r>
              <a:endParaRPr lang="en-US" sz="1400" dirty="0">
                <a:solidFill>
                  <a:srgbClr val="C00000"/>
                </a:solidFill>
              </a:endParaRPr>
            </a:p>
            <a:p>
              <a:r>
                <a:rPr lang="zh-CN" altLang="en-US" sz="1400" dirty="0">
                  <a:solidFill>
                    <a:schemeClr val="accent6">
                      <a:lumMod val="75000"/>
                    </a:schemeClr>
                  </a:solidFill>
                </a:rPr>
                <a:t>新</a:t>
              </a:r>
              <a:endParaRPr lang="en-US" sz="1400" dirty="0" smtClean="0">
                <a:solidFill>
                  <a:schemeClr val="accent6">
                    <a:lumMod val="75000"/>
                  </a:schemeClr>
                </a:solidFill>
              </a:endParaRP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8890156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7416"/>
            <a:ext cx="7612058" cy="573886"/>
          </a:xfrm>
        </p:spPr>
        <p:txBody>
          <a:bodyPr>
            <a:normAutofit fontScale="90000"/>
          </a:bodyPr>
          <a:lstStyle/>
          <a:p>
            <a:r>
              <a:rPr lang="en-US" dirty="0" smtClean="0"/>
              <a:t>I.4</a:t>
            </a:r>
            <a:r>
              <a:rPr lang="zh-CN" altLang="en-US" dirty="0" smtClean="0"/>
              <a:t>（性别平等）</a:t>
            </a:r>
            <a:endParaRPr lang="en-US" sz="3100" dirty="0">
              <a:solidFill>
                <a:srgbClr val="FF0000"/>
              </a:solidFill>
            </a:endParaRPr>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63</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1928817931"/>
              </p:ext>
            </p:extLst>
          </p:nvPr>
        </p:nvGraphicFramePr>
        <p:xfrm>
          <a:off x="648172" y="980728"/>
          <a:ext cx="8100292" cy="1944216"/>
        </p:xfrm>
        <a:graphic>
          <a:graphicData uri="http://schemas.openxmlformats.org/drawingml/2006/table">
            <a:tbl>
              <a:tblPr firstRow="1" bandRow="1">
                <a:tableStyleId>{3B4B98B0-60AC-42C2-AFA5-B58CD77FA1E5}</a:tableStyleId>
              </a:tblPr>
              <a:tblGrid>
                <a:gridCol w="1969014"/>
                <a:gridCol w="3034934"/>
                <a:gridCol w="3096344"/>
              </a:tblGrid>
              <a:tr h="293018">
                <a:tc>
                  <a:txBody>
                    <a:bodyPr/>
                    <a:lstStyle/>
                    <a:p>
                      <a:pPr algn="ctr" hangingPunct="0">
                        <a:spcBef>
                          <a:spcPts val="400"/>
                        </a:spcBef>
                        <a:spcAft>
                          <a:spcPts val="400"/>
                        </a:spcAft>
                      </a:pPr>
                      <a:r>
                        <a:rPr lang="zh-CN" altLang="en-US" sz="1400" dirty="0" smtClean="0">
                          <a:effectLst/>
                          <a:latin typeface="+mn-lt"/>
                          <a:ea typeface="+mn-ea"/>
                          <a:cs typeface="+mn-cs"/>
                        </a:rPr>
                        <a:t>部门目标</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zh-CN" altLang="en-US" sz="1400" dirty="0" smtClean="0">
                          <a:effectLst/>
                        </a:rPr>
                        <a:t>成果</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zh-CN" altLang="en-US" sz="1400" dirty="0" smtClean="0">
                          <a:effectLst/>
                        </a:rPr>
                        <a:t>输出成果</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651198">
                <a:tc>
                  <a:txBody>
                    <a:bodyPr/>
                    <a:lstStyle/>
                    <a:p>
                      <a:pPr marL="0" marR="0" indent="0" algn="l" defTabSz="914400" rtl="0" eaLnBrk="1" fontAlgn="auto" latinLnBrk="0" hangingPunct="0">
                        <a:lnSpc>
                          <a:spcPct val="100000"/>
                        </a:lnSpc>
                        <a:spcBef>
                          <a:spcPts val="300"/>
                        </a:spcBef>
                        <a:spcAft>
                          <a:spcPts val="300"/>
                        </a:spcAft>
                        <a:buClrTx/>
                        <a:buSzTx/>
                        <a:buFontTx/>
                        <a:buNone/>
                        <a:tabLst/>
                        <a:defRPr/>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I.4 </a:t>
                      </a:r>
                      <a:r>
                        <a:rPr lang="zh-CN" altLang="en-US" sz="1400" dirty="0" smtClean="0">
                          <a:solidFill>
                            <a:schemeClr val="accent6">
                              <a:lumMod val="75000"/>
                            </a:schemeClr>
                          </a:solidFill>
                        </a:rPr>
                        <a:t>“改善</a:t>
                      </a:r>
                      <a:r>
                        <a:rPr lang="en-US" altLang="zh-CN" sz="1400" dirty="0" smtClean="0">
                          <a:solidFill>
                            <a:schemeClr val="accent6">
                              <a:lumMod val="75000"/>
                            </a:schemeClr>
                          </a:solidFill>
                        </a:rPr>
                        <a:t>ICT</a:t>
                      </a:r>
                      <a:r>
                        <a:rPr lang="zh-CN" altLang="en-US" sz="1400" dirty="0" smtClean="0">
                          <a:solidFill>
                            <a:schemeClr val="accent6">
                              <a:lumMod val="75000"/>
                            </a:schemeClr>
                          </a:solidFill>
                        </a:rPr>
                        <a:t>的使用，促进性别平等并对女性进行赋能”</a:t>
                      </a:r>
                      <a:r>
                        <a:rPr lang="en-US" sz="1400" dirty="0" smtClean="0"/>
                        <a:t> </a:t>
                      </a:r>
                      <a:br>
                        <a:rPr lang="en-US" sz="1400" dirty="0" smtClean="0"/>
                      </a:br>
                      <a:r>
                        <a:rPr lang="zh-CN" altLang="en-US" sz="1400" dirty="0" smtClean="0">
                          <a:solidFill>
                            <a:schemeClr val="tx1"/>
                          </a:solidFill>
                          <a:latin typeface="STKaiti" panose="02010600040101010101" pitchFamily="2" charset="-122"/>
                          <a:ea typeface="STKaiti" panose="02010600040101010101" pitchFamily="2" charset="-122"/>
                        </a:rPr>
                        <a:t>（工作标题）</a:t>
                      </a:r>
                      <a:endParaRPr lang="en-US" sz="1400" dirty="0" smtClean="0">
                        <a:solidFill>
                          <a:schemeClr val="tx1"/>
                        </a:solidFill>
                        <a:latin typeface="STKaiti" panose="02010600040101010101" pitchFamily="2" charset="-122"/>
                        <a:ea typeface="STKaiti" panose="02010600040101010101" pitchFamily="2" charset="-122"/>
                      </a:endParaRPr>
                    </a:p>
                    <a:p>
                      <a:pPr algn="l" hangingPunct="0">
                        <a:spcBef>
                          <a:spcPts val="300"/>
                        </a:spcBef>
                        <a:spcAft>
                          <a:spcPts val="300"/>
                        </a:spcAft>
                      </a:pPr>
                      <a:endParaRPr lang="en-US" sz="1400" i="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spcBef>
                          <a:spcPts val="300"/>
                        </a:spcBef>
                        <a:spcAft>
                          <a:spcPts val="300"/>
                        </a:spcAft>
                      </a:pPr>
                      <a:r>
                        <a:rPr lang="en-US" sz="1400" u="none" baseline="0" dirty="0" smtClean="0">
                          <a:solidFill>
                            <a:schemeClr val="accent6">
                              <a:lumMod val="75000"/>
                            </a:schemeClr>
                          </a:solidFill>
                        </a:rPr>
                        <a:t>I.4-1  </a:t>
                      </a:r>
                      <a:r>
                        <a:rPr lang="zh-CN" altLang="en-US" sz="1400" u="none" baseline="0" dirty="0" smtClean="0">
                          <a:solidFill>
                            <a:schemeClr val="accent6">
                              <a:lumMod val="75000"/>
                            </a:schemeClr>
                          </a:solidFill>
                        </a:rPr>
                        <a:t>加</a:t>
                      </a:r>
                      <a:r>
                        <a:rPr lang="zh-CN" altLang="en-US" sz="1400" u="none" baseline="0" dirty="0" smtClean="0">
                          <a:solidFill>
                            <a:schemeClr val="accent6">
                              <a:lumMod val="75000"/>
                            </a:schemeClr>
                          </a:solidFill>
                        </a:rPr>
                        <a:t>强</a:t>
                      </a:r>
                      <a:r>
                        <a:rPr lang="en-US" altLang="zh-CN" sz="1400" u="none" baseline="0" dirty="0" smtClean="0">
                          <a:solidFill>
                            <a:schemeClr val="accent6">
                              <a:lumMod val="75000"/>
                            </a:schemeClr>
                          </a:solidFill>
                        </a:rPr>
                        <a:t>ICT</a:t>
                      </a:r>
                      <a:r>
                        <a:rPr lang="zh-CN" altLang="en-US" sz="1400" u="none" baseline="0" dirty="0" smtClean="0">
                          <a:solidFill>
                            <a:schemeClr val="accent6">
                              <a:lumMod val="75000"/>
                            </a:schemeClr>
                          </a:solidFill>
                        </a:rPr>
                        <a:t>的获取和使用，促进妇女赋权</a:t>
                      </a:r>
                      <a:endParaRPr lang="en-US" sz="1400" u="none" strike="sngStrike" baseline="0" dirty="0" smtClean="0">
                        <a:solidFill>
                          <a:srgbClr val="FF0000"/>
                        </a:solidFill>
                      </a:endParaRPr>
                    </a:p>
                    <a:p>
                      <a:pPr>
                        <a:spcBef>
                          <a:spcPts val="300"/>
                        </a:spcBef>
                        <a:spcAft>
                          <a:spcPts val="300"/>
                        </a:spcAft>
                      </a:pPr>
                      <a:r>
                        <a:rPr lang="fr-CH" sz="1400" u="none" baseline="0" dirty="0" smtClean="0">
                          <a:solidFill>
                            <a:schemeClr val="accent6">
                              <a:lumMod val="75000"/>
                            </a:schemeClr>
                          </a:solidFill>
                        </a:rPr>
                        <a:t>I.4-2 </a:t>
                      </a:r>
                      <a:r>
                        <a:rPr lang="zh-CN" altLang="en-US" sz="1400" u="none" baseline="0" dirty="0" smtClean="0">
                          <a:solidFill>
                            <a:schemeClr val="accent6">
                              <a:lumMod val="75000"/>
                            </a:schemeClr>
                          </a:solidFill>
                        </a:rPr>
                        <a:t>加</a:t>
                      </a:r>
                      <a:r>
                        <a:rPr lang="zh-CN" altLang="en-US" sz="1400" u="none" baseline="0" dirty="0" smtClean="0">
                          <a:solidFill>
                            <a:schemeClr val="accent6">
                              <a:lumMod val="75000"/>
                            </a:schemeClr>
                          </a:solidFill>
                        </a:rPr>
                        <a:t>强女性在国际电联和</a:t>
                      </a:r>
                      <a:r>
                        <a:rPr lang="en-US" altLang="zh-CN" sz="1400" u="none" baseline="0" dirty="0" smtClean="0">
                          <a:solidFill>
                            <a:schemeClr val="accent6">
                              <a:lumMod val="75000"/>
                            </a:schemeClr>
                          </a:solidFill>
                        </a:rPr>
                        <a:t>ICT</a:t>
                      </a:r>
                      <a:r>
                        <a:rPr lang="zh-CN" altLang="en-US" sz="1400" u="none" baseline="0" dirty="0" smtClean="0">
                          <a:solidFill>
                            <a:schemeClr val="accent6">
                              <a:lumMod val="75000"/>
                            </a:schemeClr>
                          </a:solidFill>
                        </a:rPr>
                        <a:t>行业所有决策层面的参与</a:t>
                      </a:r>
                      <a:r>
                        <a:rPr lang="fr-CH" sz="1400" u="none" baseline="0" dirty="0" smtClean="0">
                          <a:solidFill>
                            <a:schemeClr val="accent6">
                              <a:lumMod val="75000"/>
                            </a:schemeClr>
                          </a:solidFill>
                        </a:rPr>
                        <a:t>   </a:t>
                      </a:r>
                    </a:p>
                    <a:p>
                      <a:pPr marL="0" marR="0" lvl="0" indent="0" algn="l" defTabSz="914400" rtl="0" eaLnBrk="1" fontAlgn="auto" latinLnBrk="0" hangingPunct="1">
                        <a:lnSpc>
                          <a:spcPct val="100000"/>
                        </a:lnSpc>
                        <a:spcBef>
                          <a:spcPts val="300"/>
                        </a:spcBef>
                        <a:spcAft>
                          <a:spcPts val="300"/>
                        </a:spcAft>
                        <a:buClrTx/>
                        <a:buSzTx/>
                        <a:buFontTx/>
                        <a:buNone/>
                        <a:tabLst/>
                        <a:defRPr/>
                      </a:pPr>
                      <a:r>
                        <a:rPr lang="en-US" sz="1400" u="none" baseline="0" dirty="0" smtClean="0">
                          <a:solidFill>
                            <a:schemeClr val="accent6">
                              <a:lumMod val="75000"/>
                            </a:schemeClr>
                          </a:solidFill>
                        </a:rPr>
                        <a:t>I. 4-3 </a:t>
                      </a:r>
                      <a:r>
                        <a:rPr lang="zh-CN" altLang="en-US" sz="1400" b="0" u="none" baseline="0" dirty="0" smtClean="0">
                          <a:solidFill>
                            <a:schemeClr val="accent6">
                              <a:lumMod val="75000"/>
                            </a:schemeClr>
                          </a:solidFill>
                        </a:rPr>
                        <a:t>加</a:t>
                      </a:r>
                      <a:r>
                        <a:rPr lang="zh-CN" altLang="en-US" sz="1400" b="0" u="none" baseline="0" dirty="0" smtClean="0">
                          <a:solidFill>
                            <a:schemeClr val="accent6">
                              <a:lumMod val="75000"/>
                            </a:schemeClr>
                          </a:solidFill>
                        </a:rPr>
                        <a:t>强与利用</a:t>
                      </a:r>
                      <a:r>
                        <a:rPr lang="en-US" altLang="zh-CN" sz="1400" b="0" u="none" baseline="0" dirty="0" smtClean="0">
                          <a:solidFill>
                            <a:schemeClr val="accent6">
                              <a:lumMod val="75000"/>
                            </a:schemeClr>
                          </a:solidFill>
                        </a:rPr>
                        <a:t>ICT</a:t>
                      </a:r>
                      <a:r>
                        <a:rPr lang="zh-CN" altLang="en-US" sz="1400" b="0" u="none" baseline="0" dirty="0" smtClean="0">
                          <a:solidFill>
                            <a:schemeClr val="accent6">
                              <a:lumMod val="75000"/>
                            </a:schemeClr>
                          </a:solidFill>
                        </a:rPr>
                        <a:t>促进妇女赋权领域其他联合国组织和利益攸关方的交</a:t>
                      </a:r>
                      <a:r>
                        <a:rPr lang="zh-CN" altLang="en-US" sz="1400" b="0" u="none" baseline="0" dirty="0" smtClean="0">
                          <a:solidFill>
                            <a:schemeClr val="accent6">
                              <a:lumMod val="75000"/>
                            </a:schemeClr>
                          </a:solidFill>
                        </a:rPr>
                        <a:t>往</a:t>
                      </a:r>
                      <a:endParaRPr lang="en-US" sz="1400" b="1" u="none" baseline="0" dirty="0" smtClean="0">
                        <a:solidFill>
                          <a:schemeClr val="accent6">
                            <a:lumMod val="75000"/>
                          </a:schemeClr>
                        </a:solidFill>
                      </a:endParaRPr>
                    </a:p>
                  </a:txBody>
                  <a:tcPr marL="33854" marR="33854" marT="0" marB="0"/>
                </a:tc>
                <a:tc>
                  <a:txBody>
                    <a:bodyPr/>
                    <a:lstStyle/>
                    <a:p>
                      <a:pPr>
                        <a:spcBef>
                          <a:spcPts val="0"/>
                        </a:spcBef>
                        <a:spcAft>
                          <a:spcPts val="300"/>
                        </a:spcAft>
                      </a:pPr>
                      <a:r>
                        <a:rPr lang="en-US" sz="1400" u="none" dirty="0" smtClean="0">
                          <a:solidFill>
                            <a:schemeClr val="accent6">
                              <a:lumMod val="75000"/>
                            </a:schemeClr>
                          </a:solidFill>
                        </a:rPr>
                        <a:t>I.4-1</a:t>
                      </a:r>
                      <a:r>
                        <a:rPr lang="zh-CN" altLang="en-US" sz="1400" u="none" dirty="0" smtClean="0">
                          <a:solidFill>
                            <a:schemeClr val="accent6">
                              <a:lumMod val="75000"/>
                            </a:schemeClr>
                          </a:solidFill>
                        </a:rPr>
                        <a:t>用</a:t>
                      </a:r>
                      <a:r>
                        <a:rPr lang="zh-CN" altLang="en-US" sz="1400" u="none" dirty="0" smtClean="0">
                          <a:solidFill>
                            <a:schemeClr val="accent6">
                              <a:lumMod val="75000"/>
                            </a:schemeClr>
                          </a:solidFill>
                        </a:rPr>
                        <a:t>于政策制定、技能开发及其它落实做法的工具包、评估工具和导则</a:t>
                      </a:r>
                      <a:endParaRPr lang="en-US" sz="1400" u="none" dirty="0" smtClean="0">
                        <a:solidFill>
                          <a:schemeClr val="accent6">
                            <a:lumMod val="75000"/>
                          </a:schemeClr>
                        </a:solidFill>
                      </a:endParaRPr>
                    </a:p>
                    <a:p>
                      <a:pPr>
                        <a:spcBef>
                          <a:spcPts val="0"/>
                        </a:spcBef>
                        <a:spcAft>
                          <a:spcPts val="300"/>
                        </a:spcAft>
                      </a:pPr>
                      <a:r>
                        <a:rPr lang="en-US" sz="1400" u="none" dirty="0" smtClean="0">
                          <a:solidFill>
                            <a:schemeClr val="accent6">
                              <a:lumMod val="75000"/>
                            </a:schemeClr>
                          </a:solidFill>
                        </a:rPr>
                        <a:t>I.4-2</a:t>
                      </a:r>
                      <a:r>
                        <a:rPr lang="zh-CN" altLang="en-US" sz="1400" u="none" dirty="0" smtClean="0">
                          <a:solidFill>
                            <a:schemeClr val="accent6">
                              <a:lumMod val="75000"/>
                            </a:schemeClr>
                          </a:solidFill>
                        </a:rPr>
                        <a:t>网</a:t>
                      </a:r>
                      <a:r>
                        <a:rPr lang="zh-CN" altLang="en-US" sz="1400" u="none" dirty="0" smtClean="0">
                          <a:solidFill>
                            <a:schemeClr val="accent6">
                              <a:lumMod val="75000"/>
                            </a:schemeClr>
                          </a:solidFill>
                        </a:rPr>
                        <a:t>络、协作、举措和伙伴关系</a:t>
                      </a:r>
                      <a:endParaRPr lang="en-US" sz="1400" u="none" dirty="0" smtClean="0">
                        <a:solidFill>
                          <a:schemeClr val="accent6">
                            <a:lumMod val="75000"/>
                          </a:schemeClr>
                        </a:solidFill>
                      </a:endParaRPr>
                    </a:p>
                    <a:p>
                      <a:pPr>
                        <a:spcBef>
                          <a:spcPts val="0"/>
                        </a:spcBef>
                        <a:spcAft>
                          <a:spcPts val="300"/>
                        </a:spcAft>
                      </a:pPr>
                      <a:r>
                        <a:rPr lang="en-US" sz="1400" u="none" dirty="0" smtClean="0">
                          <a:solidFill>
                            <a:schemeClr val="accent6">
                              <a:lumMod val="75000"/>
                            </a:schemeClr>
                          </a:solidFill>
                        </a:rPr>
                        <a:t>I.4-3</a:t>
                      </a:r>
                      <a:r>
                        <a:rPr kumimoji="0" lang="zh-CN" altLang="en-US" sz="1400" u="none" kern="1200" dirty="0" smtClean="0">
                          <a:solidFill>
                            <a:schemeClr val="accent6">
                              <a:lumMod val="75000"/>
                            </a:schemeClr>
                          </a:solidFill>
                          <a:latin typeface="+mn-lt"/>
                          <a:ea typeface="+mn-ea"/>
                          <a:cs typeface="+mn-cs"/>
                        </a:rPr>
                        <a:t>在</a:t>
                      </a:r>
                      <a:r>
                        <a:rPr lang="zh-CN" altLang="en-US" sz="1400" u="none" dirty="0" smtClean="0">
                          <a:solidFill>
                            <a:schemeClr val="accent6">
                              <a:lumMod val="75000"/>
                            </a:schemeClr>
                          </a:solidFill>
                        </a:rPr>
                        <a:t>联合国层面与区域和国家层面均大力开展宣传工作</a:t>
                      </a:r>
                      <a:endParaRPr lang="en-US" sz="1400" u="none" dirty="0" smtClean="0">
                        <a:solidFill>
                          <a:schemeClr val="accent6">
                            <a:lumMod val="75000"/>
                          </a:schemeClr>
                        </a:solidFill>
                      </a:endParaRPr>
                    </a:p>
                    <a:p>
                      <a:pPr>
                        <a:spcBef>
                          <a:spcPts val="0"/>
                        </a:spcBef>
                        <a:spcAft>
                          <a:spcPts val="300"/>
                        </a:spcAft>
                      </a:pPr>
                      <a:endParaRPr lang="en-US" sz="1400" u="none" baseline="0" dirty="0" smtClean="0">
                        <a:solidFill>
                          <a:schemeClr val="accent6">
                            <a:lumMod val="75000"/>
                          </a:schemeClr>
                        </a:solidFill>
                      </a:endParaRPr>
                    </a:p>
                  </a:txBody>
                  <a:tcPr marL="33854" marR="33854" marT="0" marB="0"/>
                </a:tc>
              </a:tr>
            </a:tbl>
          </a:graphicData>
        </a:graphic>
      </p:graphicFrame>
      <p:grpSp>
        <p:nvGrpSpPr>
          <p:cNvPr id="6" name="Group 5"/>
          <p:cNvGrpSpPr/>
          <p:nvPr/>
        </p:nvGrpSpPr>
        <p:grpSpPr>
          <a:xfrm>
            <a:off x="755576" y="5983977"/>
            <a:ext cx="2352525" cy="646331"/>
            <a:chOff x="7706701" y="5923438"/>
            <a:chExt cx="2352525" cy="646331"/>
          </a:xfrm>
        </p:grpSpPr>
        <p:sp>
          <p:nvSpPr>
            <p:cNvPr id="7" name="TextBox 6"/>
            <p:cNvSpPr txBox="1"/>
            <p:nvPr/>
          </p:nvSpPr>
          <p:spPr>
            <a:xfrm>
              <a:off x="7814701" y="5923438"/>
              <a:ext cx="2244525" cy="646331"/>
            </a:xfrm>
            <a:prstGeom prst="rect">
              <a:avLst/>
            </a:prstGeom>
            <a:noFill/>
          </p:spPr>
          <p:txBody>
            <a:bodyPr wrap="none" rtlCol="0">
              <a:spAutoFit/>
            </a:bodyPr>
            <a:lstStyle/>
            <a:p>
              <a:r>
                <a:rPr lang="zh-CN" altLang="en-US" sz="1200" dirty="0"/>
                <a:t>现有（</a:t>
              </a:r>
              <a:r>
                <a:rPr lang="en-US" sz="1200" dirty="0"/>
                <a:t>2016-2019</a:t>
              </a:r>
              <a:r>
                <a:rPr lang="zh-CN" altLang="en-US" sz="1200" dirty="0"/>
                <a:t>年战略规划）</a:t>
              </a:r>
              <a:endParaRPr lang="en-US" sz="1200" dirty="0"/>
            </a:p>
            <a:p>
              <a:r>
                <a:rPr lang="zh-CN" altLang="en-US" sz="1200" dirty="0">
                  <a:solidFill>
                    <a:srgbClr val="C00000"/>
                  </a:solidFill>
                </a:rPr>
                <a:t>修改</a:t>
              </a:r>
              <a:endParaRPr lang="en-US" sz="1200" dirty="0">
                <a:solidFill>
                  <a:srgbClr val="C00000"/>
                </a:solidFill>
              </a:endParaRPr>
            </a:p>
            <a:p>
              <a:r>
                <a:rPr lang="zh-CN" altLang="en-US" sz="1200" dirty="0">
                  <a:solidFill>
                    <a:schemeClr val="accent6">
                      <a:lumMod val="75000"/>
                    </a:schemeClr>
                  </a:solidFill>
                </a:rPr>
                <a:t>新</a:t>
              </a:r>
              <a:endParaRPr lang="en-US" sz="1200" dirty="0">
                <a:solidFill>
                  <a:schemeClr val="accent6">
                    <a:lumMod val="75000"/>
                  </a:schemeClr>
                </a:solidFill>
              </a:endParaRP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39948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I.5</a:t>
            </a:r>
            <a:r>
              <a:rPr lang="zh-CN" altLang="en-US" sz="4000" dirty="0" smtClean="0"/>
              <a:t>（环境可持续性）</a:t>
            </a:r>
            <a:endParaRPr lang="en-US" sz="40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350629887"/>
              </p:ext>
            </p:extLst>
          </p:nvPr>
        </p:nvGraphicFramePr>
        <p:xfrm>
          <a:off x="648172" y="1412776"/>
          <a:ext cx="7847657" cy="3036218"/>
        </p:xfrm>
        <a:graphic>
          <a:graphicData uri="http://schemas.openxmlformats.org/drawingml/2006/table">
            <a:tbl>
              <a:tblPr firstRow="1" bandRow="1">
                <a:tableStyleId>{3B4B98B0-60AC-42C2-AFA5-B58CD77FA1E5}</a:tableStyleId>
              </a:tblPr>
              <a:tblGrid>
                <a:gridCol w="1907604"/>
                <a:gridCol w="3456384"/>
                <a:gridCol w="2483669"/>
              </a:tblGrid>
              <a:tr h="293018">
                <a:tc>
                  <a:txBody>
                    <a:bodyPr/>
                    <a:lstStyle/>
                    <a:p>
                      <a:pPr algn="ctr" hangingPunct="0">
                        <a:spcBef>
                          <a:spcPts val="400"/>
                        </a:spcBef>
                        <a:spcAft>
                          <a:spcPts val="400"/>
                        </a:spcAft>
                      </a:pPr>
                      <a:r>
                        <a:rPr lang="zh-CN" altLang="en-US" sz="1400" dirty="0" smtClean="0">
                          <a:effectLst/>
                          <a:latin typeface="+mn-lt"/>
                          <a:ea typeface="+mn-ea"/>
                          <a:cs typeface="+mn-cs"/>
                        </a:rPr>
                        <a:t>部门目标</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zh-CN" altLang="en-US" sz="1400" dirty="0" smtClean="0">
                          <a:effectLst/>
                        </a:rPr>
                        <a:t>成果</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lgn="ctr" hangingPunct="0">
                        <a:spcBef>
                          <a:spcPts val="400"/>
                        </a:spcBef>
                        <a:spcAft>
                          <a:spcPts val="400"/>
                        </a:spcAft>
                      </a:pPr>
                      <a:r>
                        <a:rPr lang="zh-CN" altLang="en-US" sz="1400" dirty="0" smtClean="0">
                          <a:effectLst/>
                        </a:rPr>
                        <a:t>输出成果</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r>
              <a:tr h="1128477">
                <a:tc>
                  <a:txBody>
                    <a:bodyPr/>
                    <a:lstStyle/>
                    <a:p>
                      <a:pPr marL="0" marR="0" lvl="0" indent="0" algn="l" defTabSz="914400" rtl="0" eaLnBrk="1" fontAlgn="auto" latinLnBrk="0" hangingPunct="0">
                        <a:lnSpc>
                          <a:spcPct val="100000"/>
                        </a:lnSpc>
                        <a:spcBef>
                          <a:spcPts val="300"/>
                        </a:spcBef>
                        <a:spcAft>
                          <a:spcPts val="300"/>
                        </a:spcAft>
                        <a:buClrTx/>
                        <a:buSzTx/>
                        <a:buFontTx/>
                        <a:buNone/>
                        <a:tabLst/>
                        <a:defRPr/>
                      </a:pPr>
                      <a:r>
                        <a:rPr lang="zh-CN" altLang="en-US" sz="1400" dirty="0" smtClean="0">
                          <a:solidFill>
                            <a:schemeClr val="tx1"/>
                          </a:solidFill>
                          <a:latin typeface="STKaiti" panose="02010600040101010101" pitchFamily="2" charset="-122"/>
                          <a:ea typeface="STKaiti" panose="02010600040101010101" pitchFamily="2" charset="-122"/>
                        </a:rPr>
                        <a:t>（工作标题）</a:t>
                      </a:r>
                      <a:endParaRPr lang="en-US" altLang="zh-CN" sz="1400" dirty="0" smtClean="0">
                        <a:solidFill>
                          <a:schemeClr val="tx1"/>
                        </a:solidFill>
                        <a:latin typeface="STKaiti" panose="02010600040101010101" pitchFamily="2" charset="-122"/>
                        <a:ea typeface="STKaiti" panose="02010600040101010101" pitchFamily="2" charset="-122"/>
                      </a:endParaRPr>
                    </a:p>
                    <a:p>
                      <a:pPr marL="0" marR="0" lvl="0" indent="0" algn="l" defTabSz="914400" rtl="0" eaLnBrk="1" fontAlgn="auto" latinLnBrk="0" hangingPunct="0">
                        <a:lnSpc>
                          <a:spcPct val="100000"/>
                        </a:lnSpc>
                        <a:spcBef>
                          <a:spcPts val="300"/>
                        </a:spcBef>
                        <a:spcAft>
                          <a:spcPts val="300"/>
                        </a:spcAft>
                        <a:buClrTx/>
                        <a:buSzTx/>
                        <a:buFontTx/>
                        <a:buNone/>
                        <a:tabLst/>
                        <a:defRPr/>
                      </a:pPr>
                      <a:r>
                        <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I.5 </a:t>
                      </a:r>
                      <a:r>
                        <a:rPr lang="zh-CN" altLang="en-US" sz="1400" dirty="0" smtClean="0">
                          <a:solidFill>
                            <a:schemeClr val="accent6">
                              <a:lumMod val="75000"/>
                            </a:schemeClr>
                          </a:solidFill>
                        </a:rPr>
                        <a:t>“减少电信</a:t>
                      </a:r>
                      <a:r>
                        <a:rPr lang="en-US" altLang="zh-CN" sz="1400" dirty="0" smtClean="0">
                          <a:solidFill>
                            <a:schemeClr val="accent6">
                              <a:lumMod val="75000"/>
                            </a:schemeClr>
                          </a:solidFill>
                        </a:rPr>
                        <a:t>/ICT</a:t>
                      </a:r>
                      <a:r>
                        <a:rPr lang="zh-CN" altLang="en-US" sz="1400" dirty="0" smtClean="0">
                          <a:solidFill>
                            <a:schemeClr val="accent6">
                              <a:lumMod val="75000"/>
                            </a:schemeClr>
                          </a:solidFill>
                        </a:rPr>
                        <a:t>行业的环境足迹”</a:t>
                      </a:r>
                      <a:endParaRPr lang="en-US" sz="1400"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33854" marR="33854" marT="0" marB="0"/>
                </a:tc>
                <a:tc>
                  <a:txBody>
                    <a:bodyPr/>
                    <a:lstStyle/>
                    <a:p>
                      <a:pPr>
                        <a:spcBef>
                          <a:spcPts val="300"/>
                        </a:spcBef>
                        <a:spcAft>
                          <a:spcPts val="300"/>
                        </a:spcAft>
                      </a:pPr>
                      <a:r>
                        <a:rPr lang="zh-CN" altLang="en-US" sz="1400" dirty="0" smtClean="0">
                          <a:solidFill>
                            <a:schemeClr val="tx1"/>
                          </a:solidFill>
                          <a:latin typeface="STKaiti" panose="02010600040101010101" pitchFamily="2" charset="-122"/>
                          <a:ea typeface="STKaiti" panose="02010600040101010101" pitchFamily="2" charset="-122"/>
                        </a:rPr>
                        <a:t>（工作建议）</a:t>
                      </a:r>
                      <a:endParaRPr lang="en-GB" sz="1400" i="1" dirty="0" smtClean="0">
                        <a:solidFill>
                          <a:schemeClr val="tx1"/>
                        </a:solidFill>
                      </a:endParaRPr>
                    </a:p>
                    <a:p>
                      <a:pPr>
                        <a:spcBef>
                          <a:spcPts val="300"/>
                        </a:spcBef>
                        <a:spcAft>
                          <a:spcPts val="300"/>
                        </a:spcAft>
                      </a:pPr>
                      <a:r>
                        <a:rPr lang="en-GB" sz="1400" dirty="0" smtClean="0">
                          <a:solidFill>
                            <a:schemeClr val="accent6">
                              <a:lumMod val="75000"/>
                            </a:schemeClr>
                          </a:solidFill>
                        </a:rPr>
                        <a:t>I.5-1 </a:t>
                      </a:r>
                      <a:r>
                        <a:rPr lang="zh-CN" altLang="en-US" sz="1400" dirty="0" smtClean="0">
                          <a:solidFill>
                            <a:schemeClr val="accent6">
                              <a:lumMod val="75000"/>
                            </a:schemeClr>
                          </a:solidFill>
                        </a:rPr>
                        <a:t>增加得到回收的电子废弃物的数量</a:t>
                      </a:r>
                      <a:endParaRPr lang="en-GB" sz="1400" dirty="0" smtClean="0">
                        <a:solidFill>
                          <a:schemeClr val="accent6">
                            <a:lumMod val="75000"/>
                          </a:schemeClr>
                        </a:solidFill>
                      </a:endParaRPr>
                    </a:p>
                    <a:p>
                      <a:pPr>
                        <a:spcBef>
                          <a:spcPts val="300"/>
                        </a:spcBef>
                        <a:spcAft>
                          <a:spcPts val="300"/>
                        </a:spcAft>
                      </a:pPr>
                      <a:endParaRPr lang="en-GB" sz="1400" dirty="0" smtClean="0">
                        <a:solidFill>
                          <a:schemeClr val="accent6">
                            <a:lumMod val="75000"/>
                          </a:schemeClr>
                        </a:solidFill>
                      </a:endParaRPr>
                    </a:p>
                    <a:p>
                      <a:pPr>
                        <a:spcBef>
                          <a:spcPts val="300"/>
                        </a:spcBef>
                        <a:spcAft>
                          <a:spcPts val="300"/>
                        </a:spcAft>
                      </a:pPr>
                      <a:r>
                        <a:rPr lang="en-GB" sz="1400" dirty="0" smtClean="0">
                          <a:solidFill>
                            <a:schemeClr val="accent6">
                              <a:lumMod val="75000"/>
                            </a:schemeClr>
                          </a:solidFill>
                        </a:rPr>
                        <a:t>I.5-2</a:t>
                      </a:r>
                      <a:r>
                        <a:rPr lang="en-GB" sz="1400" baseline="0" dirty="0" smtClean="0">
                          <a:solidFill>
                            <a:schemeClr val="accent6">
                              <a:lumMod val="75000"/>
                            </a:schemeClr>
                          </a:solidFill>
                        </a:rPr>
                        <a:t> </a:t>
                      </a:r>
                      <a:r>
                        <a:rPr lang="zh-CN" altLang="en-US" sz="1400" baseline="0" dirty="0" smtClean="0">
                          <a:solidFill>
                            <a:schemeClr val="accent6">
                              <a:lumMod val="75000"/>
                            </a:schemeClr>
                          </a:solidFill>
                        </a:rPr>
                        <a:t>降低能耗</a:t>
                      </a:r>
                      <a:endParaRPr lang="en-GB" sz="1400" baseline="0" dirty="0" smtClean="0">
                        <a:solidFill>
                          <a:schemeClr val="accent6">
                            <a:lumMod val="75000"/>
                          </a:schemeClr>
                        </a:solidFill>
                      </a:endParaRPr>
                    </a:p>
                    <a:p>
                      <a:pPr>
                        <a:spcBef>
                          <a:spcPts val="300"/>
                        </a:spcBef>
                        <a:spcAft>
                          <a:spcPts val="300"/>
                        </a:spcAft>
                      </a:pPr>
                      <a:endParaRPr lang="en-GB" sz="1400" baseline="0" dirty="0" smtClean="0">
                        <a:solidFill>
                          <a:schemeClr val="accent6">
                            <a:lumMod val="75000"/>
                          </a:schemeClr>
                        </a:solidFill>
                      </a:endParaRPr>
                    </a:p>
                    <a:p>
                      <a:pPr>
                        <a:spcBef>
                          <a:spcPts val="300"/>
                        </a:spcBef>
                        <a:spcAft>
                          <a:spcPts val="300"/>
                        </a:spcAft>
                      </a:pPr>
                      <a:r>
                        <a:rPr lang="zh-CN" altLang="en-US" sz="1400" i="0" baseline="0" dirty="0" smtClean="0">
                          <a:solidFill>
                            <a:schemeClr val="accent6">
                              <a:lumMod val="75000"/>
                            </a:schemeClr>
                          </a:solidFill>
                          <a:latin typeface="STKaiti" panose="02010600040101010101" pitchFamily="2" charset="-122"/>
                          <a:ea typeface="STKaiti" panose="02010600040101010101" pitchFamily="2" charset="-122"/>
                        </a:rPr>
                        <a:t>（备选）</a:t>
                      </a:r>
                      <a:endParaRPr lang="en-GB" sz="1400" i="1" baseline="0" dirty="0" smtClean="0">
                        <a:solidFill>
                          <a:schemeClr val="accent6">
                            <a:lumMod val="75000"/>
                          </a:schemeClr>
                        </a:solidFill>
                      </a:endParaRPr>
                    </a:p>
                    <a:p>
                      <a:pPr>
                        <a:spcBef>
                          <a:spcPts val="300"/>
                        </a:spcBef>
                        <a:spcAft>
                          <a:spcPts val="300"/>
                        </a:spcAft>
                      </a:pPr>
                      <a:r>
                        <a:rPr lang="en-GB" sz="1400" i="1" dirty="0" smtClean="0">
                          <a:solidFill>
                            <a:schemeClr val="accent6">
                              <a:lumMod val="75000"/>
                            </a:schemeClr>
                          </a:solidFill>
                          <a:latin typeface="+mn-lt"/>
                          <a:ea typeface="STKaiti" panose="02010600040101010101" pitchFamily="2" charset="-122"/>
                        </a:rPr>
                        <a:t>I.5-2</a:t>
                      </a:r>
                      <a:r>
                        <a:rPr lang="en-GB" sz="1400" i="0" dirty="0" smtClean="0">
                          <a:solidFill>
                            <a:schemeClr val="accent6">
                              <a:lumMod val="75000"/>
                            </a:schemeClr>
                          </a:solidFill>
                          <a:latin typeface="+mn-lt"/>
                          <a:ea typeface="STKaiti" panose="02010600040101010101" pitchFamily="2" charset="-122"/>
                        </a:rPr>
                        <a:t> </a:t>
                      </a:r>
                      <a:r>
                        <a:rPr lang="zh-CN" altLang="en-US" sz="1400" i="0" dirty="0" smtClean="0">
                          <a:solidFill>
                            <a:schemeClr val="accent6">
                              <a:lumMod val="75000"/>
                            </a:schemeClr>
                          </a:solidFill>
                          <a:latin typeface="+mn-lt"/>
                          <a:ea typeface="STKaiti" panose="02010600040101010101" pitchFamily="2" charset="-122"/>
                        </a:rPr>
                        <a:t>加强有关环境的政策和标准的效率</a:t>
                      </a:r>
                      <a:endParaRPr lang="en-GB" sz="1400" i="0" baseline="0" dirty="0" smtClean="0">
                        <a:solidFill>
                          <a:schemeClr val="accent6">
                            <a:lumMod val="75000"/>
                          </a:schemeClr>
                        </a:solidFill>
                        <a:latin typeface="+mn-lt"/>
                        <a:ea typeface="STKaiti" panose="02010600040101010101" pitchFamily="2" charset="-122"/>
                      </a:endParaRPr>
                    </a:p>
                    <a:p>
                      <a:pPr>
                        <a:spcBef>
                          <a:spcPts val="300"/>
                        </a:spcBef>
                        <a:spcAft>
                          <a:spcPts val="300"/>
                        </a:spcAft>
                      </a:pPr>
                      <a:endParaRPr lang="en-GB" sz="1400" i="0" baseline="0" dirty="0" smtClean="0">
                        <a:solidFill>
                          <a:schemeClr val="accent6">
                            <a:lumMod val="75000"/>
                          </a:schemeClr>
                        </a:solidFill>
                        <a:latin typeface="+mn-lt"/>
                        <a:ea typeface="STKaiti" panose="02010600040101010101" pitchFamily="2" charset="-122"/>
                      </a:endParaRPr>
                    </a:p>
                    <a:p>
                      <a:pPr>
                        <a:spcBef>
                          <a:spcPts val="300"/>
                        </a:spcBef>
                        <a:spcAft>
                          <a:spcPts val="300"/>
                        </a:spcAft>
                      </a:pPr>
                      <a:r>
                        <a:rPr lang="en-GB" sz="1400" i="1" baseline="0" dirty="0" smtClean="0">
                          <a:solidFill>
                            <a:schemeClr val="accent6">
                              <a:lumMod val="75000"/>
                            </a:schemeClr>
                          </a:solidFill>
                          <a:latin typeface="+mn-lt"/>
                          <a:ea typeface="STKaiti" panose="02010600040101010101" pitchFamily="2" charset="-122"/>
                        </a:rPr>
                        <a:t>I.5-3</a:t>
                      </a:r>
                      <a:r>
                        <a:rPr lang="en-GB" sz="1400" i="0" baseline="0" dirty="0" smtClean="0">
                          <a:solidFill>
                            <a:schemeClr val="accent6">
                              <a:lumMod val="75000"/>
                            </a:schemeClr>
                          </a:solidFill>
                          <a:latin typeface="+mn-lt"/>
                          <a:ea typeface="STKaiti" panose="02010600040101010101" pitchFamily="2" charset="-122"/>
                        </a:rPr>
                        <a:t> </a:t>
                      </a:r>
                      <a:r>
                        <a:rPr lang="zh-CN" altLang="en-US" sz="1400" i="0" baseline="0" dirty="0" smtClean="0">
                          <a:solidFill>
                            <a:schemeClr val="accent6">
                              <a:lumMod val="75000"/>
                            </a:schemeClr>
                          </a:solidFill>
                          <a:latin typeface="+mn-lt"/>
                          <a:ea typeface="STKaiti" panose="02010600040101010101" pitchFamily="2" charset="-122"/>
                        </a:rPr>
                        <a:t>完善有关可持续智慧城市的关键绩效指标</a:t>
                      </a:r>
                      <a:endParaRPr lang="en-GB" sz="1400" i="0" baseline="0" dirty="0" smtClean="0">
                        <a:solidFill>
                          <a:schemeClr val="accent6">
                            <a:lumMod val="75000"/>
                          </a:schemeClr>
                        </a:solidFill>
                        <a:latin typeface="+mn-lt"/>
                        <a:ea typeface="STKaiti" panose="02010600040101010101" pitchFamily="2" charset="-122"/>
                      </a:endParaRPr>
                    </a:p>
                  </a:txBody>
                  <a:tcPr marL="33854" marR="33854" marT="0" marB="0"/>
                </a:tc>
                <a:tc>
                  <a:txBody>
                    <a:bodyPr/>
                    <a:lstStyle/>
                    <a:p>
                      <a:pPr>
                        <a:spcBef>
                          <a:spcPts val="300"/>
                        </a:spcBef>
                        <a:spcAft>
                          <a:spcPts val="300"/>
                        </a:spcAft>
                      </a:pPr>
                      <a:r>
                        <a:rPr lang="zh-CN" altLang="en-US" sz="1400" dirty="0" smtClean="0">
                          <a:solidFill>
                            <a:schemeClr val="tx1"/>
                          </a:solidFill>
                          <a:latin typeface="STKaiti" panose="02010600040101010101" pitchFamily="2" charset="-122"/>
                          <a:ea typeface="STKaiti" panose="02010600040101010101" pitchFamily="2" charset="-122"/>
                        </a:rPr>
                        <a:t>（工作建议）</a:t>
                      </a:r>
                      <a:endParaRPr lang="en-GB" sz="1400" i="1" dirty="0" smtClean="0">
                        <a:solidFill>
                          <a:schemeClr val="tx1"/>
                        </a:solidFill>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baseline="0" dirty="0" smtClean="0">
                          <a:solidFill>
                            <a:schemeClr val="accent6">
                              <a:lumMod val="75000"/>
                            </a:schemeClr>
                          </a:solidFill>
                          <a:latin typeface="+mn-lt"/>
                          <a:ea typeface="+mn-ea"/>
                          <a:cs typeface="+mn-cs"/>
                        </a:rPr>
                        <a:t>I.5-1 ICT</a:t>
                      </a:r>
                      <a:r>
                        <a:rPr kumimoji="0" lang="zh-CN" altLang="en-US" sz="1400" kern="1200" baseline="0" dirty="0" smtClean="0">
                          <a:solidFill>
                            <a:schemeClr val="accent6">
                              <a:lumMod val="75000"/>
                            </a:schemeClr>
                          </a:solidFill>
                          <a:latin typeface="+mn-lt"/>
                          <a:ea typeface="+mn-ea"/>
                          <a:cs typeface="+mn-cs"/>
                        </a:rPr>
                        <a:t>设备和设施安全及环境性能（电子废弃物管理）</a:t>
                      </a: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GB" sz="1400" kern="1200" dirty="0" smtClean="0">
                        <a:solidFill>
                          <a:schemeClr val="accent6">
                            <a:lumMod val="75000"/>
                          </a:schemeClr>
                        </a:solidFill>
                        <a:latin typeface="+mn-lt"/>
                        <a:ea typeface="+mn-ea"/>
                        <a:cs typeface="+mn-cs"/>
                      </a:endParaRPr>
                    </a:p>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GB" sz="1400" kern="1200" dirty="0" smtClean="0">
                          <a:solidFill>
                            <a:schemeClr val="accent6">
                              <a:lumMod val="75000"/>
                            </a:schemeClr>
                          </a:solidFill>
                          <a:latin typeface="+mn-lt"/>
                          <a:ea typeface="+mn-ea"/>
                          <a:cs typeface="+mn-cs"/>
                        </a:rPr>
                        <a:t>I.5-2 </a:t>
                      </a:r>
                      <a:r>
                        <a:rPr kumimoji="0" lang="zh-CN" altLang="en-US" sz="1400" kern="1200" dirty="0" smtClean="0">
                          <a:solidFill>
                            <a:schemeClr val="accent6">
                              <a:lumMod val="75000"/>
                            </a:schemeClr>
                          </a:solidFill>
                          <a:latin typeface="+mn-lt"/>
                          <a:ea typeface="+mn-ea"/>
                          <a:cs typeface="+mn-cs"/>
                        </a:rPr>
                        <a:t>能效政策和标准</a:t>
                      </a:r>
                      <a:endParaRPr kumimoji="0" lang="en-GB" sz="1400" kern="1200" baseline="0" dirty="0" smtClean="0">
                        <a:solidFill>
                          <a:schemeClr val="accent6">
                            <a:lumMod val="75000"/>
                          </a:schemeClr>
                        </a:solidFill>
                        <a:latin typeface="+mn-lt"/>
                        <a:ea typeface="+mn-ea"/>
                        <a:cs typeface="+mn-cs"/>
                      </a:endParaRPr>
                    </a:p>
                    <a:p>
                      <a:pPr>
                        <a:spcBef>
                          <a:spcPts val="300"/>
                        </a:spcBef>
                        <a:spcAft>
                          <a:spcPts val="300"/>
                        </a:spcAft>
                      </a:pPr>
                      <a:endParaRPr kumimoji="0" lang="en-GB" sz="1400" kern="1200" dirty="0" smtClean="0">
                        <a:solidFill>
                          <a:schemeClr val="accent6">
                            <a:lumMod val="75000"/>
                          </a:schemeClr>
                        </a:solidFill>
                        <a:latin typeface="+mn-lt"/>
                        <a:ea typeface="+mn-ea"/>
                        <a:cs typeface="+mn-cs"/>
                      </a:endParaRPr>
                    </a:p>
                    <a:p>
                      <a:pPr>
                        <a:spcBef>
                          <a:spcPts val="300"/>
                        </a:spcBef>
                        <a:spcAft>
                          <a:spcPts val="300"/>
                        </a:spcAft>
                      </a:pPr>
                      <a:r>
                        <a:rPr kumimoji="0" lang="en-GB" sz="1400" kern="1200" dirty="0" smtClean="0">
                          <a:solidFill>
                            <a:schemeClr val="accent6">
                              <a:lumMod val="75000"/>
                            </a:schemeClr>
                          </a:solidFill>
                          <a:latin typeface="+mn-lt"/>
                          <a:ea typeface="+mn-ea"/>
                          <a:cs typeface="+mn-cs"/>
                        </a:rPr>
                        <a:t>I.5-3 </a:t>
                      </a:r>
                      <a:r>
                        <a:rPr kumimoji="0" lang="zh-CN" altLang="en-US" sz="1400" kern="1200" dirty="0" smtClean="0">
                          <a:solidFill>
                            <a:schemeClr val="accent6">
                              <a:lumMod val="75000"/>
                            </a:schemeClr>
                          </a:solidFill>
                          <a:latin typeface="+mn-lt"/>
                          <a:ea typeface="+mn-ea"/>
                          <a:cs typeface="+mn-cs"/>
                        </a:rPr>
                        <a:t>可持续智慧城市全球平台</a:t>
                      </a:r>
                      <a:endParaRPr kumimoji="0" lang="en-GB" sz="1400" kern="1200" dirty="0" smtClean="0">
                        <a:solidFill>
                          <a:schemeClr val="accent6">
                            <a:lumMod val="75000"/>
                          </a:schemeClr>
                        </a:solidFill>
                        <a:latin typeface="+mn-lt"/>
                        <a:ea typeface="+mn-ea"/>
                        <a:cs typeface="+mn-cs"/>
                      </a:endParaRPr>
                    </a:p>
                  </a:txBody>
                  <a:tcPr marL="33854" marR="33854" marT="0" marB="0"/>
                </a:tc>
              </a:tr>
            </a:tbl>
          </a:graphicData>
        </a:graphic>
      </p:graphicFrame>
      <p:grpSp>
        <p:nvGrpSpPr>
          <p:cNvPr id="6" name="Group 5"/>
          <p:cNvGrpSpPr/>
          <p:nvPr/>
        </p:nvGrpSpPr>
        <p:grpSpPr>
          <a:xfrm>
            <a:off x="6336416" y="5661248"/>
            <a:ext cx="2675964" cy="738664"/>
            <a:chOff x="7706701" y="5877272"/>
            <a:chExt cx="2675964" cy="738664"/>
          </a:xfrm>
        </p:grpSpPr>
        <p:sp>
          <p:nvSpPr>
            <p:cNvPr id="7" name="TextBox 6"/>
            <p:cNvSpPr txBox="1"/>
            <p:nvPr/>
          </p:nvSpPr>
          <p:spPr>
            <a:xfrm>
              <a:off x="7796701" y="5877272"/>
              <a:ext cx="2585964" cy="738664"/>
            </a:xfrm>
            <a:prstGeom prst="rect">
              <a:avLst/>
            </a:prstGeom>
            <a:noFill/>
          </p:spPr>
          <p:txBody>
            <a:bodyPr wrap="none" rtlCol="0">
              <a:spAutoFit/>
            </a:bodyPr>
            <a:lstStyle/>
            <a:p>
              <a:r>
                <a:rPr lang="zh-CN" altLang="en-US" sz="1400" dirty="0"/>
                <a:t>现有（</a:t>
              </a:r>
              <a:r>
                <a:rPr lang="en-US" sz="1400" dirty="0"/>
                <a:t>2016-2019</a:t>
              </a:r>
              <a:r>
                <a:rPr lang="zh-CN" altLang="en-US" sz="1400" dirty="0"/>
                <a:t>年战略规划）</a:t>
              </a:r>
              <a:endParaRPr lang="en-US" sz="1400" dirty="0"/>
            </a:p>
            <a:p>
              <a:r>
                <a:rPr lang="zh-CN" altLang="en-US" sz="1400" dirty="0">
                  <a:solidFill>
                    <a:srgbClr val="C00000"/>
                  </a:solidFill>
                </a:rPr>
                <a:t>修改</a:t>
              </a:r>
              <a:endParaRPr lang="en-US" sz="1400" dirty="0">
                <a:solidFill>
                  <a:srgbClr val="C00000"/>
                </a:solidFill>
              </a:endParaRPr>
            </a:p>
            <a:p>
              <a:r>
                <a:rPr lang="zh-CN" altLang="en-US" sz="1400" dirty="0">
                  <a:solidFill>
                    <a:schemeClr val="accent6">
                      <a:lumMod val="75000"/>
                    </a:schemeClr>
                  </a:solidFill>
                </a:rPr>
                <a:t>新</a:t>
              </a:r>
              <a:endParaRPr lang="en-US" sz="1400" dirty="0">
                <a:solidFill>
                  <a:schemeClr val="accent6">
                    <a:lumMod val="75000"/>
                  </a:schemeClr>
                </a:solidFill>
              </a:endParaRPr>
            </a:p>
          </p:txBody>
        </p:sp>
        <p:sp>
          <p:nvSpPr>
            <p:cNvPr id="8" name="Rectangle 7"/>
            <p:cNvSpPr/>
            <p:nvPr/>
          </p:nvSpPr>
          <p:spPr>
            <a:xfrm>
              <a:off x="7706701" y="5980938"/>
              <a:ext cx="108000" cy="10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06701" y="6192604"/>
              <a:ext cx="10800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06701" y="6403170"/>
              <a:ext cx="108000" cy="10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798762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各部门的部门目标与各局工作</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65</a:t>
            </a:fld>
            <a:endParaRPr lang="en-US" dirty="0"/>
          </a:p>
        </p:txBody>
      </p:sp>
      <p:sp>
        <p:nvSpPr>
          <p:cNvPr id="4" name="Content Placeholder 3"/>
          <p:cNvSpPr>
            <a:spLocks noGrp="1"/>
          </p:cNvSpPr>
          <p:nvPr>
            <p:ph sz="quarter" idx="1"/>
          </p:nvPr>
        </p:nvSpPr>
        <p:spPr/>
        <p:txBody>
          <a:bodyPr>
            <a:normAutofit/>
          </a:bodyPr>
          <a:lstStyle/>
          <a:p>
            <a:r>
              <a:rPr lang="zh-CN" altLang="en-US" dirty="0" smtClean="0"/>
              <a:t>在</a:t>
            </a:r>
            <a:r>
              <a:rPr lang="en-US" altLang="zh-CN" dirty="0" smtClean="0"/>
              <a:t>CWG-SFP</a:t>
            </a:r>
            <a:r>
              <a:rPr lang="zh-CN" altLang="en-US" dirty="0" smtClean="0"/>
              <a:t>会议上讨论了一项建议，即，将</a:t>
            </a:r>
            <a:r>
              <a:rPr lang="zh-CN" altLang="en-US" b="1" dirty="0" smtClean="0"/>
              <a:t>部门目标与各局部门（促成因素）</a:t>
            </a:r>
            <a:r>
              <a:rPr lang="zh-CN" altLang="en-US" dirty="0" smtClean="0"/>
              <a:t>予以区分</a:t>
            </a:r>
            <a:endParaRPr lang="en-US" b="1" dirty="0" smtClean="0"/>
          </a:p>
          <a:p>
            <a:pPr marL="0" indent="0">
              <a:buNone/>
            </a:pPr>
            <a:endParaRPr lang="en-US" dirty="0" smtClean="0"/>
          </a:p>
          <a:p>
            <a:pPr marL="0" indent="0">
              <a:buNone/>
            </a:pPr>
            <a:r>
              <a:rPr lang="en-US" sz="2000" dirty="0" smtClean="0">
                <a:sym typeface="Wingdings" panose="05000000000000000000" pitchFamily="2" charset="2"/>
              </a:rPr>
              <a:t> </a:t>
            </a:r>
            <a:r>
              <a:rPr lang="zh-CN" altLang="en-US" sz="2000" dirty="0" smtClean="0">
                <a:sym typeface="Wingdings" panose="05000000000000000000" pitchFamily="2" charset="2"/>
              </a:rPr>
              <a:t>相关建议：</a:t>
            </a:r>
            <a:endParaRPr lang="en-US" sz="2000" dirty="0" smtClean="0"/>
          </a:p>
          <a:p>
            <a:r>
              <a:rPr lang="zh-CN" altLang="en-US" dirty="0" smtClean="0"/>
              <a:t>将“</a:t>
            </a:r>
            <a:r>
              <a:rPr lang="zh-CN" altLang="en-US" b="1" dirty="0" smtClean="0"/>
              <a:t>促成因素”</a:t>
            </a:r>
            <a:r>
              <a:rPr lang="zh-CN" altLang="en-US" dirty="0" smtClean="0"/>
              <a:t>理念</a:t>
            </a:r>
            <a:r>
              <a:rPr lang="zh-CN" altLang="en-US" b="1" dirty="0" smtClean="0"/>
              <a:t>也用于各局</a:t>
            </a:r>
            <a:r>
              <a:rPr lang="zh-CN" altLang="en-US" dirty="0" smtClean="0"/>
              <a:t>，方法类似于该理念在</a:t>
            </a:r>
            <a:r>
              <a:rPr lang="en-US" altLang="zh-CN" dirty="0" smtClean="0"/>
              <a:t>2016-2019</a:t>
            </a:r>
            <a:r>
              <a:rPr lang="zh-CN" altLang="en-US" dirty="0" smtClean="0"/>
              <a:t>年战略规划中总秘书处部分的使用</a:t>
            </a:r>
            <a:endParaRPr lang="en-US" dirty="0"/>
          </a:p>
        </p:txBody>
      </p:sp>
    </p:spTree>
    <p:extLst>
      <p:ext uri="{BB962C8B-B14F-4D97-AF65-F5344CB8AC3E}">
        <p14:creationId xmlns:p14="http://schemas.microsoft.com/office/powerpoint/2010/main" val="151505590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endParaRPr lang="en-US" dirty="0" smtClean="0"/>
          </a:p>
        </p:txBody>
      </p:sp>
      <p:sp>
        <p:nvSpPr>
          <p:cNvPr id="3" name="Title 2"/>
          <p:cNvSpPr>
            <a:spLocks noGrp="1"/>
          </p:cNvSpPr>
          <p:nvPr>
            <p:ph type="title"/>
          </p:nvPr>
        </p:nvSpPr>
        <p:spPr/>
        <p:txBody>
          <a:bodyPr>
            <a:normAutofit/>
          </a:bodyPr>
          <a:lstStyle/>
          <a:p>
            <a:r>
              <a:rPr lang="zh-CN" altLang="en-US" dirty="0" smtClean="0"/>
              <a:t>促成因素</a:t>
            </a:r>
            <a:endParaRPr lang="en-US" dirty="0"/>
          </a:p>
        </p:txBody>
      </p:sp>
      <p:sp>
        <p:nvSpPr>
          <p:cNvPr id="4" name="Slide Number Placeholder 3"/>
          <p:cNvSpPr>
            <a:spLocks noGrp="1"/>
          </p:cNvSpPr>
          <p:nvPr>
            <p:ph type="sldNum" sz="quarter" idx="11"/>
          </p:nvPr>
        </p:nvSpPr>
        <p:spPr/>
        <p:txBody>
          <a:bodyPr/>
          <a:lstStyle/>
          <a:p>
            <a:fld id="{DDD2957A-38BF-4766-88FD-46AF2F4ED65D}" type="slidenum">
              <a:rPr lang="en-US" smtClean="0"/>
              <a:t>66</a:t>
            </a:fld>
            <a:endParaRPr lang="en-US"/>
          </a:p>
        </p:txBody>
      </p:sp>
    </p:spTree>
    <p:extLst>
      <p:ext uri="{BB962C8B-B14F-4D97-AF65-F5344CB8AC3E}">
        <p14:creationId xmlns:p14="http://schemas.microsoft.com/office/powerpoint/2010/main" val="8772404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t="1350"/>
          <a:stretch/>
        </p:blipFill>
        <p:spPr>
          <a:xfrm>
            <a:off x="4241095" y="1340768"/>
            <a:ext cx="4867409" cy="5439657"/>
          </a:xfrm>
          <a:prstGeom prst="rect">
            <a:avLst/>
          </a:prstGeom>
        </p:spPr>
      </p:pic>
      <p:sp>
        <p:nvSpPr>
          <p:cNvPr id="2" name="Title 1"/>
          <p:cNvSpPr>
            <a:spLocks noGrp="1"/>
          </p:cNvSpPr>
          <p:nvPr>
            <p:ph type="title"/>
          </p:nvPr>
        </p:nvSpPr>
        <p:spPr/>
        <p:txBody>
          <a:bodyPr>
            <a:noAutofit/>
          </a:bodyPr>
          <a:lstStyle/>
          <a:p>
            <a:r>
              <a:rPr lang="zh-CN" altLang="en-US" sz="3200" dirty="0" smtClean="0"/>
              <a:t>事例：秘书处工作与国际电联在</a:t>
            </a:r>
            <a:r>
              <a:rPr lang="en-US" altLang="zh-CN" sz="3200" dirty="0" smtClean="0"/>
              <a:t>SDG</a:t>
            </a:r>
            <a:r>
              <a:rPr lang="zh-CN" altLang="en-US" sz="3200" dirty="0" smtClean="0"/>
              <a:t>框架范围内的工作</a:t>
            </a:r>
            <a:endParaRPr lang="en-US" sz="3200"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67</a:t>
            </a:fld>
            <a:endParaRPr lang="en-US" dirty="0"/>
          </a:p>
        </p:txBody>
      </p:sp>
      <p:sp>
        <p:nvSpPr>
          <p:cNvPr id="4" name="Content Placeholder 3"/>
          <p:cNvSpPr>
            <a:spLocks noGrp="1"/>
          </p:cNvSpPr>
          <p:nvPr>
            <p:ph sz="quarter" idx="1"/>
          </p:nvPr>
        </p:nvSpPr>
        <p:spPr>
          <a:xfrm>
            <a:off x="323528" y="1600200"/>
            <a:ext cx="3815336" cy="4495800"/>
          </a:xfrm>
        </p:spPr>
        <p:txBody>
          <a:bodyPr>
            <a:normAutofit/>
          </a:bodyPr>
          <a:lstStyle/>
          <a:p>
            <a:r>
              <a:rPr lang="zh-CN" altLang="en-US" sz="2400" dirty="0" smtClean="0"/>
              <a:t>联合国工业发展组织（</a:t>
            </a:r>
            <a:r>
              <a:rPr lang="en-US" altLang="zh-CN" sz="2400" dirty="0" smtClean="0"/>
              <a:t>UNIDO</a:t>
            </a:r>
            <a:r>
              <a:rPr lang="zh-CN" altLang="en-US" sz="2400" dirty="0" smtClean="0"/>
              <a:t>）的方式（与国际电联战略框架相比较）</a:t>
            </a:r>
            <a:endParaRPr lang="en-US" sz="2400" dirty="0"/>
          </a:p>
        </p:txBody>
      </p:sp>
      <p:sp>
        <p:nvSpPr>
          <p:cNvPr id="6" name="Left Brace 5"/>
          <p:cNvSpPr/>
          <p:nvPr/>
        </p:nvSpPr>
        <p:spPr>
          <a:xfrm>
            <a:off x="4038809" y="4149080"/>
            <a:ext cx="317167" cy="2448272"/>
          </a:xfrm>
          <a:prstGeom prst="leftBrace">
            <a:avLst>
              <a:gd name="adj1" fmla="val 8333"/>
              <a:gd name="adj2" fmla="val 32493"/>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e 10"/>
          <p:cNvSpPr/>
          <p:nvPr/>
        </p:nvSpPr>
        <p:spPr>
          <a:xfrm>
            <a:off x="3822785" y="1504692"/>
            <a:ext cx="317167" cy="2644388"/>
          </a:xfrm>
          <a:prstGeom prst="leftBrace">
            <a:avLst>
              <a:gd name="adj1" fmla="val 8333"/>
              <a:gd name="adj2" fmla="val 86740"/>
            </a:avLst>
          </a:prstGeom>
          <a:ln w="285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2380135" y="4581128"/>
            <a:ext cx="1720343" cy="584775"/>
          </a:xfrm>
          <a:prstGeom prst="rect">
            <a:avLst/>
          </a:prstGeom>
          <a:noFill/>
        </p:spPr>
        <p:txBody>
          <a:bodyPr wrap="none" rtlCol="0">
            <a:spAutoFit/>
          </a:bodyPr>
          <a:lstStyle/>
          <a:p>
            <a:pPr algn="ctr"/>
            <a:r>
              <a:rPr lang="zh-CN" altLang="en-US" sz="1600" b="1" dirty="0" smtClean="0">
                <a:solidFill>
                  <a:schemeClr val="accent2"/>
                </a:solidFill>
              </a:rPr>
              <a:t>国际电联秘书处</a:t>
            </a:r>
            <a:r>
              <a:rPr lang="en-US" altLang="zh-CN" sz="1600" b="1" dirty="0" smtClean="0">
                <a:solidFill>
                  <a:schemeClr val="accent2"/>
                </a:solidFill>
              </a:rPr>
              <a:t>/</a:t>
            </a:r>
            <a:br>
              <a:rPr lang="en-US" altLang="zh-CN" sz="1600" b="1" dirty="0" smtClean="0">
                <a:solidFill>
                  <a:schemeClr val="accent2"/>
                </a:solidFill>
              </a:rPr>
            </a:br>
            <a:r>
              <a:rPr lang="zh-CN" altLang="en-US" sz="1600" b="1" dirty="0" smtClean="0">
                <a:solidFill>
                  <a:schemeClr val="accent2"/>
                </a:solidFill>
              </a:rPr>
              <a:t>各局</a:t>
            </a:r>
            <a:endParaRPr lang="en-US" sz="1600" b="1" dirty="0">
              <a:solidFill>
                <a:schemeClr val="accent2"/>
              </a:solidFill>
            </a:endParaRPr>
          </a:p>
        </p:txBody>
      </p:sp>
      <p:sp>
        <p:nvSpPr>
          <p:cNvPr id="13" name="TextBox 12"/>
          <p:cNvSpPr txBox="1"/>
          <p:nvPr/>
        </p:nvSpPr>
        <p:spPr>
          <a:xfrm>
            <a:off x="2305826" y="3645024"/>
            <a:ext cx="1632177" cy="338554"/>
          </a:xfrm>
          <a:prstGeom prst="rect">
            <a:avLst/>
          </a:prstGeom>
          <a:noFill/>
        </p:spPr>
        <p:txBody>
          <a:bodyPr wrap="none" rtlCol="0">
            <a:spAutoFit/>
          </a:bodyPr>
          <a:lstStyle/>
          <a:p>
            <a:pPr algn="ctr"/>
            <a:r>
              <a:rPr lang="zh-CN" altLang="en-US" sz="1600" b="1" dirty="0">
                <a:solidFill>
                  <a:schemeClr val="accent6"/>
                </a:solidFill>
              </a:rPr>
              <a:t>国际电</a:t>
            </a:r>
            <a:r>
              <a:rPr lang="zh-CN" altLang="en-US" sz="1600" b="1" dirty="0" smtClean="0">
                <a:solidFill>
                  <a:schemeClr val="accent6"/>
                </a:solidFill>
              </a:rPr>
              <a:t>联各部门</a:t>
            </a:r>
            <a:endParaRPr lang="en-US" sz="1600" b="1" dirty="0">
              <a:solidFill>
                <a:schemeClr val="accent6"/>
              </a:solidFill>
            </a:endParaRPr>
          </a:p>
        </p:txBody>
      </p:sp>
      <p:pic>
        <p:nvPicPr>
          <p:cNvPr id="50" name="Picture 49"/>
          <p:cNvPicPr>
            <a:picLocks noChangeAspect="1"/>
          </p:cNvPicPr>
          <p:nvPr/>
        </p:nvPicPr>
        <p:blipFill>
          <a:blip r:embed="rId4"/>
          <a:stretch>
            <a:fillRect/>
          </a:stretch>
        </p:blipFill>
        <p:spPr>
          <a:xfrm>
            <a:off x="68461" y="3068960"/>
            <a:ext cx="2273288" cy="2449610"/>
          </a:xfrm>
          <a:prstGeom prst="rect">
            <a:avLst/>
          </a:prstGeom>
        </p:spPr>
      </p:pic>
      <p:sp>
        <p:nvSpPr>
          <p:cNvPr id="8" name="TextBox 7"/>
          <p:cNvSpPr txBox="1"/>
          <p:nvPr/>
        </p:nvSpPr>
        <p:spPr>
          <a:xfrm>
            <a:off x="42284" y="4619625"/>
            <a:ext cx="257369" cy="753591"/>
          </a:xfrm>
          <a:prstGeom prst="rect">
            <a:avLst/>
          </a:prstGeom>
          <a:solidFill>
            <a:schemeClr val="bg1"/>
          </a:solidFill>
        </p:spPr>
        <p:txBody>
          <a:bodyPr vert="vert270" wrap="square" lIns="36000" rIns="36000" rtlCol="0">
            <a:spAutoFit/>
          </a:bodyPr>
          <a:lstStyle/>
          <a:p>
            <a:pPr algn="ctr"/>
            <a:r>
              <a:rPr lang="zh-CN" altLang="en-US" sz="1200" dirty="0" smtClean="0">
                <a:solidFill>
                  <a:schemeClr val="accent2">
                    <a:lumMod val="50000"/>
                  </a:schemeClr>
                </a:solidFill>
              </a:rPr>
              <a:t>效率</a:t>
            </a:r>
            <a:endParaRPr lang="en-GB" sz="1200" dirty="0">
              <a:solidFill>
                <a:schemeClr val="accent2">
                  <a:lumMod val="50000"/>
                </a:schemeClr>
              </a:solidFill>
            </a:endParaRPr>
          </a:p>
        </p:txBody>
      </p:sp>
      <p:sp>
        <p:nvSpPr>
          <p:cNvPr id="12" name="TextBox 11"/>
          <p:cNvSpPr txBox="1"/>
          <p:nvPr/>
        </p:nvSpPr>
        <p:spPr>
          <a:xfrm>
            <a:off x="53070" y="3530242"/>
            <a:ext cx="257369" cy="906870"/>
          </a:xfrm>
          <a:prstGeom prst="rect">
            <a:avLst/>
          </a:prstGeom>
          <a:solidFill>
            <a:schemeClr val="bg1"/>
          </a:solidFill>
        </p:spPr>
        <p:txBody>
          <a:bodyPr vert="vert270" wrap="square" lIns="36000" rIns="36000" rtlCol="0">
            <a:spAutoFit/>
          </a:bodyPr>
          <a:lstStyle/>
          <a:p>
            <a:pPr algn="ctr"/>
            <a:r>
              <a:rPr lang="zh-CN" altLang="en-US" sz="1200" dirty="0">
                <a:solidFill>
                  <a:schemeClr val="accent2">
                    <a:lumMod val="50000"/>
                  </a:schemeClr>
                </a:solidFill>
              </a:rPr>
              <a:t>有效性</a:t>
            </a:r>
            <a:endParaRPr lang="en-GB" sz="1200" dirty="0">
              <a:solidFill>
                <a:schemeClr val="accent2">
                  <a:lumMod val="50000"/>
                </a:schemeClr>
              </a:solidFill>
            </a:endParaRPr>
          </a:p>
        </p:txBody>
      </p:sp>
      <p:sp>
        <p:nvSpPr>
          <p:cNvPr id="14" name="TextBox 13"/>
          <p:cNvSpPr txBox="1"/>
          <p:nvPr/>
        </p:nvSpPr>
        <p:spPr>
          <a:xfrm>
            <a:off x="368364" y="3526709"/>
            <a:ext cx="380480" cy="906870"/>
          </a:xfrm>
          <a:prstGeom prst="rect">
            <a:avLst/>
          </a:prstGeom>
          <a:solidFill>
            <a:schemeClr val="bg1"/>
          </a:solidFill>
        </p:spPr>
        <p:txBody>
          <a:bodyPr vert="vert270" wrap="square" lIns="36000" rIns="36000" rtlCol="0">
            <a:spAutoFit/>
          </a:bodyPr>
          <a:lstStyle/>
          <a:p>
            <a:pPr algn="ctr"/>
            <a:r>
              <a:rPr lang="zh-CN" altLang="en-US" sz="1000" dirty="0" smtClean="0">
                <a:solidFill>
                  <a:schemeClr val="accent6">
                    <a:lumMod val="75000"/>
                  </a:schemeClr>
                </a:solidFill>
              </a:rPr>
              <a:t>轻松控制 </a:t>
            </a:r>
            <a:r>
              <a:rPr lang="en-US" altLang="zh-CN" sz="1000" dirty="0" smtClean="0">
                <a:solidFill>
                  <a:schemeClr val="accent6">
                    <a:lumMod val="75000"/>
                  </a:schemeClr>
                </a:solidFill>
              </a:rPr>
              <a:t>– </a:t>
            </a:r>
            <a:br>
              <a:rPr lang="en-US" altLang="zh-CN" sz="1000" dirty="0" smtClean="0">
                <a:solidFill>
                  <a:schemeClr val="accent6">
                    <a:lumMod val="75000"/>
                  </a:schemeClr>
                </a:solidFill>
              </a:rPr>
            </a:br>
            <a:r>
              <a:rPr lang="zh-CN" altLang="en-US" sz="1000" dirty="0" smtClean="0">
                <a:solidFill>
                  <a:schemeClr val="accent6">
                    <a:lumMod val="75000"/>
                  </a:schemeClr>
                </a:solidFill>
              </a:rPr>
              <a:t>外向</a:t>
            </a:r>
            <a:endParaRPr lang="en-GB" sz="1000" dirty="0">
              <a:solidFill>
                <a:schemeClr val="accent6">
                  <a:lumMod val="75000"/>
                </a:schemeClr>
              </a:solidFill>
            </a:endParaRPr>
          </a:p>
        </p:txBody>
      </p:sp>
      <p:sp>
        <p:nvSpPr>
          <p:cNvPr id="15" name="TextBox 14"/>
          <p:cNvSpPr txBox="1"/>
          <p:nvPr/>
        </p:nvSpPr>
        <p:spPr>
          <a:xfrm>
            <a:off x="343160" y="4542985"/>
            <a:ext cx="380480" cy="906870"/>
          </a:xfrm>
          <a:prstGeom prst="rect">
            <a:avLst/>
          </a:prstGeom>
          <a:solidFill>
            <a:schemeClr val="bg1"/>
          </a:solidFill>
        </p:spPr>
        <p:txBody>
          <a:bodyPr vert="vert270" wrap="square" lIns="36000" rIns="36000" rtlCol="0">
            <a:spAutoFit/>
          </a:bodyPr>
          <a:lstStyle/>
          <a:p>
            <a:pPr algn="ctr"/>
            <a:r>
              <a:rPr lang="zh-CN" altLang="en-US" sz="1000" dirty="0" smtClean="0">
                <a:solidFill>
                  <a:schemeClr val="accent2">
                    <a:lumMod val="75000"/>
                  </a:schemeClr>
                </a:solidFill>
              </a:rPr>
              <a:t>严格控制 </a:t>
            </a:r>
            <a:r>
              <a:rPr lang="en-US" altLang="zh-CN" sz="1000" dirty="0" smtClean="0">
                <a:solidFill>
                  <a:schemeClr val="accent2">
                    <a:lumMod val="75000"/>
                  </a:schemeClr>
                </a:solidFill>
              </a:rPr>
              <a:t>– </a:t>
            </a:r>
            <a:br>
              <a:rPr lang="en-US" altLang="zh-CN" sz="1000" dirty="0" smtClean="0">
                <a:solidFill>
                  <a:schemeClr val="accent2">
                    <a:lumMod val="75000"/>
                  </a:schemeClr>
                </a:solidFill>
              </a:rPr>
            </a:br>
            <a:r>
              <a:rPr lang="zh-CN" altLang="en-US" sz="1000" dirty="0" smtClean="0">
                <a:solidFill>
                  <a:schemeClr val="accent2">
                    <a:lumMod val="75000"/>
                  </a:schemeClr>
                </a:solidFill>
              </a:rPr>
              <a:t>组织内部</a:t>
            </a:r>
            <a:endParaRPr lang="en-GB" sz="1000" dirty="0">
              <a:solidFill>
                <a:schemeClr val="accent2">
                  <a:lumMod val="75000"/>
                </a:schemeClr>
              </a:solidFill>
            </a:endParaRPr>
          </a:p>
        </p:txBody>
      </p:sp>
      <p:sp>
        <p:nvSpPr>
          <p:cNvPr id="9" name="TextBox 8"/>
          <p:cNvSpPr txBox="1"/>
          <p:nvPr/>
        </p:nvSpPr>
        <p:spPr>
          <a:xfrm>
            <a:off x="1018909" y="3131443"/>
            <a:ext cx="1054248" cy="200055"/>
          </a:xfrm>
          <a:prstGeom prst="rect">
            <a:avLst/>
          </a:prstGeom>
          <a:solidFill>
            <a:schemeClr val="accent6">
              <a:lumMod val="50000"/>
            </a:schemeClr>
          </a:solidFill>
        </p:spPr>
        <p:txBody>
          <a:bodyPr wrap="square" tIns="0" bIns="0" rtlCol="0">
            <a:spAutoFit/>
          </a:bodyPr>
          <a:lstStyle/>
          <a:p>
            <a:pPr algn="ctr"/>
            <a:r>
              <a:rPr lang="zh-CN" altLang="en-US" sz="1300" dirty="0" smtClean="0">
                <a:solidFill>
                  <a:schemeClr val="bg1"/>
                </a:solidFill>
              </a:rPr>
              <a:t>愿景与使命</a:t>
            </a:r>
            <a:endParaRPr lang="en-GB" sz="1300" dirty="0">
              <a:solidFill>
                <a:schemeClr val="bg1"/>
              </a:solidFill>
            </a:endParaRPr>
          </a:p>
        </p:txBody>
      </p:sp>
      <p:sp>
        <p:nvSpPr>
          <p:cNvPr id="16" name="TextBox 15"/>
          <p:cNvSpPr txBox="1"/>
          <p:nvPr/>
        </p:nvSpPr>
        <p:spPr>
          <a:xfrm>
            <a:off x="812726" y="3563491"/>
            <a:ext cx="1435183" cy="200055"/>
          </a:xfrm>
          <a:prstGeom prst="rect">
            <a:avLst/>
          </a:prstGeom>
          <a:solidFill>
            <a:schemeClr val="accent6">
              <a:lumMod val="75000"/>
            </a:schemeClr>
          </a:solidFill>
        </p:spPr>
        <p:txBody>
          <a:bodyPr wrap="square" lIns="0" tIns="0" rIns="0" bIns="0" rtlCol="0">
            <a:spAutoFit/>
          </a:bodyPr>
          <a:lstStyle/>
          <a:p>
            <a:pPr algn="ctr"/>
            <a:r>
              <a:rPr lang="zh-CN" altLang="en-US" sz="1300" dirty="0" smtClean="0">
                <a:solidFill>
                  <a:schemeClr val="bg1"/>
                </a:solidFill>
              </a:rPr>
              <a:t>战略目标</a:t>
            </a:r>
            <a:r>
              <a:rPr lang="en-US" altLang="zh-CN" sz="1300" dirty="0" smtClean="0">
                <a:solidFill>
                  <a:schemeClr val="bg1"/>
                </a:solidFill>
              </a:rPr>
              <a:t>/</a:t>
            </a:r>
            <a:r>
              <a:rPr lang="zh-CN" altLang="en-US" sz="1300" dirty="0" smtClean="0">
                <a:solidFill>
                  <a:schemeClr val="bg1"/>
                </a:solidFill>
              </a:rPr>
              <a:t>具体目标</a:t>
            </a:r>
            <a:endParaRPr lang="en-GB" sz="1300" dirty="0">
              <a:solidFill>
                <a:schemeClr val="bg1"/>
              </a:solidFill>
            </a:endParaRPr>
          </a:p>
        </p:txBody>
      </p:sp>
      <p:sp>
        <p:nvSpPr>
          <p:cNvPr id="17" name="TextBox 16"/>
          <p:cNvSpPr txBox="1"/>
          <p:nvPr/>
        </p:nvSpPr>
        <p:spPr>
          <a:xfrm>
            <a:off x="833269" y="3944491"/>
            <a:ext cx="1435183" cy="200055"/>
          </a:xfrm>
          <a:prstGeom prst="rect">
            <a:avLst/>
          </a:prstGeom>
          <a:solidFill>
            <a:schemeClr val="accent6">
              <a:lumMod val="40000"/>
              <a:lumOff val="60000"/>
            </a:schemeClr>
          </a:solidFill>
        </p:spPr>
        <p:txBody>
          <a:bodyPr wrap="square" lIns="0" tIns="0" rIns="0" bIns="0" rtlCol="0">
            <a:spAutoFit/>
          </a:bodyPr>
          <a:lstStyle/>
          <a:p>
            <a:pPr algn="ctr"/>
            <a:r>
              <a:rPr lang="zh-CN" altLang="en-US" sz="1300" dirty="0"/>
              <a:t>部门</a:t>
            </a:r>
            <a:r>
              <a:rPr lang="zh-CN" altLang="en-US" sz="1300" dirty="0" smtClean="0"/>
              <a:t>目标</a:t>
            </a:r>
            <a:r>
              <a:rPr lang="en-US" altLang="zh-CN" sz="1300" dirty="0" smtClean="0"/>
              <a:t>/</a:t>
            </a:r>
            <a:r>
              <a:rPr lang="zh-CN" altLang="en-US" sz="1300" dirty="0"/>
              <a:t>成果</a:t>
            </a:r>
            <a:endParaRPr lang="en-GB" sz="1300" dirty="0"/>
          </a:p>
        </p:txBody>
      </p:sp>
      <p:sp>
        <p:nvSpPr>
          <p:cNvPr id="18" name="TextBox 17"/>
          <p:cNvSpPr txBox="1"/>
          <p:nvPr/>
        </p:nvSpPr>
        <p:spPr>
          <a:xfrm>
            <a:off x="1001975" y="4453081"/>
            <a:ext cx="1054248" cy="200055"/>
          </a:xfrm>
          <a:prstGeom prst="rect">
            <a:avLst/>
          </a:prstGeom>
          <a:solidFill>
            <a:schemeClr val="accent1">
              <a:lumMod val="40000"/>
              <a:lumOff val="60000"/>
            </a:schemeClr>
          </a:solidFill>
        </p:spPr>
        <p:txBody>
          <a:bodyPr wrap="square" tIns="0" bIns="0" rtlCol="0">
            <a:spAutoFit/>
          </a:bodyPr>
          <a:lstStyle/>
          <a:p>
            <a:pPr algn="ctr"/>
            <a:r>
              <a:rPr lang="zh-CN" altLang="en-US" sz="1300" dirty="0" smtClean="0"/>
              <a:t>输出成果</a:t>
            </a:r>
            <a:endParaRPr lang="en-GB" sz="1300" dirty="0"/>
          </a:p>
        </p:txBody>
      </p:sp>
      <p:sp>
        <p:nvSpPr>
          <p:cNvPr id="19" name="TextBox 18"/>
          <p:cNvSpPr txBox="1"/>
          <p:nvPr/>
        </p:nvSpPr>
        <p:spPr>
          <a:xfrm>
            <a:off x="1018909" y="4861643"/>
            <a:ext cx="1054248" cy="200055"/>
          </a:xfrm>
          <a:prstGeom prst="rect">
            <a:avLst/>
          </a:prstGeom>
          <a:solidFill>
            <a:schemeClr val="accent1"/>
          </a:solidFill>
        </p:spPr>
        <p:txBody>
          <a:bodyPr wrap="square" tIns="0" bIns="0" rtlCol="0">
            <a:spAutoFit/>
          </a:bodyPr>
          <a:lstStyle/>
          <a:p>
            <a:pPr algn="ctr"/>
            <a:r>
              <a:rPr lang="zh-CN" altLang="en-US" sz="1300" dirty="0">
                <a:solidFill>
                  <a:schemeClr val="bg1"/>
                </a:solidFill>
              </a:rPr>
              <a:t>活动</a:t>
            </a:r>
            <a:endParaRPr lang="en-GB" sz="1300" dirty="0">
              <a:solidFill>
                <a:schemeClr val="bg1"/>
              </a:solidFill>
            </a:endParaRPr>
          </a:p>
        </p:txBody>
      </p:sp>
      <p:sp>
        <p:nvSpPr>
          <p:cNvPr id="20" name="TextBox 19"/>
          <p:cNvSpPr txBox="1"/>
          <p:nvPr/>
        </p:nvSpPr>
        <p:spPr>
          <a:xfrm>
            <a:off x="1009700" y="5232395"/>
            <a:ext cx="1054248" cy="200055"/>
          </a:xfrm>
          <a:prstGeom prst="rect">
            <a:avLst/>
          </a:prstGeom>
          <a:solidFill>
            <a:schemeClr val="accent1">
              <a:lumMod val="60000"/>
              <a:lumOff val="40000"/>
            </a:schemeClr>
          </a:solidFill>
        </p:spPr>
        <p:txBody>
          <a:bodyPr wrap="square" tIns="0" bIns="0" rtlCol="0">
            <a:spAutoFit/>
          </a:bodyPr>
          <a:lstStyle/>
          <a:p>
            <a:pPr algn="ctr"/>
            <a:r>
              <a:rPr lang="zh-CN" altLang="en-US" sz="1300" dirty="0">
                <a:solidFill>
                  <a:schemeClr val="bg1"/>
                </a:solidFill>
              </a:rPr>
              <a:t>输入</a:t>
            </a:r>
            <a:endParaRPr lang="en-GB" sz="1300" dirty="0">
              <a:solidFill>
                <a:schemeClr val="bg1"/>
              </a:solidFill>
            </a:endParaRPr>
          </a:p>
        </p:txBody>
      </p:sp>
    </p:spTree>
    <p:extLst>
      <p:ext uri="{BB962C8B-B14F-4D97-AF65-F5344CB8AC3E}">
        <p14:creationId xmlns:p14="http://schemas.microsoft.com/office/powerpoint/2010/main" val="17003246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zh-CN" altLang="en-US" sz="2800" dirty="0" smtClean="0"/>
              <a:t>促成因素</a:t>
            </a:r>
            <a:r>
              <a:rPr lang="en-US" sz="2800" dirty="0" smtClean="0"/>
              <a:t> </a:t>
            </a:r>
            <a:r>
              <a:rPr lang="mr-IN" sz="2800" dirty="0" smtClean="0"/>
              <a:t>–</a:t>
            </a:r>
            <a:r>
              <a:rPr lang="en-US" sz="2800" dirty="0" smtClean="0"/>
              <a:t> </a:t>
            </a:r>
            <a:r>
              <a:rPr lang="zh-CN" altLang="en-US" sz="2800" dirty="0" smtClean="0"/>
              <a:t>总秘书处和各局的作用</a:t>
            </a:r>
            <a:endParaRPr lang="en-US" sz="2800" dirty="0"/>
          </a:p>
        </p:txBody>
      </p:sp>
      <p:sp>
        <p:nvSpPr>
          <p:cNvPr id="3" name="Slide Number Placeholder 2"/>
          <p:cNvSpPr>
            <a:spLocks noGrp="1"/>
          </p:cNvSpPr>
          <p:nvPr>
            <p:ph type="sldNum" sz="quarter" idx="11"/>
          </p:nvPr>
        </p:nvSpPr>
        <p:spPr/>
        <p:txBody>
          <a:bodyPr>
            <a:normAutofit fontScale="85000" lnSpcReduction="20000"/>
          </a:bodyPr>
          <a:lstStyle/>
          <a:p>
            <a:fld id="{DDD2957A-38BF-4766-88FD-46AF2F4ED65D}" type="slidenum">
              <a:rPr lang="en-US" smtClean="0"/>
              <a:t>68</a:t>
            </a:fld>
            <a:endParaRPr lang="en-US" dirty="0"/>
          </a:p>
        </p:txBody>
      </p:sp>
      <p:sp>
        <p:nvSpPr>
          <p:cNvPr id="34" name="Content Placeholder 33"/>
          <p:cNvSpPr>
            <a:spLocks noGrp="1"/>
          </p:cNvSpPr>
          <p:nvPr>
            <p:ph idx="1"/>
          </p:nvPr>
        </p:nvSpPr>
        <p:spPr>
          <a:xfrm>
            <a:off x="612648" y="5515546"/>
            <a:ext cx="8153400" cy="1225822"/>
          </a:xfrm>
        </p:spPr>
        <p:txBody>
          <a:bodyPr>
            <a:noAutofit/>
          </a:bodyPr>
          <a:lstStyle/>
          <a:p>
            <a:r>
              <a:rPr lang="zh-CN" altLang="en-US" sz="2000" dirty="0" smtClean="0"/>
              <a:t>促成因素不仅</a:t>
            </a:r>
            <a:r>
              <a:rPr lang="zh-CN" altLang="en-US" sz="2000" b="1" dirty="0" smtClean="0"/>
              <a:t>由总秘书处提供，也由各局提供</a:t>
            </a:r>
            <a:endParaRPr lang="en-US" sz="2000" b="1" dirty="0" smtClean="0"/>
          </a:p>
          <a:p>
            <a:r>
              <a:rPr lang="zh-CN" altLang="en-US" sz="2000" b="1" dirty="0" smtClean="0"/>
              <a:t>各局的工作（及目标）</a:t>
            </a:r>
            <a:r>
              <a:rPr lang="zh-CN" altLang="en-US" sz="2000" dirty="0" smtClean="0"/>
              <a:t>的描述方法将类似于总秘书处描述</a:t>
            </a:r>
            <a:r>
              <a:rPr lang="zh-CN" altLang="en-US" sz="2000" b="1" dirty="0" smtClean="0"/>
              <a:t>促成因素</a:t>
            </a:r>
            <a:r>
              <a:rPr lang="zh-CN" altLang="en-US" sz="2000" dirty="0" smtClean="0"/>
              <a:t>为实现总体部门目标和战略目标所做贡献的方法</a:t>
            </a:r>
            <a:endParaRPr lang="en-US" sz="2000" dirty="0"/>
          </a:p>
        </p:txBody>
      </p:sp>
      <p:sp>
        <p:nvSpPr>
          <p:cNvPr id="6" name="Up Arrow 5"/>
          <p:cNvSpPr/>
          <p:nvPr/>
        </p:nvSpPr>
        <p:spPr>
          <a:xfrm>
            <a:off x="3059832" y="4016988"/>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sp>
        <p:nvSpPr>
          <p:cNvPr id="7" name="Rectangle 6"/>
          <p:cNvSpPr/>
          <p:nvPr/>
        </p:nvSpPr>
        <p:spPr>
          <a:xfrm>
            <a:off x="647565" y="4311267"/>
            <a:ext cx="7848872" cy="1139079"/>
          </a:xfrm>
          <a:prstGeom prst="rect">
            <a:avLst/>
          </a:prstGeom>
          <a:solidFill>
            <a:schemeClr val="accent1">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algn="r">
              <a:lnSpc>
                <a:spcPct val="80000"/>
              </a:lnSpc>
              <a:spcBef>
                <a:spcPts val="100"/>
              </a:spcBef>
            </a:pPr>
            <a:r>
              <a:rPr lang="zh-CN" altLang="en-US" sz="1600" b="1" dirty="0" smtClean="0">
                <a:solidFill>
                  <a:schemeClr val="tx2"/>
                </a:solidFill>
              </a:rPr>
              <a:t>国际电联</a:t>
            </a:r>
            <a:r>
              <a:rPr lang="en-US" altLang="zh-CN" sz="1600" b="1" dirty="0" smtClean="0">
                <a:solidFill>
                  <a:schemeClr val="tx2"/>
                </a:solidFill>
              </a:rPr>
              <a:t/>
            </a:r>
            <a:br>
              <a:rPr lang="en-US" altLang="zh-CN" sz="1600" b="1" dirty="0" smtClean="0">
                <a:solidFill>
                  <a:schemeClr val="tx2"/>
                </a:solidFill>
              </a:rPr>
            </a:br>
            <a:r>
              <a:rPr lang="zh-CN" altLang="en-US" sz="1600" b="1" dirty="0" smtClean="0">
                <a:solidFill>
                  <a:schemeClr val="tx2"/>
                </a:solidFill>
              </a:rPr>
              <a:t>秘书处</a:t>
            </a:r>
            <a:endParaRPr lang="en-US" sz="1600" b="1" dirty="0">
              <a:solidFill>
                <a:schemeClr val="tx2"/>
              </a:solidFill>
            </a:endParaRPr>
          </a:p>
        </p:txBody>
      </p:sp>
      <p:sp>
        <p:nvSpPr>
          <p:cNvPr id="8" name="Rectangle 7"/>
          <p:cNvSpPr/>
          <p:nvPr/>
        </p:nvSpPr>
        <p:spPr>
          <a:xfrm>
            <a:off x="647565" y="3426763"/>
            <a:ext cx="7848872" cy="505445"/>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500" b="1" dirty="0"/>
          </a:p>
        </p:txBody>
      </p:sp>
      <p:sp>
        <p:nvSpPr>
          <p:cNvPr id="9" name="Rectangle 8"/>
          <p:cNvSpPr/>
          <p:nvPr/>
        </p:nvSpPr>
        <p:spPr>
          <a:xfrm>
            <a:off x="647563" y="1700808"/>
            <a:ext cx="7848873" cy="731821"/>
          </a:xfrm>
          <a:prstGeom prst="rect">
            <a:avLst/>
          </a:prstGeom>
          <a:noFill/>
          <a:ln w="3175"/>
        </p:spPr>
        <p:style>
          <a:lnRef idx="2">
            <a:schemeClr val="accent5">
              <a:shade val="50000"/>
            </a:schemeClr>
          </a:lnRef>
          <a:fillRef idx="1">
            <a:schemeClr val="accent5"/>
          </a:fillRef>
          <a:effectRef idx="0">
            <a:schemeClr val="accent5"/>
          </a:effectRef>
          <a:fontRef idx="minor">
            <a:schemeClr val="lt1"/>
          </a:fontRef>
        </p:style>
        <p:txBody>
          <a:bodyPr rot="0" spcFirstLastPara="0" vertOverflow="overflow" horzOverflow="overflow" vert="horz" wrap="square" lIns="144000" tIns="34290" rIns="68580" bIns="34290" numCol="1" spcCol="0" rtlCol="0" fromWordArt="0" anchor="ctr" anchorCtr="0" forceAA="0" compatLnSpc="1">
            <a:prstTxWarp prst="textNoShape">
              <a:avLst/>
            </a:prstTxWarp>
            <a:noAutofit/>
          </a:bodyPr>
          <a:lstStyle/>
          <a:p>
            <a:r>
              <a:rPr lang="zh-CN" altLang="en-US" b="1" dirty="0" smtClean="0">
                <a:solidFill>
                  <a:schemeClr val="tx2"/>
                </a:solidFill>
              </a:rPr>
              <a:t>战略目标和</a:t>
            </a:r>
            <a:r>
              <a:rPr lang="en-US" altLang="zh-CN" b="1" dirty="0" smtClean="0">
                <a:solidFill>
                  <a:schemeClr val="tx2"/>
                </a:solidFill>
              </a:rPr>
              <a:t/>
            </a:r>
            <a:br>
              <a:rPr lang="en-US" altLang="zh-CN" b="1" dirty="0" smtClean="0">
                <a:solidFill>
                  <a:schemeClr val="tx2"/>
                </a:solidFill>
              </a:rPr>
            </a:br>
            <a:r>
              <a:rPr lang="zh-CN" altLang="en-US" b="1" dirty="0" smtClean="0">
                <a:solidFill>
                  <a:schemeClr val="tx2"/>
                </a:solidFill>
              </a:rPr>
              <a:t>具体目标</a:t>
            </a:r>
            <a:endParaRPr lang="en-US" b="1" dirty="0">
              <a:solidFill>
                <a:schemeClr val="tx2"/>
              </a:solidFill>
            </a:endParaRPr>
          </a:p>
        </p:txBody>
      </p:sp>
      <p:sp>
        <p:nvSpPr>
          <p:cNvPr id="10" name="Rectangle 9"/>
          <p:cNvSpPr/>
          <p:nvPr/>
        </p:nvSpPr>
        <p:spPr>
          <a:xfrm>
            <a:off x="647564"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ITU-R</a:t>
            </a:r>
            <a:br>
              <a:rPr lang="en-US" sz="1500" b="1" dirty="0" smtClean="0"/>
            </a:br>
            <a:r>
              <a:rPr lang="zh-CN" altLang="en-US" sz="1500" b="1" dirty="0" smtClean="0"/>
              <a:t>部门目标和成果</a:t>
            </a:r>
            <a:endParaRPr lang="en-US" sz="1500" b="1" dirty="0"/>
          </a:p>
        </p:txBody>
      </p:sp>
      <p:sp>
        <p:nvSpPr>
          <p:cNvPr id="11" name="Rectangle 10"/>
          <p:cNvSpPr/>
          <p:nvPr/>
        </p:nvSpPr>
        <p:spPr>
          <a:xfrm>
            <a:off x="2627996"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smtClean="0"/>
              <a:t>ITU-T</a:t>
            </a:r>
          </a:p>
          <a:p>
            <a:pPr algn="ctr"/>
            <a:r>
              <a:rPr lang="zh-CN" altLang="en-US" sz="1500" b="1" dirty="0"/>
              <a:t>部门目标和成果</a:t>
            </a:r>
            <a:endParaRPr lang="en-US" sz="1500" b="1" dirty="0"/>
          </a:p>
        </p:txBody>
      </p:sp>
      <p:sp>
        <p:nvSpPr>
          <p:cNvPr id="12" name="Rectangle 11"/>
          <p:cNvSpPr/>
          <p:nvPr/>
        </p:nvSpPr>
        <p:spPr>
          <a:xfrm>
            <a:off x="4608004"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en-US" sz="1500" b="1" dirty="0"/>
              <a:t>ITU-D</a:t>
            </a:r>
          </a:p>
          <a:p>
            <a:pPr algn="ctr"/>
            <a:r>
              <a:rPr lang="zh-CN" altLang="en-US" sz="1500" b="1" dirty="0"/>
              <a:t>部门目标和成果</a:t>
            </a:r>
            <a:endParaRPr lang="en-US" sz="1500" dirty="0"/>
          </a:p>
        </p:txBody>
      </p:sp>
      <p:sp>
        <p:nvSpPr>
          <p:cNvPr id="13" name="Rectangle 12"/>
          <p:cNvSpPr/>
          <p:nvPr/>
        </p:nvSpPr>
        <p:spPr>
          <a:xfrm>
            <a:off x="6588436" y="2549612"/>
            <a:ext cx="1908000" cy="468000"/>
          </a:xfrm>
          <a:prstGeom prst="rect">
            <a:avLst/>
          </a:prstGeom>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4290" rIns="36000" bIns="34290" numCol="1" spcCol="0" rtlCol="0" fromWordArt="0" anchor="ctr" anchorCtr="0" forceAA="0" compatLnSpc="1">
            <a:prstTxWarp prst="textNoShape">
              <a:avLst/>
            </a:prstTxWarp>
            <a:noAutofit/>
          </a:bodyPr>
          <a:lstStyle/>
          <a:p>
            <a:pPr algn="ctr"/>
            <a:r>
              <a:rPr lang="zh-CN" altLang="en-US" sz="1500" b="1" dirty="0"/>
              <a:t>国际电</a:t>
            </a:r>
            <a:r>
              <a:rPr lang="zh-CN" altLang="en-US" sz="1500" b="1" dirty="0" smtClean="0"/>
              <a:t>联</a:t>
            </a:r>
            <a:r>
              <a:rPr lang="en-US" altLang="zh-CN" sz="1500" b="1" dirty="0" smtClean="0"/>
              <a:t/>
            </a:r>
            <a:br>
              <a:rPr lang="en-US" altLang="zh-CN" sz="1500" b="1" dirty="0" smtClean="0"/>
            </a:br>
            <a:r>
              <a:rPr lang="zh-CN" altLang="en-US" sz="1500" b="1" dirty="0" smtClean="0"/>
              <a:t>跨部门目标</a:t>
            </a:r>
            <a:r>
              <a:rPr lang="zh-CN" altLang="en-US" sz="1500" b="1" dirty="0"/>
              <a:t>和成果</a:t>
            </a:r>
            <a:endParaRPr lang="en-US" sz="1500" b="1" dirty="0"/>
          </a:p>
        </p:txBody>
      </p:sp>
      <p:sp>
        <p:nvSpPr>
          <p:cNvPr id="14" name="Isosceles Triangle 11"/>
          <p:cNvSpPr/>
          <p:nvPr/>
        </p:nvSpPr>
        <p:spPr>
          <a:xfrm>
            <a:off x="647564" y="987530"/>
            <a:ext cx="7848872" cy="657618"/>
          </a:xfrm>
          <a:prstGeom prst="triangle">
            <a:avLst/>
          </a:prstGeom>
          <a:solidFill>
            <a:schemeClr val="accent1">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zh-CN" altLang="en-US" b="1" dirty="0"/>
              <a:t>国际电</a:t>
            </a:r>
            <a:r>
              <a:rPr lang="zh-CN" altLang="en-US" b="1" dirty="0" smtClean="0"/>
              <a:t>联愿景和使命</a:t>
            </a:r>
            <a:endParaRPr lang="en-US" b="1" dirty="0" smtClean="0"/>
          </a:p>
          <a:p>
            <a:pPr algn="ctr"/>
            <a:endParaRPr lang="en-US" b="1" dirty="0"/>
          </a:p>
        </p:txBody>
      </p:sp>
      <p:sp>
        <p:nvSpPr>
          <p:cNvPr id="15" name="Arc 14"/>
          <p:cNvSpPr/>
          <p:nvPr/>
        </p:nvSpPr>
        <p:spPr>
          <a:xfrm rot="10800000">
            <a:off x="1446896" y="4226204"/>
            <a:ext cx="5789400" cy="1121538"/>
          </a:xfrm>
          <a:prstGeom prst="arc">
            <a:avLst>
              <a:gd name="adj1" fmla="val 11627524"/>
              <a:gd name="adj2" fmla="val 21527746"/>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6" name="Arc 15"/>
          <p:cNvSpPr/>
          <p:nvPr/>
        </p:nvSpPr>
        <p:spPr>
          <a:xfrm rot="10800000">
            <a:off x="3296818" y="4298217"/>
            <a:ext cx="3687449" cy="1008112"/>
          </a:xfrm>
          <a:prstGeom prst="arc">
            <a:avLst>
              <a:gd name="adj1" fmla="val 10933070"/>
              <a:gd name="adj2" fmla="val 21513184"/>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p:cNvSpPr/>
          <p:nvPr/>
        </p:nvSpPr>
        <p:spPr>
          <a:xfrm rot="10800000">
            <a:off x="5166557" y="4287315"/>
            <a:ext cx="1817709" cy="915421"/>
          </a:xfrm>
          <a:prstGeom prst="arc">
            <a:avLst>
              <a:gd name="adj1" fmla="val 14794445"/>
              <a:gd name="adj2" fmla="val 21298785"/>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18" name="Group 17"/>
          <p:cNvGrpSpPr/>
          <p:nvPr/>
        </p:nvGrpSpPr>
        <p:grpSpPr>
          <a:xfrm>
            <a:off x="755996" y="3527056"/>
            <a:ext cx="7632448" cy="323165"/>
            <a:chOff x="827984" y="4392000"/>
            <a:chExt cx="7632448" cy="323165"/>
          </a:xfrm>
        </p:grpSpPr>
        <p:sp>
          <p:nvSpPr>
            <p:cNvPr id="19" name="TextBox 18"/>
            <p:cNvSpPr txBox="1"/>
            <p:nvPr/>
          </p:nvSpPr>
          <p:spPr>
            <a:xfrm>
              <a:off x="6660432"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Ins="36000" rtlCol="0">
              <a:spAutoFit/>
            </a:bodyPr>
            <a:lstStyle>
              <a:defPPr>
                <a:defRPr lang="en-US"/>
              </a:defPPr>
              <a:lvl1pPr algn="ctr"/>
            </a:lstStyle>
            <a:p>
              <a:r>
                <a:rPr lang="zh-CN" altLang="en-US" sz="1500" b="1" dirty="0"/>
                <a:t>跨</a:t>
              </a:r>
              <a:r>
                <a:rPr lang="zh-CN" altLang="en-US" sz="1500" b="1" dirty="0" smtClean="0"/>
                <a:t>部门输出成果</a:t>
              </a:r>
              <a:endParaRPr lang="en-US" sz="1500" b="1" dirty="0"/>
            </a:p>
          </p:txBody>
        </p:sp>
        <p:sp>
          <p:nvSpPr>
            <p:cNvPr id="20" name="TextBox 19"/>
            <p:cNvSpPr txBox="1"/>
            <p:nvPr/>
          </p:nvSpPr>
          <p:spPr>
            <a:xfrm>
              <a:off x="4716216"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ITU-D</a:t>
              </a:r>
              <a:r>
                <a:rPr lang="zh-CN" altLang="en-US" sz="1500" b="1" dirty="0"/>
                <a:t>输出成果</a:t>
              </a:r>
              <a:endParaRPr lang="en-US" sz="1500" b="1" dirty="0"/>
            </a:p>
          </p:txBody>
        </p:sp>
        <p:sp>
          <p:nvSpPr>
            <p:cNvPr id="21" name="TextBox 20"/>
            <p:cNvSpPr txBox="1"/>
            <p:nvPr/>
          </p:nvSpPr>
          <p:spPr>
            <a:xfrm>
              <a:off x="2772000"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ITU-T</a:t>
              </a:r>
              <a:r>
                <a:rPr lang="zh-CN" altLang="en-US" sz="1500" b="1" dirty="0" smtClean="0"/>
                <a:t>输出</a:t>
              </a:r>
              <a:r>
                <a:rPr lang="zh-CN" altLang="en-US" sz="1500" b="1" dirty="0"/>
                <a:t>成果</a:t>
              </a:r>
              <a:endParaRPr lang="en-US" sz="1500" b="1" dirty="0"/>
            </a:p>
          </p:txBody>
        </p:sp>
        <p:sp>
          <p:nvSpPr>
            <p:cNvPr id="22" name="TextBox 21"/>
            <p:cNvSpPr txBox="1"/>
            <p:nvPr/>
          </p:nvSpPr>
          <p:spPr>
            <a:xfrm>
              <a:off x="827984" y="4392000"/>
              <a:ext cx="1800000" cy="323165"/>
            </a:xfrm>
            <a:prstGeom prst="rect">
              <a:avLst/>
            </a:prstGeom>
            <a:solidFill>
              <a:schemeClr val="accent5"/>
            </a:solidFill>
            <a:ln w="63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lstStyle>
            <a:p>
              <a:r>
                <a:rPr lang="en-US" sz="1500" b="1" dirty="0" smtClean="0"/>
                <a:t>ITU-R</a:t>
              </a:r>
              <a:r>
                <a:rPr lang="zh-CN" altLang="en-US" sz="1500" b="1" dirty="0" smtClean="0"/>
                <a:t>输出成果</a:t>
              </a:r>
              <a:endParaRPr lang="en-US" sz="1500" b="1" dirty="0"/>
            </a:p>
          </p:txBody>
        </p:sp>
      </p:grpSp>
      <p:sp>
        <p:nvSpPr>
          <p:cNvPr id="23" name="Arc 22"/>
          <p:cNvSpPr/>
          <p:nvPr/>
        </p:nvSpPr>
        <p:spPr>
          <a:xfrm rot="10800000">
            <a:off x="6408204" y="4442234"/>
            <a:ext cx="652071" cy="550640"/>
          </a:xfrm>
          <a:prstGeom prst="arc">
            <a:avLst>
              <a:gd name="adj1" fmla="val 13997088"/>
              <a:gd name="adj2" fmla="val 20243020"/>
            </a:avLst>
          </a:prstGeom>
          <a:ln w="38100">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Up Arrow 23"/>
          <p:cNvSpPr/>
          <p:nvPr/>
        </p:nvSpPr>
        <p:spPr>
          <a:xfrm>
            <a:off x="3023828" y="3125676"/>
            <a:ext cx="3096344" cy="301087"/>
          </a:xfrm>
          <a:prstGeom prst="upArrow">
            <a:avLst>
              <a:gd name="adj1" fmla="val 50000"/>
              <a:gd name="adj2" fmla="val 70247"/>
            </a:avLst>
          </a:prstGeom>
          <a:solidFill>
            <a:schemeClr val="accent1">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dirty="0"/>
          </a:p>
        </p:txBody>
      </p:sp>
      <p:pic>
        <p:nvPicPr>
          <p:cNvPr id="26" name="Picture 25" descr="rt5-2.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5389" y="1716116"/>
            <a:ext cx="1250094" cy="720000"/>
          </a:xfrm>
          <a:prstGeom prst="rect">
            <a:avLst/>
          </a:prstGeom>
          <a:noFill/>
          <a:ln>
            <a:noFill/>
          </a:ln>
        </p:spPr>
      </p:pic>
      <p:pic>
        <p:nvPicPr>
          <p:cNvPr id="27" name="Picture 26" descr="rt5-2.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1306" y="1716116"/>
            <a:ext cx="1252107" cy="720000"/>
          </a:xfrm>
          <a:prstGeom prst="rect">
            <a:avLst/>
          </a:prstGeom>
          <a:noFill/>
          <a:ln>
            <a:noFill/>
          </a:ln>
        </p:spPr>
      </p:pic>
      <p:sp>
        <p:nvSpPr>
          <p:cNvPr id="28" name="TextBox 27"/>
          <p:cNvSpPr txBox="1"/>
          <p:nvPr/>
        </p:nvSpPr>
        <p:spPr>
          <a:xfrm>
            <a:off x="791580" y="4467652"/>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zh-CN" altLang="en-US" sz="1400" b="1" dirty="0" smtClean="0">
                <a:solidFill>
                  <a:schemeClr val="tx2"/>
                </a:solidFill>
              </a:rPr>
              <a:t>无线电通信局</a:t>
            </a:r>
            <a:endParaRPr lang="en-US" sz="1400" b="1" dirty="0">
              <a:solidFill>
                <a:schemeClr val="tx2"/>
              </a:solidFill>
            </a:endParaRPr>
          </a:p>
        </p:txBody>
      </p:sp>
      <p:sp>
        <p:nvSpPr>
          <p:cNvPr id="29" name="TextBox 28"/>
          <p:cNvSpPr txBox="1"/>
          <p:nvPr/>
        </p:nvSpPr>
        <p:spPr>
          <a:xfrm>
            <a:off x="2483768" y="4467652"/>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zh-CN" altLang="en-US" sz="1400" dirty="0" smtClean="0"/>
              <a:t>电信标准化局</a:t>
            </a:r>
            <a:endParaRPr lang="en-US" sz="1400" dirty="0"/>
          </a:p>
        </p:txBody>
      </p:sp>
      <p:sp>
        <p:nvSpPr>
          <p:cNvPr id="30" name="TextBox 29"/>
          <p:cNvSpPr txBox="1"/>
          <p:nvPr/>
        </p:nvSpPr>
        <p:spPr>
          <a:xfrm>
            <a:off x="4211960" y="446902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zh-CN" altLang="en-US" sz="1400" dirty="0" smtClean="0"/>
              <a:t>电信发展局</a:t>
            </a:r>
            <a:endParaRPr lang="en-US" sz="1400" dirty="0"/>
          </a:p>
        </p:txBody>
      </p:sp>
      <p:sp>
        <p:nvSpPr>
          <p:cNvPr id="31" name="TextBox 30"/>
          <p:cNvSpPr txBox="1"/>
          <p:nvPr/>
        </p:nvSpPr>
        <p:spPr>
          <a:xfrm>
            <a:off x="5868144" y="4469026"/>
            <a:ext cx="1310640" cy="307777"/>
          </a:xfrm>
          <a:prstGeom prst="rect">
            <a:avLst/>
          </a:prstGeom>
          <a:solidFill>
            <a:schemeClr val="accent1">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defPPr>
              <a:defRPr lang="en-US"/>
            </a:defPPr>
            <a:lvl1pPr algn="ctr">
              <a:defRPr sz="1600" b="1">
                <a:solidFill>
                  <a:schemeClr val="tx2"/>
                </a:solidFill>
              </a:defRPr>
            </a:lvl1pPr>
          </a:lstStyle>
          <a:p>
            <a:r>
              <a:rPr lang="zh-CN" altLang="en-US" sz="1400" dirty="0" smtClean="0"/>
              <a:t>总秘书处</a:t>
            </a:r>
            <a:endParaRPr lang="en-US" sz="1400" dirty="0"/>
          </a:p>
        </p:txBody>
      </p:sp>
      <p:pic>
        <p:nvPicPr>
          <p:cNvPr id="32" name="Picture 4" descr="rt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6428" y="1716756"/>
            <a:ext cx="125393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8" descr="rt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7889" y="1714693"/>
            <a:ext cx="1253930" cy="720000"/>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p:cNvSpPr txBox="1"/>
          <p:nvPr/>
        </p:nvSpPr>
        <p:spPr>
          <a:xfrm>
            <a:off x="3791246" y="3871294"/>
            <a:ext cx="1627369" cy="1384995"/>
          </a:xfrm>
          <a:prstGeom prst="rect">
            <a:avLst/>
          </a:prstGeom>
          <a:noFill/>
        </p:spPr>
        <p:txBody>
          <a:bodyPr wrap="none" rtlCol="0">
            <a:spAutoFit/>
          </a:bodyPr>
          <a:lstStyle/>
          <a:p>
            <a:pPr algn="ctr"/>
            <a:r>
              <a:rPr lang="zh-CN" altLang="en-US" sz="2800" b="1" dirty="0">
                <a:solidFill>
                  <a:srgbClr val="FF0000"/>
                </a:solidFill>
                <a:effectLst>
                  <a:innerShdw blurRad="63500" dist="50800" dir="18900000">
                    <a:prstClr val="black">
                      <a:alpha val="75000"/>
                    </a:prstClr>
                  </a:innerShdw>
                </a:effectLst>
              </a:rPr>
              <a:t>促成</a:t>
            </a:r>
            <a:r>
              <a:rPr lang="zh-CN" altLang="en-US" sz="2800" b="1" dirty="0" smtClean="0">
                <a:solidFill>
                  <a:srgbClr val="FF0000"/>
                </a:solidFill>
                <a:effectLst>
                  <a:innerShdw blurRad="63500" dist="50800" dir="18900000">
                    <a:prstClr val="black">
                      <a:alpha val="75000"/>
                    </a:prstClr>
                  </a:innerShdw>
                </a:effectLst>
              </a:rPr>
              <a:t>因素</a:t>
            </a:r>
            <a:endParaRPr lang="en-US" altLang="zh-CN" sz="2800" b="1" dirty="0" smtClean="0">
              <a:solidFill>
                <a:srgbClr val="FF0000"/>
              </a:solidFill>
              <a:effectLst>
                <a:innerShdw blurRad="63500" dist="50800" dir="18900000">
                  <a:prstClr val="black">
                    <a:alpha val="75000"/>
                  </a:prstClr>
                </a:innerShdw>
              </a:effectLst>
            </a:endParaRPr>
          </a:p>
          <a:p>
            <a:pPr algn="ctr"/>
            <a:r>
              <a:rPr lang="zh-CN" altLang="en-US" sz="2800" b="1" dirty="0" smtClean="0">
                <a:solidFill>
                  <a:srgbClr val="FF0000"/>
                </a:solidFill>
                <a:effectLst>
                  <a:innerShdw blurRad="63500" dist="50800" dir="18900000">
                    <a:prstClr val="black">
                      <a:alpha val="75000"/>
                    </a:prstClr>
                  </a:innerShdw>
                </a:effectLst>
              </a:rPr>
              <a:t> </a:t>
            </a:r>
            <a:endParaRPr lang="en-US" sz="2800" b="1" dirty="0">
              <a:solidFill>
                <a:srgbClr val="FF0000"/>
              </a:solidFill>
              <a:effectLst>
                <a:innerShdw blurRad="63500" dist="50800" dir="18900000">
                  <a:prstClr val="black">
                    <a:alpha val="75000"/>
                  </a:prstClr>
                </a:innerShdw>
              </a:effectLst>
            </a:endParaRPr>
          </a:p>
          <a:p>
            <a:pPr algn="ctr"/>
            <a:r>
              <a:rPr lang="zh-CN" altLang="en-US" sz="2800" b="1" dirty="0" smtClean="0">
                <a:solidFill>
                  <a:srgbClr val="FF0000"/>
                </a:solidFill>
                <a:effectLst>
                  <a:innerShdw blurRad="63500" dist="50800" dir="18900000">
                    <a:prstClr val="black">
                      <a:alpha val="75000"/>
                    </a:prstClr>
                  </a:innerShdw>
                </a:effectLst>
              </a:rPr>
              <a:t>支持服务</a:t>
            </a:r>
            <a:endParaRPr lang="en-US" sz="2800" b="1" dirty="0">
              <a:solidFill>
                <a:srgbClr val="FF0000"/>
              </a:solidFill>
              <a:effectLst>
                <a:innerShdw blurRad="63500" dist="50800" dir="18900000">
                  <a:prstClr val="black">
                    <a:alpha val="75000"/>
                  </a:prstClr>
                </a:innerShdw>
              </a:effectLst>
            </a:endParaRPr>
          </a:p>
        </p:txBody>
      </p:sp>
      <p:sp>
        <p:nvSpPr>
          <p:cNvPr id="35" name="TextBox 34"/>
          <p:cNvSpPr txBox="1"/>
          <p:nvPr/>
        </p:nvSpPr>
        <p:spPr>
          <a:xfrm>
            <a:off x="2469244" y="2246165"/>
            <a:ext cx="1054248" cy="153888"/>
          </a:xfrm>
          <a:prstGeom prst="rect">
            <a:avLst/>
          </a:prstGeom>
          <a:solidFill>
            <a:schemeClr val="accent2">
              <a:lumMod val="75000"/>
            </a:schemeClr>
          </a:solidFill>
        </p:spPr>
        <p:txBody>
          <a:bodyPr wrap="square" tIns="0" bIns="0" rtlCol="0">
            <a:spAutoFit/>
          </a:bodyPr>
          <a:lstStyle/>
          <a:p>
            <a:pPr algn="ctr"/>
            <a:r>
              <a:rPr lang="zh-CN" altLang="en-US" sz="1000" dirty="0">
                <a:solidFill>
                  <a:schemeClr val="bg1"/>
                </a:solidFill>
              </a:rPr>
              <a:t>增长</a:t>
            </a:r>
            <a:endParaRPr lang="en-GB" sz="1000" dirty="0">
              <a:solidFill>
                <a:schemeClr val="bg1"/>
              </a:solidFill>
            </a:endParaRPr>
          </a:p>
        </p:txBody>
      </p:sp>
      <p:sp>
        <p:nvSpPr>
          <p:cNvPr id="36" name="TextBox 35"/>
          <p:cNvSpPr txBox="1"/>
          <p:nvPr/>
        </p:nvSpPr>
        <p:spPr>
          <a:xfrm>
            <a:off x="3967879" y="2255616"/>
            <a:ext cx="1054248" cy="153888"/>
          </a:xfrm>
          <a:prstGeom prst="rect">
            <a:avLst/>
          </a:prstGeom>
          <a:solidFill>
            <a:schemeClr val="accent2">
              <a:lumMod val="75000"/>
            </a:schemeClr>
          </a:solidFill>
        </p:spPr>
        <p:txBody>
          <a:bodyPr wrap="square" tIns="0" bIns="0" rtlCol="0">
            <a:spAutoFit/>
          </a:bodyPr>
          <a:lstStyle/>
          <a:p>
            <a:pPr algn="ctr"/>
            <a:r>
              <a:rPr lang="zh-CN" altLang="en-US" sz="1000" dirty="0">
                <a:solidFill>
                  <a:schemeClr val="bg1"/>
                </a:solidFill>
              </a:rPr>
              <a:t>包容性</a:t>
            </a:r>
            <a:endParaRPr lang="en-GB" sz="1000" dirty="0">
              <a:solidFill>
                <a:schemeClr val="bg1"/>
              </a:solidFill>
            </a:endParaRPr>
          </a:p>
        </p:txBody>
      </p:sp>
      <p:sp>
        <p:nvSpPr>
          <p:cNvPr id="38" name="TextBox 37"/>
          <p:cNvSpPr txBox="1"/>
          <p:nvPr/>
        </p:nvSpPr>
        <p:spPr>
          <a:xfrm>
            <a:off x="5401999" y="2246165"/>
            <a:ext cx="1054248" cy="153888"/>
          </a:xfrm>
          <a:prstGeom prst="rect">
            <a:avLst/>
          </a:prstGeom>
          <a:solidFill>
            <a:schemeClr val="accent2">
              <a:lumMod val="75000"/>
            </a:schemeClr>
          </a:solidFill>
        </p:spPr>
        <p:txBody>
          <a:bodyPr wrap="square" tIns="0" bIns="0" rtlCol="0">
            <a:spAutoFit/>
          </a:bodyPr>
          <a:lstStyle/>
          <a:p>
            <a:pPr algn="ctr"/>
            <a:r>
              <a:rPr lang="zh-CN" altLang="en-US" sz="1000" dirty="0">
                <a:solidFill>
                  <a:schemeClr val="bg1"/>
                </a:solidFill>
              </a:rPr>
              <a:t>可持续性</a:t>
            </a:r>
            <a:endParaRPr lang="en-GB" sz="1000" dirty="0">
              <a:solidFill>
                <a:schemeClr val="bg1"/>
              </a:solidFill>
            </a:endParaRPr>
          </a:p>
        </p:txBody>
      </p:sp>
      <p:sp>
        <p:nvSpPr>
          <p:cNvPr id="39" name="TextBox 38"/>
          <p:cNvSpPr txBox="1"/>
          <p:nvPr/>
        </p:nvSpPr>
        <p:spPr>
          <a:xfrm>
            <a:off x="6818104" y="2190055"/>
            <a:ext cx="1138271" cy="209997"/>
          </a:xfrm>
          <a:prstGeom prst="rect">
            <a:avLst/>
          </a:prstGeom>
          <a:solidFill>
            <a:schemeClr val="accent2">
              <a:lumMod val="75000"/>
            </a:schemeClr>
          </a:solidFill>
        </p:spPr>
        <p:txBody>
          <a:bodyPr wrap="square" tIns="46800" bIns="0" rtlCol="0">
            <a:noAutofit/>
          </a:bodyPr>
          <a:lstStyle/>
          <a:p>
            <a:pPr algn="ctr"/>
            <a:r>
              <a:rPr lang="zh-CN" altLang="en-US" sz="1000" dirty="0" smtClean="0">
                <a:solidFill>
                  <a:schemeClr val="bg1"/>
                </a:solidFill>
              </a:rPr>
              <a:t>创新和伙伴关系</a:t>
            </a:r>
            <a:endParaRPr lang="en-GB" sz="1000" dirty="0">
              <a:solidFill>
                <a:schemeClr val="bg1"/>
              </a:solidFill>
            </a:endParaRPr>
          </a:p>
        </p:txBody>
      </p:sp>
    </p:spTree>
    <p:extLst>
      <p:ext uri="{BB962C8B-B14F-4D97-AF65-F5344CB8AC3E}">
        <p14:creationId xmlns:p14="http://schemas.microsoft.com/office/powerpoint/2010/main" val="31781345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zh-CN" altLang="en-US" dirty="0" smtClean="0"/>
              <a:t>从</a:t>
            </a:r>
            <a:r>
              <a:rPr lang="en-US" dirty="0" smtClean="0"/>
              <a:t>2016-2019</a:t>
            </a:r>
            <a:r>
              <a:rPr lang="zh-CN" altLang="en-US" dirty="0" smtClean="0"/>
              <a:t>年战略规划汲取的</a:t>
            </a:r>
            <a:r>
              <a:rPr lang="en-US" altLang="zh-CN" dirty="0" smtClean="0"/>
              <a:t/>
            </a:r>
            <a:br>
              <a:rPr lang="en-US" altLang="zh-CN" dirty="0" smtClean="0"/>
            </a:br>
            <a:r>
              <a:rPr lang="zh-CN" altLang="en-US" dirty="0" smtClean="0"/>
              <a:t>经验教育</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7</a:t>
            </a:fld>
            <a:endParaRPr lang="en-US" dirty="0"/>
          </a:p>
        </p:txBody>
      </p:sp>
      <p:sp>
        <p:nvSpPr>
          <p:cNvPr id="4" name="Content Placeholder 3"/>
          <p:cNvSpPr>
            <a:spLocks noGrp="1"/>
          </p:cNvSpPr>
          <p:nvPr>
            <p:ph sz="quarter" idx="1"/>
          </p:nvPr>
        </p:nvSpPr>
        <p:spPr/>
        <p:txBody>
          <a:bodyPr>
            <a:normAutofit fontScale="85000" lnSpcReduction="20000"/>
          </a:bodyPr>
          <a:lstStyle/>
          <a:p>
            <a:pPr>
              <a:spcBef>
                <a:spcPts val="1200"/>
              </a:spcBef>
            </a:pPr>
            <a:r>
              <a:rPr lang="zh-CN" altLang="en-US" sz="2800" dirty="0"/>
              <a:t>国际电联</a:t>
            </a:r>
            <a:r>
              <a:rPr lang="zh-CN" altLang="en-US" sz="2800" dirty="0" smtClean="0"/>
              <a:t>范围的一系列</a:t>
            </a:r>
            <a:r>
              <a:rPr lang="zh-CN" altLang="en-US" sz="2800" b="1" dirty="0" smtClean="0"/>
              <a:t>总体目标</a:t>
            </a:r>
            <a:r>
              <a:rPr lang="zh-CN" altLang="en-US" sz="2800" dirty="0" smtClean="0"/>
              <a:t>和</a:t>
            </a:r>
            <a:r>
              <a:rPr lang="zh-CN" altLang="en-US" sz="2800" b="1" dirty="0" smtClean="0"/>
              <a:t>具体目标</a:t>
            </a:r>
            <a:endParaRPr lang="en-US" sz="2800" b="1" dirty="0"/>
          </a:p>
          <a:p>
            <a:pPr lvl="1"/>
            <a:r>
              <a:rPr lang="zh-CN" altLang="en-US" dirty="0" smtClean="0"/>
              <a:t>部分宣传国际电联的总体目标</a:t>
            </a:r>
            <a:r>
              <a:rPr lang="en-US" dirty="0" smtClean="0"/>
              <a:t> </a:t>
            </a:r>
            <a:r>
              <a:rPr lang="en-US" dirty="0">
                <a:sym typeface="Wingdings" panose="05000000000000000000" pitchFamily="2" charset="2"/>
              </a:rPr>
              <a:t> </a:t>
            </a:r>
            <a:r>
              <a:rPr lang="en-US" altLang="zh-CN" dirty="0" smtClean="0">
                <a:sym typeface="Wingdings" panose="05000000000000000000" pitchFamily="2" charset="2"/>
              </a:rPr>
              <a:t>《</a:t>
            </a:r>
            <a:r>
              <a:rPr lang="zh-CN" altLang="en-US" dirty="0" smtClean="0">
                <a:sym typeface="Wingdings" panose="05000000000000000000" pitchFamily="2" charset="2"/>
              </a:rPr>
              <a:t>连通目标</a:t>
            </a:r>
            <a:r>
              <a:rPr lang="en-US" dirty="0" smtClean="0"/>
              <a:t>2020</a:t>
            </a:r>
            <a:r>
              <a:rPr lang="zh-CN" altLang="en-US" dirty="0" smtClean="0"/>
              <a:t>议程</a:t>
            </a:r>
            <a:r>
              <a:rPr lang="en-US" altLang="zh-CN" dirty="0" smtClean="0"/>
              <a:t>》</a:t>
            </a:r>
            <a:endParaRPr lang="en-US" dirty="0"/>
          </a:p>
          <a:p>
            <a:pPr>
              <a:spcBef>
                <a:spcPts val="1800"/>
              </a:spcBef>
            </a:pPr>
            <a:r>
              <a:rPr lang="zh-CN" altLang="en-US" b="1" dirty="0" smtClean="0"/>
              <a:t>监督</a:t>
            </a:r>
            <a:r>
              <a:rPr lang="zh-CN" altLang="en-US" dirty="0" smtClean="0"/>
              <a:t>和</a:t>
            </a:r>
            <a:r>
              <a:rPr lang="zh-CN" altLang="en-US" b="1" dirty="0" smtClean="0"/>
              <a:t>报告</a:t>
            </a:r>
            <a:endParaRPr lang="en-US" b="1" dirty="0"/>
          </a:p>
          <a:p>
            <a:pPr lvl="1"/>
            <a:r>
              <a:rPr lang="zh-CN" altLang="en-US" dirty="0" smtClean="0"/>
              <a:t>在公开报告关键绩效指标方面的公开性和透明度</a:t>
            </a:r>
            <a:endParaRPr lang="en-US" dirty="0" smtClean="0"/>
          </a:p>
          <a:p>
            <a:pPr lvl="1"/>
            <a:r>
              <a:rPr lang="zh-CN" altLang="en-US" dirty="0" smtClean="0"/>
              <a:t>国际电联年度进展报告</a:t>
            </a:r>
            <a:endParaRPr lang="en-US" dirty="0"/>
          </a:p>
          <a:p>
            <a:pPr lvl="2"/>
            <a:r>
              <a:rPr lang="zh-CN" altLang="en-US" dirty="0" smtClean="0"/>
              <a:t>可审议报告格式</a:t>
            </a:r>
            <a:endParaRPr lang="en-US" dirty="0"/>
          </a:p>
          <a:p>
            <a:pPr>
              <a:spcBef>
                <a:spcPts val="1800"/>
              </a:spcBef>
            </a:pPr>
            <a:r>
              <a:rPr lang="zh-CN" altLang="en-US" b="1" dirty="0" smtClean="0"/>
              <a:t>指标</a:t>
            </a:r>
            <a:r>
              <a:rPr lang="zh-CN" altLang="en-US" dirty="0" smtClean="0"/>
              <a:t>：有必要审议并详细制定更加准确且适当的指标</a:t>
            </a:r>
            <a:endParaRPr lang="en-US" dirty="0"/>
          </a:p>
          <a:p>
            <a:pPr>
              <a:spcBef>
                <a:spcPts val="1800"/>
              </a:spcBef>
            </a:pPr>
            <a:r>
              <a:rPr lang="zh-CN" altLang="en-US" b="1" dirty="0" smtClean="0"/>
              <a:t>全面审议连通目标</a:t>
            </a:r>
            <a:r>
              <a:rPr lang="en-US" b="1" dirty="0" smtClean="0"/>
              <a:t>2020</a:t>
            </a:r>
            <a:r>
              <a:rPr lang="zh-CN" altLang="en-US" b="1" dirty="0" smtClean="0"/>
              <a:t>的具体目标实现现状</a:t>
            </a:r>
            <a:r>
              <a:rPr lang="zh-CN" altLang="en-US" dirty="0" smtClean="0"/>
              <a:t>将有助于制定一系列新的具体目标</a:t>
            </a:r>
            <a:endParaRPr lang="en-US" dirty="0"/>
          </a:p>
          <a:p>
            <a:pPr>
              <a:spcBef>
                <a:spcPts val="1800"/>
              </a:spcBef>
            </a:pPr>
            <a:r>
              <a:rPr lang="zh-CN" altLang="en-US" b="1" dirty="0" smtClean="0"/>
              <a:t>有待进一步改善</a:t>
            </a:r>
            <a:r>
              <a:rPr lang="zh-CN" altLang="en-US" dirty="0" smtClean="0"/>
              <a:t>的领域？</a:t>
            </a:r>
            <a:endParaRPr lang="en-US" b="1" dirty="0"/>
          </a:p>
        </p:txBody>
      </p:sp>
    </p:spTree>
    <p:extLst>
      <p:ext uri="{BB962C8B-B14F-4D97-AF65-F5344CB8AC3E}">
        <p14:creationId xmlns:p14="http://schemas.microsoft.com/office/powerpoint/2010/main" val="3372279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t>战略</a:t>
            </a:r>
            <a:r>
              <a:rPr lang="en-US" dirty="0" smtClean="0"/>
              <a:t> / </a:t>
            </a:r>
            <a:r>
              <a:rPr lang="zh-CN" altLang="en-US" dirty="0" smtClean="0"/>
              <a:t>情况分析</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8</a:t>
            </a:fld>
            <a:endParaRPr lang="en-US" dirty="0"/>
          </a:p>
        </p:txBody>
      </p:sp>
      <p:graphicFrame>
        <p:nvGraphicFramePr>
          <p:cNvPr id="5" name="Diagram 4"/>
          <p:cNvGraphicFramePr/>
          <p:nvPr>
            <p:extLst>
              <p:ext uri="{D42A27DB-BD31-4B8C-83A1-F6EECF244321}">
                <p14:modId xmlns:p14="http://schemas.microsoft.com/office/powerpoint/2010/main" val="1672104928"/>
              </p:ext>
            </p:extLst>
          </p:nvPr>
        </p:nvGraphicFramePr>
        <p:xfrm>
          <a:off x="3601988" y="1713756"/>
          <a:ext cx="5256584"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p:cNvSpPr>
            <a:spLocks noGrp="1"/>
          </p:cNvSpPr>
          <p:nvPr>
            <p:ph sz="quarter" idx="1"/>
          </p:nvPr>
        </p:nvSpPr>
        <p:spPr>
          <a:xfrm>
            <a:off x="539552" y="1700808"/>
            <a:ext cx="3527304" cy="4608512"/>
          </a:xfrm>
        </p:spPr>
        <p:txBody>
          <a:bodyPr>
            <a:normAutofit lnSpcReduction="10000"/>
          </a:bodyPr>
          <a:lstStyle/>
          <a:p>
            <a:r>
              <a:rPr lang="zh-CN" altLang="en-US" dirty="0" smtClean="0"/>
              <a:t>内部因素</a:t>
            </a:r>
            <a:endParaRPr lang="en-US" dirty="0" smtClean="0"/>
          </a:p>
          <a:p>
            <a:pPr marL="0" indent="0">
              <a:buNone/>
            </a:pPr>
            <a:endParaRPr lang="en-US" dirty="0"/>
          </a:p>
          <a:p>
            <a:r>
              <a:rPr lang="zh-CN" altLang="en-US" dirty="0" smtClean="0"/>
              <a:t>外部分因素</a:t>
            </a:r>
            <a:endParaRPr lang="en-US" dirty="0" smtClean="0"/>
          </a:p>
          <a:p>
            <a:pPr lvl="1"/>
            <a:r>
              <a:rPr lang="zh-CN" altLang="en-US" dirty="0" smtClean="0"/>
              <a:t>政治</a:t>
            </a:r>
            <a:endParaRPr lang="en-US" dirty="0"/>
          </a:p>
          <a:p>
            <a:pPr lvl="1"/>
            <a:r>
              <a:rPr lang="zh-CN" altLang="en-US" dirty="0" smtClean="0"/>
              <a:t>经验</a:t>
            </a:r>
            <a:endParaRPr lang="en-US" dirty="0" smtClean="0"/>
          </a:p>
          <a:p>
            <a:pPr lvl="1"/>
            <a:r>
              <a:rPr lang="zh-CN" altLang="en-US" dirty="0" smtClean="0"/>
              <a:t>社会</a:t>
            </a:r>
            <a:endParaRPr lang="en-US" dirty="0" smtClean="0"/>
          </a:p>
          <a:p>
            <a:pPr lvl="1"/>
            <a:r>
              <a:rPr lang="zh-CN" altLang="en-US" dirty="0" smtClean="0"/>
              <a:t>技术</a:t>
            </a:r>
            <a:endParaRPr lang="en-US" dirty="0" smtClean="0"/>
          </a:p>
          <a:p>
            <a:pPr lvl="1"/>
            <a:r>
              <a:rPr lang="zh-CN" altLang="en-US" dirty="0" smtClean="0"/>
              <a:t>法律</a:t>
            </a:r>
            <a:endParaRPr lang="en-US" dirty="0" smtClean="0"/>
          </a:p>
          <a:p>
            <a:pPr lvl="1"/>
            <a:r>
              <a:rPr lang="zh-CN" altLang="en-US" dirty="0" smtClean="0"/>
              <a:t>环境</a:t>
            </a:r>
            <a:endParaRPr lang="en-US" dirty="0" smtClean="0"/>
          </a:p>
          <a:p>
            <a:pPr lvl="1"/>
            <a:r>
              <a:rPr lang="zh-CN" altLang="en-US" dirty="0" smtClean="0"/>
              <a:t>组织</a:t>
            </a:r>
            <a:endParaRPr lang="en-US" dirty="0" smtClean="0"/>
          </a:p>
          <a:p>
            <a:endParaRPr lang="en-US" dirty="0"/>
          </a:p>
        </p:txBody>
      </p:sp>
      <p:sp>
        <p:nvSpPr>
          <p:cNvPr id="9" name="Up-Down Arrow 8"/>
          <p:cNvSpPr/>
          <p:nvPr/>
        </p:nvSpPr>
        <p:spPr>
          <a:xfrm>
            <a:off x="1651185" y="2132856"/>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p:cNvSpPr txBox="1">
            <a:spLocks/>
          </p:cNvSpPr>
          <p:nvPr/>
        </p:nvSpPr>
        <p:spPr>
          <a:xfrm>
            <a:off x="5006144" y="6024736"/>
            <a:ext cx="2448272" cy="648072"/>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zh-CN" altLang="en-US" dirty="0" smtClean="0"/>
              <a:t>主要伙伴</a:t>
            </a:r>
            <a:endParaRPr lang="en-US" dirty="0" smtClean="0"/>
          </a:p>
          <a:p>
            <a:endParaRPr lang="en-US" dirty="0"/>
          </a:p>
        </p:txBody>
      </p:sp>
      <p:sp>
        <p:nvSpPr>
          <p:cNvPr id="10" name="Up-Down Arrow 9"/>
          <p:cNvSpPr/>
          <p:nvPr/>
        </p:nvSpPr>
        <p:spPr>
          <a:xfrm>
            <a:off x="6086264" y="5448672"/>
            <a:ext cx="288032" cy="57606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2972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国际电联的优势</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DDD2957A-38BF-4766-88FD-46AF2F4ED65D}" type="slidenum">
              <a:rPr lang="en-US" smtClean="0"/>
              <a:t>9</a:t>
            </a:fld>
            <a:endParaRPr lang="en-US" dirty="0"/>
          </a:p>
        </p:txBody>
      </p:sp>
      <p:sp>
        <p:nvSpPr>
          <p:cNvPr id="4" name="Content Placeholder 3"/>
          <p:cNvSpPr>
            <a:spLocks noGrp="1"/>
          </p:cNvSpPr>
          <p:nvPr>
            <p:ph sz="quarter" idx="1"/>
          </p:nvPr>
        </p:nvSpPr>
        <p:spPr>
          <a:xfrm>
            <a:off x="612648" y="1600200"/>
            <a:ext cx="8153400" cy="4997152"/>
          </a:xfrm>
        </p:spPr>
        <p:txBody>
          <a:bodyPr>
            <a:normAutofit fontScale="70000" lnSpcReduction="20000"/>
          </a:bodyPr>
          <a:lstStyle/>
          <a:p>
            <a:pPr marL="252000" indent="-252000">
              <a:spcBef>
                <a:spcPts val="1200"/>
              </a:spcBef>
              <a:buSzPct val="65000"/>
              <a:buFont typeface="+mj-lt"/>
              <a:buAutoNum type="arabicPeriod"/>
            </a:pPr>
            <a:r>
              <a:rPr lang="zh-CN" altLang="en-US" dirty="0" smtClean="0"/>
              <a:t>具有</a:t>
            </a:r>
            <a:r>
              <a:rPr lang="en-US" altLang="zh-CN" dirty="0" smtClean="0"/>
              <a:t>150</a:t>
            </a:r>
            <a:r>
              <a:rPr lang="zh-CN" altLang="en-US" dirty="0" smtClean="0"/>
              <a:t>年历史</a:t>
            </a:r>
            <a:r>
              <a:rPr lang="en-US" altLang="zh-CN" dirty="0" smtClean="0"/>
              <a:t>/</a:t>
            </a:r>
            <a:r>
              <a:rPr lang="zh-CN" altLang="en-US" dirty="0" smtClean="0"/>
              <a:t>传统的、负责</a:t>
            </a:r>
            <a:r>
              <a:rPr lang="zh-CN" altLang="en-US" b="1" dirty="0" smtClean="0"/>
              <a:t>信息通信技术（</a:t>
            </a:r>
            <a:r>
              <a:rPr lang="en-US" b="1" dirty="0" smtClean="0"/>
              <a:t>ICT</a:t>
            </a:r>
            <a:r>
              <a:rPr lang="zh-CN" altLang="en-US" b="1" dirty="0" smtClean="0"/>
              <a:t>）事务的联合国专门机构</a:t>
            </a:r>
            <a:endParaRPr lang="en-US" dirty="0" smtClean="0"/>
          </a:p>
          <a:p>
            <a:pPr marL="252000" indent="-252000">
              <a:spcBef>
                <a:spcPts val="1200"/>
              </a:spcBef>
              <a:buSzPct val="65000"/>
              <a:buFont typeface="+mj-lt"/>
              <a:buAutoNum type="arabicPeriod"/>
            </a:pPr>
            <a:r>
              <a:rPr lang="zh-CN" altLang="en-US" dirty="0" smtClean="0"/>
              <a:t>通过全球适用的</a:t>
            </a:r>
            <a:r>
              <a:rPr lang="zh-CN" altLang="en-US" b="1" dirty="0" smtClean="0"/>
              <a:t>规则和标准</a:t>
            </a:r>
            <a:r>
              <a:rPr lang="zh-CN" altLang="en-US" dirty="0" smtClean="0"/>
              <a:t>，在全球</a:t>
            </a:r>
            <a:r>
              <a:rPr lang="en-US" dirty="0" smtClean="0"/>
              <a:t>ICT</a:t>
            </a:r>
            <a:r>
              <a:rPr lang="zh-CN" altLang="en-US" dirty="0" smtClean="0"/>
              <a:t>资源</a:t>
            </a:r>
            <a:r>
              <a:rPr lang="zh-CN" altLang="en-US" b="1" dirty="0" smtClean="0"/>
              <a:t>使用的组织方面发挥领导作用</a:t>
            </a:r>
            <a:endParaRPr lang="en-US" dirty="0"/>
          </a:p>
          <a:p>
            <a:pPr marL="252000" indent="-252000">
              <a:spcBef>
                <a:spcPts val="1200"/>
              </a:spcBef>
              <a:buSzPct val="65000"/>
              <a:buFont typeface="+mj-lt"/>
              <a:buAutoNum type="arabicPeriod"/>
            </a:pPr>
            <a:r>
              <a:rPr lang="zh-CN" altLang="en-US" b="1" dirty="0" smtClean="0"/>
              <a:t>成员构成</a:t>
            </a:r>
            <a:r>
              <a:rPr lang="zh-CN" altLang="en-US" dirty="0" smtClean="0"/>
              <a:t>独一无二</a:t>
            </a:r>
            <a:r>
              <a:rPr lang="en-US" dirty="0" smtClean="0"/>
              <a:t> </a:t>
            </a:r>
            <a:r>
              <a:rPr lang="mr-IN" dirty="0"/>
              <a:t>–</a:t>
            </a:r>
            <a:r>
              <a:rPr lang="en-US" dirty="0"/>
              <a:t> </a:t>
            </a:r>
            <a:r>
              <a:rPr lang="zh-CN" altLang="en-US" dirty="0" smtClean="0"/>
              <a:t>政府、私营部门和学术机构都在参加本组织的活动</a:t>
            </a:r>
            <a:endParaRPr lang="en-US" dirty="0"/>
          </a:p>
          <a:p>
            <a:pPr marL="252000" indent="-252000">
              <a:spcBef>
                <a:spcPts val="1200"/>
              </a:spcBef>
              <a:buSzPct val="65000"/>
              <a:buFont typeface="+mj-lt"/>
              <a:buAutoNum type="arabicPeriod"/>
            </a:pPr>
            <a:r>
              <a:rPr lang="zh-CN" altLang="en-US" dirty="0" smtClean="0"/>
              <a:t>发挥着</a:t>
            </a:r>
            <a:r>
              <a:rPr lang="zh-CN" altLang="en-US" b="1" dirty="0" smtClean="0"/>
              <a:t>标准组织和</a:t>
            </a:r>
            <a:r>
              <a:rPr lang="zh-CN" altLang="en-US" dirty="0" smtClean="0"/>
              <a:t>实施</a:t>
            </a:r>
            <a:r>
              <a:rPr lang="zh-CN" altLang="en-US" b="1" dirty="0" smtClean="0"/>
              <a:t>发展举措</a:t>
            </a:r>
            <a:r>
              <a:rPr lang="zh-CN" altLang="en-US" dirty="0" smtClean="0"/>
              <a:t>的双重作用</a:t>
            </a:r>
            <a:endParaRPr lang="en-US" b="1" dirty="0"/>
          </a:p>
          <a:p>
            <a:pPr marL="252000" indent="-252000">
              <a:spcBef>
                <a:spcPts val="1200"/>
              </a:spcBef>
              <a:buSzPct val="65000"/>
              <a:buFont typeface="+mj-lt"/>
              <a:buAutoNum type="arabicPeriod"/>
            </a:pPr>
            <a:r>
              <a:rPr lang="zh-CN" altLang="en-US" b="1" dirty="0" smtClean="0"/>
              <a:t>在增强</a:t>
            </a:r>
            <a:r>
              <a:rPr lang="en-US" b="1" dirty="0" smtClean="0"/>
              <a:t>ICT</a:t>
            </a:r>
            <a:r>
              <a:rPr lang="zh-CN" altLang="en-US" b="1" dirty="0" smtClean="0"/>
              <a:t>的促成作用</a:t>
            </a:r>
            <a:r>
              <a:rPr lang="zh-CN" altLang="en-US" dirty="0" smtClean="0"/>
              <a:t>、以加速实现</a:t>
            </a:r>
            <a:r>
              <a:rPr lang="en-US" dirty="0" smtClean="0"/>
              <a:t>SDG</a:t>
            </a:r>
            <a:r>
              <a:rPr lang="zh-CN" altLang="en-US" dirty="0" smtClean="0"/>
              <a:t>方面</a:t>
            </a:r>
            <a:r>
              <a:rPr lang="zh-CN" altLang="en-US" b="1" dirty="0" smtClean="0"/>
              <a:t>地位显著</a:t>
            </a:r>
            <a:endParaRPr lang="en-US" dirty="0"/>
          </a:p>
          <a:p>
            <a:pPr marL="252000" indent="-252000">
              <a:spcBef>
                <a:spcPts val="1200"/>
              </a:spcBef>
              <a:buSzPct val="65000"/>
              <a:buFont typeface="+mj-lt"/>
              <a:buAutoNum type="arabicPeriod"/>
            </a:pPr>
            <a:r>
              <a:rPr lang="zh-CN" altLang="en-US" b="1" dirty="0" smtClean="0"/>
              <a:t>全球性、中立化、包容性平台 </a:t>
            </a:r>
            <a:r>
              <a:rPr lang="en-US" b="1" dirty="0" smtClean="0"/>
              <a:t>– </a:t>
            </a:r>
            <a:r>
              <a:rPr lang="zh-CN" altLang="en-US" b="1" dirty="0" smtClean="0"/>
              <a:t>品牌知名、信誉良好</a:t>
            </a:r>
            <a:endParaRPr lang="en-US" b="1" dirty="0"/>
          </a:p>
          <a:p>
            <a:pPr marL="252000" indent="-252000">
              <a:spcBef>
                <a:spcPts val="1200"/>
              </a:spcBef>
              <a:buSzPct val="65000"/>
              <a:buFont typeface="+mj-lt"/>
              <a:buAutoNum type="arabicPeriod"/>
            </a:pPr>
            <a:r>
              <a:rPr lang="zh-CN" altLang="en-US" dirty="0" smtClean="0"/>
              <a:t>与</a:t>
            </a:r>
            <a:r>
              <a:rPr lang="zh-CN" altLang="en-US" b="1" dirty="0" smtClean="0"/>
              <a:t>主要利益攸关方具有伙伴关系</a:t>
            </a:r>
            <a:r>
              <a:rPr lang="zh-CN" altLang="en-US" dirty="0" smtClean="0"/>
              <a:t>且在开展</a:t>
            </a:r>
            <a:r>
              <a:rPr lang="zh-CN" altLang="en-US" b="1" dirty="0" smtClean="0"/>
              <a:t>成熟协作工作</a:t>
            </a:r>
            <a:endParaRPr lang="en-US" b="1" dirty="0"/>
          </a:p>
          <a:p>
            <a:pPr marL="252000" indent="-252000">
              <a:spcBef>
                <a:spcPts val="1200"/>
              </a:spcBef>
              <a:buSzPct val="65000"/>
              <a:buFont typeface="+mj-lt"/>
              <a:buAutoNum type="arabicPeriod"/>
            </a:pPr>
            <a:r>
              <a:rPr lang="zh-CN" altLang="en-US" dirty="0" smtClean="0"/>
              <a:t>联邦制结构</a:t>
            </a:r>
            <a:r>
              <a:rPr lang="en-US" dirty="0" smtClean="0"/>
              <a:t> </a:t>
            </a:r>
            <a:r>
              <a:rPr lang="en-US" dirty="0"/>
              <a:t>– </a:t>
            </a:r>
            <a:r>
              <a:rPr lang="zh-CN" altLang="en-US" b="1" dirty="0" smtClean="0"/>
              <a:t>更加专注于具体领域</a:t>
            </a:r>
            <a:endParaRPr lang="en-US" dirty="0"/>
          </a:p>
          <a:p>
            <a:pPr marL="252000" indent="-252000">
              <a:spcBef>
                <a:spcPts val="1200"/>
              </a:spcBef>
              <a:buSzPct val="65000"/>
              <a:buFont typeface="+mj-lt"/>
              <a:buAutoNum type="arabicPeriod"/>
            </a:pPr>
            <a:r>
              <a:rPr lang="zh-CN" altLang="en-US" b="1" dirty="0" smtClean="0"/>
              <a:t>组织</a:t>
            </a:r>
            <a:r>
              <a:rPr lang="zh-CN" altLang="en-US" dirty="0" smtClean="0"/>
              <a:t>主要国际大会和活动</a:t>
            </a:r>
            <a:r>
              <a:rPr lang="zh-CN" altLang="en-US" b="1" dirty="0" smtClean="0"/>
              <a:t>的合法性和能力</a:t>
            </a:r>
            <a:endParaRPr lang="en-US" dirty="0" smtClean="0"/>
          </a:p>
          <a:p>
            <a:pPr marL="252000" indent="-252000">
              <a:lnSpc>
                <a:spcPct val="110000"/>
              </a:lnSpc>
              <a:spcBef>
                <a:spcPts val="1200"/>
              </a:spcBef>
              <a:buSzPct val="65000"/>
              <a:buFont typeface="+mj-lt"/>
              <a:buAutoNum type="arabicPeriod"/>
            </a:pPr>
            <a:r>
              <a:rPr lang="zh-CN" altLang="en-US" dirty="0" smtClean="0"/>
              <a:t>国际电联成员和工作人员在</a:t>
            </a:r>
            <a:r>
              <a:rPr lang="zh-CN" altLang="en-US" b="1" dirty="0" smtClean="0"/>
              <a:t>技术</a:t>
            </a:r>
            <a:r>
              <a:rPr lang="zh-CN" altLang="en-US" dirty="0" smtClean="0"/>
              <a:t>（如建议书、标准化）、</a:t>
            </a:r>
            <a:r>
              <a:rPr lang="zh-CN" altLang="en-US" b="1" dirty="0" smtClean="0"/>
              <a:t>政策和规则事务、统计数据和发展</a:t>
            </a:r>
            <a:r>
              <a:rPr lang="zh-CN" altLang="en-US" dirty="0" smtClean="0"/>
              <a:t>（技能“众包”）方面的知识和技能</a:t>
            </a:r>
            <a:endParaRPr lang="en-US" dirty="0"/>
          </a:p>
        </p:txBody>
      </p:sp>
    </p:spTree>
    <p:extLst>
      <p:ext uri="{BB962C8B-B14F-4D97-AF65-F5344CB8AC3E}">
        <p14:creationId xmlns:p14="http://schemas.microsoft.com/office/powerpoint/2010/main" val="1605551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vm8PvkNZjUudGOm03jYt2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Xua0.WOxrkeXmgS4hYYkBA"/>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Upper-median">
  <a:themeElements>
    <a:clrScheme name="ITU-150">
      <a:dk1>
        <a:sysClr val="windowText" lastClr="000000"/>
      </a:dk1>
      <a:lt1>
        <a:sysClr val="window" lastClr="FFFFFF"/>
      </a:lt1>
      <a:dk2>
        <a:srgbClr val="44546A"/>
      </a:dk2>
      <a:lt2>
        <a:srgbClr val="E7E6E6"/>
      </a:lt2>
      <a:accent1>
        <a:srgbClr val="5B9BD5"/>
      </a:accent1>
      <a:accent2>
        <a:srgbClr val="498BC9"/>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AEECEB53478D4FA58D21D6251A617C" ma:contentTypeVersion="0" ma:contentTypeDescription="Create a new document." ma:contentTypeScope="" ma:versionID="3a61f5a699ba4690e4307edfa93c257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7DDB074-D6F8-4121-8E6F-B4C7EA7418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BA9A0B1-5F54-45EF-A28F-0B2FAC4CADC9}">
  <ds:schemaRefs>
    <ds:schemaRef ds:uri="http://schemas.microsoft.com/office/infopath/2007/PartnerControls"/>
    <ds:schemaRef ds:uri="http://purl.org/dc/elements/1.1/"/>
    <ds:schemaRef ds:uri="http://www.w3.org/XML/1998/namespace"/>
    <ds:schemaRef ds:uri="http://purl.org/dc/dcmitype/"/>
    <ds:schemaRef ds:uri="http://schemas.microsoft.com/office/2006/documentManagement/types"/>
    <ds:schemaRef ds:uri="http://schemas.microsoft.com/office/2006/metadata/properties"/>
    <ds:schemaRef ds:uri="http://purl.org/dc/terms/"/>
    <ds:schemaRef ds:uri="http://schemas.openxmlformats.org/package/2006/metadata/core-properties"/>
  </ds:schemaRefs>
</ds:datastoreItem>
</file>

<file path=customXml/itemProps3.xml><?xml version="1.0" encoding="utf-8"?>
<ds:datastoreItem xmlns:ds="http://schemas.openxmlformats.org/officeDocument/2006/customXml" ds:itemID="{DB469251-26C4-4223-92C9-72D773D1A1B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50260</TotalTime>
  <Words>11533</Words>
  <Application>Microsoft Office PowerPoint</Application>
  <PresentationFormat>On-screen Show (4:3)</PresentationFormat>
  <Paragraphs>1126</Paragraphs>
  <Slides>68</Slides>
  <Notes>35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68</vt:i4>
      </vt:variant>
    </vt:vector>
  </HeadingPairs>
  <TitlesOfParts>
    <vt:vector size="81" baseType="lpstr">
      <vt:lpstr>Noto Sans Symbols</vt:lpstr>
      <vt:lpstr>宋体</vt:lpstr>
      <vt:lpstr>宋体</vt:lpstr>
      <vt:lpstr>STKaiti</vt:lpstr>
      <vt:lpstr>Arial</vt:lpstr>
      <vt:lpstr>Calibri</vt:lpstr>
      <vt:lpstr>Mangal</vt:lpstr>
      <vt:lpstr>Times New Roman</vt:lpstr>
      <vt:lpstr>Times New Roman Bold</vt:lpstr>
      <vt:lpstr>Wingdings</vt:lpstr>
      <vt:lpstr>Wingdings 2</vt:lpstr>
      <vt:lpstr>Median</vt:lpstr>
      <vt:lpstr>Upper-median</vt:lpstr>
      <vt:lpstr>PowerPoint Presentation</vt:lpstr>
      <vt:lpstr>秘书处提交CWG-SFP的输入意见</vt:lpstr>
      <vt:lpstr>SP-WG的工作计划</vt:lpstr>
      <vt:lpstr>情况/战略分析</vt:lpstr>
      <vt:lpstr>国际电联2016-2019年战略框架</vt:lpstr>
      <vt:lpstr>2016-2019年战略规划引入的新理念</vt:lpstr>
      <vt:lpstr>从2016-2019年战略规划汲取的 经验教育</vt:lpstr>
      <vt:lpstr>战略 / 情况分析</vt:lpstr>
      <vt:lpstr>国际电联的优势</vt:lpstr>
      <vt:lpstr>国际电联弱势</vt:lpstr>
      <vt:lpstr>机遇</vt:lpstr>
      <vt:lpstr>威胁</vt:lpstr>
      <vt:lpstr>主要伙伴</vt:lpstr>
      <vt:lpstr>国际电联的愿景、使命和价值观</vt:lpstr>
      <vt:lpstr>愿景</vt:lpstr>
      <vt:lpstr>愿景 – 供讨论的建议</vt:lpstr>
      <vt:lpstr>使命</vt:lpstr>
      <vt:lpstr>使命 – 供讨论的建议</vt:lpstr>
      <vt:lpstr>Values</vt:lpstr>
      <vt:lpstr>价值观 – 建议</vt:lpstr>
      <vt:lpstr>战略目标 – 有关修改的建议</vt:lpstr>
      <vt:lpstr>具体战略目标 – 正在得到审议</vt:lpstr>
      <vt:lpstr>总体目标1</vt:lpstr>
      <vt:lpstr>总体目标 2</vt:lpstr>
      <vt:lpstr>总体目标3（可持续性）、4（创新） 和 5（伙伴关系）</vt:lpstr>
      <vt:lpstr>战略风险</vt:lpstr>
      <vt:lpstr>Overview of Strategic Risks</vt:lpstr>
      <vt:lpstr>战略风险1</vt:lpstr>
      <vt:lpstr>战略风险2</vt:lpstr>
      <vt:lpstr>战略风险3</vt:lpstr>
      <vt:lpstr>战略风险4</vt:lpstr>
      <vt:lpstr>战略风险5</vt:lpstr>
      <vt:lpstr>战略风险6</vt:lpstr>
      <vt:lpstr>与可持续发展目标的联系</vt:lpstr>
      <vt:lpstr>UPU的事例</vt:lpstr>
      <vt:lpstr> WIPO的事例</vt:lpstr>
      <vt:lpstr>世界粮食计划署（WFP）的事例</vt:lpstr>
      <vt:lpstr>拟议方式：与SDG的对应</vt:lpstr>
      <vt:lpstr>与SDG的连续：部门目标层面的对应关系</vt:lpstr>
      <vt:lpstr>拟议方式：SDG对应关系</vt:lpstr>
      <vt:lpstr>国际电联结果框架</vt:lpstr>
      <vt:lpstr>R.1（频谱规则）</vt:lpstr>
      <vt:lpstr>R.2 （无线电通信标准）</vt:lpstr>
      <vt:lpstr>R.3（传播信息）</vt:lpstr>
      <vt:lpstr>T.1（制定标准）</vt:lpstr>
      <vt:lpstr>T.2（缩小标准化工作差距）</vt:lpstr>
      <vt:lpstr>T.3（电信资源）</vt:lpstr>
      <vt:lpstr>T.4（知识共享）</vt:lpstr>
      <vt:lpstr>T.5（与标准化机构的合作）</vt:lpstr>
      <vt:lpstr>D.1（协调）</vt:lpstr>
      <vt:lpstr>D.2（现代化和安全的电信/ICT基础设施）</vt:lpstr>
      <vt:lpstr>D.3（有力环境）</vt:lpstr>
      <vt:lpstr>D.4（包容性数字社会）</vt:lpstr>
      <vt:lpstr>跨部门目标（新 的I.1）</vt:lpstr>
      <vt:lpstr>跨部门目标（新的 I.2）</vt:lpstr>
      <vt:lpstr>跨部门目标</vt:lpstr>
      <vt:lpstr>跨部门目标（新的 I.3）</vt:lpstr>
      <vt:lpstr>跨部门目标（新的 I.4和I.5）</vt:lpstr>
      <vt:lpstr>关于跨部门目标的建议</vt:lpstr>
      <vt:lpstr>I.1（协作）</vt:lpstr>
      <vt:lpstr>I.2（新兴ICT趋势）</vt:lpstr>
      <vt:lpstr>I.3（ICT的无障碍获取）</vt:lpstr>
      <vt:lpstr>I.4（性别平等）</vt:lpstr>
      <vt:lpstr>I.5（环境可持续性）</vt:lpstr>
      <vt:lpstr>各部门的部门目标与各局工作</vt:lpstr>
      <vt:lpstr>促成因素</vt:lpstr>
      <vt:lpstr>事例：秘书处工作与国际电联在SDG框架范围内的工作</vt:lpstr>
      <vt:lpstr>促成因素 – 总秘书处和各局的作用</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Igglesis, Vaggelis</dc:creator>
  <cp:lastModifiedBy>Wang, Yujia</cp:lastModifiedBy>
  <cp:revision>2744</cp:revision>
  <cp:lastPrinted>2017-05-04T13:37:24Z</cp:lastPrinted>
  <dcterms:created xsi:type="dcterms:W3CDTF">2011-09-07T08:28:06Z</dcterms:created>
  <dcterms:modified xsi:type="dcterms:W3CDTF">2017-09-11T14:27:47Z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0x010100A1AEECEB53478D4FA58D21D6251A617C</vt:lpwstr>
  </property>
</Properties>
</file>