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4"/>
    <p:sldMasterId id="2147483669" r:id="rId5"/>
  </p:sldMasterIdLst>
  <p:notesMasterIdLst>
    <p:notesMasterId r:id="rId74"/>
  </p:notesMasterIdLst>
  <p:handoutMasterIdLst>
    <p:handoutMasterId r:id="rId75"/>
  </p:handoutMasterIdLst>
  <p:sldIdLst>
    <p:sldId id="1010" r:id="rId6"/>
    <p:sldId id="1020" r:id="rId7"/>
    <p:sldId id="1029" r:id="rId8"/>
    <p:sldId id="1132" r:id="rId9"/>
    <p:sldId id="1176" r:id="rId10"/>
    <p:sldId id="1174" r:id="rId11"/>
    <p:sldId id="1175" r:id="rId12"/>
    <p:sldId id="1038" r:id="rId13"/>
    <p:sldId id="1081" r:id="rId14"/>
    <p:sldId id="1082" r:id="rId15"/>
    <p:sldId id="1136" r:id="rId16"/>
    <p:sldId id="1137" r:id="rId17"/>
    <p:sldId id="1099" r:id="rId18"/>
    <p:sldId id="1030" r:id="rId19"/>
    <p:sldId id="1044" r:id="rId20"/>
    <p:sldId id="1049" r:id="rId21"/>
    <p:sldId id="1056" r:id="rId22"/>
    <p:sldId id="1052" r:id="rId23"/>
    <p:sldId id="1110" r:id="rId24"/>
    <p:sldId id="1133" r:id="rId25"/>
    <p:sldId id="1141" r:id="rId26"/>
    <p:sldId id="1109" r:id="rId27"/>
    <p:sldId id="1199" r:id="rId28"/>
    <p:sldId id="1200" r:id="rId29"/>
    <p:sldId id="1201" r:id="rId30"/>
    <p:sldId id="1040" r:id="rId31"/>
    <p:sldId id="1178" r:id="rId32"/>
    <p:sldId id="1177" r:id="rId33"/>
    <p:sldId id="1179" r:id="rId34"/>
    <p:sldId id="1180" r:id="rId35"/>
    <p:sldId id="1181" r:id="rId36"/>
    <p:sldId id="1182" r:id="rId37"/>
    <p:sldId id="1183" r:id="rId38"/>
    <p:sldId id="1023" r:id="rId39"/>
    <p:sldId id="1194" r:id="rId40"/>
    <p:sldId id="1195" r:id="rId41"/>
    <p:sldId id="1197" r:id="rId42"/>
    <p:sldId id="1073" r:id="rId43"/>
    <p:sldId id="1171" r:id="rId44"/>
    <p:sldId id="1035" r:id="rId45"/>
    <p:sldId id="1026" r:id="rId46"/>
    <p:sldId id="1142" r:id="rId47"/>
    <p:sldId id="1143" r:id="rId48"/>
    <p:sldId id="1144" r:id="rId49"/>
    <p:sldId id="1146" r:id="rId50"/>
    <p:sldId id="1151" r:id="rId51"/>
    <p:sldId id="1152" r:id="rId52"/>
    <p:sldId id="1153" r:id="rId53"/>
    <p:sldId id="1154" r:id="rId54"/>
    <p:sldId id="1157" r:id="rId55"/>
    <p:sldId id="1156" r:id="rId56"/>
    <p:sldId id="1158" r:id="rId57"/>
    <p:sldId id="1159" r:id="rId58"/>
    <p:sldId id="1091" r:id="rId59"/>
    <p:sldId id="1080" r:id="rId60"/>
    <p:sldId id="1094" r:id="rId61"/>
    <p:sldId id="1096" r:id="rId62"/>
    <p:sldId id="1095" r:id="rId63"/>
    <p:sldId id="1092" r:id="rId64"/>
    <p:sldId id="1160" r:id="rId65"/>
    <p:sldId id="1161" r:id="rId66"/>
    <p:sldId id="1162" r:id="rId67"/>
    <p:sldId id="1203" r:id="rId68"/>
    <p:sldId id="1164" r:id="rId69"/>
    <p:sldId id="1059" r:id="rId70"/>
    <p:sldId id="1184" r:id="rId71"/>
    <p:sldId id="1046" r:id="rId72"/>
    <p:sldId id="1060" r:id="rId73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gelis Igglesis" initials="VI" lastIdx="7" clrIdx="0">
    <p:extLst/>
  </p:cmAuthor>
  <p:cmAuthor id="2" name="Igglesis, Vaggelis" initials="IV" lastIdx="7" clrIdx="1">
    <p:extLst/>
  </p:cmAuthor>
  <p:cmAuthor id="3" name="Marinescu, Catalin" initials="MC" lastIdx="38" clrIdx="2">
    <p:extLst>
      <p:ext uri="{19B8F6BF-5375-455C-9EA6-DF929625EA0E}">
        <p15:presenceInfo xmlns:p15="http://schemas.microsoft.com/office/powerpoint/2012/main" userId="S-1-5-21-8740799-900759487-1415713722-57632" providerId="AD"/>
      </p:ext>
    </p:extLst>
  </p:cmAuthor>
  <p:cmAuthor id="4" name="Author" initials="Author" lastIdx="3" clrIdx="3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5B9BD5"/>
    <a:srgbClr val="44546A"/>
    <a:srgbClr val="7C7C7C"/>
    <a:srgbClr val="498BC9"/>
    <a:srgbClr val="EAEFF7"/>
    <a:srgbClr val="385723"/>
    <a:srgbClr val="4D7CB0"/>
    <a:srgbClr val="14496B"/>
    <a:srgbClr val="BF8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4" autoAdjust="0"/>
    <p:restoredTop sz="75256" autoAdjust="0"/>
  </p:normalViewPr>
  <p:slideViewPr>
    <p:cSldViewPr>
      <p:cViewPr varScale="1">
        <p:scale>
          <a:sx n="110" d="100"/>
          <a:sy n="110" d="100"/>
        </p:scale>
        <p:origin x="102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notesViewPr>
    <p:cSldViewPr>
      <p:cViewPr varScale="1">
        <p:scale>
          <a:sx n="79" d="100"/>
          <a:sy n="79" d="100"/>
        </p:scale>
        <p:origin x="395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commentAuthors" Target="commentAuthor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6D8F6C-93A4-4660-B589-BD4C4AB4C22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A52537-1E8E-46D7-8392-A64E3A37D4E0}">
      <dgm:prSet phldrT="[Text]" custT="1"/>
      <dgm:spPr/>
      <dgm:t>
        <a:bodyPr/>
        <a:lstStyle/>
        <a:p>
          <a:r>
            <a:rPr lang="ar-EG" sz="28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الاتحاد الدولي للاتصالات</a:t>
          </a:r>
          <a:endParaRPr lang="en-US" sz="28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CD66304F-58B6-4876-9CF9-4E7E2DB8D1EC}" type="parTrans" cxnId="{4AF8B79A-8B85-4D24-8E15-E4C1F62AC12C}">
      <dgm:prSet/>
      <dgm:spPr/>
      <dgm:t>
        <a:bodyPr/>
        <a:lstStyle/>
        <a:p>
          <a:endParaRPr lang="en-US"/>
        </a:p>
      </dgm:t>
    </dgm:pt>
    <dgm:pt modelId="{9DBCC95F-8A6A-4BC4-89E5-D1926D2BE5EB}" type="sibTrans" cxnId="{4AF8B79A-8B85-4D24-8E15-E4C1F62AC12C}">
      <dgm:prSet/>
      <dgm:spPr/>
      <dgm:t>
        <a:bodyPr/>
        <a:lstStyle/>
        <a:p>
          <a:endParaRPr lang="en-US"/>
        </a:p>
      </dgm:t>
    </dgm:pt>
    <dgm:pt modelId="{91D6176E-C086-4709-ABBF-C8E13BB1EBD1}">
      <dgm:prSet phldrT="[Text]" custT="1"/>
      <dgm:spPr/>
      <dgm:t>
        <a:bodyPr/>
        <a:lstStyle/>
        <a:p>
          <a:r>
            <a:rPr lang="ar-EG" sz="40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مواطن القوة</a:t>
          </a:r>
          <a:endParaRPr lang="en-US" sz="40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5FA3323E-30C0-4DF9-A164-ED7E0490D923}" type="parTrans" cxnId="{BE99CABE-6D72-49F3-B90E-7912E19FA79D}">
      <dgm:prSet/>
      <dgm:spPr/>
      <dgm:t>
        <a:bodyPr/>
        <a:lstStyle/>
        <a:p>
          <a:endParaRPr lang="en-US"/>
        </a:p>
      </dgm:t>
    </dgm:pt>
    <dgm:pt modelId="{387404B6-8B71-4CD5-96BC-6D4F401B56BC}" type="sibTrans" cxnId="{BE99CABE-6D72-49F3-B90E-7912E19FA79D}">
      <dgm:prSet/>
      <dgm:spPr/>
      <dgm:t>
        <a:bodyPr/>
        <a:lstStyle/>
        <a:p>
          <a:endParaRPr lang="en-US"/>
        </a:p>
      </dgm:t>
    </dgm:pt>
    <dgm:pt modelId="{10C2FF6E-E311-4CEC-8668-8851F61F72FC}">
      <dgm:prSet phldrT="[Text]" custT="1"/>
      <dgm:spPr/>
      <dgm:t>
        <a:bodyPr/>
        <a:lstStyle/>
        <a:p>
          <a:r>
            <a:rPr lang="ar-EG" sz="40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نقاط الضعف</a:t>
          </a:r>
          <a:endParaRPr lang="en-US" sz="40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066F14B1-6E6A-4ECC-B0A0-5E0512AF9B11}" type="parTrans" cxnId="{85D6CD08-DC7A-4095-BA08-12FEF4CD2723}">
      <dgm:prSet/>
      <dgm:spPr/>
      <dgm:t>
        <a:bodyPr/>
        <a:lstStyle/>
        <a:p>
          <a:endParaRPr lang="en-US"/>
        </a:p>
      </dgm:t>
    </dgm:pt>
    <dgm:pt modelId="{B86F39A0-1308-4E75-9756-9933FD806322}" type="sibTrans" cxnId="{85D6CD08-DC7A-4095-BA08-12FEF4CD2723}">
      <dgm:prSet/>
      <dgm:spPr/>
      <dgm:t>
        <a:bodyPr/>
        <a:lstStyle/>
        <a:p>
          <a:endParaRPr lang="en-US"/>
        </a:p>
      </dgm:t>
    </dgm:pt>
    <dgm:pt modelId="{45A9BF0C-BA5F-45E5-A5CB-04577C39EEB0}">
      <dgm:prSet phldrT="[Text]" custT="1"/>
      <dgm:spPr/>
      <dgm:t>
        <a:bodyPr/>
        <a:lstStyle/>
        <a:p>
          <a:r>
            <a:rPr lang="ar-EG" sz="40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الفرص المتاحة</a:t>
          </a:r>
          <a:endParaRPr lang="en-US" sz="40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0BF5A467-27F4-4A74-899A-077603EC7AD2}" type="parTrans" cxnId="{F6CE957E-856F-4483-BD11-168CAC7E8D93}">
      <dgm:prSet/>
      <dgm:spPr/>
      <dgm:t>
        <a:bodyPr/>
        <a:lstStyle/>
        <a:p>
          <a:endParaRPr lang="en-US"/>
        </a:p>
      </dgm:t>
    </dgm:pt>
    <dgm:pt modelId="{57ECB618-AEEB-4E27-988A-EE13F765F48E}" type="sibTrans" cxnId="{F6CE957E-856F-4483-BD11-168CAC7E8D93}">
      <dgm:prSet/>
      <dgm:spPr/>
      <dgm:t>
        <a:bodyPr/>
        <a:lstStyle/>
        <a:p>
          <a:endParaRPr lang="en-US"/>
        </a:p>
      </dgm:t>
    </dgm:pt>
    <dgm:pt modelId="{0A112098-0319-4AF5-B9F7-289C1A83188F}">
      <dgm:prSet phldrT="[Text]" custT="1"/>
      <dgm:spPr/>
      <dgm:t>
        <a:bodyPr/>
        <a:lstStyle/>
        <a:p>
          <a:r>
            <a:rPr lang="ar-EG" sz="40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المخاطر</a:t>
          </a:r>
          <a:endParaRPr lang="en-US" sz="40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79D48734-1E6C-406F-B5FA-D5D303582229}" type="parTrans" cxnId="{81760B34-6F36-4F30-85C5-C3E86ECEC4E4}">
      <dgm:prSet/>
      <dgm:spPr/>
      <dgm:t>
        <a:bodyPr/>
        <a:lstStyle/>
        <a:p>
          <a:endParaRPr lang="en-US"/>
        </a:p>
      </dgm:t>
    </dgm:pt>
    <dgm:pt modelId="{F33A2E6A-F773-4667-BB49-2075B6E11A1B}" type="sibTrans" cxnId="{81760B34-6F36-4F30-85C5-C3E86ECEC4E4}">
      <dgm:prSet/>
      <dgm:spPr/>
      <dgm:t>
        <a:bodyPr/>
        <a:lstStyle/>
        <a:p>
          <a:endParaRPr lang="en-US"/>
        </a:p>
      </dgm:t>
    </dgm:pt>
    <dgm:pt modelId="{C35562A1-F516-45AD-A3FE-95B1EBFDCD95}" type="pres">
      <dgm:prSet presAssocID="{7A6D8F6C-93A4-4660-B589-BD4C4AB4C22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A94E58-88CE-4F09-9809-6760D212B2F4}" type="pres">
      <dgm:prSet presAssocID="{7A6D8F6C-93A4-4660-B589-BD4C4AB4C22B}" presName="matrix" presStyleCnt="0"/>
      <dgm:spPr/>
    </dgm:pt>
    <dgm:pt modelId="{B9531CE4-081F-40B0-A286-C3B235212B9B}" type="pres">
      <dgm:prSet presAssocID="{7A6D8F6C-93A4-4660-B589-BD4C4AB4C22B}" presName="tile1" presStyleLbl="node1" presStyleIdx="0" presStyleCnt="4"/>
      <dgm:spPr/>
      <dgm:t>
        <a:bodyPr/>
        <a:lstStyle/>
        <a:p>
          <a:endParaRPr lang="en-US"/>
        </a:p>
      </dgm:t>
    </dgm:pt>
    <dgm:pt modelId="{0877119B-8EB7-448F-A0BE-5E78ABE49ACC}" type="pres">
      <dgm:prSet presAssocID="{7A6D8F6C-93A4-4660-B589-BD4C4AB4C22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2DBEF-BE4A-4702-914A-E60C1E559470}" type="pres">
      <dgm:prSet presAssocID="{7A6D8F6C-93A4-4660-B589-BD4C4AB4C22B}" presName="tile2" presStyleLbl="node1" presStyleIdx="1" presStyleCnt="4"/>
      <dgm:spPr/>
      <dgm:t>
        <a:bodyPr/>
        <a:lstStyle/>
        <a:p>
          <a:endParaRPr lang="en-US"/>
        </a:p>
      </dgm:t>
    </dgm:pt>
    <dgm:pt modelId="{AED98A2E-C285-4B17-B9C9-AF9A346B36B8}" type="pres">
      <dgm:prSet presAssocID="{7A6D8F6C-93A4-4660-B589-BD4C4AB4C22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AB971-E2C6-4562-AB25-A77EECABF792}" type="pres">
      <dgm:prSet presAssocID="{7A6D8F6C-93A4-4660-B589-BD4C4AB4C22B}" presName="tile3" presStyleLbl="node1" presStyleIdx="2" presStyleCnt="4" custLinFactNeighborX="-1450"/>
      <dgm:spPr/>
      <dgm:t>
        <a:bodyPr/>
        <a:lstStyle/>
        <a:p>
          <a:endParaRPr lang="en-US"/>
        </a:p>
      </dgm:t>
    </dgm:pt>
    <dgm:pt modelId="{18C445C9-6205-4703-8445-8D58606ADACB}" type="pres">
      <dgm:prSet presAssocID="{7A6D8F6C-93A4-4660-B589-BD4C4AB4C22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0F8BF4-B18B-41AD-934A-FB26A7F1A78C}" type="pres">
      <dgm:prSet presAssocID="{7A6D8F6C-93A4-4660-B589-BD4C4AB4C22B}" presName="tile4" presStyleLbl="node1" presStyleIdx="3" presStyleCnt="4"/>
      <dgm:spPr/>
      <dgm:t>
        <a:bodyPr/>
        <a:lstStyle/>
        <a:p>
          <a:endParaRPr lang="en-US"/>
        </a:p>
      </dgm:t>
    </dgm:pt>
    <dgm:pt modelId="{698EE412-2481-4880-AF1E-CF93AB6DB5A9}" type="pres">
      <dgm:prSet presAssocID="{7A6D8F6C-93A4-4660-B589-BD4C4AB4C22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90B9AF-CD4E-4DDC-82F2-58DF53A7F896}" type="pres">
      <dgm:prSet presAssocID="{7A6D8F6C-93A4-4660-B589-BD4C4AB4C22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825C9B7-D3B1-4044-A51B-52AF4BCFD592}" type="presOf" srcId="{45A9BF0C-BA5F-45E5-A5CB-04577C39EEB0}" destId="{18C445C9-6205-4703-8445-8D58606ADACB}" srcOrd="1" destOrd="0" presId="urn:microsoft.com/office/officeart/2005/8/layout/matrix1"/>
    <dgm:cxn modelId="{DACCD7D0-3151-4F23-B77D-2967EE3C1270}" type="presOf" srcId="{7A6D8F6C-93A4-4660-B589-BD4C4AB4C22B}" destId="{C35562A1-F516-45AD-A3FE-95B1EBFDCD95}" srcOrd="0" destOrd="0" presId="urn:microsoft.com/office/officeart/2005/8/layout/matrix1"/>
    <dgm:cxn modelId="{FD6C5204-6B84-4F5E-9DF5-3B8450674299}" type="presOf" srcId="{0A112098-0319-4AF5-B9F7-289C1A83188F}" destId="{7E0F8BF4-B18B-41AD-934A-FB26A7F1A78C}" srcOrd="0" destOrd="0" presId="urn:microsoft.com/office/officeart/2005/8/layout/matrix1"/>
    <dgm:cxn modelId="{782191E4-322D-4F6A-9FC0-0C8B8586BA8E}" type="presOf" srcId="{45A9BF0C-BA5F-45E5-A5CB-04577C39EEB0}" destId="{F1AAB971-E2C6-4562-AB25-A77EECABF792}" srcOrd="0" destOrd="0" presId="urn:microsoft.com/office/officeart/2005/8/layout/matrix1"/>
    <dgm:cxn modelId="{6BCFDD0B-7A25-4677-B364-F818A9CC6DD2}" type="presOf" srcId="{10C2FF6E-E311-4CEC-8668-8851F61F72FC}" destId="{AED98A2E-C285-4B17-B9C9-AF9A346B36B8}" srcOrd="1" destOrd="0" presId="urn:microsoft.com/office/officeart/2005/8/layout/matrix1"/>
    <dgm:cxn modelId="{F85A4CF3-F9F9-4571-8900-81FC16C55E97}" type="presOf" srcId="{0A112098-0319-4AF5-B9F7-289C1A83188F}" destId="{698EE412-2481-4880-AF1E-CF93AB6DB5A9}" srcOrd="1" destOrd="0" presId="urn:microsoft.com/office/officeart/2005/8/layout/matrix1"/>
    <dgm:cxn modelId="{4AF8B79A-8B85-4D24-8E15-E4C1F62AC12C}" srcId="{7A6D8F6C-93A4-4660-B589-BD4C4AB4C22B}" destId="{FBA52537-1E8E-46D7-8392-A64E3A37D4E0}" srcOrd="0" destOrd="0" parTransId="{CD66304F-58B6-4876-9CF9-4E7E2DB8D1EC}" sibTransId="{9DBCC95F-8A6A-4BC4-89E5-D1926D2BE5EB}"/>
    <dgm:cxn modelId="{F6CE957E-856F-4483-BD11-168CAC7E8D93}" srcId="{FBA52537-1E8E-46D7-8392-A64E3A37D4E0}" destId="{45A9BF0C-BA5F-45E5-A5CB-04577C39EEB0}" srcOrd="2" destOrd="0" parTransId="{0BF5A467-27F4-4A74-899A-077603EC7AD2}" sibTransId="{57ECB618-AEEB-4E27-988A-EE13F765F48E}"/>
    <dgm:cxn modelId="{12E64269-A349-4D02-9353-5F8E8BFEBF9C}" type="presOf" srcId="{10C2FF6E-E311-4CEC-8668-8851F61F72FC}" destId="{E482DBEF-BE4A-4702-914A-E60C1E559470}" srcOrd="0" destOrd="0" presId="urn:microsoft.com/office/officeart/2005/8/layout/matrix1"/>
    <dgm:cxn modelId="{35E1573D-B0AD-421D-9D38-946C204518B1}" type="presOf" srcId="{91D6176E-C086-4709-ABBF-C8E13BB1EBD1}" destId="{0877119B-8EB7-448F-A0BE-5E78ABE49ACC}" srcOrd="1" destOrd="0" presId="urn:microsoft.com/office/officeart/2005/8/layout/matrix1"/>
    <dgm:cxn modelId="{7D52ADB9-7575-48F5-80C6-B1A5A319F30E}" type="presOf" srcId="{FBA52537-1E8E-46D7-8392-A64E3A37D4E0}" destId="{2390B9AF-CD4E-4DDC-82F2-58DF53A7F896}" srcOrd="0" destOrd="0" presId="urn:microsoft.com/office/officeart/2005/8/layout/matrix1"/>
    <dgm:cxn modelId="{781BD998-889B-4688-AA56-BD0BB02CACED}" type="presOf" srcId="{91D6176E-C086-4709-ABBF-C8E13BB1EBD1}" destId="{B9531CE4-081F-40B0-A286-C3B235212B9B}" srcOrd="0" destOrd="0" presId="urn:microsoft.com/office/officeart/2005/8/layout/matrix1"/>
    <dgm:cxn modelId="{81760B34-6F36-4F30-85C5-C3E86ECEC4E4}" srcId="{FBA52537-1E8E-46D7-8392-A64E3A37D4E0}" destId="{0A112098-0319-4AF5-B9F7-289C1A83188F}" srcOrd="3" destOrd="0" parTransId="{79D48734-1E6C-406F-B5FA-D5D303582229}" sibTransId="{F33A2E6A-F773-4667-BB49-2075B6E11A1B}"/>
    <dgm:cxn modelId="{85D6CD08-DC7A-4095-BA08-12FEF4CD2723}" srcId="{FBA52537-1E8E-46D7-8392-A64E3A37D4E0}" destId="{10C2FF6E-E311-4CEC-8668-8851F61F72FC}" srcOrd="1" destOrd="0" parTransId="{066F14B1-6E6A-4ECC-B0A0-5E0512AF9B11}" sibTransId="{B86F39A0-1308-4E75-9756-9933FD806322}"/>
    <dgm:cxn modelId="{BE99CABE-6D72-49F3-B90E-7912E19FA79D}" srcId="{FBA52537-1E8E-46D7-8392-A64E3A37D4E0}" destId="{91D6176E-C086-4709-ABBF-C8E13BB1EBD1}" srcOrd="0" destOrd="0" parTransId="{5FA3323E-30C0-4DF9-A164-ED7E0490D923}" sibTransId="{387404B6-8B71-4CD5-96BC-6D4F401B56BC}"/>
    <dgm:cxn modelId="{052A3F3F-5EDD-494C-8C64-6F8590FA4185}" type="presParOf" srcId="{C35562A1-F516-45AD-A3FE-95B1EBFDCD95}" destId="{74A94E58-88CE-4F09-9809-6760D212B2F4}" srcOrd="0" destOrd="0" presId="urn:microsoft.com/office/officeart/2005/8/layout/matrix1"/>
    <dgm:cxn modelId="{0BFA7DAB-77F5-454D-A75D-B525B459F26E}" type="presParOf" srcId="{74A94E58-88CE-4F09-9809-6760D212B2F4}" destId="{B9531CE4-081F-40B0-A286-C3B235212B9B}" srcOrd="0" destOrd="0" presId="urn:microsoft.com/office/officeart/2005/8/layout/matrix1"/>
    <dgm:cxn modelId="{869B65CE-E7E4-4079-A524-038551463FD7}" type="presParOf" srcId="{74A94E58-88CE-4F09-9809-6760D212B2F4}" destId="{0877119B-8EB7-448F-A0BE-5E78ABE49ACC}" srcOrd="1" destOrd="0" presId="urn:microsoft.com/office/officeart/2005/8/layout/matrix1"/>
    <dgm:cxn modelId="{BB3350F5-FCDF-4E8D-9D8E-CDB84CC5CE09}" type="presParOf" srcId="{74A94E58-88CE-4F09-9809-6760D212B2F4}" destId="{E482DBEF-BE4A-4702-914A-E60C1E559470}" srcOrd="2" destOrd="0" presId="urn:microsoft.com/office/officeart/2005/8/layout/matrix1"/>
    <dgm:cxn modelId="{BD7C9E0A-13F6-44CB-9590-F6405FB079A5}" type="presParOf" srcId="{74A94E58-88CE-4F09-9809-6760D212B2F4}" destId="{AED98A2E-C285-4B17-B9C9-AF9A346B36B8}" srcOrd="3" destOrd="0" presId="urn:microsoft.com/office/officeart/2005/8/layout/matrix1"/>
    <dgm:cxn modelId="{02E5F3DB-7400-4C6F-8489-3F43BC07AE93}" type="presParOf" srcId="{74A94E58-88CE-4F09-9809-6760D212B2F4}" destId="{F1AAB971-E2C6-4562-AB25-A77EECABF792}" srcOrd="4" destOrd="0" presId="urn:microsoft.com/office/officeart/2005/8/layout/matrix1"/>
    <dgm:cxn modelId="{E2792D25-F705-419A-A060-5500E1725C5A}" type="presParOf" srcId="{74A94E58-88CE-4F09-9809-6760D212B2F4}" destId="{18C445C9-6205-4703-8445-8D58606ADACB}" srcOrd="5" destOrd="0" presId="urn:microsoft.com/office/officeart/2005/8/layout/matrix1"/>
    <dgm:cxn modelId="{71BF5156-3E06-4625-973B-BB5E6AFF5CE9}" type="presParOf" srcId="{74A94E58-88CE-4F09-9809-6760D212B2F4}" destId="{7E0F8BF4-B18B-41AD-934A-FB26A7F1A78C}" srcOrd="6" destOrd="0" presId="urn:microsoft.com/office/officeart/2005/8/layout/matrix1"/>
    <dgm:cxn modelId="{A3150B80-C403-417E-9C59-739ECD031DD2}" type="presParOf" srcId="{74A94E58-88CE-4F09-9809-6760D212B2F4}" destId="{698EE412-2481-4880-AF1E-CF93AB6DB5A9}" srcOrd="7" destOrd="0" presId="urn:microsoft.com/office/officeart/2005/8/layout/matrix1"/>
    <dgm:cxn modelId="{ED3463EA-E81D-47E6-AE19-04D7D64442E0}" type="presParOf" srcId="{C35562A1-F516-45AD-A3FE-95B1EBFDCD95}" destId="{2390B9AF-CD4E-4DDC-82F2-58DF53A7F89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2945659" cy="49371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9" y="2"/>
            <a:ext cx="2945659" cy="49371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F45AAE9B-511E-49C3-A9D9-4F02A73EB374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9378823"/>
            <a:ext cx="2945659" cy="49371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9" y="9378823"/>
            <a:ext cx="2945659" cy="49371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5440D271-B674-4151-A38E-76ED0970F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3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2945659" cy="49371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2"/>
            <a:ext cx="2945659" cy="49371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A3917A7-3722-4A71-95D6-F589C53EB019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9378823"/>
            <a:ext cx="2945659" cy="49371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378823"/>
            <a:ext cx="2945659" cy="49371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6E7D7EED-20F5-48D4-BC6F-628A515C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3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92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9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76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42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90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29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03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69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90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32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0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28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216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446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615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998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027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976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837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060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714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6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72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948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007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542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889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195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311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537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367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187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61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306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988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303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034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512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254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311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35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606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603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01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5090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147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5459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8408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7692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6249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7472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9552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1896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706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25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8497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9936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3919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2189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4294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8243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5895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3448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8541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6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05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75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44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876256" y="6048000"/>
            <a:ext cx="2249424" cy="720000"/>
          </a:xfrm>
          <a:prstGeom prst="rect">
            <a:avLst/>
          </a:prstGeom>
          <a:solidFill>
            <a:srgbClr val="498B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88" y="6048000"/>
            <a:ext cx="6784848" cy="7200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25152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br>
              <a:rPr kumimoji="0" lang="en-US" dirty="0" smtClean="0"/>
            </a:b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496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71600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dirty="0" smtClean="0"/>
              <a:t>Executive Management retreat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7504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D2957A-38BF-4766-88FD-46AF2F4ED65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AutoShape 4"/>
          <p:cNvSpPr>
            <a:spLocks noChangeAspect="1" noChangeArrowheads="1" noTextEdit="1"/>
          </p:cNvSpPr>
          <p:nvPr/>
        </p:nvSpPr>
        <p:spPr bwMode="auto">
          <a:xfrm>
            <a:off x="-41284" y="5013176"/>
            <a:ext cx="2277322" cy="86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950267"/>
            <a:ext cx="792088" cy="86543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703768" cy="990600"/>
          </a:xfrm>
        </p:spPr>
        <p:txBody>
          <a:bodyPr/>
          <a:lstStyle>
            <a:lvl1pPr algn="r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61396047-A25F-4C04-801C-E0B65870C122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Executive Management retreat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D2957A-38BF-4766-88FD-46AF2F4ED6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5747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872412" y="1600200"/>
            <a:ext cx="1295400" cy="990600"/>
          </a:xfrm>
          <a:prstGeom prst="rect">
            <a:avLst/>
          </a:prstGeom>
          <a:solidFill>
            <a:srgbClr val="498B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2604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320824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E6ADB3C4-37BC-4668-B07C-AC0A61DA5C70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7872412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DD2957A-38BF-4766-88FD-46AF2F4ED65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dirty="0" smtClean="0"/>
              <a:t>Executive Management retreat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716158"/>
            <a:ext cx="792088" cy="86543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20824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2A6A0925-FB6F-41AF-BC67-F44E03827291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DD2957A-38BF-4766-88FD-46AF2F4ED65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algn="l"/>
            <a:r>
              <a:rPr lang="en-US" dirty="0" smtClean="0"/>
              <a:t>Executive Management retreat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7783016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25152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21AAC08-61CE-4B90-B52E-AEC4BE5150C8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DD2957A-38BF-4766-88FD-46AF2F4ED6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algn="l"/>
            <a:r>
              <a:rPr lang="en-US" dirty="0" smtClean="0"/>
              <a:t>Executive Management retreat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4811464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1156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20824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084A3F8D-7326-489B-A111-72F253C23C70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Executive Management retreat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D2957A-38BF-4766-88FD-46AF2F4ED6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7634808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8816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25BF7998-6C05-4FEA-AF9A-E2F1785DC22B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Executive Management retreat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D2957A-38BF-4766-88FD-46AF2F4ED65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948264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23528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per-median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Executive Management retreat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957A-38BF-4766-88FD-46AF2F4ED65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12"/>
          <p:cNvSpPr>
            <a:spLocks noGrp="1"/>
          </p:cNvSpPr>
          <p:nvPr>
            <p:ph idx="1"/>
          </p:nvPr>
        </p:nvSpPr>
        <p:spPr>
          <a:xfrm>
            <a:off x="612648" y="1046962"/>
            <a:ext cx="8153400" cy="547838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9821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31342" y="228600"/>
            <a:ext cx="7612058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9251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11560" y="6525344"/>
            <a:ext cx="5421083" cy="221109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/>
            <a:r>
              <a:rPr lang="en-US" dirty="0" smtClean="0"/>
              <a:t>Executive Management retreat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604448" y="1280160"/>
            <a:ext cx="533400" cy="228600"/>
          </a:xfrm>
          <a:prstGeom prst="rect">
            <a:avLst/>
          </a:prstGeom>
          <a:solidFill>
            <a:srgbClr val="498B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960" y="1280160"/>
            <a:ext cx="8553450" cy="571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09012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DD2957A-38BF-4766-88FD-46AF2F4ED65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9189"/>
            <a:ext cx="483493" cy="528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lnSpc>
          <a:spcPct val="80000"/>
        </a:lnSpc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612058" cy="57388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046962"/>
            <a:ext cx="8153400" cy="547838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07101" y="6525344"/>
            <a:ext cx="5421083" cy="221109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Executive Management retreat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609012" y="810424"/>
            <a:ext cx="533400" cy="228600"/>
          </a:xfrm>
          <a:prstGeom prst="rect">
            <a:avLst/>
          </a:prstGeom>
          <a:solidFill>
            <a:srgbClr val="498B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23812" y="810424"/>
            <a:ext cx="8553450" cy="571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09012" y="802486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DD2957A-38BF-4766-88FD-46AF2F4ED65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83493" cy="52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9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lnSpc>
          <a:spcPct val="80000"/>
        </a:lnSpc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gif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8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net4/CRM/SDG/#/home/objectives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23.jpeg"/><Relationship Id="rId18" Type="http://schemas.openxmlformats.org/officeDocument/2006/relationships/image" Target="../media/image47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4.jpeg"/><Relationship Id="rId17" Type="http://schemas.openxmlformats.org/officeDocument/2006/relationships/image" Target="../media/image46.jpe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jpeg"/><Relationship Id="rId11" Type="http://schemas.openxmlformats.org/officeDocument/2006/relationships/image" Target="../media/image43.png"/><Relationship Id="rId5" Type="http://schemas.openxmlformats.org/officeDocument/2006/relationships/image" Target="../media/image38.jpeg"/><Relationship Id="rId15" Type="http://schemas.openxmlformats.org/officeDocument/2006/relationships/image" Target="../media/image28.jpeg"/><Relationship Id="rId10" Type="http://schemas.openxmlformats.org/officeDocument/2006/relationships/image" Target="../media/image22.jpeg"/><Relationship Id="rId19" Type="http://schemas.openxmlformats.org/officeDocument/2006/relationships/image" Target="../media/image26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11560" y="6050037"/>
            <a:ext cx="6129536" cy="685800"/>
          </a:xfrm>
        </p:spPr>
        <p:txBody>
          <a:bodyPr>
            <a:normAutofit/>
          </a:bodyPr>
          <a:lstStyle/>
          <a:p>
            <a:pPr lvl="0" rt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>
                <a:tab pos="5384800" algn="l"/>
              </a:tabLst>
            </a:pPr>
            <a:r>
              <a:rPr lang="ar-EG" sz="1000" b="1" dirty="0" smtClean="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Traditional Arabic" panose="02020603050405020304" pitchFamily="18" charset="-78"/>
              </a:rPr>
              <a:t>	</a:t>
            </a:r>
            <a:r>
              <a:rPr lang="en-US" sz="1000" b="1" dirty="0" smtClean="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Traditional Arabic" panose="02020603050405020304" pitchFamily="18" charset="-78"/>
              </a:rPr>
              <a:t>7</a:t>
            </a:r>
            <a:r>
              <a:rPr lang="ar-EG" sz="1200" b="1" dirty="0" smtClean="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Traditional Arabic" panose="02020603050405020304" pitchFamily="18" charset="-78"/>
              </a:rPr>
              <a:t> </a:t>
            </a:r>
            <a:r>
              <a:rPr lang="ar-EG" sz="1200" b="1" dirty="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Traditional Arabic" panose="02020603050405020304" pitchFamily="18" charset="-78"/>
              </a:rPr>
              <a:t>أغسطس </a:t>
            </a:r>
            <a:r>
              <a:rPr lang="en-US" sz="1000" b="1" dirty="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Traditional Arabic" panose="02020603050405020304" pitchFamily="18" charset="-78"/>
              </a:rPr>
              <a:t>2017</a:t>
            </a:r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201960" y="836712"/>
            <a:ext cx="6602288" cy="49685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ct val="100000"/>
              </a:lnSpc>
              <a:spcBef>
                <a:spcPts val="600"/>
              </a:spcBef>
            </a:pPr>
            <a:r>
              <a:rPr lang="ar-SA" sz="2800" b="1" dirty="0">
                <a:latin typeface="Calibri" panose="020F0502020204030204" pitchFamily="34" charset="0"/>
                <a:ea typeface="SimSun" panose="02010600030101010101" pitchFamily="2" charset="-122"/>
                <a:cs typeface="Traditional Arabic" panose="02020603050405020304" pitchFamily="18" charset="-78"/>
              </a:rPr>
              <a:t>إطار التخطيط </a:t>
            </a:r>
            <a:r>
              <a:rPr lang="ar-SA" sz="2800" b="1" dirty="0" smtClean="0">
                <a:latin typeface="Calibri" panose="020F0502020204030204" pitchFamily="34" charset="0"/>
                <a:ea typeface="SimSun" panose="02010600030101010101" pitchFamily="2" charset="-122"/>
                <a:cs typeface="Traditional Arabic" panose="02020603050405020304" pitchFamily="18" charset="-78"/>
              </a:rPr>
              <a:t>الاستراتيجي</a:t>
            </a:r>
            <a:endParaRPr lang="ar-EG" sz="2800" b="1" dirty="0" smtClean="0">
              <a:latin typeface="Calibri" panose="020F0502020204030204" pitchFamily="34" charset="0"/>
              <a:ea typeface="SimSun" panose="02010600030101010101" pitchFamily="2" charset="-122"/>
              <a:cs typeface="Traditional Arabic" panose="02020603050405020304" pitchFamily="18" charset="-78"/>
            </a:endParaRPr>
          </a:p>
          <a:p>
            <a:pPr algn="r" rtl="1">
              <a:lnSpc>
                <a:spcPct val="100000"/>
              </a:lnSpc>
              <a:spcBef>
                <a:spcPts val="600"/>
              </a:spcBef>
            </a:pPr>
            <a:endParaRPr lang="en-US" sz="2800" b="1" dirty="0" smtClean="0"/>
          </a:p>
          <a:p>
            <a:pPr algn="r" rtl="1">
              <a:lnSpc>
                <a:spcPct val="100000"/>
              </a:lnSpc>
              <a:spcBef>
                <a:spcPts val="600"/>
              </a:spcBef>
            </a:pPr>
            <a:r>
              <a:rPr lang="ar-SA" sz="2400" i="1" dirty="0">
                <a:latin typeface="Calibri" panose="020F0502020204030204" pitchFamily="34" charset="0"/>
                <a:ea typeface="SimSun" panose="02010600030101010101" pitchFamily="2" charset="-122"/>
                <a:cs typeface="Traditional Arabic" panose="02020603050405020304" pitchFamily="18" charset="-78"/>
              </a:rPr>
              <a:t>الاجتماع الثاني لفريق العمل التابع للمجلس والمعني بالخطتين الاستراتيجية والمالية للفترة </a:t>
            </a:r>
            <a:r>
              <a:rPr lang="en-US" sz="1600" i="1" dirty="0" smtClean="0">
                <a:latin typeface="Calibri" panose="020F0502020204030204" pitchFamily="34" charset="0"/>
                <a:ea typeface="SimSun" panose="02010600030101010101" pitchFamily="2" charset="-122"/>
                <a:cs typeface="Traditional Arabic" panose="02020603050405020304" pitchFamily="18" charset="-78"/>
              </a:rPr>
              <a:t>2023-2020</a:t>
            </a:r>
            <a:endParaRPr lang="ar-EG" sz="1600" i="1" dirty="0" smtClean="0">
              <a:latin typeface="Calibri" panose="020F0502020204030204" pitchFamily="34" charset="0"/>
              <a:ea typeface="SimSun" panose="02010600030101010101" pitchFamily="2" charset="-122"/>
              <a:cs typeface="Traditional Arabic" panose="02020603050405020304" pitchFamily="18" charset="-78"/>
            </a:endParaRPr>
          </a:p>
          <a:p>
            <a:pPr algn="r" rtl="1">
              <a:lnSpc>
                <a:spcPct val="100000"/>
              </a:lnSpc>
              <a:spcBef>
                <a:spcPts val="600"/>
              </a:spcBef>
            </a:pPr>
            <a:endParaRPr lang="en-US" sz="2800" b="1" i="1" dirty="0" smtClean="0"/>
          </a:p>
          <a:p>
            <a:pPr algn="r" rtl="1">
              <a:lnSpc>
                <a:spcPct val="100000"/>
              </a:lnSpc>
              <a:spcBef>
                <a:spcPts val="600"/>
              </a:spcBef>
            </a:pPr>
            <a:r>
              <a:rPr lang="ar-SA" sz="2400" b="1" dirty="0">
                <a:latin typeface="Calibri" panose="020F0502020204030204" pitchFamily="34" charset="0"/>
                <a:ea typeface="SimSun" panose="02010600030101010101" pitchFamily="2" charset="-122"/>
                <a:cs typeface="Traditional Arabic" panose="02020603050405020304" pitchFamily="18" charset="-78"/>
              </a:rPr>
              <a:t>"التزام بتوصيل العالم"</a:t>
            </a:r>
            <a:endParaRPr lang="en-US" sz="2400" b="1" i="1" cap="none" dirty="0" smtClean="0"/>
          </a:p>
        </p:txBody>
      </p:sp>
      <p:sp>
        <p:nvSpPr>
          <p:cNvPr id="4" name="Rectangle 3"/>
          <p:cNvSpPr/>
          <p:nvPr/>
        </p:nvSpPr>
        <p:spPr>
          <a:xfrm>
            <a:off x="239372" y="222607"/>
            <a:ext cx="1457579" cy="98488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lnSpc>
                <a:spcPct val="80000"/>
              </a:lnSpc>
              <a:spcAft>
                <a:spcPts val="600"/>
              </a:spcAft>
            </a:pPr>
            <a:r>
              <a:rPr lang="ar-EG" sz="1500" b="1" dirty="0" smtClean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raditional Arabic" panose="02020603050405020304" pitchFamily="18" charset="-78"/>
              </a:rPr>
              <a:t>المراجعة </a:t>
            </a:r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raditional Arabic" panose="02020603050405020304" pitchFamily="18" charset="-78"/>
              </a:rPr>
              <a:t>1</a:t>
            </a:r>
            <a:r>
              <a:rPr lang="ar-EG" sz="1200" b="1" dirty="0" smtClean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raditional Arabic" panose="02020603050405020304" pitchFamily="18" charset="-78"/>
              </a:rPr>
              <a:t/>
            </a:r>
            <a:br>
              <a:rPr lang="ar-EG" sz="1200" b="1" dirty="0" smtClean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raditional Arabic" panose="02020603050405020304" pitchFamily="18" charset="-78"/>
              </a:rPr>
            </a:br>
            <a:r>
              <a:rPr lang="ar-EG" sz="1500" b="1" dirty="0" smtClean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raditional Arabic" panose="02020603050405020304" pitchFamily="18" charset="-78"/>
              </a:rPr>
              <a:t>للوثيقة </a:t>
            </a:r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raditional Arabic" panose="02020603050405020304" pitchFamily="18" charset="-78"/>
              </a:rPr>
              <a:t>CWF‑SFP-2/6-A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just" rtl="1">
              <a:lnSpc>
                <a:spcPct val="80000"/>
              </a:lnSpc>
              <a:spcAft>
                <a:spcPts val="600"/>
              </a:spcAft>
            </a:pPr>
            <a:r>
              <a:rPr lang="en-US" sz="1100" b="1" dirty="0" smtClean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raditional Arabic" panose="02020603050405020304" pitchFamily="18" charset="-78"/>
              </a:rPr>
              <a:t>24</a:t>
            </a:r>
            <a:r>
              <a:rPr lang="ar-EG" sz="1100" b="1" dirty="0" smtClean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raditional Arabic" panose="02020603050405020304" pitchFamily="18" charset="-78"/>
              </a:rPr>
              <a:t> </a:t>
            </a:r>
            <a:r>
              <a:rPr lang="ar-EG" sz="1500" b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raditional Arabic" panose="02020603050405020304" pitchFamily="18" charset="-78"/>
              </a:rPr>
              <a:t>أغسطس </a:t>
            </a:r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raditional Arabic" panose="02020603050405020304" pitchFamily="18" charset="-78"/>
              </a:rPr>
              <a:t>2017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ar-EG" sz="1500" b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raditional Arabic" panose="02020603050405020304" pitchFamily="18" charset="-78"/>
              </a:rPr>
              <a:t>الأصل: بالإنكليزية</a:t>
            </a:r>
            <a:endParaRPr lang="en-US" sz="1500" dirty="0">
              <a:solidFill>
                <a:schemeClr val="bg1"/>
              </a:solidFill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33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2" y="228600"/>
            <a:ext cx="7703768" cy="990600"/>
          </a:xfrm>
        </p:spPr>
        <p:txBody>
          <a:bodyPr/>
          <a:lstStyle/>
          <a:p>
            <a:pPr rtl="1"/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نقاط الضعف لدى الاتحاد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232648" cy="4925144"/>
          </a:xfrm>
        </p:spPr>
        <p:txBody>
          <a:bodyPr>
            <a:normAutofit/>
          </a:bodyPr>
          <a:lstStyle/>
          <a:p>
            <a:pPr marL="360000" indent="-360000" algn="just" rtl="1">
              <a:buSzPct val="65000"/>
              <a:buFont typeface="+mj-lt"/>
              <a:buAutoNum type="arabicPeriod"/>
            </a:pPr>
            <a:r>
              <a:rPr lang="ar-SA" sz="3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طول </a:t>
            </a:r>
            <a:r>
              <a:rPr lang="ar-SA" sz="32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عملية اتخاذ القرار للهيئات </a:t>
            </a:r>
            <a:r>
              <a:rPr lang="ar-EG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الحاكمة</a:t>
            </a:r>
            <a:endParaRPr lang="en-US" b="1" dirty="0" smtClean="0"/>
          </a:p>
          <a:p>
            <a:pPr marL="360000" indent="-360000" algn="just" rtl="1">
              <a:buSzPct val="65000"/>
              <a:buFont typeface="+mj-lt"/>
              <a:buAutoNum type="arabicPeriod"/>
            </a:pPr>
            <a:r>
              <a:rPr lang="ar-SA" sz="32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يتطلب الهيكل</a:t>
            </a:r>
            <a:r>
              <a:rPr lang="ar-SA" sz="3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الاتحادي </a:t>
            </a:r>
            <a:r>
              <a:rPr lang="ar-SA" sz="32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تنسيق</a:t>
            </a:r>
            <a:r>
              <a:rPr lang="ar-SA" sz="3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32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وتوضيح</a:t>
            </a:r>
            <a:r>
              <a:rPr lang="ar-SA" sz="3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أدوار </a:t>
            </a:r>
            <a:r>
              <a:rPr lang="ar-EG" sz="3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كل قطاع لتجنب </a:t>
            </a:r>
            <a:r>
              <a:rPr lang="ar-EG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الازدواجية/التضارب</a:t>
            </a:r>
            <a:endParaRPr lang="en-US" dirty="0"/>
          </a:p>
          <a:p>
            <a:pPr marL="360000" indent="-360000" algn="just" rtl="1">
              <a:buSzPct val="65000"/>
              <a:buFont typeface="+mj-lt"/>
              <a:buAutoNum type="arabicPeriod"/>
            </a:pPr>
            <a:r>
              <a:rPr lang="ar-SA" sz="32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عناصر الثقافة التنظيمية</a:t>
            </a:r>
            <a:r>
              <a:rPr lang="ar-SA" sz="3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ذات </a:t>
            </a:r>
            <a:r>
              <a:rPr lang="ar-SA" sz="32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طبيعة محافظة وتميل إلى تفادي </a:t>
            </a:r>
            <a:r>
              <a:rPr lang="ar-SA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المخاطر</a:t>
            </a:r>
            <a:endParaRPr lang="en-US" dirty="0" smtClean="0"/>
          </a:p>
          <a:p>
            <a:pPr marL="360000" indent="-360000" algn="just" rtl="1">
              <a:buSzPct val="65000"/>
              <a:buFont typeface="+mj-lt"/>
              <a:buAutoNum type="arabicPeriod"/>
            </a:pPr>
            <a:r>
              <a:rPr lang="ar-SA" sz="3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صعوبة اتخاذ القرار بشأن تنويع </a:t>
            </a:r>
            <a:r>
              <a:rPr lang="ar-SA" sz="32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مصادر </a:t>
            </a:r>
            <a:r>
              <a:rPr lang="ar-SA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الدخل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09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82" y="228600"/>
            <a:ext cx="7612058" cy="573886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الفرص المتاحة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046962"/>
            <a:ext cx="8280920" cy="5478382"/>
          </a:xfrm>
        </p:spPr>
        <p:txBody>
          <a:bodyPr>
            <a:normAutofit/>
          </a:bodyPr>
          <a:lstStyle/>
          <a:p>
            <a:pPr marL="252000" indent="-252000" algn="just" rtl="1">
              <a:spcBef>
                <a:spcPts val="300"/>
              </a:spcBef>
              <a:buSzPct val="65000"/>
              <a:buFont typeface="+mj-lt"/>
              <a:buAutoNum type="arabicPeriod"/>
            </a:pP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إنشاء </a:t>
            </a:r>
            <a:r>
              <a:rPr lang="ar-SA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أسواق جديدة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ودخول </a:t>
            </a:r>
            <a:r>
              <a:rPr lang="ar-SA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أطراف فاعلة رئيسية جديدة يتيح فرصاً جديدة فيما يتعلق </a:t>
            </a:r>
            <a:r>
              <a:rPr lang="ar-SA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بالأعضاء</a:t>
            </a:r>
            <a:endParaRPr lang="en-US" sz="2300" dirty="0"/>
          </a:p>
          <a:p>
            <a:pPr marL="252000" indent="-252000" algn="just" rtl="1">
              <a:spcBef>
                <a:spcPts val="300"/>
              </a:spcBef>
              <a:buSzPct val="65000"/>
              <a:buFont typeface="+mj-lt"/>
              <a:buAutoNum type="arabicPeriod"/>
            </a:pPr>
            <a:r>
              <a:rPr lang="ar-SA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مشاركة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الدول الأعضاء من </a:t>
            </a:r>
            <a:r>
              <a:rPr lang="ar-SA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العالم النامي على نحو متزايد في النظام متعدد </a:t>
            </a:r>
            <a:r>
              <a:rPr lang="ar-SA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الأطراف</a:t>
            </a:r>
            <a:endParaRPr lang="en-US" sz="2300" dirty="0"/>
          </a:p>
          <a:p>
            <a:pPr marL="252000" indent="-252000" algn="just" rtl="1">
              <a:spcBef>
                <a:spcPts val="300"/>
              </a:spcBef>
              <a:buSzPct val="65000"/>
              <a:buFont typeface="+mj-lt"/>
              <a:buAutoNum type="arabicPeriod"/>
            </a:pP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زيادة </a:t>
            </a:r>
            <a:r>
              <a:rPr lang="ar-SA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أهمية تكنولوجيا المعلومات والاتصالات في المجتمع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، يُنظر إلى </a:t>
            </a:r>
            <a:r>
              <a:rPr lang="ar-SA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البيانات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باعتبارها </a:t>
            </a:r>
            <a:r>
              <a:rPr lang="ar-EG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/>
            </a:r>
            <a:br>
              <a:rPr lang="ar-EG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r>
              <a:rPr lang="ar-SA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النفط الجديد</a:t>
            </a:r>
            <a:endParaRPr lang="en-US" sz="2300" b="1" dirty="0"/>
          </a:p>
          <a:p>
            <a:pPr marL="252000" indent="-252000" algn="just" rtl="1">
              <a:spcBef>
                <a:spcPts val="300"/>
              </a:spcBef>
              <a:buSzPct val="65000"/>
              <a:buFont typeface="+mj-lt"/>
              <a:buAutoNum type="arabicPeriod"/>
            </a:pPr>
            <a:r>
              <a:rPr lang="ar-EG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الأثر التحفيزي لتكنولوجيا المعلومات والاتصالات في تنفيذ أهداف التنمية المستدامة</a:t>
            </a:r>
            <a:r>
              <a:rPr lang="ar-EG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(الأثر على الرعاية الطبية والاجتماعية والتعليم والهوية الاجتماعية وما إلى ذلك</a:t>
            </a:r>
            <a:r>
              <a:rPr lang="ar-EG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endParaRPr lang="en-US" sz="2300" b="1" dirty="0"/>
          </a:p>
          <a:p>
            <a:pPr marL="252000" indent="-252000" algn="just" rtl="1">
              <a:spcBef>
                <a:spcPts val="300"/>
              </a:spcBef>
              <a:buSzPct val="65000"/>
              <a:buFont typeface="+mj-lt"/>
              <a:buAutoNum type="arabicPeriod"/>
            </a:pPr>
            <a:r>
              <a:rPr lang="ar-SA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التحول الرقمي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للصناعة والخدمات </a:t>
            </a:r>
            <a:r>
              <a:rPr lang="ar-SA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العامة</a:t>
            </a:r>
            <a:endParaRPr lang="en-US" sz="2300" dirty="0" smtClean="0"/>
          </a:p>
          <a:p>
            <a:pPr marL="252000" indent="-252000" algn="just" rtl="1">
              <a:spcBef>
                <a:spcPts val="300"/>
              </a:spcBef>
              <a:buSzPct val="65000"/>
              <a:buFont typeface="+mj-lt"/>
              <a:buAutoNum type="arabicPeriod"/>
            </a:pP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التكنولوجيات والأنظمة والأطراف الفاعلة الناشئة الجديدة تتطلب </a:t>
            </a:r>
            <a:r>
              <a:rPr lang="ar-SA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لوائح ومعايير منسقة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جديدة</a:t>
            </a:r>
            <a:endParaRPr lang="en-US" sz="2300" dirty="0" smtClean="0"/>
          </a:p>
          <a:p>
            <a:pPr marL="252000" indent="-252000" algn="just" rtl="1">
              <a:spcBef>
                <a:spcPts val="300"/>
              </a:spcBef>
              <a:buSzPct val="65000"/>
              <a:buFont typeface="+mj-lt"/>
              <a:buAutoNum type="arabicPeriod"/>
            </a:pP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تتيح </a:t>
            </a:r>
            <a:r>
              <a:rPr lang="ar-SA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التكنولوجيات/الأسواق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الجديدة </a:t>
            </a:r>
            <a:r>
              <a:rPr lang="ar-SA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المراعية للبيئة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فرصاً جديدة لإقامة </a:t>
            </a:r>
            <a:r>
              <a:rPr lang="ar-SA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شراكات</a:t>
            </a:r>
            <a:endParaRPr lang="en-US" sz="2300" dirty="0"/>
          </a:p>
          <a:p>
            <a:pPr marL="252000" indent="-252000" algn="just" rtl="1">
              <a:spcBef>
                <a:spcPts val="300"/>
              </a:spcBef>
              <a:buSzPct val="65000"/>
              <a:buFont typeface="+mj-lt"/>
              <a:buAutoNum type="arabicPeriod"/>
            </a:pP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الدعم المقدم من بعض </a:t>
            </a:r>
            <a:r>
              <a:rPr lang="ar-SA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منظمات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وسائل الإعلام والمنظمات </a:t>
            </a:r>
            <a:r>
              <a:rPr lang="ar-SA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الداعمة</a:t>
            </a: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7898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82" y="228600"/>
            <a:ext cx="7612058" cy="573886"/>
          </a:xfrm>
        </p:spPr>
        <p:txBody>
          <a:bodyPr>
            <a:noAutofit/>
          </a:bodyPr>
          <a:lstStyle/>
          <a:p>
            <a:pPr algn="r" rtl="1"/>
            <a:r>
              <a:rPr lang="ar-SA" sz="3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المخاطر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046962"/>
            <a:ext cx="8153400" cy="5406374"/>
          </a:xfrm>
        </p:spPr>
        <p:txBody>
          <a:bodyPr>
            <a:noAutofit/>
          </a:bodyPr>
          <a:lstStyle/>
          <a:p>
            <a:pPr marL="252000" indent="-252000" algn="just" rtl="1">
              <a:spcBef>
                <a:spcPts val="300"/>
              </a:spcBef>
              <a:buSzPct val="65000"/>
              <a:buFont typeface="+mj-lt"/>
              <a:buAutoNum type="arabicPeriod"/>
            </a:pPr>
            <a:r>
              <a:rPr lang="ar-SA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زيادة الفجوات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(الرقمية، بين الجنسين، الجغرافية</a:t>
            </a:r>
            <a:r>
              <a:rPr lang="ar-SA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endParaRPr lang="en-US" sz="2400" dirty="0" smtClean="0"/>
          </a:p>
          <a:p>
            <a:pPr marL="252000" indent="-252000" algn="just" rtl="1">
              <a:spcBef>
                <a:spcPts val="300"/>
              </a:spcBef>
              <a:buSzPct val="65000"/>
              <a:buFont typeface="+mj-lt"/>
              <a:buAutoNum type="arabicPeriod"/>
            </a:pP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الصعوبة التي </a:t>
            </a:r>
            <a:r>
              <a:rPr lang="ar-SA" sz="2400" dirty="0" err="1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يواجهها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الاقتصاد الرقمي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في استعادة المسار نحو نمو قوي ومتوازن </a:t>
            </a:r>
            <a:r>
              <a:rPr lang="ar-SA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ومستدام</a:t>
            </a:r>
            <a:endParaRPr lang="en-US" sz="2400" dirty="0"/>
          </a:p>
          <a:p>
            <a:pPr marL="252000" indent="-252000" algn="just" rtl="1">
              <a:spcBef>
                <a:spcPts val="300"/>
              </a:spcBef>
              <a:buSzPct val="65000"/>
              <a:buFont typeface="+mj-lt"/>
              <a:buAutoNum type="arabicPeriod"/>
            </a:pPr>
            <a:r>
              <a:rPr lang="ar-EG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يؤدي </a:t>
            </a:r>
            <a:r>
              <a:rPr lang="ar-EG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مقدمو الخدمات الرقمية</a:t>
            </a:r>
            <a:r>
              <a:rPr lang="ar-EG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الجديدة </a:t>
            </a:r>
            <a:r>
              <a:rPr lang="ar-EG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وزيادة المنافسة</a:t>
            </a:r>
            <a:r>
              <a:rPr lang="ar-EG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إلى خفض الهوامش، وطرح تساؤلات بشأن أنواع اللوائح </a:t>
            </a:r>
            <a:r>
              <a:rPr lang="ar-EG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المطلوبة</a:t>
            </a:r>
            <a:endParaRPr lang="en-US" sz="2400" dirty="0" smtClean="0"/>
          </a:p>
          <a:p>
            <a:pPr marL="252000" indent="-252000" algn="just" rtl="1">
              <a:spcBef>
                <a:spcPts val="300"/>
              </a:spcBef>
              <a:buSzPct val="65000"/>
              <a:buFont typeface="+mj-lt"/>
              <a:buAutoNum type="arabicPeriod"/>
            </a:pPr>
            <a:r>
              <a:rPr lang="ar-SA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الأثر الاجتماعي لتكنولوجيا المعلومات والاتصالات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(الخصوصية على الخط، حماية المستهلك، الأمن، الأثر على فرص العمل، زيادة أوجه عدم المساواة، الأخلاقيات</a:t>
            </a:r>
            <a:r>
              <a:rPr lang="ar-SA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endParaRPr lang="en-US" sz="2400" dirty="0" smtClean="0"/>
          </a:p>
          <a:p>
            <a:pPr marL="252000" indent="-252000" algn="just" rtl="1">
              <a:spcBef>
                <a:spcPts val="300"/>
              </a:spcBef>
              <a:buSzPct val="65000"/>
              <a:buFont typeface="+mj-lt"/>
              <a:buAutoNum type="arabicPeriod"/>
            </a:pPr>
            <a:r>
              <a:rPr lang="ar-SA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الأثر البيئي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لزيادة الشبكات والبيانات والأجهزة </a:t>
            </a:r>
            <a:r>
              <a:rPr lang="ar-SA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الموصولة</a:t>
            </a:r>
            <a:endParaRPr lang="en-US" sz="2400" dirty="0"/>
          </a:p>
          <a:p>
            <a:pPr marL="252000" indent="-252000" algn="just" rtl="1">
              <a:spcBef>
                <a:spcPts val="300"/>
              </a:spcBef>
              <a:buSzPct val="65000"/>
              <a:buFont typeface="+mj-lt"/>
              <a:buAutoNum type="arabicPeriod"/>
            </a:pPr>
            <a:r>
              <a:rPr lang="ar-SA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الضغط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من مختلف أصحاب المصلحة </a:t>
            </a:r>
            <a:r>
              <a:rPr lang="ar-SA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لتنفيذ نُهج غير </a:t>
            </a:r>
            <a:r>
              <a:rPr lang="ar-SA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مثبتة</a:t>
            </a:r>
            <a:endParaRPr lang="en-US" sz="2400" b="1" dirty="0" smtClean="0"/>
          </a:p>
          <a:p>
            <a:pPr marL="252000" indent="-252000" algn="just" rtl="1">
              <a:spcBef>
                <a:spcPts val="300"/>
              </a:spcBef>
              <a:buSzPct val="65000"/>
              <a:buFont typeface="+mj-lt"/>
              <a:buAutoNum type="arabicPeriod"/>
            </a:pPr>
            <a:r>
              <a:rPr lang="ar-SA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الازدواجية في العمل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مع منظمات/رابطات </a:t>
            </a:r>
            <a:r>
              <a:rPr lang="ar-SA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أخرى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834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2" y="228600"/>
            <a:ext cx="7703768" cy="990600"/>
          </a:xfrm>
        </p:spPr>
        <p:txBody>
          <a:bodyPr/>
          <a:lstStyle/>
          <a:p>
            <a:pPr rtl="1"/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الشركاء الرئيسيون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153400" cy="4495800"/>
          </a:xfrm>
        </p:spPr>
        <p:txBody>
          <a:bodyPr>
            <a:normAutofit/>
          </a:bodyPr>
          <a:lstStyle/>
          <a:p>
            <a:pPr algn="just" rtl="1"/>
            <a:r>
              <a:rPr lang="ar-SA" sz="3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الدول </a:t>
            </a:r>
            <a:r>
              <a:rPr lang="ar-SA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الأعضاء</a:t>
            </a:r>
            <a:endParaRPr lang="en-US" dirty="0" smtClean="0"/>
          </a:p>
          <a:p>
            <a:pPr algn="just" rtl="1"/>
            <a:r>
              <a:rPr lang="ar-SA" sz="3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أعضاء القطاعات والأطراف الفاعلة الأخرى في دوائر </a:t>
            </a:r>
            <a:r>
              <a:rPr lang="ar-SA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الصناعة</a:t>
            </a:r>
            <a:endParaRPr lang="en-US" dirty="0"/>
          </a:p>
          <a:p>
            <a:pPr algn="just" rtl="1"/>
            <a:r>
              <a:rPr lang="ar-SA" sz="3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المؤسسات </a:t>
            </a:r>
            <a:r>
              <a:rPr lang="ar-SA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الأكاديمية</a:t>
            </a:r>
            <a:endParaRPr lang="en-US" dirty="0"/>
          </a:p>
          <a:p>
            <a:pPr algn="just" rtl="1"/>
            <a:r>
              <a:rPr lang="ar-SA" sz="3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وكالات الأمم المتحدة والمنظمات الدولية </a:t>
            </a:r>
            <a:r>
              <a:rPr lang="ar-SA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الأخرى</a:t>
            </a:r>
            <a:endParaRPr lang="en-US" dirty="0" smtClean="0"/>
          </a:p>
          <a:p>
            <a:pPr algn="just" rtl="1"/>
            <a:r>
              <a:rPr lang="ar-SA" sz="3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رابطات الصناعة (بما في ذلك جمعيات الشركات الصغيرة والمتوسطة العاملة في مجال التكنولوجيا</a:t>
            </a:r>
            <a:r>
              <a:rPr lang="ar-SA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endParaRPr lang="en-US" dirty="0" smtClean="0"/>
          </a:p>
          <a:p>
            <a:pPr algn="just" rtl="1"/>
            <a:r>
              <a:rPr lang="ar-SA" sz="3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المنظمات غير </a:t>
            </a:r>
            <a:r>
              <a:rPr lang="ar-SA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الحكومية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193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344" y="1600200"/>
            <a:ext cx="7620000" cy="990600"/>
          </a:xfrm>
        </p:spPr>
        <p:txBody>
          <a:bodyPr/>
          <a:lstStyle/>
          <a:p>
            <a:pPr algn="r" rtl="1"/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رؤية الاتحاد ورسالته وقيمه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957A-38BF-4766-88FD-46AF2F4ED6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7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2" y="228600"/>
            <a:ext cx="7703768" cy="990600"/>
          </a:xfrm>
        </p:spPr>
        <p:txBody>
          <a:bodyPr/>
          <a:lstStyle/>
          <a:p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الرؤية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91362" y="4870340"/>
            <a:ext cx="7864862" cy="830997"/>
            <a:chOff x="417358" y="2014082"/>
            <a:chExt cx="8004704" cy="8309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8058" y="2040161"/>
              <a:ext cx="1704004" cy="52474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17358" y="2014082"/>
              <a:ext cx="60846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ar-SA" sz="2400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"يُنظر إلى القطاع البريدي بوصفه عاملاً </a:t>
              </a:r>
              <a:r>
                <a:rPr lang="ar-SA" sz="2400" dirty="0" err="1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تمكينياً</a:t>
              </a:r>
              <a:r>
                <a:rPr lang="ar-SA" sz="2400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 للتنمية الشاملة وعنصراً أساسياً للاقتصاد العالمي</a:t>
              </a:r>
              <a:r>
                <a:rPr lang="ar-SA" sz="24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"</a:t>
              </a:r>
              <a:endParaRPr lang="en-US" sz="24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556526"/>
            <a:ext cx="794345" cy="8784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5536" y="1493994"/>
            <a:ext cx="6648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"</a:t>
            </a:r>
            <a:r>
              <a:rPr lang="ar-SA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مجتمع معلومات</a:t>
            </a:r>
            <a:r>
              <a:rPr lang="ar-SA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يمكّنه </a:t>
            </a:r>
            <a:r>
              <a:rPr lang="ar-SA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العالم الموصول</a:t>
            </a:r>
            <a:r>
              <a:rPr lang="ar-SA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حيث تتيح </a:t>
            </a:r>
            <a:r>
              <a:rPr lang="ar-SA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الاتصالات</a:t>
            </a:r>
            <a:r>
              <a:rPr lang="ar-SA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/</a:t>
            </a:r>
            <a:r>
              <a:rPr lang="ar-EG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تكنولوجيات </a:t>
            </a:r>
            <a:r>
              <a:rPr lang="ar-SA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المعلومات والاتصالات</a:t>
            </a:r>
            <a:r>
              <a:rPr lang="ar-SA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تحقيق وتسريع </a:t>
            </a:r>
            <a:r>
              <a:rPr lang="ar-SA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النمو والتنمية الاجتماعيين والاقتصاديين</a:t>
            </a:r>
            <a:r>
              <a:rPr lang="ar-SA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المستدامين </a:t>
            </a:r>
            <a:r>
              <a:rPr lang="ar-SA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بيئياً</a:t>
            </a:r>
            <a:r>
              <a:rPr lang="ar-SA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لكل فرد</a:t>
            </a:r>
            <a:r>
              <a:rPr lang="ar-SA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"</a:t>
            </a:r>
            <a:endParaRPr lang="en-US" sz="2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95536" y="3284984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 flipH="1">
            <a:off x="4427984" y="260648"/>
            <a:ext cx="2808312" cy="648072"/>
          </a:xfrm>
          <a:prstGeom prst="wedgeRoundRectCallout">
            <a:avLst>
              <a:gd name="adj1" fmla="val -59049"/>
              <a:gd name="adj2" fmla="val -80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80000"/>
              </a:lnSpc>
            </a:pPr>
            <a:r>
              <a:rPr lang="ar-SA" sz="20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العالم الأفضل الذي </a:t>
            </a:r>
            <a:r>
              <a:rPr lang="ar-EG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/>
            </a:r>
            <a:br>
              <a:rPr lang="ar-EG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r>
              <a:rPr lang="ar-SA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يصبو إليه الاتحاد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95536" y="3380799"/>
            <a:ext cx="8099611" cy="1200329"/>
            <a:chOff x="2296308" y="4149080"/>
            <a:chExt cx="8243627" cy="1200329"/>
          </a:xfrm>
        </p:grpSpPr>
        <p:sp>
          <p:nvSpPr>
            <p:cNvPr id="10" name="TextBox 9"/>
            <p:cNvSpPr txBox="1"/>
            <p:nvPr/>
          </p:nvSpPr>
          <p:spPr>
            <a:xfrm>
              <a:off x="2296308" y="4149080"/>
              <a:ext cx="60846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ar-EG" sz="2400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"عالم خالٍ من الجوع وسوء التغذية حيث يساهم الغذاء والزراعة في تحسين المستويات المعيشية للجميع، لا سيما للفئات الأكثر فقراً، وذلك بطريقة مستدامة اقتصادياً واجتماعياً وبيئياً</a:t>
              </a:r>
              <a:r>
                <a:rPr lang="ar-EG" sz="24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"</a:t>
              </a:r>
              <a:endParaRPr lang="en-US" sz="24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8597008" y="4255662"/>
              <a:ext cx="1942927" cy="829522"/>
              <a:chOff x="8597008" y="4255662"/>
              <a:chExt cx="1942927" cy="829522"/>
            </a:xfrm>
          </p:grpSpPr>
          <p:pic>
            <p:nvPicPr>
              <p:cNvPr id="1026" name="Picture 2" descr="http://www.fao.org/fileadmin/templates/faoweb/images/FAO-logo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9213"/>
              <a:stretch/>
            </p:blipFill>
            <p:spPr bwMode="auto">
              <a:xfrm>
                <a:off x="8597008" y="4255662"/>
                <a:ext cx="510208" cy="4587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://www.fao.org/fileadmin/templates/faoweb/images/FAO-logo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40"/>
              <a:stretch/>
            </p:blipFill>
            <p:spPr bwMode="auto">
              <a:xfrm>
                <a:off x="8597008" y="4626468"/>
                <a:ext cx="1942927" cy="4587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387740" y="5879013"/>
            <a:ext cx="7661219" cy="830997"/>
            <a:chOff x="-508" y="5637784"/>
            <a:chExt cx="7797440" cy="830997"/>
          </a:xfrm>
        </p:grpSpPr>
        <p:pic>
          <p:nvPicPr>
            <p:cNvPr id="1028" name="Picture 4" descr="Image result for unicef logo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99" b="36601"/>
            <a:stretch/>
          </p:blipFill>
          <p:spPr bwMode="auto">
            <a:xfrm>
              <a:off x="6300192" y="5691539"/>
              <a:ext cx="1496740" cy="538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-508" y="5637784"/>
              <a:ext cx="60846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ar-SA" sz="2400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"اليونيسيف هي القوة الدافعة التي تساعد في بناء عالم تتحقق فيه حقوق </a:t>
              </a:r>
              <a:r>
                <a:rPr lang="ar-EG" sz="24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/>
              </a:r>
              <a:br>
                <a:rPr lang="ar-EG" sz="24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</a:br>
              <a:r>
                <a:rPr lang="ar-SA" sz="24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كل </a:t>
              </a:r>
              <a:r>
                <a:rPr lang="ar-SA" sz="2400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طفل</a:t>
              </a:r>
              <a:r>
                <a:rPr lang="ar-SA" sz="24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"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85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2" y="228600"/>
            <a:ext cx="7703768" cy="990600"/>
          </a:xfrm>
        </p:spPr>
        <p:txBody>
          <a:bodyPr/>
          <a:lstStyle/>
          <a:p>
            <a:r>
              <a:rPr lang="ar-EG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الرؤية - اقتراح للمناقشة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16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99592" y="1705776"/>
            <a:ext cx="6840760" cy="1936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"</a:t>
            </a:r>
            <a:r>
              <a:rPr lang="ar-SA" sz="2800" b="1" strike="sngStrike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مجتمع معلومات</a:t>
            </a:r>
            <a:r>
              <a:rPr lang="ar-SA" sz="2800" strike="sngStrike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يمكّنه </a:t>
            </a:r>
            <a:r>
              <a:rPr lang="ar-SA" sz="2800" b="1" strike="sngStrike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</a:t>
            </a:r>
            <a:r>
              <a:rPr lang="ar-SA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عالم </a:t>
            </a:r>
            <a:r>
              <a:rPr lang="ar-SA" sz="2800" b="1" strike="sngStrike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</a:t>
            </a:r>
            <a:r>
              <a:rPr lang="ar-SA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موصول</a:t>
            </a:r>
            <a:r>
              <a:rPr lang="ar-SA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حيث تتيح </a:t>
            </a:r>
            <a:r>
              <a:rPr lang="ar-SA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الاتصالات/تكنولوجيات المعلومات والاتصالات</a:t>
            </a:r>
            <a:r>
              <a:rPr lang="ar-SA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800" strike="sngStrike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تحقيق و</a:t>
            </a:r>
            <a:r>
              <a:rPr lang="ar-SA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تسريع </a:t>
            </a:r>
            <a:r>
              <a:rPr lang="ar-SA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التقدم البشري وتمكّن من تحقيق</a:t>
            </a:r>
            <a:r>
              <a:rPr lang="ar-SA" sz="2800" strike="sngStrike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800" b="1" strike="sngStrike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النمو والتنمية الاجتماعيين والاقتصاديين</a:t>
            </a:r>
            <a:r>
              <a:rPr lang="ar-SA" sz="2800" strike="sngStrike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المستدامين </a:t>
            </a:r>
            <a:r>
              <a:rPr lang="ar-SA" sz="2800" b="1" strike="sngStrike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بيئياً</a:t>
            </a:r>
            <a:r>
              <a:rPr lang="ar-SA" sz="2800" strike="sngStrike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لكل فرد</a:t>
            </a:r>
            <a:r>
              <a:rPr lang="ar-SA" sz="2800" dirty="0">
                <a:solidFill>
                  <a:srgbClr val="00808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التنمية </a:t>
            </a:r>
            <a:r>
              <a:rPr lang="ar-SA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المستدامة للجميع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"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563125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عالم موصول</a:t>
            </a:r>
            <a:r>
              <a:rPr lang="ar-SA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حيث تتيح الاتصالات/تكنولوجيات المعلومات والاتصالات </a:t>
            </a:r>
            <a:r>
              <a:rPr lang="ar-SA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تسريع التقدم البشري</a:t>
            </a:r>
            <a:r>
              <a:rPr lang="ar-SA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وتمكّن من تحقيق التنمية المستدامة للجميع</a:t>
            </a:r>
            <a:endParaRPr lang="en-US" sz="2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119" y="4472534"/>
            <a:ext cx="794345" cy="8784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19394" y="4128781"/>
            <a:ext cx="1620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dirty="0" smtClean="0">
                <a:sym typeface="Wingdings" panose="05000000000000000000" pitchFamily="2" charset="2"/>
              </a:rPr>
              <a:t></a:t>
            </a:r>
            <a:r>
              <a:rPr lang="ar-EG" dirty="0" smtClean="0">
                <a:sym typeface="Wingdings" panose="05000000000000000000" pitchFamily="2" charset="2"/>
              </a:rPr>
              <a:t> </a:t>
            </a:r>
            <a:r>
              <a:rPr lang="ar-SA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الرؤية</a:t>
            </a:r>
            <a:r>
              <a:rPr lang="ar-SA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المقترحة</a:t>
            </a:r>
            <a:r>
              <a:rPr lang="ar-SA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8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2" y="228600"/>
            <a:ext cx="7703768" cy="990600"/>
          </a:xfrm>
        </p:spPr>
        <p:txBody>
          <a:bodyPr/>
          <a:lstStyle/>
          <a:p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الرسالة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17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071" y="1556526"/>
            <a:ext cx="794345" cy="8784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3548" y="1493994"/>
            <a:ext cx="66607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"</a:t>
            </a:r>
            <a:r>
              <a:rPr lang="ar-SA" sz="28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تعزيز وتيسير النفاذ الميسور التكلفة والشامل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إلى </a:t>
            </a:r>
            <a:r>
              <a:rPr lang="ar-SA" sz="28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شبكات الاتصالات/تكنولوجيا المعلومات والاتصالات وخدماتها وتطبيقاتها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، </a:t>
            </a:r>
            <a:r>
              <a:rPr lang="ar-SA" sz="28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واستعمالها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من أجل </a:t>
            </a:r>
            <a:r>
              <a:rPr lang="ar-SA" sz="28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النمو والتنمية الاجتماعيين والاقتصاديين </a:t>
            </a:r>
            <a:r>
              <a:rPr lang="ar-SA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ال‍مستدامين</a:t>
            </a:r>
            <a:r>
              <a:rPr lang="ar-SA" sz="28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بيئياً</a:t>
            </a:r>
            <a:r>
              <a:rPr lang="ar-EG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"</a:t>
            </a:r>
            <a:endParaRPr lang="en-US" sz="2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03548" y="3284984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18"/>
          <p:cNvSpPr/>
          <p:nvPr/>
        </p:nvSpPr>
        <p:spPr>
          <a:xfrm flipH="1">
            <a:off x="1835696" y="260648"/>
            <a:ext cx="5184576" cy="648072"/>
          </a:xfrm>
          <a:prstGeom prst="wedgeRoundRectCallout">
            <a:avLst>
              <a:gd name="adj1" fmla="val -54981"/>
              <a:gd name="adj2" fmla="val -65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ar-SA" sz="20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تشير الرسالة إلى الأهداف الشاملة الرئيسية للاتحاد </a:t>
            </a:r>
            <a:r>
              <a:rPr lang="ar-EG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/>
            </a:r>
            <a:br>
              <a:rPr lang="ar-EG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r>
              <a:rPr lang="ar-SA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وفقاً </a:t>
            </a:r>
            <a:r>
              <a:rPr lang="ar-SA" sz="20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للصكوك الأساسية للاتحاد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3549" y="3369766"/>
            <a:ext cx="8100899" cy="923330"/>
            <a:chOff x="785049" y="3685227"/>
            <a:chExt cx="7814303" cy="923330"/>
          </a:xfrm>
        </p:grpSpPr>
        <p:pic>
          <p:nvPicPr>
            <p:cNvPr id="9" name="Picture 4" descr="Image result for wipo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7305" y="3733571"/>
              <a:ext cx="1222047" cy="874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785049" y="3685227"/>
              <a:ext cx="63792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ar-SA" sz="2400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"</a:t>
              </a:r>
              <a:r>
                <a:rPr lang="ar-EG" sz="2400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تشجيع الابتكار والإبداع من أجل التنمية الاقتصادية والاجتماعية والثقافية في جميع البلدان من خلال نظام دولي متوازن وفعال للملكية الفكرية</a:t>
              </a:r>
              <a:r>
                <a:rPr lang="ar-EG" sz="24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"</a:t>
              </a:r>
              <a:endParaRPr lang="en-US" sz="2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3548" y="4365104"/>
            <a:ext cx="8128091" cy="1200329"/>
            <a:chOff x="181264" y="4473102"/>
            <a:chExt cx="8128091" cy="1200329"/>
          </a:xfrm>
        </p:grpSpPr>
        <p:sp>
          <p:nvSpPr>
            <p:cNvPr id="16" name="TextBox 15"/>
            <p:cNvSpPr txBox="1"/>
            <p:nvPr/>
          </p:nvSpPr>
          <p:spPr>
            <a:xfrm>
              <a:off x="181264" y="4473102"/>
              <a:ext cx="68047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ar-SA" sz="2400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"تقوم اليونسكو، بصفتها وكالة متخصصة تابعة للأمم المتحدة، وطبقاً لدستورها، بالمساهمة في بناء السلام والقضاء على الفقر وتحقيق التنمية المستدامة والحوار بين الثقافات من خلال التعليم والعلوم والثقافة والاتصالات والمعلومات" </a:t>
              </a:r>
              <a:endParaRPr lang="en-US" sz="2400" dirty="0"/>
            </a:p>
          </p:txBody>
        </p:sp>
        <p:pic>
          <p:nvPicPr>
            <p:cNvPr id="9218" name="Picture 2" descr="Image result for unesco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0036" y="4473102"/>
              <a:ext cx="1179319" cy="1004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503548" y="5733256"/>
            <a:ext cx="8004704" cy="830997"/>
            <a:chOff x="177187" y="2014082"/>
            <a:chExt cx="8004704" cy="83099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7887" y="2137411"/>
              <a:ext cx="1704004" cy="52474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77187" y="2014082"/>
              <a:ext cx="63007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ar-SA" sz="2400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"حفز التطوير الدائم لخدمات بريدية عالمية تتسم بالكفاءة ويمكن الوصول إليها وذات جودة عالية بغية تسهيل الاتصال بين سكان العالم من خلال ... </a:t>
              </a:r>
              <a:r>
                <a:rPr lang="ar-SA" sz="24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(...)"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3834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2" y="228600"/>
            <a:ext cx="7703768" cy="990600"/>
          </a:xfrm>
        </p:spPr>
        <p:txBody>
          <a:bodyPr/>
          <a:lstStyle/>
          <a:p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الرسالة - اقتراح للمناقشة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18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103" y="4504056"/>
            <a:ext cx="794345" cy="8784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7583" y="1776199"/>
            <a:ext cx="6768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"</a:t>
            </a:r>
            <a:r>
              <a:rPr lang="ar-SA" altLang="zh-CN" sz="28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تعزيز وتيسير النفاذ الميسور التكلفة والشامل</a:t>
            </a:r>
            <a:r>
              <a:rPr lang="ar-SA" altLang="zh-CN" sz="28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إلى</a:t>
            </a:r>
            <a:r>
              <a:rPr lang="en-US" altLang="zh-CN" sz="28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altLang="zh-CN" sz="28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شبكات الاتصالات/تكنولوجيا المعلومات والاتصالات وخدماتها وتطبيقاتها</a:t>
            </a:r>
            <a:r>
              <a:rPr lang="en-US" altLang="zh-CN" sz="28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، </a:t>
            </a:r>
            <a:r>
              <a:rPr lang="ar-SA" altLang="zh-CN" sz="28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واستعمالها</a:t>
            </a:r>
            <a:r>
              <a:rPr lang="ar-SA" altLang="zh-CN" sz="28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من أجل</a:t>
            </a:r>
            <a:r>
              <a:rPr lang="ar-SA" altLang="zh-CN" sz="2800" dirty="0">
                <a:solidFill>
                  <a:srgbClr val="FF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التقدم البشري وتحقيق التنمية المستدامة</a:t>
            </a:r>
            <a:r>
              <a:rPr lang="en-US" altLang="zh-CN" sz="2800" dirty="0">
                <a:solidFill>
                  <a:srgbClr val="FF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altLang="zh-CN" sz="2800" b="1" strike="sngStrike" dirty="0">
                <a:solidFill>
                  <a:srgbClr val="FF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النمو والتنمية الاجتماعيين والاقتصاديين </a:t>
            </a:r>
            <a:r>
              <a:rPr lang="ar-SA" altLang="zh-CN" sz="2800" b="1" strike="sngStrike" dirty="0" err="1">
                <a:solidFill>
                  <a:srgbClr val="FF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ال‍مستدامين</a:t>
            </a:r>
            <a:r>
              <a:rPr lang="ar-SA" altLang="zh-CN" sz="2800" b="1" strike="sngStrike" dirty="0">
                <a:solidFill>
                  <a:srgbClr val="FF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altLang="zh-CN" sz="2800" b="1" strike="sngStrike" dirty="0" smtClean="0">
                <a:solidFill>
                  <a:srgbClr val="FF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بيئياً</a:t>
            </a:r>
            <a:r>
              <a:rPr lang="en-US" altLang="zh-CN" sz="28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"</a:t>
            </a:r>
            <a:endParaRPr lang="en-US" altLang="zh-CN" sz="2800" dirty="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430" y="4504056"/>
            <a:ext cx="72009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8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"تعزيز وتيسير النفاذ الميسور التكلفة والشامل إلى شبكات الاتصالات/تكنولوجيا المعلومات والاتصالات وخدماتها وتطبيقاتها، واستعمالها من أجل التقدم البشري وتحقيق التنمية المستدامة</a:t>
            </a:r>
            <a:r>
              <a:rPr lang="ar-SA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"</a:t>
            </a:r>
            <a:endParaRPr lang="en-US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5771798" y="4149080"/>
            <a:ext cx="1824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400" dirty="0">
                <a:sym typeface="Wingdings" panose="05000000000000000000" pitchFamily="2" charset="2"/>
              </a:rPr>
              <a:t></a:t>
            </a:r>
            <a:r>
              <a:rPr lang="ar-EG" sz="2400" dirty="0">
                <a:sym typeface="Wingdings" panose="05000000000000000000" pitchFamily="2" charset="2"/>
              </a:rPr>
              <a:t> </a:t>
            </a:r>
            <a:r>
              <a:rPr lang="ar-EG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الرسالة </a:t>
            </a:r>
            <a:r>
              <a:rPr lang="ar-SA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المقترحة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04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2" y="228600"/>
            <a:ext cx="7703768" cy="990600"/>
          </a:xfrm>
        </p:spPr>
        <p:txBody>
          <a:bodyPr/>
          <a:lstStyle/>
          <a:p>
            <a:pPr rtl="1"/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القيم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19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095" y="1556526"/>
            <a:ext cx="794345" cy="8784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15866" y="1493994"/>
            <a:ext cx="891838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ar-EG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"</a:t>
            </a:r>
            <a:r>
              <a:rPr lang="ar-SA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الشمول"</a:t>
            </a:r>
            <a:endParaRPr lang="en-US" sz="2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95536" y="3068960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18"/>
          <p:cNvSpPr/>
          <p:nvPr/>
        </p:nvSpPr>
        <p:spPr>
          <a:xfrm flipH="1">
            <a:off x="1547664" y="260648"/>
            <a:ext cx="5544616" cy="648072"/>
          </a:xfrm>
          <a:prstGeom prst="wedgeRoundRectCallout">
            <a:avLst>
              <a:gd name="adj1" fmla="val -54981"/>
              <a:gd name="adj2" fmla="val -65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ar-EG" sz="20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معتقدات </a:t>
            </a:r>
            <a:r>
              <a:rPr lang="ar-EG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الاتحاد </a:t>
            </a:r>
            <a:r>
              <a:rPr lang="ar-EG" sz="20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العامة والمشتركة التي تقود أولوياته </a:t>
            </a:r>
            <a:r>
              <a:rPr lang="ar-EG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/>
            </a:r>
            <a:br>
              <a:rPr lang="ar-EG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r>
              <a:rPr lang="ar-EG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وتوجه </a:t>
            </a:r>
            <a:r>
              <a:rPr lang="ar-EG" sz="20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جميع عمليات صنع القرار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0513" y="1491132"/>
            <a:ext cx="5216740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ar-EG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"التركيز على الناس والتوجه نحو الخدمة والاستناد إلى النتائج"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547664" y="1871612"/>
            <a:ext cx="2164622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ar-EG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"التآزر من خلال التعاون"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054930" y="1875312"/>
            <a:ext cx="1677310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ar-EG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"العالمية والحيادية"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155883" y="2253600"/>
            <a:ext cx="1408005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ar-EG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"تحسن مستمر"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014680" y="2253600"/>
            <a:ext cx="845352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ar-EG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"الكفاءة"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345964" y="2253600"/>
            <a:ext cx="882220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ar-EG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"الابتكار"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009745" y="2631888"/>
            <a:ext cx="922295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ar-EG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"الشفافية"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154901" y="3212976"/>
            <a:ext cx="6585451" cy="1323439"/>
            <a:chOff x="938877" y="3125553"/>
            <a:chExt cx="6585451" cy="1323439"/>
          </a:xfrm>
        </p:grpSpPr>
        <p:sp>
          <p:nvSpPr>
            <p:cNvPr id="29" name="TextBox 28"/>
            <p:cNvSpPr txBox="1"/>
            <p:nvPr/>
          </p:nvSpPr>
          <p:spPr>
            <a:xfrm>
              <a:off x="938877" y="3125553"/>
              <a:ext cx="435320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sz="2000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"المسؤولية الوطنية والقدرات الوطنية</a:t>
              </a:r>
              <a:r>
                <a:rPr lang="ar-SA" sz="20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"</a:t>
              </a:r>
              <a:endParaRPr lang="en-US" sz="2000" dirty="0" smtClean="0"/>
            </a:p>
            <a:p>
              <a:pPr algn="r" rtl="1"/>
              <a:r>
                <a:rPr lang="ar-SA" sz="2000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"المساءلة عن النتائج والشفافية</a:t>
              </a:r>
              <a:r>
                <a:rPr lang="ar-SA" sz="20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"</a:t>
              </a:r>
              <a:endParaRPr lang="en-US" sz="2000" dirty="0" smtClean="0"/>
            </a:p>
            <a:p>
              <a:pPr algn="r" rtl="1"/>
              <a:r>
                <a:rPr lang="ar-SA" sz="2000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"الشراكات والتنسيق</a:t>
              </a:r>
              <a:r>
                <a:rPr lang="ar-SA" sz="20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"</a:t>
              </a:r>
              <a:endParaRPr lang="en-US" sz="2000" dirty="0" smtClean="0"/>
            </a:p>
            <a:p>
              <a:pPr algn="r" rtl="1"/>
              <a:r>
                <a:rPr lang="ar-SA" sz="2000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"التميز</a:t>
              </a:r>
              <a:r>
                <a:rPr lang="ar-SA" sz="20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"</a:t>
              </a:r>
              <a:endParaRPr lang="en-US" sz="2000" dirty="0"/>
            </a:p>
          </p:txBody>
        </p:sp>
        <p:pic>
          <p:nvPicPr>
            <p:cNvPr id="30" name="Picture 2" descr="Image result for unops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4054" y="3236496"/>
              <a:ext cx="2080274" cy="380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539552" y="4653136"/>
            <a:ext cx="7992888" cy="901034"/>
            <a:chOff x="921284" y="4353447"/>
            <a:chExt cx="7992888" cy="901034"/>
          </a:xfrm>
        </p:grpSpPr>
        <p:pic>
          <p:nvPicPr>
            <p:cNvPr id="34" name="Picture 4" descr="Image result for wipo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2125" y="4379495"/>
              <a:ext cx="1222047" cy="874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921284" y="4353447"/>
              <a:ext cx="65819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sz="2000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"التوجه نحو </a:t>
              </a:r>
              <a:r>
                <a:rPr lang="ar-SA" sz="20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الخدمة"</a:t>
              </a:r>
              <a:r>
                <a:rPr lang="ar-EG" sz="20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    </a:t>
              </a:r>
              <a:r>
                <a:rPr lang="ar-SA" sz="20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"</a:t>
              </a:r>
              <a:r>
                <a:rPr lang="ar-SA" sz="2000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توحيد الأداء" </a:t>
              </a:r>
              <a:r>
                <a:rPr lang="ar-EG" sz="20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   </a:t>
              </a:r>
              <a:r>
                <a:rPr lang="ar-SA" sz="20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"</a:t>
              </a:r>
              <a:r>
                <a:rPr lang="ar-SA" sz="2000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المساءلة عن </a:t>
              </a:r>
              <a:r>
                <a:rPr lang="ar-SA" sz="20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النتائج"</a:t>
              </a:r>
              <a:endParaRPr lang="ar-EG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endParaRPr>
            </a:p>
            <a:p>
              <a:pPr algn="r" rtl="1"/>
              <a:r>
                <a:rPr lang="ar-SA" sz="2000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"المسؤولية البيئية والاجتماعية والإدارية"</a:t>
              </a:r>
              <a:endParaRPr lang="en-US" sz="2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00196" y="5602013"/>
            <a:ext cx="4755980" cy="1015663"/>
            <a:chOff x="896140" y="5714136"/>
            <a:chExt cx="4755980" cy="1015663"/>
          </a:xfrm>
        </p:grpSpPr>
        <p:pic>
          <p:nvPicPr>
            <p:cNvPr id="8195" name="Picture 3" descr="Image result for undp log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653" y="5749270"/>
              <a:ext cx="420467" cy="853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896140" y="5714136"/>
              <a:ext cx="40474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sz="2000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"المساءلة"   "</a:t>
              </a:r>
              <a:r>
                <a:rPr lang="ar-SA" sz="20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النزاهة"</a:t>
              </a:r>
              <a:endParaRPr lang="ar-EG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endParaRPr>
            </a:p>
            <a:p>
              <a:pPr algn="r" rtl="1"/>
              <a:r>
                <a:rPr lang="ar-SA" sz="2000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"الشفافية"   "الاحترام </a:t>
              </a:r>
              <a:r>
                <a:rPr lang="ar-SA" sz="20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المتبادل"</a:t>
              </a:r>
              <a:endParaRPr lang="ar-EG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endParaRPr>
            </a:p>
            <a:p>
              <a:pPr algn="r" rtl="1"/>
              <a:r>
                <a:rPr lang="ar-SA" sz="2000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"المهارة المهنية" </a:t>
              </a:r>
              <a:r>
                <a:rPr lang="ar-EG" sz="20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 </a:t>
              </a:r>
              <a:r>
                <a:rPr lang="ar-SA" sz="20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"</a:t>
              </a:r>
              <a:r>
                <a:rPr lang="ar-SA" sz="2000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التوجه نحو النتائج"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760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319" y="161227"/>
            <a:ext cx="7612058" cy="664840"/>
          </a:xfrm>
        </p:spPr>
        <p:txBody>
          <a:bodyPr>
            <a:noAutofit/>
          </a:bodyPr>
          <a:lstStyle/>
          <a:p>
            <a:pPr algn="r" rtl="1"/>
            <a:r>
              <a:rPr lang="ar-SA" sz="3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مدخلات الأمانة المقدمة إلى فريق العمل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046962"/>
            <a:ext cx="8153400" cy="5478382"/>
          </a:xfrm>
        </p:spPr>
        <p:txBody>
          <a:bodyPr>
            <a:normAutofit/>
          </a:bodyPr>
          <a:lstStyle/>
          <a:p>
            <a:pPr marL="355600" indent="-355600" algn="just" rtl="1">
              <a:lnSpc>
                <a:spcPct val="80000"/>
              </a:lnSpc>
              <a:spcAft>
                <a:spcPts val="600"/>
              </a:spcAft>
            </a:pP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خطة 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عمل </a:t>
            </a:r>
            <a:r>
              <a:rPr lang="ar-SA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فريق العمل المعني بالتخطيط الاستراتيجي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en-US" sz="2600" dirty="0">
                <a:latin typeface="+mj-lt"/>
                <a:ea typeface="Times New Roman" panose="02020603050405020304" pitchFamily="18" charset="0"/>
                <a:cs typeface="Traditional Arabic" panose="02020603050405020304" pitchFamily="18" charset="-78"/>
              </a:rPr>
              <a:t>(SP-WG</a:t>
            </a:r>
            <a:r>
              <a:rPr lang="en-US" sz="2600" dirty="0" smtClean="0">
                <a:latin typeface="+mj-lt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endParaRPr lang="ar-EG" sz="2600" dirty="0" smtClean="0">
              <a:latin typeface="+mj-lt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55600" indent="-355600" algn="just" rtl="1">
              <a:lnSpc>
                <a:spcPct val="80000"/>
              </a:lnSpc>
              <a:spcAft>
                <a:spcPts val="600"/>
              </a:spcAft>
            </a:pPr>
            <a:r>
              <a:rPr lang="ar-SA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تحليل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الحالة/</a:t>
            </a:r>
            <a:r>
              <a:rPr lang="ar-SA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تحليل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استراتيجي</a:t>
            </a: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55600" indent="-355600" algn="just" rtl="1">
              <a:lnSpc>
                <a:spcPct val="80000"/>
              </a:lnSpc>
              <a:spcAft>
                <a:spcPts val="600"/>
              </a:spcAft>
            </a:pPr>
            <a:r>
              <a:rPr lang="ar-SA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رؤية</a:t>
            </a:r>
            <a:r>
              <a:rPr lang="ar-SA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الاتحاد </a:t>
            </a:r>
            <a:r>
              <a:rPr lang="ar-SA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ورسالته وقيمه وغاياته الاستراتيجية</a:t>
            </a:r>
            <a:r>
              <a:rPr lang="ar-SA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، الصيغة </a:t>
            </a:r>
            <a:r>
              <a:rPr lang="ar-EG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المراجَعة </a:t>
            </a:r>
            <a:r>
              <a:rPr lang="ar-SA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المقترحة</a:t>
            </a: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55600" indent="-355600" algn="just" rtl="1">
              <a:lnSpc>
                <a:spcPct val="80000"/>
              </a:lnSpc>
              <a:spcAft>
                <a:spcPts val="600"/>
              </a:spcAft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عملية استعراض </a:t>
            </a:r>
            <a:r>
              <a:rPr lang="ar-SA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المقاصد</a:t>
            </a:r>
            <a:endParaRPr lang="en-US" b="1" dirty="0" smtClean="0"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55600" indent="-355600" algn="just" rtl="1">
              <a:lnSpc>
                <a:spcPct val="80000"/>
              </a:lnSpc>
              <a:spcAft>
                <a:spcPts val="600"/>
              </a:spcAft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تحليل </a:t>
            </a:r>
            <a:r>
              <a:rPr lang="ar-SA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إدارة المخاطر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الاستراتيجية</a:t>
            </a: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55600" indent="-355600" algn="just" rtl="1">
              <a:lnSpc>
                <a:spcPct val="80000"/>
              </a:lnSpc>
              <a:spcAft>
                <a:spcPts val="600"/>
              </a:spcAft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الاتحاد داخل منظومة الأمم المتحدة </a:t>
            </a:r>
            <a:r>
              <a:rPr lang="ar-SA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والصلة بأهداف التنمية </a:t>
            </a:r>
            <a:r>
              <a:rPr lang="ar-SA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المستدامة</a:t>
            </a:r>
            <a:endParaRPr lang="en-US" b="1" dirty="0" smtClean="0"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55600" indent="-355600" algn="just" rtl="1">
              <a:lnSpc>
                <a:spcPct val="80000"/>
              </a:lnSpc>
              <a:spcAft>
                <a:spcPts val="600"/>
              </a:spcAft>
            </a:pPr>
            <a:r>
              <a:rPr lang="ar-EG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مشروع أولي لإطار نتائج الاتحاد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lvl="1" algn="just" rtl="1">
              <a:lnSpc>
                <a:spcPct val="80000"/>
              </a:lnSpc>
              <a:spcBef>
                <a:spcPts val="400"/>
              </a:spcBef>
            </a:pPr>
            <a:r>
              <a:rPr lang="ar-SA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الأهداف/النتائج </a:t>
            </a:r>
            <a:r>
              <a:rPr lang="ar-SA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والنواتج</a:t>
            </a:r>
            <a:endParaRPr lang="ar-EG" b="1" dirty="0" smtClean="0"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lvl="1" algn="just" rtl="1">
              <a:lnSpc>
                <a:spcPct val="80000"/>
              </a:lnSpc>
              <a:spcBef>
                <a:spcPts val="400"/>
              </a:spcBef>
            </a:pPr>
            <a:r>
              <a:rPr lang="ar-SA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العوامل </a:t>
            </a:r>
            <a:r>
              <a:rPr lang="ar-SA" b="1" dirty="0" err="1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التمكينية</a:t>
            </a:r>
            <a:r>
              <a:rPr lang="ar-SA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/خدمات الدعم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96404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28600"/>
            <a:ext cx="7703768" cy="990600"/>
          </a:xfrm>
        </p:spPr>
        <p:txBody>
          <a:bodyPr/>
          <a:lstStyle/>
          <a:p>
            <a:pPr rtl="1"/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القيم - اقتراح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79040" y="1600200"/>
            <a:ext cx="8153400" cy="4853136"/>
          </a:xfrm>
        </p:spPr>
        <p:txBody>
          <a:bodyPr>
            <a:normAutofit fontScale="70000" lnSpcReduction="20000"/>
          </a:bodyPr>
          <a:lstStyle/>
          <a:p>
            <a:pPr marL="0" indent="0" algn="just" rtl="1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3200" dirty="0" smtClean="0">
                <a:sym typeface="Wingdings" panose="05000000000000000000" pitchFamily="2" charset="2"/>
              </a:rPr>
              <a:t></a:t>
            </a:r>
            <a:r>
              <a:rPr lang="ar-SA" sz="3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البيان </a:t>
            </a:r>
            <a:r>
              <a:rPr lang="ar-SA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المقترح </a:t>
            </a:r>
            <a:r>
              <a:rPr lang="ar-SA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للقيم</a:t>
            </a:r>
            <a:r>
              <a:rPr lang="ar-EG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</a:t>
            </a:r>
            <a:endParaRPr lang="en-US" dirty="0" smtClean="0"/>
          </a:p>
          <a:p>
            <a:pPr marL="0" indent="0" algn="just" rtl="1">
              <a:spcBef>
                <a:spcPts val="1200"/>
              </a:spcBef>
              <a:buNone/>
            </a:pPr>
            <a:r>
              <a:rPr lang="ar-SA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يدرك </a:t>
            </a:r>
            <a:r>
              <a:rPr lang="ar-SA" sz="3200" i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الاتحاد أن تحقيق رسالته، يتطلب أن يبني </a:t>
            </a:r>
            <a:r>
              <a:rPr lang="ar-SA" sz="3200" b="1" i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الثقة</a:t>
            </a:r>
            <a:r>
              <a:rPr lang="ar-SA" sz="3200" i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بين أعضائه ويحافظ عليها، وأن يحظى </a:t>
            </a:r>
            <a:r>
              <a:rPr lang="ar-SA" sz="3200" b="1" i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بثقة</a:t>
            </a:r>
            <a:r>
              <a:rPr lang="ar-SA" sz="3200" i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الجمهور بوجه عام. وينطبق ذلك على ما يقوم به الاتحاد وعلى كيفية القيام به</a:t>
            </a:r>
            <a:r>
              <a:rPr lang="ar-SA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.</a:t>
            </a:r>
            <a:endParaRPr lang="en-US" i="1" dirty="0" smtClean="0"/>
          </a:p>
          <a:p>
            <a:pPr marL="0" indent="0" algn="just" rtl="1">
              <a:spcBef>
                <a:spcPts val="1200"/>
              </a:spcBef>
              <a:buNone/>
            </a:pPr>
            <a:r>
              <a:rPr lang="ar-SA" sz="3200" i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يلتزم الاتحاد ببناء هذه الثقة وصونها بصورة مستمرة من خلال ضمان أن تتيح أعماله، باعتبارها أداة تمكّن </a:t>
            </a:r>
            <a:r>
              <a:rPr lang="ar-EG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/>
            </a:r>
            <a:br>
              <a:rPr lang="ar-EG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r>
              <a:rPr lang="ar-SA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التقدم </a:t>
            </a:r>
            <a:r>
              <a:rPr lang="ar-SA" sz="3200" i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البشري: </a:t>
            </a:r>
            <a:endParaRPr lang="en-US" i="1" dirty="0" smtClean="0"/>
          </a:p>
          <a:p>
            <a:pPr algn="just" rtl="1">
              <a:spcBef>
                <a:spcPts val="1200"/>
              </a:spcBef>
            </a:pPr>
            <a:r>
              <a:rPr lang="ar-EG" sz="3200" i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تعزيز </a:t>
            </a:r>
            <a:r>
              <a:rPr lang="ar-EG" sz="3200" b="1" i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الابتكار</a:t>
            </a:r>
            <a:r>
              <a:rPr lang="ar-EG" sz="3200" i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3200" b="1" i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والشمول </a:t>
            </a:r>
            <a:endParaRPr lang="en-US" i="1" dirty="0"/>
          </a:p>
          <a:p>
            <a:pPr algn="just" rtl="1">
              <a:spcBef>
                <a:spcPts val="1200"/>
              </a:spcBef>
            </a:pPr>
            <a:r>
              <a:rPr lang="ar-SA" sz="3200" i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تمكين </a:t>
            </a:r>
            <a:r>
              <a:rPr lang="ar-SA" sz="3200" b="1" i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التعاون</a:t>
            </a:r>
            <a:r>
              <a:rPr lang="ar-SA" sz="3200" i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3200" b="1" i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والتنسيق </a:t>
            </a:r>
            <a:endParaRPr lang="en-US" i="1" dirty="0"/>
          </a:p>
          <a:p>
            <a:pPr algn="just" rtl="1">
              <a:spcBef>
                <a:spcPts val="1200"/>
              </a:spcBef>
            </a:pPr>
            <a:r>
              <a:rPr lang="ar-SA" sz="3200" i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السعي من أجل تحقيق </a:t>
            </a:r>
            <a:r>
              <a:rPr lang="ar-SA" sz="3200" b="1" i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الشفافية</a:t>
            </a:r>
            <a:r>
              <a:rPr lang="ar-SA" sz="3200" i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3200" b="1" i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والانفتاح</a:t>
            </a:r>
            <a:r>
              <a:rPr lang="ar-SA" sz="3200" i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3200" b="1" i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والحيادية</a:t>
            </a:r>
            <a:r>
              <a:rPr lang="ar-SA" sz="3200" i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3200" b="1" i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والنزاهة </a:t>
            </a:r>
            <a:endParaRPr lang="en-US" i="1" dirty="0" smtClean="0"/>
          </a:p>
          <a:p>
            <a:pPr algn="just" rtl="1">
              <a:spcBef>
                <a:spcPts val="1200"/>
              </a:spcBef>
            </a:pPr>
            <a:r>
              <a:rPr lang="ar-EG" sz="3200" i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المساءلة عن تحقيق النتائج </a:t>
            </a:r>
            <a:r>
              <a:rPr lang="ar-EG" sz="32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بنزاهة.</a:t>
            </a:r>
            <a:endParaRPr lang="en-US" i="1" dirty="0" smtClean="0"/>
          </a:p>
          <a:p>
            <a:pPr marL="0" indent="0" algn="just" rtl="1">
              <a:spcBef>
                <a:spcPts val="1200"/>
              </a:spcBef>
              <a:buNone/>
            </a:pPr>
            <a:r>
              <a:rPr lang="ar-SA" sz="3200" i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ينتظر الاتحاد من جميع موظفيه الالتزام بإخلاص بمعايير السلوك في الخدمة المدنية الدولية ومدونة الأخلاقيات للاتحاد. ويتنظر الاتحاد أيضاً أن يتمسك كل شريك بأعلى </a:t>
            </a:r>
            <a:r>
              <a:rPr lang="ar-SA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مستويات</a:t>
            </a:r>
            <a:r>
              <a:rPr lang="ar-EG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السلوك </a:t>
            </a:r>
            <a:r>
              <a:rPr lang="ar-SA" sz="3200" i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الأخلاقي</a:t>
            </a:r>
            <a:r>
              <a:rPr lang="ar-SA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2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0382" y="228600"/>
            <a:ext cx="7612058" cy="573886"/>
          </a:xfrm>
        </p:spPr>
        <p:txBody>
          <a:bodyPr>
            <a:normAutofit/>
          </a:bodyPr>
          <a:lstStyle/>
          <a:p>
            <a:pPr algn="r" rtl="1"/>
            <a:r>
              <a:rPr lang="ar-SA" sz="3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الغايات الاستراتيجية - اقتراح لإدخال تعديلات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 rtl="1"/>
            <a:fld id="{DDD2957A-38BF-4766-88FD-46AF2F4ED65D}" type="slidenum">
              <a:rPr lang="en-US" smtClean="0"/>
              <a:pPr rtl="1"/>
              <a:t>21</a:t>
            </a:fld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67544" y="1020851"/>
            <a:ext cx="6090028" cy="5733256"/>
          </a:xfrm>
        </p:spPr>
        <p:txBody>
          <a:bodyPr>
            <a:noAutofit/>
          </a:bodyPr>
          <a:lstStyle/>
          <a:p>
            <a:pPr algn="just" rtl="1">
              <a:spcBef>
                <a:spcPts val="600"/>
              </a:spcBef>
            </a:pPr>
            <a:r>
              <a:rPr lang="ar-SA" sz="17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النمو</a:t>
            </a:r>
            <a:r>
              <a:rPr lang="ar-SA" sz="17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 تمكين وتعزيز النفاذ</a:t>
            </a:r>
            <a:r>
              <a:rPr lang="ar-EG" sz="17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إلى الخدمات الرقمية وزيادة استعمالها لبناء اقتصاد </a:t>
            </a:r>
            <a:r>
              <a:rPr lang="ar-EG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/>
            </a:r>
            <a:br>
              <a:rPr lang="ar-EG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r>
              <a:rPr lang="ar-EG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ومجتمع </a:t>
            </a:r>
            <a:r>
              <a:rPr lang="ar-EG" sz="17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رقميين </a:t>
            </a:r>
            <a:endParaRPr lang="en-US" sz="1700" dirty="0"/>
          </a:p>
          <a:p>
            <a:pPr marL="365760" lvl="1" indent="0" algn="just" rtl="1">
              <a:spcBef>
                <a:spcPts val="600"/>
              </a:spcBef>
              <a:buNone/>
            </a:pPr>
            <a:r>
              <a:rPr lang="ar-SA" sz="1600" spc="-1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-</a:t>
            </a:r>
            <a:r>
              <a:rPr lang="ar-SA" sz="1600" spc="-10" dirty="0">
                <a:latin typeface="+mj-lt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en-US" sz="1200" spc="-1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(2016</a:t>
            </a:r>
            <a:r>
              <a:rPr lang="en-US" sz="1200" spc="-10" dirty="0" smtClean="0"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r>
              <a:rPr lang="ar-EG" sz="1200" spc="-1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1600" spc="-1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إتاحة </a:t>
            </a:r>
            <a:r>
              <a:rPr lang="ar-SA" sz="1600" spc="-1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وتعزيز النفاذ إلى الاتصالات/تكنولوجيا المعلومات والاتصالات وزيادة استعمالها </a:t>
            </a:r>
            <a:endParaRPr lang="en-US" sz="1600" spc="-10" dirty="0" smtClean="0"/>
          </a:p>
          <a:p>
            <a:pPr algn="just" rtl="1">
              <a:spcBef>
                <a:spcPts val="1200"/>
              </a:spcBef>
            </a:pPr>
            <a:r>
              <a:rPr lang="ar-SA" sz="17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الشمول</a:t>
            </a:r>
            <a:r>
              <a:rPr lang="ar-SA" sz="17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 سد الفجوات من أجل إقامة مجتمع رقمي شامل للجميع وتوفير النفاذ </a:t>
            </a:r>
            <a:r>
              <a:rPr lang="ar-EG" sz="17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عريض النطاق "وضمان عدم تخلف أحد عن الركب</a:t>
            </a:r>
            <a:r>
              <a:rPr lang="ar-EG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"</a:t>
            </a:r>
            <a:endParaRPr lang="en-US" sz="1700" strike="sngStrike" dirty="0" smtClean="0"/>
          </a:p>
          <a:p>
            <a:pPr marL="365760" lvl="1" indent="0" algn="just" rtl="1">
              <a:spcBef>
                <a:spcPts val="600"/>
              </a:spcBef>
              <a:buNone/>
            </a:pP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- </a:t>
            </a:r>
            <a:r>
              <a:rPr lang="en-US" sz="12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(2016)</a:t>
            </a:r>
            <a:r>
              <a:rPr lang="ar-SA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سد </a:t>
            </a: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الفجوة الرقمية وتوفير النطاق العريض للجميع </a:t>
            </a:r>
            <a:endParaRPr lang="en-US" sz="1600" dirty="0"/>
          </a:p>
          <a:p>
            <a:pPr algn="just" rtl="1">
              <a:spcBef>
                <a:spcPts val="1200"/>
              </a:spcBef>
            </a:pPr>
            <a:r>
              <a:rPr lang="ar-SA" sz="17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الاستدامة</a:t>
            </a:r>
            <a:r>
              <a:rPr lang="ar-SA" sz="17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 إدارة المخاطر الناشئة والتحديات الناجمة عن زيادة استعمال الاتصالات/تكنولوجيا المعلومات والاتصالات </a:t>
            </a:r>
            <a:endParaRPr lang="en-US" sz="1700" dirty="0" smtClean="0"/>
          </a:p>
          <a:p>
            <a:pPr marL="365760" lvl="1" indent="0" algn="just" rtl="1">
              <a:spcBef>
                <a:spcPts val="600"/>
              </a:spcBef>
              <a:buNone/>
            </a:pP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- </a:t>
            </a: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(2016)</a:t>
            </a:r>
            <a:r>
              <a:rPr lang="ar-SA" sz="1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مواجهة التحديات الناتجة عن تنمية الاتصالات/تكنولوجيا المعلومات والاتصالات </a:t>
            </a:r>
            <a:endParaRPr lang="en-US" sz="1600" dirty="0"/>
          </a:p>
          <a:p>
            <a:pPr algn="just" rtl="1">
              <a:spcBef>
                <a:spcPts val="1200"/>
              </a:spcBef>
            </a:pPr>
            <a:r>
              <a:rPr lang="ar-SA" sz="17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الابتكار</a:t>
            </a:r>
            <a:r>
              <a:rPr lang="ar-SA" sz="17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 تمكين التحول الرقمي للمجتمع والاقتصاد من خلال تيسير الابتكار في مجال الاتصالات/تكنولوجيا المعلومات والاتصالات </a:t>
            </a:r>
            <a:endParaRPr lang="en-US" sz="1700" dirty="0" smtClean="0"/>
          </a:p>
          <a:p>
            <a:pPr marL="365760" lvl="1" indent="0" algn="just" rtl="1">
              <a:spcBef>
                <a:spcPts val="600"/>
              </a:spcBef>
              <a:buNone/>
            </a:pP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- </a:t>
            </a: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(2016)</a:t>
            </a:r>
            <a:r>
              <a:rPr lang="ar-SA" sz="1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الاضطلاع بدور ريادي في بيئة الاتصالات/تكنولوجيا المعلومات والاتصالات المتغيرة وتحسينها والتكيف معها </a:t>
            </a:r>
            <a:endParaRPr lang="en-US" sz="1600" dirty="0"/>
          </a:p>
          <a:p>
            <a:pPr marL="320040" lvl="1" indent="-320040" algn="just" rtl="1">
              <a:spcBef>
                <a:spcPts val="12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ar-SA" sz="17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الشراكة</a:t>
            </a:r>
            <a:r>
              <a:rPr lang="ar-SA" sz="17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 تعزيز التعاون بين الدول الأعضاء والقطاع الخاص، لا سيما المؤسسات الصغيرة والمتوسطة، والمؤسسات الأكاديمية والمنظمات الحكومية الدولية وجميع أصحاب المصلحة الآخرين، فيما يتعلق بدور الاتصالات/تكنولوجيا المعلومات والاتصالات في تنفيذ أهداف التنمية المستدامة </a:t>
            </a:r>
            <a:endParaRPr lang="en-US" sz="1700" dirty="0" smtClean="0"/>
          </a:p>
          <a:p>
            <a:pPr marL="365760" lvl="1" indent="0" algn="just" rtl="1">
              <a:spcBef>
                <a:spcPts val="600"/>
              </a:spcBef>
              <a:buNone/>
            </a:pP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- </a:t>
            </a: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(2016)</a:t>
            </a:r>
            <a:r>
              <a:rPr lang="ar-SA" sz="1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الاضطلاع بدور ريادي في بيئة الاتصالات/تكنولوجيا المعلومات والاتصالات المتغيرة وتحسينها والتكيف معها </a:t>
            </a:r>
            <a:endParaRPr lang="en-US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0315" y="1129407"/>
            <a:ext cx="1762125" cy="101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8440" y="2210685"/>
            <a:ext cx="1764000" cy="101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8588" y="3288054"/>
            <a:ext cx="1743703" cy="100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4368201"/>
            <a:ext cx="1746000" cy="10050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832" y="5445629"/>
            <a:ext cx="1744168" cy="100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981" y="228600"/>
            <a:ext cx="7612058" cy="573886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المقاصد الاستراتيجية – يجري استعراضها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22</a:t>
            </a:fld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92" y="1026771"/>
            <a:ext cx="6329381" cy="3914397"/>
          </a:xfrm>
          <a:prstGeom prst="rect">
            <a:avLst/>
          </a:prstGeom>
        </p:spPr>
      </p:pic>
      <p:sp>
        <p:nvSpPr>
          <p:cNvPr id="34" name="Content Placeholder 3"/>
          <p:cNvSpPr txBox="1">
            <a:spLocks/>
          </p:cNvSpPr>
          <p:nvPr/>
        </p:nvSpPr>
        <p:spPr>
          <a:xfrm>
            <a:off x="-36512" y="5013175"/>
            <a:ext cx="7975155" cy="175163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spcBef>
                <a:spcPts val="300"/>
              </a:spcBef>
              <a:buNone/>
            </a:pPr>
            <a:r>
              <a:rPr lang="en-US" sz="1200" dirty="0" smtClean="0">
                <a:sym typeface="Wingdings" panose="05000000000000000000" pitchFamily="2" charset="2"/>
              </a:rPr>
              <a:t> </a:t>
            </a:r>
            <a:r>
              <a:rPr lang="ar-EG" sz="1200" dirty="0" smtClean="0">
                <a:sym typeface="Wingdings" panose="05000000000000000000" pitchFamily="2" charset="2"/>
              </a:rPr>
              <a:t> </a:t>
            </a:r>
            <a:r>
              <a:rPr lang="ar-SA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مقاصد </a:t>
            </a:r>
            <a:r>
              <a:rPr lang="ar-SA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أهداف التنمية المستدامة المتصلة بتكنولوجيا المعلومات </a:t>
            </a:r>
            <a:r>
              <a:rPr lang="ar-SA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والاتصالات</a:t>
            </a:r>
            <a:r>
              <a:rPr lang="ar-EG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</a:t>
            </a:r>
            <a:endParaRPr lang="en-US" sz="1600" b="1" dirty="0" smtClean="0"/>
          </a:p>
          <a:p>
            <a:pPr marL="180000" indent="-180000" algn="just" rtl="1">
              <a:spcBef>
                <a:spcPts val="400"/>
              </a:spcBef>
            </a:pPr>
            <a:r>
              <a:rPr lang="ar-SA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المقصد </a:t>
            </a:r>
            <a:r>
              <a:rPr lang="en-US" sz="105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4.4</a:t>
            </a:r>
            <a:r>
              <a:rPr lang="ar-SA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نسبة الشباب/البالغين الذين يتمتعون بمهارات تكنولوجيا المعلومات والاتصالات، بحسب نوع </a:t>
            </a:r>
            <a:r>
              <a:rPr lang="ar-SA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المهارة</a:t>
            </a:r>
            <a:endParaRPr lang="en-US" sz="1600" dirty="0" smtClean="0"/>
          </a:p>
          <a:p>
            <a:pPr marL="180000" indent="-180000" algn="just" rtl="1">
              <a:spcBef>
                <a:spcPts val="400"/>
              </a:spcBef>
            </a:pPr>
            <a:r>
              <a:rPr lang="ar-SA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المقصد </a:t>
            </a:r>
            <a:r>
              <a:rPr lang="en-US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.</a:t>
            </a:r>
            <a:r>
              <a:rPr lang="en-US" sz="105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</a:t>
            </a:r>
            <a:r>
              <a:rPr lang="ar-SA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</a:t>
            </a:r>
            <a:r>
              <a:rPr lang="ar-SA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نسبة الأفراد الذين لديهم هاتف محمول، بحسب نوع </a:t>
            </a:r>
            <a:r>
              <a:rPr lang="ar-SA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الجنس</a:t>
            </a:r>
            <a:endParaRPr lang="en-US" sz="1600" dirty="0" smtClean="0"/>
          </a:p>
          <a:p>
            <a:pPr marL="180000" indent="-180000" algn="just" rtl="1">
              <a:spcBef>
                <a:spcPts val="400"/>
              </a:spcBef>
            </a:pPr>
            <a:r>
              <a:rPr lang="ar-SA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المقصد </a:t>
            </a:r>
            <a:r>
              <a:rPr lang="en-US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.</a:t>
            </a:r>
            <a:r>
              <a:rPr lang="en-US" sz="105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9</a:t>
            </a:r>
            <a:r>
              <a:rPr lang="ar-SA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ج</a:t>
            </a:r>
            <a:r>
              <a:rPr lang="ar-SA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من السكان المشمولين بشبكة متنقلة، مصنفين بحسب </a:t>
            </a:r>
            <a:r>
              <a:rPr lang="ar-SA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التكنولوجيا</a:t>
            </a:r>
            <a:endParaRPr lang="en-US" sz="1600" dirty="0" smtClean="0"/>
          </a:p>
          <a:p>
            <a:pPr marL="180000" indent="-180000" algn="just" rtl="1">
              <a:spcBef>
                <a:spcPts val="400"/>
              </a:spcBef>
            </a:pPr>
            <a:r>
              <a:rPr lang="ar-SA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المقصد </a:t>
            </a:r>
            <a:r>
              <a:rPr lang="en-US" sz="105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6.17</a:t>
            </a:r>
            <a:r>
              <a:rPr lang="ar-SA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للاشتراكات في شبكة الإنترنت الثابتة عريضة النطاق، مصنفة بحسب </a:t>
            </a:r>
            <a:r>
              <a:rPr lang="ar-SA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السرعة</a:t>
            </a:r>
            <a:endParaRPr lang="en-US" sz="1600" dirty="0"/>
          </a:p>
          <a:p>
            <a:pPr marL="180000" indent="-180000" algn="just" rtl="1">
              <a:spcBef>
                <a:spcPts val="400"/>
              </a:spcBef>
            </a:pPr>
            <a:r>
              <a:rPr lang="ar-SA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المقصد </a:t>
            </a:r>
            <a:r>
              <a:rPr lang="en-US" sz="105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8.17</a:t>
            </a:r>
            <a:r>
              <a:rPr lang="ar-SA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نسبة الأفراد الذين يستخدمون </a:t>
            </a:r>
            <a:r>
              <a:rPr lang="ar-SA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الإنترنت</a:t>
            </a:r>
            <a:endParaRPr lang="en-US" sz="16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323528" y="501317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3"/>
          <p:cNvSpPr txBox="1">
            <a:spLocks/>
          </p:cNvSpPr>
          <p:nvPr/>
        </p:nvSpPr>
        <p:spPr>
          <a:xfrm>
            <a:off x="7908832" y="5361299"/>
            <a:ext cx="598208" cy="1312505"/>
          </a:xfrm>
          <a:prstGeom prst="rect">
            <a:avLst/>
          </a:prstGeom>
        </p:spPr>
        <p:txBody>
          <a:bodyPr vert="horz" lIns="0" tIns="36000" rIns="0" bIns="36000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1200" b="1" dirty="0">
                <a:solidFill>
                  <a:srgbClr val="4D7CB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</a:t>
            </a:r>
            <a:r>
              <a:rPr lang="ar-EG" sz="1200" b="1" dirty="0">
                <a:solidFill>
                  <a:srgbClr val="4D7CB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الشمول </a:t>
            </a:r>
            <a:endParaRPr lang="en-US" sz="1200" b="1" dirty="0">
              <a:solidFill>
                <a:srgbClr val="4D7CB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 rtl="1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1200" b="1" dirty="0">
                <a:solidFill>
                  <a:srgbClr val="4D7CB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</a:t>
            </a:r>
            <a:r>
              <a:rPr lang="ar-EG" sz="1200" b="1" dirty="0">
                <a:solidFill>
                  <a:srgbClr val="4D7CB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الشمول </a:t>
            </a:r>
            <a:endParaRPr lang="en-US" sz="1200" b="1" dirty="0">
              <a:solidFill>
                <a:srgbClr val="4D7CB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 rtl="1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1200" b="1" dirty="0" smtClean="0">
                <a:solidFill>
                  <a:srgbClr val="4D7CB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</a:t>
            </a:r>
            <a:r>
              <a:rPr lang="ar-EG" sz="1200" b="1" dirty="0" smtClean="0">
                <a:solidFill>
                  <a:srgbClr val="4D7CB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1200" b="1" dirty="0">
                <a:solidFill>
                  <a:srgbClr val="4D7CB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الشمول </a:t>
            </a:r>
            <a:endParaRPr lang="en-US" sz="1200" b="1" dirty="0">
              <a:solidFill>
                <a:srgbClr val="4D7CB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 rtl="1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1200" b="1" dirty="0" smtClean="0">
                <a:solidFill>
                  <a:srgbClr val="4D7CB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 </a:t>
            </a:r>
            <a:r>
              <a:rPr lang="ar-EG" sz="1200" b="1" dirty="0" smtClean="0">
                <a:solidFill>
                  <a:srgbClr val="4D7CB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النمو</a:t>
            </a:r>
            <a:endParaRPr lang="en-US" sz="1200" b="1" dirty="0" smtClean="0">
              <a:solidFill>
                <a:srgbClr val="4D7CB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 rtl="1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1200" b="1" dirty="0" smtClean="0">
                <a:solidFill>
                  <a:srgbClr val="4D7CB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</a:t>
            </a:r>
            <a:r>
              <a:rPr lang="ar-EG" sz="1200" b="1" dirty="0" smtClean="0">
                <a:solidFill>
                  <a:srgbClr val="4D7CB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 النمو</a:t>
            </a:r>
            <a:endParaRPr lang="en-US" sz="1200" b="1" dirty="0">
              <a:solidFill>
                <a:srgbClr val="4D7CB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7504" y="948653"/>
            <a:ext cx="6480720" cy="4003556"/>
            <a:chOff x="107504" y="948653"/>
            <a:chExt cx="6480720" cy="4003556"/>
          </a:xfrm>
        </p:grpSpPr>
        <p:cxnSp>
          <p:nvCxnSpPr>
            <p:cNvPr id="28" name="Curved Connector 27"/>
            <p:cNvCxnSpPr>
              <a:endCxn id="5" idx="2"/>
            </p:cNvCxnSpPr>
            <p:nvPr/>
          </p:nvCxnSpPr>
          <p:spPr>
            <a:xfrm rot="10800000">
              <a:off x="1059926" y="2755697"/>
              <a:ext cx="3008018" cy="926749"/>
            </a:xfrm>
            <a:prstGeom prst="curvedConnector2">
              <a:avLst/>
            </a:prstGeom>
            <a:ln w="12700">
              <a:solidFill>
                <a:srgbClr val="BF8D2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Left Brace 35"/>
            <p:cNvSpPr/>
            <p:nvPr/>
          </p:nvSpPr>
          <p:spPr>
            <a:xfrm>
              <a:off x="2267744" y="973266"/>
              <a:ext cx="378415" cy="2306635"/>
            </a:xfrm>
            <a:prstGeom prst="leftBrace">
              <a:avLst>
                <a:gd name="adj1" fmla="val 39656"/>
                <a:gd name="adj2" fmla="val 44100"/>
              </a:avLst>
            </a:prstGeom>
            <a:solidFill>
              <a:srgbClr val="F36A2D"/>
            </a:solidFill>
            <a:ln w="38100">
              <a:solidFill>
                <a:srgbClr val="1249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14" descr="https://sustainabledevelopment.un.org/content/images/E_SDG_Icons-0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040" y="1242776"/>
              <a:ext cx="756000" cy="75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6" descr="https://sustainabledevelopment.un.org/content/images/E_SDG_Icons-1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040" y="1988840"/>
              <a:ext cx="756000" cy="75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0" descr="https://sustainabledevelopment.un.org/content/images/E_SDG_Icons-04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1366" y="4381938"/>
              <a:ext cx="568800" cy="56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1835696" y="4048059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7212F"/>
                  </a:solidFill>
                  <a:sym typeface="Wingdings" panose="05000000000000000000" pitchFamily="2" charset="2"/>
                </a:rPr>
                <a:t></a:t>
              </a:r>
              <a:endParaRPr lang="en-US" b="1" dirty="0">
                <a:solidFill>
                  <a:srgbClr val="C7212F"/>
                </a:solidFill>
              </a:endParaRPr>
            </a:p>
          </p:txBody>
        </p:sp>
        <p:cxnSp>
          <p:nvCxnSpPr>
            <p:cNvPr id="43" name="Curved Connector 42"/>
            <p:cNvCxnSpPr>
              <a:endCxn id="37" idx="3"/>
            </p:cNvCxnSpPr>
            <p:nvPr/>
          </p:nvCxnSpPr>
          <p:spPr>
            <a:xfrm rot="10800000" flipV="1">
              <a:off x="1943640" y="2881150"/>
              <a:ext cx="2916392" cy="709833"/>
            </a:xfrm>
            <a:prstGeom prst="curvedConnector3">
              <a:avLst>
                <a:gd name="adj1" fmla="val 72536"/>
              </a:avLst>
            </a:prstGeom>
            <a:ln w="12700">
              <a:solidFill>
                <a:srgbClr val="EF402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125" y="4383619"/>
              <a:ext cx="568590" cy="56859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3724506"/>
              <a:ext cx="568590" cy="56859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37" y="2870609"/>
              <a:ext cx="568800" cy="56880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611214"/>
              <a:ext cx="568590" cy="56859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899" y="948653"/>
              <a:ext cx="568590" cy="568590"/>
            </a:xfrm>
            <a:prstGeom prst="rect">
              <a:avLst/>
            </a:prstGeom>
          </p:spPr>
        </p:pic>
        <p:cxnSp>
          <p:nvCxnSpPr>
            <p:cNvPr id="62" name="Curved Connector 61"/>
            <p:cNvCxnSpPr>
              <a:endCxn id="49" idx="2"/>
            </p:cNvCxnSpPr>
            <p:nvPr/>
          </p:nvCxnSpPr>
          <p:spPr>
            <a:xfrm rot="10800000">
              <a:off x="391800" y="2179805"/>
              <a:ext cx="4900281" cy="1889433"/>
            </a:xfrm>
            <a:prstGeom prst="curvedConnector2">
              <a:avLst/>
            </a:prstGeom>
            <a:ln w="12700">
              <a:solidFill>
                <a:srgbClr val="407F4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urved Connector 67"/>
            <p:cNvCxnSpPr>
              <a:endCxn id="47" idx="3"/>
            </p:cNvCxnSpPr>
            <p:nvPr/>
          </p:nvCxnSpPr>
          <p:spPr>
            <a:xfrm rot="10800000" flipV="1">
              <a:off x="820110" y="3160239"/>
              <a:ext cx="5768114" cy="848561"/>
            </a:xfrm>
            <a:prstGeom prst="curvedConnector3">
              <a:avLst>
                <a:gd name="adj1" fmla="val 66678"/>
              </a:avLst>
            </a:prstGeom>
            <a:ln w="12700">
              <a:solidFill>
                <a:srgbClr val="DE176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694876" y="2960825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89D2A"/>
                  </a:solidFill>
                  <a:sym typeface="Wingdings" panose="05000000000000000000" pitchFamily="2" charset="2"/>
                </a:rPr>
                <a:t></a:t>
              </a:r>
              <a:endParaRPr lang="en-US" b="1" dirty="0">
                <a:solidFill>
                  <a:srgbClr val="F89D2A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34125" y="1476593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136A9F"/>
                  </a:solidFill>
                  <a:sym typeface="Wingdings" panose="05000000000000000000" pitchFamily="2" charset="2"/>
                </a:rPr>
                <a:t></a:t>
              </a:r>
              <a:endParaRPr lang="en-US" b="1" dirty="0">
                <a:solidFill>
                  <a:srgbClr val="136A9F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013798" y="4057488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A41C44"/>
                  </a:solidFill>
                  <a:sym typeface="Wingdings" panose="05000000000000000000" pitchFamily="2" charset="2"/>
                </a:rPr>
                <a:t></a:t>
              </a:r>
              <a:endParaRPr lang="en-US" b="1" dirty="0">
                <a:solidFill>
                  <a:srgbClr val="A41C44"/>
                </a:solidFill>
              </a:endParaRPr>
            </a:p>
          </p:txBody>
        </p:sp>
        <p:pic>
          <p:nvPicPr>
            <p:cNvPr id="37" name="Picture 12" descr="https://sustainabledevelopment.un.org/content/images/E_SDG_Icons-05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3284984"/>
              <a:ext cx="612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526" y="2186896"/>
              <a:ext cx="568800" cy="5688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1609443" y="2700393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14496B"/>
                  </a:solidFill>
                  <a:sym typeface="Wingdings" panose="05000000000000000000" pitchFamily="2" charset="2"/>
                </a:rPr>
                <a:t></a:t>
              </a:r>
              <a:endParaRPr lang="en-US" b="1" dirty="0">
                <a:solidFill>
                  <a:srgbClr val="14496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261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82" y="228600"/>
            <a:ext cx="7612058" cy="573886"/>
          </a:xfrm>
        </p:spPr>
        <p:txBody>
          <a:bodyPr>
            <a:normAutofit fontScale="90000"/>
          </a:bodyPr>
          <a:lstStyle/>
          <a:p>
            <a:pPr algn="r" rtl="1"/>
            <a:r>
              <a:rPr lang="ar-SY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الغاية </a:t>
            </a:r>
            <a:r>
              <a:rPr lang="en-GB" sz="40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</a:t>
            </a:r>
            <a:endParaRPr lang="en-US" sz="6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71800" y="1046962"/>
            <a:ext cx="5759551" cy="5811038"/>
          </a:xfrm>
        </p:spPr>
        <p:txBody>
          <a:bodyPr>
            <a:noAutofit/>
          </a:bodyPr>
          <a:lstStyle/>
          <a:p>
            <a:pPr marL="457200" lvl="0" indent="-343693" algn="just" rtl="1"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ar-SA" sz="15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المقصد </a:t>
            </a:r>
            <a:r>
              <a:rPr lang="en-US" sz="1100" b="1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1.1</a:t>
            </a:r>
            <a:r>
              <a:rPr lang="ar-SY" sz="15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ar-SY" sz="15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في جميع أنحاء العالم، توصيل نسبة </a:t>
            </a:r>
            <a:r>
              <a:rPr lang="en-US" sz="1100" dirty="0" smtClean="0">
                <a:ea typeface="Times New Roman" panose="02020603050405020304" pitchFamily="18" charset="0"/>
                <a:cs typeface="Traditional Arabic" panose="02020603050405020304" pitchFamily="18" charset="-78"/>
              </a:rPr>
              <a:t>%</a:t>
            </a:r>
            <a:r>
              <a:rPr lang="en-GB" sz="1100" dirty="0" smtClean="0">
                <a:ea typeface="Times New Roman" panose="02020603050405020304" pitchFamily="18" charset="0"/>
                <a:cs typeface="Traditional Arabic" panose="02020603050405020304" pitchFamily="18" charset="-78"/>
              </a:rPr>
              <a:t>55</a:t>
            </a:r>
            <a:r>
              <a:rPr lang="ar-EG" sz="1500" dirty="0" smtClean="0"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Y" sz="15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من </a:t>
            </a:r>
            <a:r>
              <a:rPr lang="ar-SY" sz="15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الأسر </a:t>
            </a:r>
            <a:r>
              <a:rPr lang="en-US" sz="1500" dirty="0" smtClean="0"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  <a:sym typeface="Calibri"/>
              </a:rPr>
              <a:t> </a:t>
            </a:r>
            <a:endParaRPr lang="en-US" sz="1500" dirty="0"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914400" lvl="1" indent="-343693" algn="just" rtl="1">
              <a:spcBef>
                <a:spcPts val="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ar-SA" sz="15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من المتوقع تحقيق </a:t>
            </a:r>
            <a:r>
              <a:rPr lang="ar-SA" sz="15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ذلك</a:t>
            </a:r>
            <a:endParaRPr lang="en-US" sz="1500" dirty="0"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914400" lvl="1" indent="-343693" algn="just" rtl="1"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○"/>
            </a:pPr>
            <a:r>
              <a:rPr lang="ar-SA" sz="15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المقترح:</a:t>
            </a:r>
            <a:r>
              <a:rPr lang="ar-SA" sz="15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بحلول </a:t>
            </a:r>
            <a:r>
              <a:rPr lang="en-US" sz="11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2023</a:t>
            </a:r>
            <a:r>
              <a:rPr lang="ar-EG" sz="15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en-US" sz="11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%65</a:t>
            </a:r>
            <a:r>
              <a:rPr lang="ar-EG" sz="15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15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/ بحلول </a:t>
            </a:r>
            <a:r>
              <a:rPr lang="en-US" sz="11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2025</a:t>
            </a:r>
            <a:r>
              <a:rPr lang="ar-EG" sz="15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en-US" sz="11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%</a:t>
            </a:r>
            <a:r>
              <a:rPr lang="en-US" sz="1100" dirty="0" smtClean="0">
                <a:ea typeface="Times New Roman" panose="02020603050405020304" pitchFamily="18" charset="0"/>
                <a:cs typeface="Traditional Arabic" panose="02020603050405020304" pitchFamily="18" charset="-78"/>
              </a:rPr>
              <a:t>70</a:t>
            </a:r>
            <a:endParaRPr lang="en-US" sz="1100" dirty="0"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457200" lvl="0" indent="-343693" algn="just" rtl="1"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endParaRPr lang="en-US" sz="800" dirty="0" smtClean="0"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457200" lvl="0" indent="-343693" algn="just" rtl="1"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ar-SA" sz="15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المقصد </a:t>
            </a:r>
            <a:r>
              <a:rPr lang="en-US" sz="1100" b="1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2.1</a:t>
            </a:r>
            <a:r>
              <a:rPr lang="ar-SY" sz="15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ar-SY" sz="15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في جميع أنحاء العالم، ينبغي لنسبة مستعملي الإنترنت من الأفراد أن تصل إلى </a:t>
            </a:r>
            <a:r>
              <a:rPr lang="en-GB" sz="11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%60</a:t>
            </a:r>
            <a:r>
              <a:rPr lang="ar-SY" sz="15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15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/>
            </a:r>
            <a:br>
              <a:rPr lang="ar-EG" sz="15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r>
              <a:rPr lang="ar-SY" sz="15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بحلول</a:t>
            </a:r>
            <a:r>
              <a:rPr lang="ar-EG" sz="15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en-US" sz="1100" dirty="0" smtClean="0">
                <a:ea typeface="Times New Roman" panose="02020603050405020304" pitchFamily="18" charset="0"/>
                <a:cs typeface="Traditional Arabic" panose="02020603050405020304" pitchFamily="18" charset="-78"/>
              </a:rPr>
              <a:t>2020</a:t>
            </a:r>
            <a:r>
              <a:rPr lang="ar-EG" sz="15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en-US" sz="15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  <a:sym typeface="Symbol" panose="05050102010706020507" pitchFamily="18" charset="2"/>
              </a:rPr>
              <a:t></a:t>
            </a:r>
            <a:r>
              <a:rPr lang="ar-EG" sz="15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1500" dirty="0" smtClean="0">
                <a:solidFill>
                  <a:srgbClr val="385723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هدف </a:t>
            </a:r>
            <a:r>
              <a:rPr lang="ar-EG" sz="1500" dirty="0">
                <a:solidFill>
                  <a:srgbClr val="385723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التنمية المستدامة </a:t>
            </a:r>
            <a:r>
              <a:rPr lang="en-US" sz="1100" dirty="0" smtClean="0">
                <a:solidFill>
                  <a:srgbClr val="385723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1.8.17</a:t>
            </a:r>
            <a:endParaRPr lang="en-US" sz="1100" dirty="0">
              <a:solidFill>
                <a:srgbClr val="385723"/>
              </a:solidFill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914400" lvl="1" indent="-343693" algn="just" rtl="1">
              <a:spcBef>
                <a:spcPts val="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ar-SA" sz="15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من المتوقع تحقيق </a:t>
            </a:r>
            <a:r>
              <a:rPr lang="ar-SA" sz="15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ذلك</a:t>
            </a:r>
            <a:endParaRPr lang="en-US" sz="1500" dirty="0" smtClean="0"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914400" lvl="1" indent="-343693" algn="just" rtl="1">
              <a:spcBef>
                <a:spcPts val="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ar-SA" sz="15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المقترح:</a:t>
            </a:r>
            <a:r>
              <a:rPr lang="ar-SA" sz="15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بحلول </a:t>
            </a:r>
            <a:r>
              <a:rPr lang="en-US" sz="11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2023</a:t>
            </a:r>
            <a:r>
              <a:rPr lang="ar-EG" sz="15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en-US" sz="11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%65</a:t>
            </a:r>
            <a:r>
              <a:rPr lang="ar-EG" sz="15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15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/ بحلول </a:t>
            </a:r>
            <a:r>
              <a:rPr lang="en-US" sz="11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2025</a:t>
            </a:r>
            <a:r>
              <a:rPr lang="ar-EG" sz="15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en-US" sz="11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%</a:t>
            </a:r>
            <a:r>
              <a:rPr lang="en-US" sz="1100" dirty="0" smtClean="0">
                <a:ea typeface="Times New Roman" panose="02020603050405020304" pitchFamily="18" charset="0"/>
                <a:cs typeface="Traditional Arabic" panose="02020603050405020304" pitchFamily="18" charset="-78"/>
              </a:rPr>
              <a:t>70</a:t>
            </a:r>
            <a:endParaRPr lang="en-US" sz="1100" dirty="0"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457200" lvl="0" indent="-343693" algn="just" rtl="1"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endParaRPr lang="en-US" sz="800" dirty="0" smtClean="0">
              <a:solidFill>
                <a:srgbClr val="000000"/>
              </a:solidFill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457200" lvl="0" indent="-343693" algn="just" rtl="1"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ar-SA" sz="15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المقصد </a:t>
            </a:r>
            <a:r>
              <a:rPr lang="en-US" sz="1100" b="1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3.1</a:t>
            </a:r>
            <a:r>
              <a:rPr lang="ar-SY" sz="15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ar-SY" sz="15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في جميع أنحاء العالم، ينبغي أن تنخفض أسعار تكنولوجيا المعلومات والاتصالات </a:t>
            </a:r>
            <a:r>
              <a:rPr lang="ar-EG" sz="15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/>
            </a:r>
            <a:br>
              <a:rPr lang="ar-EG" sz="15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r>
              <a:rPr lang="ar-SY" sz="15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بنسبة </a:t>
            </a:r>
            <a:r>
              <a:rPr lang="en-US" sz="1100" dirty="0" smtClean="0">
                <a:ea typeface="Times New Roman" panose="02020603050405020304" pitchFamily="18" charset="0"/>
                <a:cs typeface="Traditional Arabic" panose="02020603050405020304" pitchFamily="18" charset="-78"/>
              </a:rPr>
              <a:t>%</a:t>
            </a:r>
            <a:r>
              <a:rPr lang="en-GB" sz="1100" dirty="0" smtClean="0">
                <a:ea typeface="Times New Roman" panose="02020603050405020304" pitchFamily="18" charset="0"/>
                <a:cs typeface="Traditional Arabic" panose="02020603050405020304" pitchFamily="18" charset="-78"/>
              </a:rPr>
              <a:t>40</a:t>
            </a:r>
            <a:r>
              <a:rPr lang="ar-SY" sz="15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بحلول </a:t>
            </a:r>
            <a:r>
              <a:rPr lang="en-GB" sz="1100" dirty="0" smtClean="0">
                <a:ea typeface="Times New Roman" panose="02020603050405020304" pitchFamily="18" charset="0"/>
                <a:cs typeface="Traditional Arabic" panose="02020603050405020304" pitchFamily="18" charset="-78"/>
              </a:rPr>
              <a:t>2020</a:t>
            </a:r>
            <a:endParaRPr lang="en-US" sz="1100" dirty="0">
              <a:solidFill>
                <a:srgbClr val="000000"/>
              </a:solidFill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914400" lvl="1" indent="-343693" algn="just" rtl="1">
              <a:spcBef>
                <a:spcPts val="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ar-SA" sz="15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تتوقع البلدان المتقدمة تحقيق نسبة: </a:t>
            </a:r>
            <a:r>
              <a:rPr lang="en-US" sz="11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%</a:t>
            </a:r>
            <a:r>
              <a:rPr lang="en-US" sz="1100" dirty="0" smtClean="0">
                <a:ea typeface="Times New Roman" panose="02020603050405020304" pitchFamily="18" charset="0"/>
                <a:cs typeface="Traditional Arabic" panose="02020603050405020304" pitchFamily="18" charset="-78"/>
              </a:rPr>
              <a:t>32,5</a:t>
            </a:r>
            <a:r>
              <a:rPr lang="en-US" sz="1500" dirty="0" smtClean="0">
                <a:ea typeface="Times New Roman" panose="02020603050405020304" pitchFamily="18" charset="0"/>
                <a:cs typeface="Traditional Arabic" panose="02020603050405020304" pitchFamily="18" charset="-78"/>
                <a:sym typeface="Symbol" panose="05050102010706020507" pitchFamily="18" charset="2"/>
              </a:rPr>
              <a:t></a:t>
            </a:r>
            <a:endParaRPr lang="en-US" sz="1500" dirty="0">
              <a:solidFill>
                <a:srgbClr val="000000"/>
              </a:solidFill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914400" lvl="1" indent="-343693" algn="just" rtl="1">
              <a:spcBef>
                <a:spcPts val="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ar-SA" sz="15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تتوقع البلدان النامية تحقيق نسبة: </a:t>
            </a:r>
            <a:r>
              <a:rPr lang="en-US" sz="11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%</a:t>
            </a:r>
            <a:r>
              <a:rPr lang="en-US" sz="1100" dirty="0" smtClean="0">
                <a:ea typeface="Times New Roman" panose="02020603050405020304" pitchFamily="18" charset="0"/>
                <a:cs typeface="Traditional Arabic" panose="02020603050405020304" pitchFamily="18" charset="-78"/>
              </a:rPr>
              <a:t>33,0</a:t>
            </a:r>
            <a:r>
              <a:rPr lang="en-US" sz="1500" dirty="0" smtClean="0">
                <a:ea typeface="Times New Roman" panose="02020603050405020304" pitchFamily="18" charset="0"/>
                <a:cs typeface="Traditional Arabic" panose="02020603050405020304" pitchFamily="18" charset="-78"/>
                <a:sym typeface="Symbol" panose="05050102010706020507" pitchFamily="18" charset="2"/>
              </a:rPr>
              <a:t></a:t>
            </a:r>
            <a:endParaRPr lang="en-US" sz="1500" dirty="0">
              <a:solidFill>
                <a:srgbClr val="000000"/>
              </a:solidFill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914400" lvl="1" indent="-343693" algn="just" rtl="1"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○"/>
            </a:pPr>
            <a:r>
              <a:rPr lang="ar-SA" sz="15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المقترح:</a:t>
            </a:r>
            <a:r>
              <a:rPr lang="ar-SA" sz="15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بحلول </a:t>
            </a:r>
            <a:r>
              <a:rPr lang="en-US" sz="11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2023</a:t>
            </a:r>
            <a:r>
              <a:rPr lang="ar-EG" sz="15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: انخفاض الأسعار بنسبة </a:t>
            </a:r>
            <a:r>
              <a:rPr lang="en-US" sz="11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%25</a:t>
            </a:r>
            <a:r>
              <a:rPr lang="ar-EG" sz="15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15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/ بحلول </a:t>
            </a:r>
            <a:r>
              <a:rPr lang="en-US" sz="11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2025</a:t>
            </a:r>
            <a:r>
              <a:rPr lang="ar-EG" sz="15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: انخفاض الأسعار بنسبة </a:t>
            </a:r>
            <a:r>
              <a:rPr lang="en-US" sz="11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%30</a:t>
            </a:r>
            <a:r>
              <a:rPr lang="ar-EG" sz="15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15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بالمقارنة مع </a:t>
            </a:r>
            <a:r>
              <a:rPr lang="en-US" sz="1100" dirty="0" smtClean="0">
                <a:ea typeface="Times New Roman" panose="02020603050405020304" pitchFamily="18" charset="0"/>
                <a:cs typeface="Traditional Arabic" panose="02020603050405020304" pitchFamily="18" charset="-78"/>
              </a:rPr>
              <a:t>2016</a:t>
            </a:r>
            <a:endParaRPr lang="en-US" sz="1100" dirty="0"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457200" lvl="0" indent="-343693" algn="just" rtl="1">
              <a:spcBef>
                <a:spcPts val="0"/>
              </a:spcBef>
              <a:buClr>
                <a:srgbClr val="498BC9"/>
              </a:buClr>
              <a:buSzPct val="100694"/>
              <a:buFont typeface="Calibri"/>
              <a:buChar char="●"/>
            </a:pPr>
            <a:endParaRPr lang="en-US" sz="800" b="1" dirty="0" smtClean="0"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457200" lvl="0" indent="-343693" algn="just" rtl="1">
              <a:spcBef>
                <a:spcPts val="0"/>
              </a:spcBef>
              <a:buClr>
                <a:srgbClr val="498BC9"/>
              </a:buClr>
              <a:buSzPct val="100694"/>
              <a:buFont typeface="Calibri"/>
              <a:buChar char="●"/>
            </a:pPr>
            <a:r>
              <a:rPr lang="ar-EG" sz="1500" b="1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المقصد</a:t>
            </a:r>
            <a:r>
              <a:rPr lang="en-US" sz="1100" b="1" dirty="0" smtClean="0">
                <a:ea typeface="Times New Roman" panose="02020603050405020304" pitchFamily="18" charset="0"/>
                <a:cs typeface="Traditional Arabic" panose="02020603050405020304" pitchFamily="18" charset="-78"/>
              </a:rPr>
              <a:t>4.1</a:t>
            </a:r>
            <a:r>
              <a:rPr lang="en-US" sz="1500" b="1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1500" b="1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الجديد</a:t>
            </a:r>
            <a:r>
              <a:rPr lang="ar-EG" sz="15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، اقتراح: </a:t>
            </a:r>
            <a:r>
              <a:rPr lang="ar-EG" sz="15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بحلول </a:t>
            </a:r>
            <a:r>
              <a:rPr lang="en-US" sz="1100" dirty="0" smtClean="0">
                <a:ea typeface="Times New Roman" panose="02020603050405020304" pitchFamily="18" charset="0"/>
                <a:cs typeface="Traditional Arabic" panose="02020603050405020304" pitchFamily="18" charset="-78"/>
              </a:rPr>
              <a:t>2025/2023</a:t>
            </a:r>
            <a:r>
              <a:rPr lang="ar-EG" sz="15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، </a:t>
            </a:r>
            <a:r>
              <a:rPr lang="ar-EG" sz="15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ينبغي لجميع البلدان أن تعتمد خطة/استراتيجية </a:t>
            </a:r>
            <a:r>
              <a:rPr lang="ar-EG" sz="15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رقمية</a:t>
            </a:r>
            <a:endParaRPr lang="en-US" sz="1500" dirty="0"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457200" lvl="0" indent="-343693" algn="just" rtl="1">
              <a:spcBef>
                <a:spcPts val="0"/>
              </a:spcBef>
              <a:buClr>
                <a:srgbClr val="498BC9"/>
              </a:buClr>
              <a:buSzPct val="100694"/>
              <a:buFont typeface="Calibri"/>
              <a:buChar char="●"/>
            </a:pPr>
            <a:endParaRPr lang="en-US" sz="800" b="1" dirty="0" smtClean="0"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457200" lvl="0" indent="-343693" algn="just" rtl="1">
              <a:spcBef>
                <a:spcPts val="0"/>
              </a:spcBef>
              <a:buClr>
                <a:srgbClr val="498BC9"/>
              </a:buClr>
              <a:buSzPct val="100694"/>
              <a:buFont typeface="Calibri"/>
              <a:buChar char="●"/>
            </a:pPr>
            <a:r>
              <a:rPr lang="ar-EG" sz="15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المقصد </a:t>
            </a:r>
            <a:r>
              <a:rPr lang="en-US" sz="1100" b="1" dirty="0" smtClean="0">
                <a:ea typeface="Times New Roman" panose="02020603050405020304" pitchFamily="18" charset="0"/>
                <a:cs typeface="Traditional Arabic" panose="02020603050405020304" pitchFamily="18" charset="-78"/>
              </a:rPr>
              <a:t>5.1</a:t>
            </a:r>
            <a:r>
              <a:rPr lang="ar-EG" sz="1500" b="1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15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الجديد</a:t>
            </a:r>
            <a:r>
              <a:rPr lang="ar-EG" sz="15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، </a:t>
            </a:r>
            <a:r>
              <a:rPr lang="ar-EG" sz="15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اقتراح:</a:t>
            </a:r>
            <a:r>
              <a:rPr lang="ar-EG" sz="15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en-US" sz="11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%x</a:t>
            </a:r>
            <a:r>
              <a:rPr lang="ar-EG" sz="15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من الشركات الصغيرة والمتوسطة تقوم بالبيع على </a:t>
            </a:r>
            <a:r>
              <a:rPr lang="ar-EG" sz="15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الخط</a:t>
            </a:r>
            <a:endParaRPr lang="en-US" sz="1500" dirty="0"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  <a:sym typeface="Calibri"/>
            </a:endParaRPr>
          </a:p>
          <a:p>
            <a:pPr lvl="0" algn="just" rtl="1">
              <a:spcBef>
                <a:spcPts val="0"/>
              </a:spcBef>
              <a:buNone/>
            </a:pPr>
            <a:endParaRPr lang="en-US" sz="800" dirty="0"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457200" lvl="0" indent="-343693" algn="just" rtl="1"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ar-EG" sz="15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المقصد </a:t>
            </a:r>
            <a:r>
              <a:rPr lang="en-US" sz="1100" b="1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6.1</a:t>
            </a:r>
            <a:r>
              <a:rPr lang="ar-EG" sz="15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الجديد</a:t>
            </a:r>
            <a:r>
              <a:rPr lang="en-US" sz="15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  <a:sym typeface="Symbol" panose="05050102010706020507" pitchFamily="18" charset="2"/>
              </a:rPr>
              <a:t></a:t>
            </a:r>
            <a:r>
              <a:rPr lang="en-US" sz="15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15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1500" dirty="0">
                <a:solidFill>
                  <a:srgbClr val="385723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هدف التنمية </a:t>
            </a:r>
            <a:r>
              <a:rPr lang="ar-EG" sz="1500" dirty="0" smtClean="0">
                <a:solidFill>
                  <a:srgbClr val="385723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المستدامة</a:t>
            </a:r>
            <a:r>
              <a:rPr lang="en-US" sz="1100" dirty="0" smtClean="0">
                <a:solidFill>
                  <a:srgbClr val="385723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2.6.17</a:t>
            </a:r>
            <a:r>
              <a:rPr lang="en-US" sz="1500" dirty="0" smtClean="0">
                <a:solidFill>
                  <a:srgbClr val="385723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1500" dirty="0" smtClean="0">
                <a:solidFill>
                  <a:srgbClr val="385723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(النطاق </a:t>
            </a:r>
            <a:r>
              <a:rPr lang="ar-EG" sz="1500" dirty="0">
                <a:solidFill>
                  <a:srgbClr val="385723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العريض الثابت، بحسب السرعة</a:t>
            </a:r>
            <a:r>
              <a:rPr lang="ar-EG" sz="1500" dirty="0" smtClean="0">
                <a:solidFill>
                  <a:srgbClr val="385723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endParaRPr lang="en-US" sz="1500" dirty="0" smtClean="0">
              <a:solidFill>
                <a:srgbClr val="385723"/>
              </a:solidFill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914400" lvl="1" indent="-343693" algn="just" rtl="1">
              <a:spcBef>
                <a:spcPts val="0"/>
              </a:spcBef>
              <a:buSzPct val="100694"/>
              <a:buFont typeface="Noto Sans Symbols"/>
              <a:buChar char="○"/>
            </a:pPr>
            <a:r>
              <a:rPr lang="ar-SA" sz="15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المقترح:</a:t>
            </a:r>
            <a:r>
              <a:rPr lang="ar-SA" sz="15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زيادة اشتراكات النطاق العريض الثابت بنسبة </a:t>
            </a:r>
            <a:r>
              <a:rPr lang="en-US" sz="11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%</a:t>
            </a:r>
            <a:r>
              <a:rPr lang="en-US" sz="1100" dirty="0" smtClean="0">
                <a:ea typeface="Times New Roman" panose="02020603050405020304" pitchFamily="18" charset="0"/>
                <a:cs typeface="Traditional Arabic" panose="02020603050405020304" pitchFamily="18" charset="-78"/>
              </a:rPr>
              <a:t>x</a:t>
            </a:r>
            <a:endParaRPr lang="en-US" sz="1100" dirty="0">
              <a:solidFill>
                <a:srgbClr val="000000"/>
              </a:solidFill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914400" lvl="1" indent="-343693" algn="just" rtl="1">
              <a:spcBef>
                <a:spcPts val="0"/>
              </a:spcBef>
              <a:buSzPct val="100694"/>
              <a:buFont typeface="Noto Sans Symbols"/>
              <a:buChar char="○"/>
            </a:pPr>
            <a:r>
              <a:rPr lang="ar-SA" sz="15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المقترح:</a:t>
            </a:r>
            <a:r>
              <a:rPr lang="ar-SA" sz="15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حيازة نسبة </a:t>
            </a:r>
            <a:r>
              <a:rPr lang="en-US" sz="11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%x</a:t>
            </a:r>
            <a:r>
              <a:rPr lang="ar-SA" sz="15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15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من البلدان لنسبة </a:t>
            </a:r>
            <a:r>
              <a:rPr lang="en-US" sz="11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%50</a:t>
            </a:r>
            <a:r>
              <a:rPr lang="ar-SA" sz="11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15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من اشتراكات النطاق العريض الثابت بمعدل يتجاوز </a:t>
            </a:r>
            <a:r>
              <a:rPr lang="en-US" sz="11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Mbit </a:t>
            </a:r>
            <a:r>
              <a:rPr lang="en-US" sz="1100" dirty="0" smtClean="0">
                <a:ea typeface="Times New Roman" panose="02020603050405020304" pitchFamily="18" charset="0"/>
                <a:cs typeface="Traditional Arabic" panose="02020603050405020304" pitchFamily="18" charset="-78"/>
              </a:rPr>
              <a:t>10</a:t>
            </a:r>
            <a:endParaRPr lang="en-US" sz="1100" dirty="0" smtClean="0">
              <a:solidFill>
                <a:srgbClr val="000000"/>
              </a:solidFill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914400" lvl="1" indent="-343693" algn="just" rtl="1">
              <a:spcBef>
                <a:spcPts val="0"/>
              </a:spcBef>
              <a:buSzPct val="100694"/>
              <a:buFont typeface="Noto Sans Symbols"/>
              <a:buChar char="○"/>
            </a:pPr>
            <a:endParaRPr lang="en-US" sz="800" dirty="0">
              <a:solidFill>
                <a:srgbClr val="000000"/>
              </a:solidFill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457200" indent="-343693" algn="just" rtl="1">
              <a:spcBef>
                <a:spcPts val="0"/>
              </a:spcBef>
              <a:buClr>
                <a:srgbClr val="498BC9"/>
              </a:buClr>
              <a:buSzPct val="100694"/>
              <a:buFont typeface="Calibri"/>
              <a:buChar char="●"/>
            </a:pPr>
            <a:r>
              <a:rPr lang="ar-EG" sz="15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المقصد </a:t>
            </a:r>
            <a:r>
              <a:rPr lang="en-US" sz="1100" b="1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7.1</a:t>
            </a:r>
            <a:r>
              <a:rPr lang="ar-EG" sz="1500" b="1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15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الجديد </a:t>
            </a:r>
            <a:r>
              <a:rPr lang="en-US" sz="15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  <a:sym typeface="Symbol" panose="05050102010706020507" pitchFamily="18" charset="2"/>
              </a:rPr>
              <a:t></a:t>
            </a:r>
            <a:r>
              <a:rPr lang="en-US" sz="15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15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1500" dirty="0" smtClean="0">
                <a:solidFill>
                  <a:srgbClr val="385723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هدف </a:t>
            </a:r>
            <a:r>
              <a:rPr lang="ar-EG" sz="1500" dirty="0">
                <a:solidFill>
                  <a:srgbClr val="385723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التنمية المستدامة </a:t>
            </a:r>
            <a:r>
              <a:rPr lang="en-US" sz="1100" dirty="0">
                <a:solidFill>
                  <a:srgbClr val="385723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2.10.16</a:t>
            </a:r>
            <a:r>
              <a:rPr lang="ar-SA" sz="1500" dirty="0">
                <a:solidFill>
                  <a:srgbClr val="385723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(النفاذ العام إلى المعلومات</a:t>
            </a:r>
            <a:r>
              <a:rPr lang="ar-SA" sz="1500" dirty="0" smtClean="0">
                <a:solidFill>
                  <a:srgbClr val="385723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endParaRPr lang="en-US" sz="1500" dirty="0" smtClean="0">
              <a:solidFill>
                <a:srgbClr val="385723"/>
              </a:solidFill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914400" lvl="1" indent="-343693" algn="just" rtl="1">
              <a:spcBef>
                <a:spcPts val="0"/>
              </a:spcBef>
              <a:buSzPct val="100694"/>
              <a:buFont typeface="Noto Sans Symbols"/>
              <a:buChar char="○"/>
            </a:pPr>
            <a:r>
              <a:rPr lang="ar-SA" sz="15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اقتراح:</a:t>
            </a:r>
            <a:r>
              <a:rPr lang="ar-SA" sz="15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تفاعل نسبة </a:t>
            </a:r>
            <a:r>
              <a:rPr lang="en-US" sz="11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%x</a:t>
            </a:r>
            <a:r>
              <a:rPr lang="ar-SA" sz="15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15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من السكان مع الخدمات الحكومية على </a:t>
            </a:r>
            <a:r>
              <a:rPr lang="ar-SA" sz="15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الخط</a:t>
            </a:r>
            <a:endParaRPr lang="en-US" sz="1500" dirty="0" smtClean="0"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  <a:sym typeface="Calibri"/>
            </a:endParaRPr>
          </a:p>
        </p:txBody>
      </p:sp>
      <p:pic>
        <p:nvPicPr>
          <p:cNvPr id="5" name="Shape 91" title="Target 1.1 &amp; 2.1.A: Household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" y="984920"/>
            <a:ext cx="2877075" cy="2584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92" title="Target 1.2, 2.2.A, 2.2.B: Individual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8" y="3645024"/>
            <a:ext cx="2820175" cy="22356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5599" y="5880662"/>
            <a:ext cx="2784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 rtl="1"/>
            <a:r>
              <a:rPr lang="ar-SA" sz="1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* المصدر: بيانات الاتحاد (قاعدة بيانات مؤشرات الاتصالات/تكنولوجيا المعلومات والاتصالات في العالم</a:t>
            </a:r>
            <a:r>
              <a:rPr lang="ar-SA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0185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82" y="228600"/>
            <a:ext cx="7612058" cy="573886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الغاية </a:t>
            </a:r>
            <a:r>
              <a:rPr lang="en-US" sz="40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88024" y="1014952"/>
            <a:ext cx="4427992" cy="5744635"/>
          </a:xfrm>
        </p:spPr>
        <p:txBody>
          <a:bodyPr>
            <a:normAutofit lnSpcReduction="10000"/>
          </a:bodyPr>
          <a:lstStyle/>
          <a:p>
            <a:pPr marL="457200" lvl="0" indent="-180000" algn="just" rtl="1">
              <a:lnSpc>
                <a:spcPct val="80000"/>
              </a:lnSpc>
              <a:spcBef>
                <a:spcPts val="40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ar-EG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المقصد 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A.1.2</a:t>
            </a:r>
            <a:r>
              <a:rPr lang="ar-SY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ar-SY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في العالم النامي، توصيل نسبة </a:t>
            </a: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%</a:t>
            </a:r>
            <a:r>
              <a:rPr lang="en-GB" sz="1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50</a:t>
            </a:r>
            <a:r>
              <a:rPr lang="ar-SY" sz="1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Y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من الأسر </a:t>
            </a:r>
            <a:endParaRPr lang="en-US" sz="1600" dirty="0"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914400" lvl="1" indent="-180000" algn="just" rtl="1">
              <a:lnSpc>
                <a:spcPct val="80000"/>
              </a:lnSpc>
              <a:spcBef>
                <a:spcPts val="40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من المتوقع تحقيق </a:t>
            </a:r>
            <a:r>
              <a:rPr lang="ar-SA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ذلك</a:t>
            </a:r>
            <a:endParaRPr lang="en-US" sz="1600" dirty="0" smtClean="0"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914400" lvl="1" indent="-180000" algn="just" rtl="1">
              <a:lnSpc>
                <a:spcPct val="80000"/>
              </a:lnSpc>
              <a:spcBef>
                <a:spcPts val="40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ar-SA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المقترح:</a:t>
            </a: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بحلول </a:t>
            </a: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2023</a:t>
            </a:r>
            <a:r>
              <a:rPr lang="ar-EG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%55</a:t>
            </a:r>
            <a:r>
              <a:rPr lang="ar-EG" sz="1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/ بحلول </a:t>
            </a: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2025</a:t>
            </a:r>
            <a:r>
              <a:rPr lang="ar-EG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%60</a:t>
            </a:r>
            <a:r>
              <a:rPr lang="en-US" sz="11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sz="1100" dirty="0" smtClean="0"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457200" lvl="0" indent="-180000" algn="just" rtl="1">
              <a:lnSpc>
                <a:spcPct val="80000"/>
              </a:lnSpc>
              <a:spcBef>
                <a:spcPts val="40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endParaRPr lang="en-US" sz="1600" b="1" dirty="0" smtClean="0"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457200" lvl="0" indent="-180000" algn="just" rtl="1">
              <a:lnSpc>
                <a:spcPct val="80000"/>
              </a:lnSpc>
              <a:spcBef>
                <a:spcPts val="40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ar-SY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المقصد </a:t>
            </a:r>
            <a:r>
              <a:rPr lang="en-GB" sz="11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B.1.2</a:t>
            </a:r>
            <a:r>
              <a:rPr lang="ar-SY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ar-SY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في أقل البلدان نمواً </a:t>
            </a:r>
            <a:r>
              <a:rPr lang="en-GB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(LDC)</a:t>
            </a:r>
            <a:r>
              <a:rPr lang="ar-SY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، </a:t>
            </a:r>
            <a:r>
              <a:rPr lang="en-US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%</a:t>
            </a:r>
            <a:r>
              <a:rPr lang="en-GB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15</a:t>
            </a:r>
            <a:r>
              <a:rPr lang="en-GB" sz="11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11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من الأسر</a:t>
            </a:r>
            <a:endParaRPr lang="en-US" sz="1600" dirty="0" smtClean="0"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914400" lvl="1" indent="-180000" algn="just" rtl="1">
              <a:lnSpc>
                <a:spcPct val="80000"/>
              </a:lnSpc>
              <a:spcBef>
                <a:spcPts val="40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ar-SA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من المتوقع تحقيق ذلك</a:t>
            </a:r>
            <a:endParaRPr lang="en-US" sz="1600" dirty="0" smtClean="0">
              <a:solidFill>
                <a:srgbClr val="000000"/>
              </a:solidFill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914400" lvl="1" indent="-180000" algn="just" rtl="1">
              <a:lnSpc>
                <a:spcPct val="80000"/>
              </a:lnSpc>
              <a:spcBef>
                <a:spcPts val="40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ar-SA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المقترح</a:t>
            </a:r>
            <a:r>
              <a:rPr lang="ar-SA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</a:t>
            </a: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بحلول </a:t>
            </a: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2023</a:t>
            </a:r>
            <a:r>
              <a:rPr lang="ar-EG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%25</a:t>
            </a:r>
            <a:r>
              <a:rPr lang="ar-EG" sz="1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/ بحلول </a:t>
            </a: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2025</a:t>
            </a:r>
            <a:r>
              <a:rPr lang="ar-EG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%</a:t>
            </a:r>
            <a:r>
              <a:rPr lang="en-US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30</a:t>
            </a:r>
            <a:endParaRPr lang="en-US" sz="1100" dirty="0"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457200" lvl="0" indent="-180000" algn="just" rtl="1">
              <a:lnSpc>
                <a:spcPct val="80000"/>
              </a:lnSpc>
              <a:spcBef>
                <a:spcPts val="40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endParaRPr lang="en-US" sz="1600" b="1" spc="-20" dirty="0" smtClean="0"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457200" lvl="0" indent="-180000" algn="just" rtl="1">
              <a:lnSpc>
                <a:spcPct val="80000"/>
              </a:lnSpc>
              <a:spcBef>
                <a:spcPts val="40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ar-EG" sz="1600" b="1" spc="-2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المقصد </a:t>
            </a:r>
            <a:r>
              <a:rPr lang="en-GB" sz="1100" b="1" spc="-2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A.2.2</a:t>
            </a:r>
            <a:r>
              <a:rPr lang="ar-SY" sz="1600" b="1" spc="-2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ar-SY" sz="1600" spc="-2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في العالم النامي، استعمال نسبة </a:t>
            </a:r>
            <a:r>
              <a:rPr lang="en-US" sz="1100" spc="-2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%</a:t>
            </a:r>
            <a:r>
              <a:rPr lang="en-GB" sz="1100" spc="-2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50</a:t>
            </a:r>
            <a:r>
              <a:rPr lang="en-GB" sz="1100" spc="-2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1100" spc="-2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1600" spc="-2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من </a:t>
            </a:r>
            <a:r>
              <a:rPr lang="ar-EG" sz="1600" spc="-2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الأفراد للإنترنت </a:t>
            </a:r>
            <a:r>
              <a:rPr lang="ar-SY" sz="1600" spc="-2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بحلول </a:t>
            </a:r>
            <a:r>
              <a:rPr lang="en-GB" sz="1100" spc="-2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2020</a:t>
            </a:r>
            <a:endParaRPr lang="en-US" sz="1100" spc="-20" dirty="0"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914400" lvl="1" indent="-180000" algn="just" rtl="1">
              <a:lnSpc>
                <a:spcPct val="80000"/>
              </a:lnSpc>
              <a:spcBef>
                <a:spcPts val="400"/>
              </a:spcBef>
              <a:buClr>
                <a:srgbClr val="5B9BD5"/>
              </a:buClr>
              <a:buSzPct val="100694"/>
              <a:buFont typeface="Calibri"/>
              <a:buChar char="○"/>
            </a:pP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من المتوقع تحقيق </a:t>
            </a:r>
            <a:r>
              <a:rPr lang="ar-SA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ذلك</a:t>
            </a:r>
            <a:endParaRPr lang="en-US" sz="1600" dirty="0"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914400" lvl="1" indent="-180000" algn="just" rtl="1">
              <a:lnSpc>
                <a:spcPct val="80000"/>
              </a:lnSpc>
              <a:spcBef>
                <a:spcPts val="400"/>
              </a:spcBef>
              <a:buClr>
                <a:srgbClr val="5B9BD5"/>
              </a:buClr>
              <a:buSzPct val="100694"/>
              <a:buFont typeface="Calibri"/>
              <a:buChar char="○"/>
            </a:pPr>
            <a:r>
              <a:rPr lang="ar-SA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المقترح:</a:t>
            </a: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بحلول </a:t>
            </a: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2023</a:t>
            </a:r>
            <a:r>
              <a:rPr lang="ar-EG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%55</a:t>
            </a:r>
            <a:r>
              <a:rPr lang="ar-EG" sz="1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/ بحلول </a:t>
            </a: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2025</a:t>
            </a:r>
            <a:r>
              <a:rPr lang="ar-EG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%</a:t>
            </a:r>
            <a:r>
              <a:rPr lang="en-US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60</a:t>
            </a:r>
            <a:endParaRPr lang="en-US" sz="1100" dirty="0"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457200" lvl="0" indent="-180000" algn="just" rtl="1">
              <a:lnSpc>
                <a:spcPct val="80000"/>
              </a:lnSpc>
              <a:spcBef>
                <a:spcPts val="40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endParaRPr lang="en-US" sz="1600" dirty="0">
              <a:solidFill>
                <a:srgbClr val="000000"/>
              </a:solidFill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457200" lvl="0" indent="-180000" algn="just" rtl="1">
              <a:lnSpc>
                <a:spcPct val="80000"/>
              </a:lnSpc>
              <a:spcBef>
                <a:spcPts val="40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ar-SY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المقصد 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B.2.2</a:t>
            </a:r>
            <a:r>
              <a:rPr lang="ar-SY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ar-SY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في </a:t>
            </a:r>
            <a:r>
              <a:rPr lang="ar-EG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أقل البلدان نمواً </a:t>
            </a:r>
            <a:r>
              <a:rPr lang="en-GB" sz="1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(LDC)</a:t>
            </a:r>
            <a:r>
              <a:rPr lang="ar-EG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، </a:t>
            </a:r>
            <a:r>
              <a:rPr lang="ar-SY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ينبغي لنسبة مستعملي الإنترنت من الأفراد أن تصل إلى </a:t>
            </a: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%</a:t>
            </a:r>
            <a:r>
              <a:rPr lang="en-GB" sz="1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</a:t>
            </a:r>
            <a:r>
              <a:rPr lang="ar-SY" sz="1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Y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بحلول </a:t>
            </a:r>
            <a:r>
              <a:rPr lang="en-GB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2020</a:t>
            </a:r>
            <a:endParaRPr lang="en-US" sz="1100" dirty="0">
              <a:solidFill>
                <a:srgbClr val="000000"/>
              </a:solidFill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914400" lvl="1" indent="-180000" algn="just" rtl="1">
              <a:lnSpc>
                <a:spcPct val="80000"/>
              </a:lnSpc>
              <a:spcBef>
                <a:spcPts val="40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من المتوقع تحقيق </a:t>
            </a:r>
            <a:r>
              <a:rPr lang="ar-SA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ذلك</a:t>
            </a:r>
            <a:endParaRPr lang="en-US" sz="1600" dirty="0">
              <a:solidFill>
                <a:srgbClr val="000000"/>
              </a:solidFill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914400" lvl="1" indent="-180000" algn="just" rtl="1">
              <a:lnSpc>
                <a:spcPct val="80000"/>
              </a:lnSpc>
              <a:spcBef>
                <a:spcPts val="40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ar-SA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المقترح:</a:t>
            </a: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بحلول </a:t>
            </a: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2023</a:t>
            </a:r>
            <a:r>
              <a:rPr lang="ar-EG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%30</a:t>
            </a:r>
            <a:r>
              <a:rPr lang="ar-EG" sz="1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/ بحلول </a:t>
            </a: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2025</a:t>
            </a:r>
            <a:r>
              <a:rPr lang="ar-EG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%</a:t>
            </a:r>
            <a:r>
              <a:rPr lang="en-US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35</a:t>
            </a:r>
            <a:endParaRPr lang="en-US" sz="1100" dirty="0">
              <a:solidFill>
                <a:srgbClr val="000000"/>
              </a:solidFill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457200" lvl="0" indent="-180000" algn="just" rtl="1">
              <a:lnSpc>
                <a:spcPct val="80000"/>
              </a:lnSpc>
              <a:spcBef>
                <a:spcPts val="400"/>
              </a:spcBef>
              <a:buClr>
                <a:srgbClr val="498BC9"/>
              </a:buClr>
              <a:buSzPct val="100694"/>
              <a:buFont typeface="Calibri"/>
              <a:buChar char="●"/>
            </a:pPr>
            <a:endParaRPr lang="en-US" sz="1600" dirty="0" smtClean="0">
              <a:solidFill>
                <a:srgbClr val="FF0000"/>
              </a:solidFill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457200" lvl="0" indent="-180000" algn="just" rtl="1">
              <a:lnSpc>
                <a:spcPct val="80000"/>
              </a:lnSpc>
              <a:spcBef>
                <a:spcPts val="400"/>
              </a:spcBef>
              <a:buClr>
                <a:srgbClr val="498BC9"/>
              </a:buClr>
              <a:buSzPct val="100694"/>
              <a:buFont typeface="Calibri"/>
              <a:buChar char="●"/>
            </a:pPr>
            <a:r>
              <a:rPr lang="ar-SA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الهدف </a:t>
            </a:r>
            <a:r>
              <a:rPr lang="ar-SA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الجديد</a:t>
            </a:r>
            <a:r>
              <a:rPr lang="ar-EG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  <a:sym typeface="Symbol" panose="05050102010706020507" pitchFamily="18" charset="2"/>
              </a:rPr>
              <a:t></a:t>
            </a:r>
            <a:r>
              <a:rPr lang="ar-SA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en-US" sz="1100" dirty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2.10.8</a:t>
            </a:r>
            <a:r>
              <a:rPr lang="ar-EG" sz="1600" dirty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من أهداف التنمية المستدامة: نسبة البالغين الذين يملكون حساباً لدى مصرف أو مؤسسة مالية أخرى أو </a:t>
            </a:r>
            <a:r>
              <a:rPr lang="ar-EG" sz="1600" b="1" dirty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مقدم خدمة مالية </a:t>
            </a:r>
            <a:r>
              <a:rPr lang="ar-EG" sz="1600" b="1" dirty="0" smtClean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متنقلة</a:t>
            </a:r>
            <a:endParaRPr lang="en-US" sz="1600" b="1" dirty="0" smtClean="0">
              <a:solidFill>
                <a:srgbClr val="548235"/>
              </a:solidFill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914400" lvl="1" indent="-180000" algn="just" rtl="1">
              <a:lnSpc>
                <a:spcPct val="80000"/>
              </a:lnSpc>
              <a:spcBef>
                <a:spcPts val="40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ar-SA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المقترح:</a:t>
            </a: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بحلول </a:t>
            </a: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2025/2023</a:t>
            </a:r>
            <a:r>
              <a:rPr lang="ar-EG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 ستستعمل نسبة </a:t>
            </a: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%x</a:t>
            </a:r>
            <a:r>
              <a:rPr lang="ar-EG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من السكان المعاملات المصرفية </a:t>
            </a:r>
            <a:r>
              <a:rPr lang="ar-EG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الإلكترونية/المتنقلة</a:t>
            </a:r>
            <a:endParaRPr lang="en-US" sz="1600" dirty="0" smtClean="0"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914400" lvl="1" indent="-180000" algn="just" rtl="1">
              <a:lnSpc>
                <a:spcPct val="80000"/>
              </a:lnSpc>
              <a:spcBef>
                <a:spcPts val="40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endParaRPr lang="en-US" sz="1600" dirty="0"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457200" indent="-180000" algn="just" rtl="1">
              <a:lnSpc>
                <a:spcPct val="80000"/>
              </a:lnSpc>
              <a:spcBef>
                <a:spcPts val="40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ar-EG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المقصد 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A.3.2</a:t>
            </a:r>
            <a:r>
              <a:rPr lang="ar-SY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ar-SY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ينبغي خفض الفجوة المتعلقة بالقدرة على تحمل الأسعار بين البلدان المتقدمة والبلدان النامية </a:t>
            </a:r>
            <a:r>
              <a:rPr lang="ar-SY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بنسبة</a:t>
            </a:r>
            <a:r>
              <a:rPr lang="ar-EG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%</a:t>
            </a:r>
            <a:r>
              <a:rPr lang="en-US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40</a:t>
            </a:r>
            <a:r>
              <a:rPr lang="ar-EG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Y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بحلول </a:t>
            </a:r>
            <a:r>
              <a:rPr lang="en-US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2020</a:t>
            </a:r>
            <a:endParaRPr lang="en-US" sz="1100" dirty="0" smtClean="0">
              <a:solidFill>
                <a:srgbClr val="000000"/>
              </a:solidFill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914400" lvl="1" indent="-180000" algn="just" rtl="1">
              <a:lnSpc>
                <a:spcPct val="80000"/>
              </a:lnSpc>
              <a:spcBef>
                <a:spcPts val="40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ar-SA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المقترح:</a:t>
            </a: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بحلول </a:t>
            </a: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2025</a:t>
            </a:r>
            <a:r>
              <a:rPr lang="ar-EG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، ستُخفض هذه النسبة بنسبة </a:t>
            </a: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%30</a:t>
            </a:r>
            <a:r>
              <a:rPr lang="ar-EG" sz="1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أخرى</a:t>
            </a:r>
            <a:endParaRPr lang="en-US" sz="1600" dirty="0" smtClean="0">
              <a:ea typeface="Calibri"/>
              <a:cs typeface="Traditional Arabic" panose="02020603050405020304" pitchFamily="18" charset="-78"/>
              <a:sym typeface="Calibri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07504" y="1014953"/>
            <a:ext cx="4788512" cy="5744635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3693" algn="just" rtl="1">
              <a:lnSpc>
                <a:spcPct val="80000"/>
              </a:lnSpc>
              <a:spcBef>
                <a:spcPts val="40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ar-EG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المقصد 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B.3.2</a:t>
            </a:r>
            <a:r>
              <a:rPr lang="ar-SY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ar-SY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ينبغي ألا تزيد تكاليف خدمات النطاق العريض عن </a:t>
            </a:r>
            <a:r>
              <a:rPr lang="ar-EG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/>
            </a:r>
            <a:br>
              <a:rPr lang="ar-EG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r>
              <a:rPr lang="en-US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%</a:t>
            </a:r>
            <a:r>
              <a:rPr lang="en-GB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</a:t>
            </a:r>
            <a:r>
              <a:rPr lang="ar-SY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من </a:t>
            </a:r>
            <a:r>
              <a:rPr lang="ar-SY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متوسط الدخل الشهري في البلدان النامية بحلول </a:t>
            </a:r>
            <a:r>
              <a:rPr lang="en-GB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2020</a:t>
            </a:r>
            <a:endParaRPr lang="en-US" sz="1100" dirty="0" smtClean="0">
              <a:solidFill>
                <a:srgbClr val="000000"/>
              </a:solidFill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720000" lvl="1" indent="-252000" algn="just" rtl="1">
              <a:lnSpc>
                <a:spcPct val="80000"/>
              </a:lnSpc>
              <a:spcBef>
                <a:spcPts val="40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تحقق ذلك في </a:t>
            </a: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120</a:t>
            </a:r>
            <a:r>
              <a:rPr lang="ar-EG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بلداً</a:t>
            </a:r>
            <a:endParaRPr lang="en-US" sz="1600" dirty="0" smtClean="0">
              <a:solidFill>
                <a:srgbClr val="000000"/>
              </a:solidFill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720000" lvl="1" indent="-252000" algn="just" rtl="1">
              <a:lnSpc>
                <a:spcPct val="80000"/>
              </a:lnSpc>
              <a:spcBef>
                <a:spcPts val="40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ar-SA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المقترح:</a:t>
            </a: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بحلول</a:t>
            </a:r>
            <a:r>
              <a:rPr lang="ar-EG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en-US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2023</a:t>
            </a:r>
            <a:r>
              <a:rPr lang="ar-SA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en-US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%3</a:t>
            </a:r>
            <a:r>
              <a:rPr lang="en-US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  <a:sym typeface="Symbol" panose="05050102010706020507" pitchFamily="18" charset="2"/>
              </a:rPr>
              <a:t></a:t>
            </a:r>
            <a:r>
              <a:rPr lang="ar-EG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أو </a:t>
            </a:r>
            <a:r>
              <a:rPr lang="ar-EG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بحلول </a:t>
            </a:r>
            <a:r>
              <a:rPr lang="en-US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2025</a:t>
            </a:r>
            <a:r>
              <a:rPr lang="ar-EG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en-US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%2,5</a:t>
            </a:r>
            <a:r>
              <a:rPr lang="en-US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  <a:sym typeface="Symbol" panose="05050102010706020507" pitchFamily="18" charset="2"/>
              </a:rPr>
              <a:t></a:t>
            </a:r>
            <a:r>
              <a:rPr lang="ar-EG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  <a:sym typeface="Symbol" panose="05050102010706020507" pitchFamily="18" charset="2"/>
              </a:rPr>
              <a:t> </a:t>
            </a:r>
            <a:r>
              <a:rPr lang="en-US" sz="16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من الدخل القومي الإجمالي للفرد </a:t>
            </a:r>
            <a:endParaRPr lang="en-US" sz="1600" dirty="0" smtClean="0">
              <a:solidFill>
                <a:srgbClr val="000000"/>
              </a:solidFill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720000" lvl="1" indent="-252000" algn="just" rtl="1">
              <a:lnSpc>
                <a:spcPct val="80000"/>
              </a:lnSpc>
              <a:spcBef>
                <a:spcPts val="40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endParaRPr lang="en-US" sz="1100" dirty="0" smtClean="0">
              <a:solidFill>
                <a:srgbClr val="000000"/>
              </a:solidFill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457200" lvl="0" indent="-343693" algn="just" rtl="1">
              <a:lnSpc>
                <a:spcPct val="80000"/>
              </a:lnSpc>
              <a:spcBef>
                <a:spcPts val="40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ar-SY" sz="1600" b="1" spc="-2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المقصد </a:t>
            </a:r>
            <a:r>
              <a:rPr lang="en-GB" sz="1100" b="1" spc="-2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4.2</a:t>
            </a:r>
            <a:r>
              <a:rPr lang="ar-SY" sz="1600" b="1" spc="-2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ar-EG" sz="1600" spc="-2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في جميع أنحاء العالم، ينبغي أن تغطي خدمات النطاق العريض </a:t>
            </a:r>
            <a:r>
              <a:rPr lang="ar-EG" sz="1600" spc="-2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نسبة </a:t>
            </a:r>
            <a:r>
              <a:rPr lang="en-US" sz="1200" spc="-2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%</a:t>
            </a:r>
            <a:r>
              <a:rPr lang="en-GB" sz="1100" spc="-2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90</a:t>
            </a:r>
            <a:r>
              <a:rPr lang="ar-EG" sz="1600" spc="-2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من </a:t>
            </a:r>
            <a:r>
              <a:rPr lang="ar-EG" sz="1600" spc="-2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سكان المناطق الريفية </a:t>
            </a:r>
            <a:r>
              <a:rPr lang="ar-EG" sz="1600" spc="-2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بحلول </a:t>
            </a:r>
            <a:r>
              <a:rPr lang="en-US" sz="1100" spc="-2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2020</a:t>
            </a:r>
            <a:r>
              <a:rPr lang="ar-EG" sz="1600" spc="-2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en-US" sz="1100" spc="-2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  <a:sym typeface="Symbol" panose="05050102010706020507" pitchFamily="18" charset="2"/>
              </a:rPr>
              <a:t></a:t>
            </a:r>
            <a:r>
              <a:rPr lang="ar-EG" sz="1600" spc="-2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1600" spc="-20" dirty="0" smtClean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الهدف </a:t>
            </a:r>
            <a:r>
              <a:rPr lang="en-US" sz="1100" spc="-20" dirty="0" smtClean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9</a:t>
            </a:r>
            <a:r>
              <a:rPr lang="ar-EG" sz="1600" spc="-20" dirty="0" smtClean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.ج.</a:t>
            </a:r>
            <a:r>
              <a:rPr lang="en-US" sz="1100" spc="-20" dirty="0" smtClean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</a:t>
            </a:r>
            <a:r>
              <a:rPr lang="ar-EG" sz="1600" spc="-20" dirty="0" smtClean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1600" spc="-20" dirty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من أهداف التنمية المستدامة، نسبة السكان المشمولين بشبكة متنقلة، بحسب </a:t>
            </a:r>
            <a:r>
              <a:rPr lang="ar-EG" sz="1600" spc="-20" dirty="0" smtClean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التكنولوجيا</a:t>
            </a:r>
            <a:endParaRPr lang="en-US" sz="1600" spc="-20" dirty="0">
              <a:solidFill>
                <a:srgbClr val="548235"/>
              </a:solidFill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720000" lvl="1" indent="-252000" algn="just" rtl="1">
              <a:lnSpc>
                <a:spcPct val="80000"/>
              </a:lnSpc>
              <a:spcBef>
                <a:spcPts val="40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تغطية المناطق الريفية بنسبة </a:t>
            </a: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%67</a:t>
            </a:r>
            <a:r>
              <a:rPr lang="ar-EG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في </a:t>
            </a:r>
            <a:r>
              <a:rPr lang="en-US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2016</a:t>
            </a:r>
            <a:endParaRPr lang="en-US" sz="1100" dirty="0"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720000" lvl="1" indent="-252000" algn="just" rtl="1">
              <a:lnSpc>
                <a:spcPct val="80000"/>
              </a:lnSpc>
              <a:spcBef>
                <a:spcPts val="40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ar-SA" sz="1600" b="1" spc="-2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المقترح:</a:t>
            </a:r>
            <a:r>
              <a:rPr lang="ar-SA" sz="1600" spc="-2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مجموع التغطية السكانية بحلول </a:t>
            </a:r>
            <a:r>
              <a:rPr lang="en-US" sz="1100" spc="-2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2023</a:t>
            </a:r>
            <a:r>
              <a:rPr lang="ar-EG" sz="1600" spc="-2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1600" spc="-2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- </a:t>
            </a:r>
            <a:r>
              <a:rPr lang="en-US" sz="1100" spc="-2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%95</a:t>
            </a:r>
            <a:r>
              <a:rPr lang="ar-EG" sz="1600" spc="-2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/ بحلول </a:t>
            </a:r>
            <a:r>
              <a:rPr lang="en-US" sz="1100" spc="-2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2025</a:t>
            </a:r>
            <a:r>
              <a:rPr lang="ar-EG" sz="1600" spc="-2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- </a:t>
            </a:r>
            <a:r>
              <a:rPr lang="en-US" sz="1100" spc="-2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%98</a:t>
            </a:r>
            <a:endParaRPr lang="en-US" sz="1100" spc="-20" dirty="0">
              <a:solidFill>
                <a:srgbClr val="000000"/>
              </a:solidFill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457200" lvl="0" indent="-343693" algn="just" rtl="1">
              <a:lnSpc>
                <a:spcPct val="80000"/>
              </a:lnSpc>
              <a:spcBef>
                <a:spcPts val="40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endParaRPr lang="en-US" sz="1100" dirty="0" smtClean="0"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457200" lvl="0" indent="-343693" algn="just" rtl="1">
              <a:lnSpc>
                <a:spcPct val="80000"/>
              </a:lnSpc>
              <a:spcBef>
                <a:spcPts val="40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ar-EG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المقصد 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A.5.2</a:t>
            </a:r>
            <a:r>
              <a:rPr lang="ar-SY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ar-SY" sz="1600" spc="-3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تحقيق المساواة بين الجنسين ضمن مستعملي الإنترنت بحلول </a:t>
            </a:r>
            <a:r>
              <a:rPr lang="en-GB" sz="1100" spc="-3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2020</a:t>
            </a:r>
            <a:endParaRPr lang="en-US" sz="1100" spc="-30" dirty="0">
              <a:solidFill>
                <a:srgbClr val="FF0000"/>
              </a:solidFill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720000" lvl="1" indent="-252000" algn="just" rtl="1">
              <a:lnSpc>
                <a:spcPct val="80000"/>
              </a:lnSpc>
              <a:spcBef>
                <a:spcPts val="40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ar-EG" sz="1400" spc="-3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تنمو الفجوة بين الجنسين بشكل طفيف عموماً (وإن كان ذلك بمعدل متباطئ</a:t>
            </a:r>
            <a:r>
              <a:rPr lang="ar-EG" sz="1400" spc="-3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endParaRPr lang="en-US" sz="1400" spc="-30" dirty="0">
              <a:solidFill>
                <a:srgbClr val="000000"/>
              </a:solidFill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468000" lvl="1" indent="0" algn="just" rtl="1">
              <a:lnSpc>
                <a:spcPct val="80000"/>
              </a:lnSpc>
              <a:spcBef>
                <a:spcPts val="400"/>
              </a:spcBef>
              <a:buClr>
                <a:srgbClr val="5B9BD5"/>
              </a:buClr>
              <a:buSzPct val="100694"/>
              <a:buNone/>
            </a:pPr>
            <a:r>
              <a:rPr lang="ar-SA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المقترح</a:t>
            </a:r>
            <a:r>
              <a:rPr lang="ar-SA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</a:t>
            </a:r>
            <a:endParaRPr lang="en-US" sz="1600" b="1" dirty="0" smtClean="0">
              <a:solidFill>
                <a:srgbClr val="000000"/>
              </a:solidFill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720000" lvl="1" indent="-252000" algn="just" rtl="1">
              <a:lnSpc>
                <a:spcPct val="80000"/>
              </a:lnSpc>
              <a:spcBef>
                <a:spcPts val="40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ar-SA" sz="1600" spc="-4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تحقيق المساواة بين الجنسين في صفوف مستعملي تكنولوجيا المعلومات </a:t>
            </a:r>
            <a:r>
              <a:rPr lang="ar-SA" sz="1600" spc="-4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والاتصالات</a:t>
            </a:r>
            <a:endParaRPr lang="en-US" sz="1600" spc="-40" dirty="0" smtClean="0">
              <a:solidFill>
                <a:srgbClr val="000000"/>
              </a:solidFill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720000" lvl="1" indent="-252000" algn="just" rtl="1">
              <a:lnSpc>
                <a:spcPct val="80000"/>
              </a:lnSpc>
              <a:spcBef>
                <a:spcPts val="40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ar-SA" sz="1600" spc="-2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المساواة بين الجنسين في ملكية الهواتف المحمولة </a:t>
            </a:r>
            <a:r>
              <a:rPr lang="ar-SA" sz="1600" spc="-20" dirty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(الهدف </a:t>
            </a:r>
            <a:r>
              <a:rPr lang="en-US" sz="1100" spc="-20" dirty="0" smtClean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</a:t>
            </a:r>
            <a:r>
              <a:rPr lang="ar-EG" sz="1600" spc="-20" dirty="0" smtClean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.ب.</a:t>
            </a:r>
            <a:r>
              <a:rPr lang="en-US" sz="1100" spc="-20" dirty="0" smtClean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</a:t>
            </a:r>
            <a:r>
              <a:rPr lang="ar-EG" sz="1600" spc="-20" dirty="0" smtClean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1600" spc="-20" dirty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من أهداف التنمية المستدامة: </a:t>
            </a:r>
            <a:r>
              <a:rPr lang="ar-SA" sz="1600" spc="-20" dirty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نسبة الأفراد الذين لديهم هاتف محمول بحسب نوع الجنس</a:t>
            </a:r>
            <a:r>
              <a:rPr lang="ar-SA" sz="1600" spc="-20" dirty="0" smtClean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endParaRPr lang="en-US" sz="1600" spc="-20" dirty="0">
              <a:solidFill>
                <a:srgbClr val="548235"/>
              </a:solidFill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457200" lvl="0" indent="-343693" algn="just" rtl="1">
              <a:lnSpc>
                <a:spcPct val="80000"/>
              </a:lnSpc>
              <a:spcBef>
                <a:spcPts val="40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endParaRPr lang="en-US" sz="1100" spc="-20" dirty="0" smtClean="0"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457200" lvl="0" indent="-343693" algn="just" rtl="1">
              <a:lnSpc>
                <a:spcPct val="80000"/>
              </a:lnSpc>
              <a:spcBef>
                <a:spcPts val="40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ar-EG" sz="1600" b="1" spc="-3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المقصد </a:t>
            </a:r>
            <a:r>
              <a:rPr lang="en-GB" sz="1100" b="1" spc="-3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B.5.2</a:t>
            </a:r>
            <a:r>
              <a:rPr lang="ar-SY" sz="1600" b="1" spc="-3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ar-SY" sz="1600" spc="-3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استراتيجية من أجل توفير إمكانية النفاذ (</a:t>
            </a:r>
            <a:r>
              <a:rPr lang="en-US" sz="1100" spc="-3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64/48</a:t>
            </a:r>
            <a:r>
              <a:rPr lang="ar-EG" sz="1600" spc="-3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بلداً، بيانات </a:t>
            </a:r>
            <a:r>
              <a:rPr lang="en-US" sz="1100" spc="-3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2016</a:t>
            </a:r>
            <a:r>
              <a:rPr lang="ar-EG" sz="1600" spc="-3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endParaRPr lang="en-US" sz="1600" spc="-30" dirty="0" smtClean="0"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720000" lvl="1" indent="-252000" algn="just" rtl="1">
              <a:lnSpc>
                <a:spcPct val="80000"/>
              </a:lnSpc>
              <a:spcBef>
                <a:spcPts val="40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ar-SA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المقترح</a:t>
            </a:r>
            <a:r>
              <a:rPr lang="ar-SA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ar-EG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الإبقاء على المقصد بالنسبة لجميع </a:t>
            </a:r>
            <a:r>
              <a:rPr lang="ar-EG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البلدان</a:t>
            </a:r>
            <a:endParaRPr lang="en-US" sz="1600" dirty="0" smtClean="0">
              <a:solidFill>
                <a:srgbClr val="000000"/>
              </a:solidFill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457200" lvl="0" indent="-343693" algn="just" rtl="1">
              <a:lnSpc>
                <a:spcPct val="80000"/>
              </a:lnSpc>
              <a:spcBef>
                <a:spcPts val="400"/>
              </a:spcBef>
              <a:buClr>
                <a:srgbClr val="FF0000"/>
              </a:buClr>
              <a:buSzPct val="100694"/>
              <a:buFont typeface="Calibri"/>
              <a:buChar char="●"/>
            </a:pPr>
            <a:endParaRPr lang="en-US" sz="1100" dirty="0" smtClean="0">
              <a:solidFill>
                <a:srgbClr val="FF0000"/>
              </a:solidFill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457200" indent="-343693" algn="just" rtl="1">
              <a:lnSpc>
                <a:spcPct val="80000"/>
              </a:lnSpc>
              <a:spcBef>
                <a:spcPts val="40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ar-EG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المقصد 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C.5.2</a:t>
            </a:r>
            <a:r>
              <a:rPr lang="ar-SY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  <a:sym typeface="Symbol" panose="05050102010706020507" pitchFamily="18" charset="2"/>
              </a:rPr>
              <a:t></a:t>
            </a:r>
            <a:r>
              <a:rPr lang="ar-EG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  <a:sym typeface="Symbol" panose="05050102010706020507" pitchFamily="18" charset="2"/>
              </a:rPr>
              <a:t> </a:t>
            </a:r>
            <a:r>
              <a:rPr lang="ar-SY" sz="1600" dirty="0" smtClean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الهدف </a:t>
            </a:r>
            <a:r>
              <a:rPr lang="en-US" sz="1100" dirty="0" smtClean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1.4.4</a:t>
            </a:r>
            <a:r>
              <a:rPr lang="ar-EG" sz="1600" dirty="0" smtClean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1600" dirty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من أهداف التنمية المستدامة (مهارات الشباب/البالغين في مجال تكنولوجيا المعلومات والاتصالات، بحسب نوع المهارة</a:t>
            </a:r>
            <a:r>
              <a:rPr lang="ar-EG" sz="1600" dirty="0" smtClean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endParaRPr lang="en-US" sz="1600" dirty="0">
              <a:solidFill>
                <a:srgbClr val="548235"/>
              </a:solidFill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720000" lvl="1" indent="-252000" algn="just" rtl="1">
              <a:lnSpc>
                <a:spcPct val="80000"/>
              </a:lnSpc>
              <a:spcBef>
                <a:spcPts val="40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ar-SA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المقترح:</a:t>
            </a: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تحسين النسبة من حيث مهارات تكنولوجيا المعلومات والاتصالات (</a:t>
            </a:r>
            <a:r>
              <a:rPr lang="ar-EG" sz="1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التمييز بين البلدان المتقدمة/النامية</a:t>
            </a:r>
            <a:r>
              <a:rPr lang="ar-EG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endParaRPr lang="en-US" sz="1600" dirty="0">
              <a:solidFill>
                <a:srgbClr val="000000"/>
              </a:solidFill>
              <a:ea typeface="Calibri"/>
              <a:cs typeface="Traditional Arabic" panose="02020603050405020304" pitchFamily="18" charset="-7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483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28600"/>
            <a:ext cx="7612058" cy="573886"/>
          </a:xfrm>
        </p:spPr>
        <p:txBody>
          <a:bodyPr>
            <a:noAutofit/>
          </a:bodyPr>
          <a:lstStyle/>
          <a:p>
            <a:pPr algn="r" rtl="1"/>
            <a:r>
              <a:rPr lang="ar-SA" sz="40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الغاية 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</a:t>
            </a:r>
            <a:r>
              <a:rPr lang="ar-EG" sz="40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(الاستدامة)، 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4</a:t>
            </a:r>
            <a:r>
              <a:rPr lang="ar-EG" sz="40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(الابتكار</a:t>
            </a:r>
            <a:r>
              <a:rPr lang="ar-EG" sz="40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 </a:t>
            </a:r>
            <a:r>
              <a:rPr lang="ar-SA" sz="40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</a:t>
            </a:r>
            <a:r>
              <a:rPr lang="ar-EG" sz="40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(الشراكة)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0" y="1094023"/>
            <a:ext cx="4176464" cy="5832648"/>
          </a:xfrm>
        </p:spPr>
        <p:txBody>
          <a:bodyPr>
            <a:noAutofit/>
          </a:bodyPr>
          <a:lstStyle/>
          <a:p>
            <a:pPr marL="457200" lvl="0" indent="-343693" algn="r" rtl="1">
              <a:lnSpc>
                <a:spcPct val="80000"/>
              </a:lnSpc>
              <a:spcBef>
                <a:spcPts val="20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ar-EG" sz="16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المقصد </a:t>
            </a:r>
            <a:r>
              <a:rPr lang="en-GB" sz="1200" b="1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1.3</a:t>
            </a:r>
            <a:r>
              <a:rPr lang="ar-SY" sz="16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:</a:t>
            </a:r>
            <a:r>
              <a:rPr lang="ar-SY" sz="16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ينبغي تحسين </a:t>
            </a:r>
            <a:r>
              <a:rPr lang="ar-EG" sz="16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التأهب</a:t>
            </a:r>
            <a:r>
              <a:rPr lang="ar-SY" sz="16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في مجال الأمن </a:t>
            </a:r>
            <a:r>
              <a:rPr lang="ar-SY" sz="1600" dirty="0" err="1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السيبراني</a:t>
            </a:r>
            <a:r>
              <a:rPr lang="ar-SY" sz="16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بنسبة </a:t>
            </a:r>
            <a:r>
              <a:rPr lang="en-US" sz="1200" dirty="0" smtClean="0">
                <a:latin typeface="+mj-lt"/>
                <a:ea typeface="Times New Roman" panose="02020603050405020304" pitchFamily="18" charset="0"/>
                <a:cs typeface="Traditional Arabic" panose="02020603050405020304" pitchFamily="18" charset="-78"/>
              </a:rPr>
              <a:t>%</a:t>
            </a:r>
            <a:r>
              <a:rPr lang="en-US" sz="1200" dirty="0" smtClean="0">
                <a:ea typeface="Times New Roman" panose="02020603050405020304" pitchFamily="18" charset="0"/>
                <a:cs typeface="Traditional Arabic" panose="02020603050405020304" pitchFamily="18" charset="-78"/>
              </a:rPr>
              <a:t>40</a:t>
            </a:r>
            <a:r>
              <a:rPr lang="ar-EG" sz="16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Y" sz="16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بحلول </a:t>
            </a:r>
            <a:r>
              <a:rPr lang="en-GB" sz="1200" dirty="0" smtClean="0">
                <a:ea typeface="Times New Roman" panose="02020603050405020304" pitchFamily="18" charset="0"/>
                <a:cs typeface="Traditional Arabic" panose="02020603050405020304" pitchFamily="18" charset="-78"/>
              </a:rPr>
              <a:t>2020</a:t>
            </a:r>
            <a:endParaRPr lang="en-US" sz="1200" dirty="0"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914400" lvl="1" indent="-343693" algn="r" rtl="1">
              <a:lnSpc>
                <a:spcPct val="80000"/>
              </a:lnSpc>
              <a:spcBef>
                <a:spcPts val="20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ar-SA" sz="16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المقترح:</a:t>
            </a:r>
            <a:r>
              <a:rPr lang="ar-SA" sz="16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تحسين تأهب البلدان في مجال الأمن </a:t>
            </a:r>
            <a:r>
              <a:rPr lang="ar-SA" sz="1600" dirty="0" err="1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السيبراني</a:t>
            </a:r>
            <a:r>
              <a:rPr lang="ar-SA" sz="16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(من خلال القدرات الأساسية المتمثلة في: وجود استراتيجية وأفرقة للاستجابة للحوادث/الطوارئ الحاسوبية وتشريعات</a:t>
            </a:r>
            <a:r>
              <a:rPr lang="ar-SA" sz="16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endParaRPr lang="en-US" sz="1600" dirty="0"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457200" lvl="0" indent="-343693" algn="r" rtl="1">
              <a:lnSpc>
                <a:spcPct val="80000"/>
              </a:lnSpc>
              <a:spcBef>
                <a:spcPts val="20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endParaRPr lang="en-US" sz="1600" dirty="0" smtClean="0">
              <a:solidFill>
                <a:srgbClr val="000000"/>
              </a:solidFill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457200" lvl="0" indent="-343693" algn="r" rtl="1">
              <a:lnSpc>
                <a:spcPct val="80000"/>
              </a:lnSpc>
              <a:spcBef>
                <a:spcPts val="20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ar-EG" sz="16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المقصد </a:t>
            </a:r>
            <a:r>
              <a:rPr lang="en-GB" sz="1200" b="1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2.3</a:t>
            </a:r>
            <a:r>
              <a:rPr lang="ar-SY" sz="16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ar-SY" sz="16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ينبغي خفض كمية مخلفات المعدات الإلكترونية الزائدة عن الحاجة </a:t>
            </a:r>
            <a:r>
              <a:rPr lang="ar-SY" sz="16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بنسبة</a:t>
            </a:r>
            <a:r>
              <a:rPr lang="ar-EG" sz="16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en-US" sz="1200" dirty="0" smtClean="0">
                <a:latin typeface="+mj-lt"/>
                <a:ea typeface="Times New Roman" panose="02020603050405020304" pitchFamily="18" charset="0"/>
                <a:cs typeface="Traditional Arabic" panose="02020603050405020304" pitchFamily="18" charset="-78"/>
              </a:rPr>
              <a:t>%</a:t>
            </a:r>
            <a:r>
              <a:rPr lang="en-GB" sz="1200" dirty="0" smtClean="0">
                <a:ea typeface="Times New Roman" panose="02020603050405020304" pitchFamily="18" charset="0"/>
                <a:cs typeface="Traditional Arabic" panose="02020603050405020304" pitchFamily="18" charset="-78"/>
              </a:rPr>
              <a:t>50</a:t>
            </a:r>
            <a:r>
              <a:rPr lang="ar-EG" sz="1600" dirty="0" smtClean="0"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Y" sz="16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بحلول </a:t>
            </a:r>
            <a:r>
              <a:rPr lang="en-GB" sz="1200" dirty="0" smtClean="0">
                <a:ea typeface="Times New Roman" panose="02020603050405020304" pitchFamily="18" charset="0"/>
                <a:cs typeface="Traditional Arabic" panose="02020603050405020304" pitchFamily="18" charset="-78"/>
              </a:rPr>
              <a:t>2020</a:t>
            </a:r>
            <a:endParaRPr lang="en-US" sz="1200" dirty="0">
              <a:solidFill>
                <a:srgbClr val="000000"/>
              </a:solidFill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570707" lvl="1" indent="0" algn="r" rtl="1">
              <a:lnSpc>
                <a:spcPct val="80000"/>
              </a:lnSpc>
              <a:spcBef>
                <a:spcPts val="200"/>
              </a:spcBef>
              <a:buClr>
                <a:srgbClr val="5B9BD5"/>
              </a:buClr>
              <a:buSzPct val="100694"/>
              <a:buNone/>
            </a:pPr>
            <a:r>
              <a:rPr lang="ar-SA" sz="1600" b="1" dirty="0">
                <a:solidFill>
                  <a:prstClr val="black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المقترح:</a:t>
            </a:r>
            <a:r>
              <a:rPr lang="ar-SA" sz="1600" dirty="0">
                <a:solidFill>
                  <a:prstClr val="black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sz="1600" dirty="0" smtClean="0">
              <a:solidFill>
                <a:srgbClr val="000000"/>
              </a:solidFill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914400" lvl="1" indent="-343693" algn="r" rtl="1">
              <a:lnSpc>
                <a:spcPct val="80000"/>
              </a:lnSpc>
              <a:spcBef>
                <a:spcPts val="20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ar-SA" sz="16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زيادة المعدل العالمي لإعادة تدوير المخلفات الإلكترونية إلى نسبة </a:t>
            </a:r>
            <a:r>
              <a:rPr lang="en-US" sz="12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%x</a:t>
            </a:r>
            <a:r>
              <a:rPr lang="en-US" sz="16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sz="1600" dirty="0" smtClean="0">
              <a:solidFill>
                <a:srgbClr val="000000"/>
              </a:solidFill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914400" lvl="1" indent="-343693" algn="r" rtl="1">
              <a:lnSpc>
                <a:spcPct val="80000"/>
              </a:lnSpc>
              <a:spcBef>
                <a:spcPts val="20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ar-SA" sz="16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زيادة عدد البلدان التي وضعت تشريعات بشأن المخلفات الإلكترونية إلى </a:t>
            </a:r>
            <a:r>
              <a:rPr lang="en-US" sz="1200" dirty="0" smtClean="0">
                <a:ea typeface="Times New Roman" panose="02020603050405020304" pitchFamily="18" charset="0"/>
                <a:cs typeface="Traditional Arabic" panose="02020603050405020304" pitchFamily="18" charset="-78"/>
              </a:rPr>
              <a:t>x</a:t>
            </a:r>
            <a:endParaRPr lang="en-US" sz="1200" dirty="0">
              <a:solidFill>
                <a:srgbClr val="000000"/>
              </a:solidFill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457200" lvl="0" indent="-343693" algn="r" rtl="1">
              <a:lnSpc>
                <a:spcPct val="80000"/>
              </a:lnSpc>
              <a:spcBef>
                <a:spcPts val="20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endParaRPr lang="en-US" sz="1600" dirty="0" smtClean="0">
              <a:solidFill>
                <a:srgbClr val="000000"/>
              </a:solidFill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457200" lvl="0" indent="-343693" algn="r" rtl="1">
              <a:lnSpc>
                <a:spcPct val="80000"/>
              </a:lnSpc>
              <a:spcBef>
                <a:spcPts val="20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ar-EG" sz="16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المقصد </a:t>
            </a:r>
            <a:r>
              <a:rPr lang="en-GB" sz="1200" b="1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3.3</a:t>
            </a:r>
            <a:r>
              <a:rPr lang="ar-SY" sz="16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ar-SY" sz="16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خفض انبعاثات غازات الاحتباس الحراري بنسبة </a:t>
            </a:r>
            <a:r>
              <a:rPr lang="en-US" sz="16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%</a:t>
            </a:r>
            <a:r>
              <a:rPr lang="en-GB" sz="1200" dirty="0" smtClean="0">
                <a:ea typeface="Times New Roman" panose="02020603050405020304" pitchFamily="18" charset="0"/>
                <a:cs typeface="Traditional Arabic" panose="02020603050405020304" pitchFamily="18" charset="-78"/>
              </a:rPr>
              <a:t>30</a:t>
            </a:r>
            <a:r>
              <a:rPr lang="ar-SY" sz="16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 </a:t>
            </a:r>
            <a:r>
              <a:rPr lang="ar-EG" sz="16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في المائة </a:t>
            </a:r>
            <a:r>
              <a:rPr lang="ar-SY" sz="16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لكل جهاز بحلول </a:t>
            </a:r>
            <a:r>
              <a:rPr lang="en-GB" sz="12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2020 </a:t>
            </a:r>
            <a:endParaRPr lang="en-US" sz="1200" dirty="0">
              <a:solidFill>
                <a:srgbClr val="000000"/>
              </a:solidFill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570707" lvl="1" indent="0" algn="r" rtl="1">
              <a:lnSpc>
                <a:spcPct val="80000"/>
              </a:lnSpc>
              <a:spcBef>
                <a:spcPts val="200"/>
              </a:spcBef>
              <a:buClr>
                <a:srgbClr val="5B9BD5"/>
              </a:buClr>
              <a:buSzPct val="100694"/>
              <a:buNone/>
            </a:pPr>
            <a:r>
              <a:rPr lang="ar-SA" sz="16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الخيارات </a:t>
            </a:r>
            <a:r>
              <a:rPr lang="ar-EG" sz="1600" b="1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:</a:t>
            </a:r>
            <a:endParaRPr lang="en-US" sz="1600" b="1" dirty="0" smtClean="0"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  <a:sym typeface="Wingdings" panose="05000000000000000000" pitchFamily="2" charset="2"/>
            </a:endParaRPr>
          </a:p>
          <a:p>
            <a:pPr marL="914400" lvl="1" indent="-343693" algn="r" rtl="1">
              <a:lnSpc>
                <a:spcPct val="80000"/>
              </a:lnSpc>
              <a:spcBef>
                <a:spcPts val="20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ar-SA" sz="16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الربط باتفاق باريس / يساهم قطاع تكنولوجيا المعلومات والاتصالات بصورة متناسبة في المساهمات المعتزمة المحددة وطنياً</a:t>
            </a:r>
            <a:r>
              <a:rPr lang="ar-SA" sz="16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en-US" sz="12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(INDC</a:t>
            </a:r>
            <a:r>
              <a:rPr lang="en-US" sz="1200" dirty="0" smtClean="0"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endParaRPr lang="en-US" sz="1200" dirty="0">
              <a:solidFill>
                <a:srgbClr val="000000"/>
              </a:solidFill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914400" lvl="1" indent="-343693" algn="r" rtl="1">
              <a:lnSpc>
                <a:spcPct val="80000"/>
              </a:lnSpc>
              <a:spcBef>
                <a:spcPts val="20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ar-SA" sz="16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ينبغي أن تستخدم البنية التحتية للاتصالات/تكنولوجيا المعلومات والاتصالات طاقة "أنظف" </a:t>
            </a:r>
            <a:endParaRPr lang="en-US" sz="1600" dirty="0">
              <a:solidFill>
                <a:srgbClr val="000000"/>
              </a:solidFill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  <a:sym typeface="Calibri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23253" y="1094023"/>
            <a:ext cx="4608512" cy="5904656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3693" algn="r" rtl="1">
              <a:lnSpc>
                <a:spcPct val="80000"/>
              </a:lnSpc>
              <a:spcBef>
                <a:spcPts val="20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ar-EG" sz="16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المقصد </a:t>
            </a:r>
            <a:r>
              <a:rPr lang="en-GB" sz="1200" b="1" dirty="0">
                <a:latin typeface="+mj-lt"/>
                <a:ea typeface="Times New Roman" panose="02020603050405020304" pitchFamily="18" charset="0"/>
                <a:cs typeface="Traditional Arabic" panose="02020603050405020304" pitchFamily="18" charset="-78"/>
              </a:rPr>
              <a:t>4.3</a:t>
            </a:r>
            <a:r>
              <a:rPr lang="ar-SY" sz="16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الجديد:</a:t>
            </a:r>
            <a:r>
              <a:rPr lang="ar-SY" sz="16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en-US" sz="1400" dirty="0">
                <a:latin typeface="+mj-lt"/>
                <a:ea typeface="Times New Roman" panose="02020603050405020304" pitchFamily="18" charset="0"/>
                <a:cs typeface="Traditional Arabic" panose="02020603050405020304" pitchFamily="18" charset="-78"/>
                <a:sym typeface="Symbol" panose="05050102010706020507" pitchFamily="18" charset="2"/>
              </a:rPr>
              <a:t></a:t>
            </a:r>
            <a:r>
              <a:rPr lang="ar-SY" sz="16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Y" sz="1600" dirty="0">
                <a:solidFill>
                  <a:srgbClr val="548235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الهدف </a:t>
            </a:r>
            <a:r>
              <a:rPr lang="en-US" sz="1200" dirty="0">
                <a:solidFill>
                  <a:srgbClr val="548235"/>
                </a:solidFill>
                <a:latin typeface="+mj-lt"/>
                <a:ea typeface="Times New Roman" panose="02020603050405020304" pitchFamily="18" charset="0"/>
                <a:cs typeface="Traditional Arabic" panose="02020603050405020304" pitchFamily="18" charset="-78"/>
              </a:rPr>
              <a:t>2.B.11</a:t>
            </a:r>
            <a:r>
              <a:rPr lang="ar-EG" sz="1600" dirty="0">
                <a:solidFill>
                  <a:srgbClr val="548235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من أهداف التنمية المستدامة: عدد البلدان التي لديها استراتيجيات وطنية ومحلية للحد من مخاطر الكوارث </a:t>
            </a:r>
            <a:endParaRPr lang="en-US" sz="1600" dirty="0" smtClean="0">
              <a:solidFill>
                <a:srgbClr val="548235"/>
              </a:solidFill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570707" lvl="1" indent="0" algn="r" rtl="1">
              <a:lnSpc>
                <a:spcPct val="80000"/>
              </a:lnSpc>
              <a:spcBef>
                <a:spcPts val="200"/>
              </a:spcBef>
              <a:buClr>
                <a:srgbClr val="5B9BD5"/>
              </a:buClr>
              <a:buSzPct val="100694"/>
              <a:buNone/>
            </a:pPr>
            <a:r>
              <a:rPr lang="ar-SA" sz="1600" b="1" dirty="0">
                <a:solidFill>
                  <a:prstClr val="black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المقترح:</a:t>
            </a:r>
            <a:r>
              <a:rPr lang="ar-SA" sz="1600" dirty="0">
                <a:solidFill>
                  <a:prstClr val="black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sz="1600" dirty="0">
              <a:solidFill>
                <a:srgbClr val="000000"/>
              </a:solidFill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1188720" lvl="2" indent="-343693" algn="r" rtl="1">
              <a:lnSpc>
                <a:spcPct val="80000"/>
              </a:lnSpc>
              <a:spcBef>
                <a:spcPts val="200"/>
              </a:spcBef>
              <a:buClr>
                <a:srgbClr val="5B9BD5"/>
              </a:buClr>
              <a:buSzPct val="100694"/>
              <a:buFont typeface="Calibri"/>
              <a:buChar char="○"/>
            </a:pPr>
            <a:r>
              <a:rPr lang="ar-SA" sz="16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زيادة عدد البلدان التي لديها خطة وطنية للاتصالات </a:t>
            </a:r>
            <a:r>
              <a:rPr lang="ar-EG" sz="16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/>
            </a:r>
            <a:br>
              <a:rPr lang="ar-EG" sz="16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r>
              <a:rPr lang="ar-SA" sz="16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في </a:t>
            </a:r>
            <a:r>
              <a:rPr lang="ar-SA" sz="16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حالات </a:t>
            </a:r>
            <a:r>
              <a:rPr lang="ar-SA" sz="16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الطوارئ</a:t>
            </a:r>
            <a:endParaRPr lang="en-US" sz="1600" dirty="0" smtClean="0"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1188720" lvl="2" indent="-343693" algn="r" rtl="1">
              <a:lnSpc>
                <a:spcPct val="80000"/>
              </a:lnSpc>
              <a:spcBef>
                <a:spcPts val="200"/>
              </a:spcBef>
              <a:buClr>
                <a:srgbClr val="5B9BD5"/>
              </a:buClr>
              <a:buSzPct val="100694"/>
              <a:buFont typeface="Calibri"/>
              <a:buChar char="○"/>
            </a:pPr>
            <a:r>
              <a:rPr lang="ar-SA" sz="16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زيادة عدد البلدان التي لديها أنظمة للإنذار المبكر بمخاطر متعددة (مؤشر إطار سنداي 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Traditional Arabic" panose="02020603050405020304" pitchFamily="18" charset="-78"/>
              </a:rPr>
              <a:t>G1</a:t>
            </a:r>
            <a:r>
              <a:rPr lang="ar-EG" sz="16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endParaRPr lang="en-US" sz="1600" dirty="0" smtClean="0"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1188720" lvl="2" indent="-343693" algn="r" rtl="1">
              <a:lnSpc>
                <a:spcPct val="80000"/>
              </a:lnSpc>
              <a:spcBef>
                <a:spcPts val="200"/>
              </a:spcBef>
              <a:buClr>
                <a:srgbClr val="5B9BD5"/>
              </a:buClr>
              <a:buSzPct val="100694"/>
              <a:buFont typeface="Calibri"/>
              <a:buChar char="○"/>
            </a:pPr>
            <a:r>
              <a:rPr lang="ar-SA" sz="1600" spc="-4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زيادة عدد البلدان التي نفذت بروتوكول الإنذار </a:t>
            </a:r>
            <a:r>
              <a:rPr lang="ar-SA" sz="1600" spc="-4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الموحد</a:t>
            </a:r>
            <a:r>
              <a:rPr lang="ar-EG" sz="1600" spc="-4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en-US" sz="1200" spc="-40" dirty="0" smtClean="0">
                <a:latin typeface="+mj-lt"/>
                <a:ea typeface="Times New Roman" panose="02020603050405020304" pitchFamily="18" charset="0"/>
                <a:cs typeface="Traditional Arabic" panose="02020603050405020304" pitchFamily="18" charset="-78"/>
              </a:rPr>
              <a:t>(CAP)</a:t>
            </a:r>
            <a:endParaRPr lang="en-US" sz="1200" spc="-40" dirty="0">
              <a:latin typeface="+mj-lt"/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457200" lvl="0" indent="-343693" algn="r" rtl="1">
              <a:lnSpc>
                <a:spcPct val="80000"/>
              </a:lnSpc>
              <a:spcBef>
                <a:spcPts val="20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endParaRPr lang="ar-EG" sz="1600" dirty="0" smtClean="0"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343693" algn="r" rtl="1">
              <a:lnSpc>
                <a:spcPct val="80000"/>
              </a:lnSpc>
              <a:spcBef>
                <a:spcPts val="20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ar-EG" sz="1600" b="1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المقصد </a:t>
            </a:r>
            <a:r>
              <a:rPr lang="en-GB" sz="1200" b="1" dirty="0">
                <a:latin typeface="+mj-lt"/>
                <a:ea typeface="Times New Roman" panose="02020603050405020304" pitchFamily="18" charset="0"/>
                <a:cs typeface="Traditional Arabic" panose="02020603050405020304" pitchFamily="18" charset="-78"/>
              </a:rPr>
              <a:t>1.4</a:t>
            </a:r>
            <a:r>
              <a:rPr lang="ar-SY" sz="16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ar-SY" sz="16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بيئة تكنولوجيا المعلومات والاتصالات تساعد على </a:t>
            </a:r>
            <a:r>
              <a:rPr lang="ar-SY" sz="16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الابتكار</a:t>
            </a:r>
            <a:endParaRPr lang="en-US" sz="1600" dirty="0">
              <a:solidFill>
                <a:srgbClr val="000000"/>
              </a:solidFill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570707" lvl="1" indent="0" algn="r" rtl="1">
              <a:lnSpc>
                <a:spcPct val="80000"/>
              </a:lnSpc>
              <a:spcBef>
                <a:spcPts val="200"/>
              </a:spcBef>
              <a:buClr>
                <a:srgbClr val="5B9BD5"/>
              </a:buClr>
              <a:buSzPct val="100694"/>
              <a:buNone/>
            </a:pPr>
            <a:r>
              <a:rPr lang="ar-SA" sz="1600" b="1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الخيارات</a:t>
            </a:r>
            <a:r>
              <a:rPr lang="ar-EG" sz="1600" b="1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:</a:t>
            </a:r>
            <a:endParaRPr lang="en-US" sz="1600" b="1" dirty="0" smtClean="0"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1188720" lvl="2" indent="-343693" algn="r" rtl="1">
              <a:lnSpc>
                <a:spcPct val="80000"/>
              </a:lnSpc>
              <a:spcBef>
                <a:spcPts val="200"/>
              </a:spcBef>
              <a:buClr>
                <a:srgbClr val="5B9BD5"/>
              </a:buClr>
              <a:buSzPct val="100694"/>
              <a:buFont typeface="Calibri"/>
              <a:buChar char="○"/>
            </a:pPr>
            <a:r>
              <a:rPr lang="ar-SA" sz="16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ينبغي أن يكون لجميع البلدان سياسة/استراتيجية للابتكار مع التركيز على الشركات الصغيرة والمتوسطة العاملة </a:t>
            </a:r>
            <a:r>
              <a:rPr lang="ar-EG" sz="16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/>
            </a:r>
            <a:br>
              <a:rPr lang="ar-EG" sz="16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r>
              <a:rPr lang="ar-SA" sz="16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في </a:t>
            </a:r>
            <a:r>
              <a:rPr lang="ar-SA" sz="16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مجال </a:t>
            </a:r>
            <a:r>
              <a:rPr lang="ar-SA" sz="16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التكنولوجيا</a:t>
            </a:r>
            <a:endParaRPr lang="en-US" sz="1600" dirty="0" smtClean="0"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1188720" lvl="2" indent="-343693" algn="r" rtl="1">
              <a:lnSpc>
                <a:spcPct val="80000"/>
              </a:lnSpc>
              <a:spcBef>
                <a:spcPts val="200"/>
              </a:spcBef>
              <a:buClr>
                <a:srgbClr val="5B9BD5"/>
              </a:buClr>
              <a:buSzPct val="100694"/>
              <a:buFont typeface="Calibri"/>
              <a:buChar char="○"/>
            </a:pPr>
            <a:r>
              <a:rPr lang="ar-SA" sz="16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ينبغي لجميع البلدان أن تعزز مراكز </a:t>
            </a:r>
            <a:r>
              <a:rPr lang="ar-SA" sz="16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الابتكار</a:t>
            </a:r>
            <a:endParaRPr lang="en-US" sz="1600" dirty="0" smtClean="0"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457200" lvl="0" indent="-343693" algn="r" rtl="1">
              <a:lnSpc>
                <a:spcPct val="80000"/>
              </a:lnSpc>
              <a:spcBef>
                <a:spcPts val="20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endParaRPr lang="ar-EG" sz="1600" dirty="0" smtClean="0"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343693" algn="r" rtl="1">
              <a:lnSpc>
                <a:spcPct val="80000"/>
              </a:lnSpc>
              <a:spcBef>
                <a:spcPts val="20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ar-SA" sz="1600" b="1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المقصد </a:t>
            </a:r>
            <a:r>
              <a:rPr lang="en-US" sz="1200" b="1" dirty="0">
                <a:latin typeface="+mj-lt"/>
                <a:ea typeface="Times New Roman" panose="02020603050405020304" pitchFamily="18" charset="0"/>
                <a:cs typeface="Traditional Arabic" panose="02020603050405020304" pitchFamily="18" charset="-78"/>
              </a:rPr>
              <a:t>2.4</a:t>
            </a:r>
            <a:r>
              <a:rPr lang="ar-SA" sz="16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1600" b="1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الجديد</a:t>
            </a:r>
            <a:r>
              <a:rPr lang="en-US" sz="1400" dirty="0" smtClean="0">
                <a:ea typeface="Times New Roman" panose="02020603050405020304" pitchFamily="18" charset="0"/>
                <a:cs typeface="Traditional Arabic" panose="02020603050405020304" pitchFamily="18" charset="-78"/>
                <a:sym typeface="Symbol" panose="05050102010706020507" pitchFamily="18" charset="2"/>
              </a:rPr>
              <a:t></a:t>
            </a:r>
            <a:r>
              <a:rPr lang="en-US" sz="16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16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1600" dirty="0" smtClean="0">
                <a:solidFill>
                  <a:srgbClr val="548235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الهدف </a:t>
            </a:r>
            <a:r>
              <a:rPr lang="en-US" sz="1200" dirty="0">
                <a:solidFill>
                  <a:srgbClr val="548235"/>
                </a:solidFill>
                <a:latin typeface="+mj-lt"/>
                <a:ea typeface="Times New Roman" panose="02020603050405020304" pitchFamily="18" charset="0"/>
                <a:cs typeface="Traditional Arabic" panose="02020603050405020304" pitchFamily="18" charset="-78"/>
              </a:rPr>
              <a:t>1.B.9</a:t>
            </a:r>
            <a:r>
              <a:rPr lang="ar-EG" sz="1600" dirty="0">
                <a:solidFill>
                  <a:srgbClr val="548235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من أهداف التنمية المستدامة: نسبة القيمة المضافة للصناعة المتوسطة والعالية في إجمالي القيمة </a:t>
            </a:r>
            <a:r>
              <a:rPr lang="ar-EG" sz="1600" dirty="0" smtClean="0">
                <a:solidFill>
                  <a:srgbClr val="548235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المضافة</a:t>
            </a:r>
            <a:endParaRPr lang="en-US" sz="1600" dirty="0">
              <a:solidFill>
                <a:srgbClr val="548235"/>
              </a:solidFill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914400" lvl="1" indent="-343693" algn="r" rtl="1">
              <a:lnSpc>
                <a:spcPct val="80000"/>
              </a:lnSpc>
              <a:spcBef>
                <a:spcPts val="200"/>
              </a:spcBef>
              <a:buClr>
                <a:srgbClr val="5B9BD5"/>
              </a:buClr>
              <a:buSzPct val="100694"/>
              <a:buFont typeface="Calibri"/>
              <a:buChar char="○"/>
            </a:pPr>
            <a:r>
              <a:rPr lang="ar-SA" sz="16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المقترح: نسبة 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Traditional Arabic" panose="02020603050405020304" pitchFamily="18" charset="-78"/>
              </a:rPr>
              <a:t>%x</a:t>
            </a:r>
            <a:r>
              <a:rPr lang="ar-EG" sz="16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من الوظائف في قطاع تكنولوجيا المعلومات والاتصالات (رجال/نساء</a:t>
            </a:r>
            <a:r>
              <a:rPr lang="ar-EG" sz="16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endParaRPr lang="en-US" sz="1600" dirty="0"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457200" lvl="0" indent="-343693" algn="r" rtl="1">
              <a:lnSpc>
                <a:spcPct val="80000"/>
              </a:lnSpc>
              <a:spcBef>
                <a:spcPts val="20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endParaRPr lang="ar-EG" sz="1600" b="1" spc="-10" dirty="0" smtClean="0"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343693" algn="r" rtl="1">
              <a:lnSpc>
                <a:spcPct val="80000"/>
              </a:lnSpc>
              <a:spcBef>
                <a:spcPts val="20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ar-SA" sz="1600" b="1" spc="-1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المقصد </a:t>
            </a:r>
            <a:r>
              <a:rPr lang="en-US" sz="1200" b="1" spc="-10" dirty="0">
                <a:latin typeface="+mj-lt"/>
                <a:ea typeface="Times New Roman" panose="02020603050405020304" pitchFamily="18" charset="0"/>
                <a:cs typeface="Traditional Arabic" panose="02020603050405020304" pitchFamily="18" charset="-78"/>
              </a:rPr>
              <a:t>1.5</a:t>
            </a:r>
            <a:r>
              <a:rPr lang="ar-SA" sz="1600" b="1" spc="-1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الجديد</a:t>
            </a:r>
            <a:r>
              <a:rPr lang="ar-EG" sz="1600" b="1" spc="-1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ar-SA" sz="1600" spc="-1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(شراكات فعالة لأصحاب المصلحة </a:t>
            </a:r>
            <a:r>
              <a:rPr lang="ar-SA" sz="1600" spc="-1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في </a:t>
            </a:r>
            <a:r>
              <a:rPr lang="ar-SA" sz="1600" spc="-1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بيئة تكنولوجيا المعلومات والاتصالات</a:t>
            </a:r>
            <a:r>
              <a:rPr lang="ar-SA" sz="1600" spc="-1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r>
              <a:rPr lang="ar-EG" sz="1600" spc="-1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en-US" sz="1400" spc="-10" dirty="0" smtClean="0">
                <a:latin typeface="+mj-lt"/>
                <a:ea typeface="Times New Roman" panose="02020603050405020304" pitchFamily="18" charset="0"/>
                <a:cs typeface="Traditional Arabic" panose="02020603050405020304" pitchFamily="18" charset="-78"/>
                <a:sym typeface="Symbol" panose="05050102010706020507" pitchFamily="18" charset="2"/>
              </a:rPr>
              <a:t></a:t>
            </a:r>
            <a:r>
              <a:rPr lang="en-US" sz="1600" spc="-1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1600" spc="-1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1600" spc="-10" dirty="0" smtClean="0">
                <a:solidFill>
                  <a:srgbClr val="548235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الهدف </a:t>
            </a:r>
            <a:r>
              <a:rPr lang="en-US" sz="1200" spc="-10" dirty="0">
                <a:solidFill>
                  <a:srgbClr val="548235"/>
                </a:solidFill>
                <a:latin typeface="+mj-lt"/>
                <a:ea typeface="Times New Roman" panose="02020603050405020304" pitchFamily="18" charset="0"/>
                <a:cs typeface="Traditional Arabic" panose="02020603050405020304" pitchFamily="18" charset="-78"/>
              </a:rPr>
              <a:t>1.6.17</a:t>
            </a:r>
            <a:r>
              <a:rPr lang="ar-EG" sz="1600" spc="-10" dirty="0">
                <a:solidFill>
                  <a:srgbClr val="548235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من أهداف التنمية المستدامة بشأن عدد اتفاقات التعاون </a:t>
            </a:r>
            <a:r>
              <a:rPr lang="ar-EG" sz="1600" dirty="0" smtClean="0">
                <a:solidFill>
                  <a:srgbClr val="548235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/>
            </a:r>
            <a:br>
              <a:rPr lang="ar-EG" sz="1600" dirty="0" smtClean="0">
                <a:solidFill>
                  <a:srgbClr val="548235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r>
              <a:rPr lang="ar-EG" sz="1600" dirty="0" smtClean="0">
                <a:solidFill>
                  <a:srgbClr val="548235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في </a:t>
            </a:r>
            <a:r>
              <a:rPr lang="ar-EG" sz="1600" dirty="0">
                <a:solidFill>
                  <a:srgbClr val="548235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مجال العلوم و/أو </a:t>
            </a:r>
            <a:r>
              <a:rPr lang="ar-EG" sz="1600" dirty="0" smtClean="0">
                <a:solidFill>
                  <a:srgbClr val="548235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التكنولوجيا</a:t>
            </a:r>
            <a:endParaRPr lang="en-US" sz="1600" dirty="0" smtClean="0">
              <a:solidFill>
                <a:srgbClr val="548235"/>
              </a:solidFill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  <a:sym typeface="Calibri"/>
            </a:endParaRPr>
          </a:p>
          <a:p>
            <a:pPr marL="914400" lvl="1" indent="-343693" algn="r" rtl="1">
              <a:lnSpc>
                <a:spcPct val="80000"/>
              </a:lnSpc>
              <a:spcBef>
                <a:spcPts val="20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ar-SA" sz="16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المقترح: </a:t>
            </a:r>
            <a:r>
              <a:rPr lang="ar-SA" sz="16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زيادة برامج التنمية/التمويل المتصلة بتكنولوجيا المعلومات </a:t>
            </a:r>
            <a:r>
              <a:rPr lang="ar-SA" sz="16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والاتصالات</a:t>
            </a:r>
            <a:endParaRPr lang="en-US" sz="1600" dirty="0"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27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المخاطر الاستراتيجية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957A-38BF-4766-88FD-46AF2F4ED65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0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0542" y="228600"/>
            <a:ext cx="7612058" cy="573886"/>
          </a:xfrm>
        </p:spPr>
        <p:txBody>
          <a:bodyPr>
            <a:noAutofit/>
          </a:bodyPr>
          <a:lstStyle/>
          <a:p>
            <a:pPr algn="r" rtl="1"/>
            <a:r>
              <a:rPr lang="ar-SA" sz="3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لمحة عامة عن المخاطر الاستراتيجية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37534" y="1550665"/>
            <a:ext cx="4096866" cy="1069899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square" lIns="72000" tIns="36000" rIns="72000" bIns="3600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/>
            </a:lvl1pPr>
          </a:lstStyle>
          <a:p>
            <a:pPr algn="r" rtl="1"/>
            <a:r>
              <a:rPr lang="ar-SA" sz="2400" b="0" dirty="0">
                <a:solidFill>
                  <a:srgbClr val="C0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الخطر </a:t>
            </a:r>
            <a:r>
              <a:rPr lang="en-US" sz="2000" b="0" dirty="0" smtClean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raditional Arabic" panose="02020603050405020304" pitchFamily="18" charset="-78"/>
              </a:rPr>
              <a:t>1</a:t>
            </a:r>
            <a:endParaRPr lang="en-US" sz="2000" b="0" cap="small" dirty="0" smtClean="0">
              <a:solidFill>
                <a:srgbClr val="C00000"/>
              </a:solidFill>
              <a:latin typeface="+mj-lt"/>
              <a:cs typeface="Traditional Arabic" panose="02020603050405020304" pitchFamily="18" charset="-78"/>
            </a:endParaRPr>
          </a:p>
          <a:p>
            <a:pPr marL="180000" indent="-180000" algn="r" rtl="1"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ar-EG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تناقص </a:t>
            </a:r>
            <a:r>
              <a:rPr lang="ar-EG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الأهمية والقدرة على إثبات تقديم قيمة مضافة </a:t>
            </a:r>
            <a:r>
              <a:rPr lang="ar-EG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واضحة</a:t>
            </a:r>
            <a:endParaRPr lang="en-US" sz="24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3515908"/>
            <a:ext cx="4106416" cy="746734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square" lIns="72000" tIns="36000" rIns="72000" bIns="3600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/>
            </a:lvl1pPr>
          </a:lstStyle>
          <a:p>
            <a:pPr algn="r" rtl="1"/>
            <a:r>
              <a:rPr lang="ar-EG" sz="2400" b="0" cap="small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الخطر </a:t>
            </a:r>
            <a:r>
              <a:rPr lang="en-US" sz="2000" b="0" cap="small" dirty="0" smtClean="0">
                <a:solidFill>
                  <a:srgbClr val="C00000"/>
                </a:solidFill>
                <a:latin typeface="+mj-lt"/>
                <a:cs typeface="Traditional Arabic" panose="02020603050405020304" pitchFamily="18" charset="-78"/>
              </a:rPr>
              <a:t>2</a:t>
            </a:r>
            <a:endParaRPr lang="en-US" sz="2000" b="0" cap="small" dirty="0">
              <a:solidFill>
                <a:srgbClr val="C00000"/>
              </a:solidFill>
              <a:latin typeface="+mj-lt"/>
              <a:cs typeface="Traditional Arabic" panose="02020603050405020304" pitchFamily="18" charset="-78"/>
            </a:endParaRPr>
          </a:p>
          <a:p>
            <a:pPr marL="180000" indent="-180000" algn="r" rtl="1"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ar-EG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تشتت الجهود</a:t>
            </a:r>
            <a:endParaRPr lang="en-US" sz="24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7534" y="4816355"/>
            <a:ext cx="4106416" cy="1069899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square" lIns="72000" tIns="36000" rIns="72000" bIns="3600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/>
            </a:lvl1pPr>
          </a:lstStyle>
          <a:p>
            <a:pPr algn="r" rtl="1"/>
            <a:r>
              <a:rPr lang="ar-EG" sz="2400" b="0" cap="small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الخطر </a:t>
            </a:r>
            <a:r>
              <a:rPr lang="en-US" sz="2000" b="0" cap="small" dirty="0" smtClean="0">
                <a:solidFill>
                  <a:srgbClr val="C00000"/>
                </a:solidFill>
                <a:cs typeface="Traditional Arabic" panose="02020603050405020304" pitchFamily="18" charset="-78"/>
              </a:rPr>
              <a:t>3</a:t>
            </a:r>
          </a:p>
          <a:p>
            <a:pPr marL="180000" indent="-180000" algn="r" rtl="1"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ar-EG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عدم </a:t>
            </a:r>
            <a:r>
              <a:rPr lang="ar-EG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الاستجابة بسرعة للاحتياجات الناشئة والابتكار </a:t>
            </a:r>
            <a:endParaRPr lang="en-US" sz="24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4483956"/>
            <a:ext cx="3888432" cy="10698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72000" tIns="36000" rIns="72000" bIns="3600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/>
            </a:lvl1pPr>
          </a:lstStyle>
          <a:p>
            <a:pPr algn="r" rtl="1"/>
            <a:r>
              <a:rPr lang="ar-EG" sz="2400" b="0" cap="small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الخطر </a:t>
            </a:r>
            <a:r>
              <a:rPr lang="en-US" sz="2000" b="0" cap="small" dirty="0" smtClean="0">
                <a:solidFill>
                  <a:srgbClr val="C00000"/>
                </a:solidFill>
                <a:cs typeface="Traditional Arabic" panose="02020603050405020304" pitchFamily="18" charset="-78"/>
              </a:rPr>
              <a:t>6</a:t>
            </a:r>
            <a:endParaRPr lang="en-US" sz="2000" b="0" cap="small" dirty="0">
              <a:solidFill>
                <a:srgbClr val="C00000"/>
              </a:solidFill>
              <a:cs typeface="Traditional Arabic" panose="02020603050405020304" pitchFamily="18" charset="-78"/>
            </a:endParaRPr>
          </a:p>
          <a:p>
            <a:pPr marL="180000" indent="-180000" algn="r" rtl="1"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ar-EG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عدم </a:t>
            </a:r>
            <a:r>
              <a:rPr lang="ar-EG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كفاية التمويل (دعم غير كافٍ من حيث التمويل</a:t>
            </a:r>
            <a:r>
              <a:rPr lang="ar-EG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endParaRPr 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2817551"/>
            <a:ext cx="3888432" cy="1475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72000" tIns="36000" rIns="72000" bIns="36000" rtlCol="0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/>
            </a:lvl1pPr>
          </a:lstStyle>
          <a:p>
            <a:pPr algn="r" rtl="1"/>
            <a:r>
              <a:rPr lang="ar-EG" sz="2400" b="0" cap="small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الخطر </a:t>
            </a:r>
            <a:r>
              <a:rPr lang="en-US" sz="2000" b="0" cap="small" dirty="0" smtClean="0">
                <a:solidFill>
                  <a:srgbClr val="C00000"/>
                </a:solidFill>
                <a:cs typeface="Traditional Arabic" panose="02020603050405020304" pitchFamily="18" charset="-78"/>
              </a:rPr>
              <a:t>5</a:t>
            </a:r>
          </a:p>
          <a:p>
            <a:pPr marL="180000" indent="-180000" algn="r" rtl="1"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ar-EG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هياكل </a:t>
            </a:r>
            <a:r>
              <a:rPr lang="ar-SA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وأدوات ومنهجية وعمليات داخلية غير </a:t>
            </a:r>
            <a:r>
              <a:rPr lang="ar-SA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كافية</a:t>
            </a:r>
            <a:endParaRPr lang="en-US" sz="24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745" y="1556792"/>
            <a:ext cx="3888432" cy="746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lIns="72000" tIns="36000" rIns="72000" bIns="3600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/>
            </a:lvl1pPr>
          </a:lstStyle>
          <a:p>
            <a:pPr algn="r" rtl="1"/>
            <a:r>
              <a:rPr lang="ar-EG" sz="2400" b="0" cap="small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الخطر </a:t>
            </a:r>
            <a:r>
              <a:rPr lang="en-US" sz="2000" b="0" cap="small" dirty="0" smtClean="0">
                <a:solidFill>
                  <a:srgbClr val="C00000"/>
                </a:solidFill>
                <a:cs typeface="Traditional Arabic" panose="02020603050405020304" pitchFamily="18" charset="-78"/>
              </a:rPr>
              <a:t>4</a:t>
            </a:r>
            <a:endParaRPr lang="en-US" sz="2000" b="0" cap="small" dirty="0">
              <a:solidFill>
                <a:srgbClr val="C00000"/>
              </a:solidFill>
              <a:cs typeface="Traditional Arabic" panose="02020603050405020304" pitchFamily="18" charset="-78"/>
            </a:endParaRPr>
          </a:p>
          <a:p>
            <a:pPr marL="180000" indent="-180000" algn="r" rtl="1"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ar-EG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المخاوف </a:t>
            </a:r>
            <a:r>
              <a:rPr lang="ar-SA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المتصلة بالثقة </a:t>
            </a:r>
            <a:r>
              <a:rPr lang="ar-SA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والطمأنينة</a:t>
            </a:r>
            <a:endParaRPr lang="en-US" sz="24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016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82" y="228600"/>
            <a:ext cx="7612058" cy="573886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الخطر الاستراتيجي </a:t>
            </a: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9512" y="1196752"/>
            <a:ext cx="8352928" cy="46277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72000" tIns="36000" rIns="72000" bIns="3600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/>
            </a:lvl1pPr>
          </a:lstStyle>
          <a:p>
            <a:pPr algn="r" rtl="1">
              <a:lnSpc>
                <a:spcPct val="80000"/>
              </a:lnSpc>
              <a:spcBef>
                <a:spcPts val="600"/>
              </a:spcBef>
            </a:pPr>
            <a:r>
              <a:rPr lang="ar-EG" sz="2200" cap="small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الخطر</a:t>
            </a:r>
            <a:endParaRPr lang="en-US" sz="2200" cap="small" dirty="0" smtClean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180000" indent="-180000" algn="r" rtl="1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ar-EG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تناقص </a:t>
            </a:r>
            <a:r>
              <a:rPr lang="ar-EG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الأهمية والقدرة على إثبات تقديم قيمة مضافة </a:t>
            </a:r>
            <a:r>
              <a:rPr lang="ar-EG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واضحة</a:t>
            </a:r>
            <a:endParaRPr lang="en-US" sz="22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60000" lvl="1" indent="-180000" algn="r" rtl="1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ar-EG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خطر </a:t>
            </a:r>
            <a:r>
              <a:rPr lang="ar-SA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ازدواجية الجهود وعدم الاتساق </a:t>
            </a:r>
            <a:r>
              <a:rPr lang="ar-SA" sz="24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داخل المنظمة</a:t>
            </a:r>
            <a:r>
              <a:rPr lang="ar-SA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مما يؤثر على قدرتنا على إثبات تقديم </a:t>
            </a:r>
            <a:r>
              <a:rPr lang="ar-EG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/>
            </a:r>
            <a:br>
              <a:rPr lang="ar-EG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r>
              <a:rPr lang="ar-SA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القيمة </a:t>
            </a:r>
            <a:r>
              <a:rPr lang="ar-SA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المضافة </a:t>
            </a:r>
            <a:endParaRPr lang="en-US" sz="22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60000" lvl="1" indent="-180000" algn="r" rtl="1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ar-EG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خطر </a:t>
            </a:r>
            <a:r>
              <a:rPr lang="ar-EG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تضارب الجهود وعدم الاتساق والمنافسة </a:t>
            </a:r>
            <a:r>
              <a:rPr lang="ar-EG" sz="24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مع المنظمات</a:t>
            </a:r>
            <a:r>
              <a:rPr lang="ar-EG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والهيئات </a:t>
            </a:r>
            <a:r>
              <a:rPr lang="ar-EG" sz="24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الأخرى ذات الصلة</a:t>
            </a:r>
            <a:r>
              <a:rPr lang="ar-EG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/>
            </a:r>
            <a:br>
              <a:rPr lang="ar-EG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r>
              <a:rPr lang="ar-EG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مما </a:t>
            </a:r>
            <a:r>
              <a:rPr lang="ar-EG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يؤدي إلى خطر التصور الخاطئ لولاية </a:t>
            </a:r>
            <a:r>
              <a:rPr lang="ar-EG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الاتحاد </a:t>
            </a:r>
            <a:r>
              <a:rPr lang="ar-EG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ورسالته </a:t>
            </a:r>
            <a:r>
              <a:rPr lang="ar-EG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ودوره</a:t>
            </a:r>
            <a:endParaRPr lang="en-US" sz="22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>
              <a:lnSpc>
                <a:spcPct val="80000"/>
              </a:lnSpc>
              <a:spcBef>
                <a:spcPts val="600"/>
              </a:spcBef>
            </a:pPr>
            <a:endParaRPr lang="en-US" sz="2200" b="0" cap="small" dirty="0" smtClean="0">
              <a:solidFill>
                <a:schemeClr val="accent6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>
              <a:lnSpc>
                <a:spcPct val="80000"/>
              </a:lnSpc>
              <a:spcBef>
                <a:spcPts val="600"/>
              </a:spcBef>
            </a:pPr>
            <a:r>
              <a:rPr lang="ar-EG" sz="2200" cap="small" dirty="0" smtClean="0">
                <a:solidFill>
                  <a:schemeClr val="accent6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التخفيف</a:t>
            </a:r>
          </a:p>
          <a:p>
            <a:pPr marL="342900" indent="-342900" algn="r" rtl="1">
              <a:lnSpc>
                <a:spcPct val="80000"/>
              </a:lnSpc>
              <a:spcBef>
                <a:spcPts val="600"/>
              </a:spcBef>
              <a:buFontTx/>
              <a:buChar char="-"/>
            </a:pPr>
            <a:r>
              <a:rPr lang="ar-SA" sz="2400" b="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تفادي </a:t>
            </a:r>
            <a:r>
              <a:rPr lang="ar-SA" sz="2400" b="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المخاطر: من خلال </a:t>
            </a:r>
            <a:r>
              <a:rPr lang="ar-SA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ولايات</a:t>
            </a:r>
            <a:r>
              <a:rPr lang="ar-SA" sz="2400" b="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واضحة لكل هيكل </a:t>
            </a:r>
            <a:r>
              <a:rPr lang="ar-SA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ودور في </a:t>
            </a:r>
            <a:r>
              <a:rPr lang="ar-SA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الاتحاد</a:t>
            </a:r>
            <a:endParaRPr lang="ar-EG" sz="2400" dirty="0" smtClean="0"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42900" indent="-342900" algn="r" rtl="1">
              <a:lnSpc>
                <a:spcPct val="80000"/>
              </a:lnSpc>
              <a:spcBef>
                <a:spcPts val="600"/>
              </a:spcBef>
              <a:buFontTx/>
              <a:buChar char="-"/>
            </a:pPr>
            <a:r>
              <a:rPr lang="ar-SA" sz="2400" b="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الحد من المخاطر: </a:t>
            </a:r>
            <a:r>
              <a:rPr lang="ar-SA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تحسين إطار </a:t>
            </a:r>
            <a:r>
              <a:rPr lang="ar-SA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التعاون</a:t>
            </a:r>
            <a:endParaRPr lang="ar-EG" sz="2400" dirty="0" smtClean="0"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42900" indent="-342900" algn="r" rtl="1">
              <a:lnSpc>
                <a:spcPct val="80000"/>
              </a:lnSpc>
              <a:spcBef>
                <a:spcPts val="600"/>
              </a:spcBef>
              <a:buFontTx/>
              <a:buChar char="-"/>
            </a:pPr>
            <a:r>
              <a:rPr lang="ar-SA" sz="2400" b="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تفادي المخاطر: </a:t>
            </a:r>
            <a:r>
              <a:rPr lang="ar-SY" sz="2400" b="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تحديد المجالات ذات </a:t>
            </a:r>
            <a:r>
              <a:rPr lang="ar-SY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القيمة المضافة الواضحة والتركيز </a:t>
            </a:r>
            <a:r>
              <a:rPr lang="ar-SY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عليها</a:t>
            </a:r>
            <a:endParaRPr lang="ar-EG" sz="2400" dirty="0" smtClean="0"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42900" indent="-342900" algn="r" rtl="1">
              <a:lnSpc>
                <a:spcPct val="80000"/>
              </a:lnSpc>
              <a:spcBef>
                <a:spcPts val="600"/>
              </a:spcBef>
              <a:buFontTx/>
              <a:buChar char="-"/>
            </a:pPr>
            <a:r>
              <a:rPr lang="ar-SA" sz="2400" b="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نقل المخاطر: من خلال إقامة </a:t>
            </a:r>
            <a:r>
              <a:rPr lang="ar-SA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شراكات طويلة </a:t>
            </a:r>
            <a:r>
              <a:rPr lang="ar-SA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الأجل</a:t>
            </a:r>
            <a:endParaRPr lang="ar-EG" sz="2400" dirty="0" smtClean="0"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42900" indent="-342900" algn="r" rtl="1">
              <a:lnSpc>
                <a:spcPct val="80000"/>
              </a:lnSpc>
              <a:spcBef>
                <a:spcPts val="600"/>
              </a:spcBef>
              <a:buFontTx/>
              <a:buChar char="-"/>
            </a:pPr>
            <a:r>
              <a:rPr lang="ar-SA" sz="2400" b="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الحد من المخاطر: من خلال </a:t>
            </a:r>
            <a:r>
              <a:rPr lang="ar-SA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استراتيجية اتصال </a:t>
            </a:r>
            <a:r>
              <a:rPr lang="ar-SA" sz="2400" b="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ملائمة ومتسقة (</a:t>
            </a:r>
            <a:r>
              <a:rPr lang="ar-SA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داخلية وخارجية</a:t>
            </a:r>
            <a:r>
              <a:rPr lang="ar-SA" sz="2400" b="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endParaRPr lang="en-US" sz="2200" b="0" cap="small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732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82" y="228600"/>
            <a:ext cx="7612058" cy="573886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الخطر الاستراتيجي </a:t>
            </a:r>
            <a:r>
              <a:rPr lang="en-US" sz="4000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5584" y="1340768"/>
            <a:ext cx="8066856" cy="30273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72000" tIns="36000" rIns="72000" bIns="3600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/>
            </a:lvl1pPr>
          </a:lstStyle>
          <a:p>
            <a:pPr algn="r" rtl="1">
              <a:lnSpc>
                <a:spcPct val="80000"/>
              </a:lnSpc>
              <a:spcBef>
                <a:spcPts val="600"/>
              </a:spcBef>
            </a:pPr>
            <a:r>
              <a:rPr lang="ar-EG" sz="2400" cap="small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الخطر</a:t>
            </a:r>
          </a:p>
          <a:p>
            <a:pPr algn="r" rtl="1">
              <a:lnSpc>
                <a:spcPct val="80000"/>
              </a:lnSpc>
              <a:spcBef>
                <a:spcPts val="600"/>
              </a:spcBef>
            </a:pPr>
            <a:endParaRPr lang="en-US" sz="1100" cap="small" dirty="0" smtClean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180000" indent="-180000" algn="r" rtl="1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ar-EG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تشتت الجهود</a:t>
            </a:r>
            <a:endParaRPr lang="en-US" sz="24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60000" lvl="1" indent="-180000" algn="r" rtl="1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ar-EG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خطر </a:t>
            </a:r>
            <a:r>
              <a:rPr lang="ar-EG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إضعاف الرسالة والابتعاد عن الولاية الأساسية </a:t>
            </a:r>
            <a:r>
              <a:rPr lang="ar-EG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للمنظمة</a:t>
            </a:r>
            <a:endParaRPr lang="en-US" sz="24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>
              <a:lnSpc>
                <a:spcPct val="80000"/>
              </a:lnSpc>
              <a:spcBef>
                <a:spcPts val="600"/>
              </a:spcBef>
            </a:pPr>
            <a:endParaRPr lang="en-US" sz="2400" b="0" cap="small" dirty="0" smtClean="0">
              <a:solidFill>
                <a:schemeClr val="accent6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>
              <a:lnSpc>
                <a:spcPct val="80000"/>
              </a:lnSpc>
              <a:spcBef>
                <a:spcPts val="600"/>
              </a:spcBef>
            </a:pPr>
            <a:r>
              <a:rPr lang="ar-EG" sz="2400" cap="small" dirty="0" smtClean="0">
                <a:solidFill>
                  <a:schemeClr val="accent6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التخفيف</a:t>
            </a:r>
          </a:p>
          <a:p>
            <a:pPr algn="r" rtl="1">
              <a:lnSpc>
                <a:spcPct val="80000"/>
              </a:lnSpc>
              <a:spcBef>
                <a:spcPts val="600"/>
              </a:spcBef>
            </a:pPr>
            <a:endParaRPr lang="en-US" sz="1100" dirty="0">
              <a:solidFill>
                <a:schemeClr val="accent6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>
              <a:lnSpc>
                <a:spcPct val="80000"/>
              </a:lnSpc>
              <a:spcBef>
                <a:spcPts val="600"/>
              </a:spcBef>
            </a:pPr>
            <a:r>
              <a:rPr lang="ar-EG" sz="2400" b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</a:t>
            </a:r>
            <a:r>
              <a:rPr lang="ar-SA" sz="2400" b="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تفادي المخاطر: من خلال التركيز </a:t>
            </a:r>
            <a:r>
              <a:rPr lang="ar-SA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على مواطن القوة </a:t>
            </a:r>
            <a:r>
              <a:rPr lang="ar-SA" sz="2400" b="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لدى الاتحاد </a:t>
            </a:r>
            <a:r>
              <a:rPr lang="ar-SA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والتأسيس عليها</a:t>
            </a:r>
            <a:endParaRPr 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>
              <a:lnSpc>
                <a:spcPct val="80000"/>
              </a:lnSpc>
              <a:spcBef>
                <a:spcPts val="600"/>
              </a:spcBef>
            </a:pPr>
            <a:r>
              <a:rPr lang="ar-EG" sz="2400" b="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- </a:t>
            </a:r>
            <a:r>
              <a:rPr lang="ar-SA" sz="2400" b="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الحد </a:t>
            </a:r>
            <a:r>
              <a:rPr lang="ar-SA" sz="2400" b="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من المخاطر: من خلال ضمان </a:t>
            </a:r>
            <a:r>
              <a:rPr lang="ar-SA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اتساق</a:t>
            </a:r>
            <a:r>
              <a:rPr lang="ar-SA" sz="2400" b="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أنشطة الاتحاد/</a:t>
            </a:r>
            <a:r>
              <a:rPr lang="ar-SA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عدم العمل بمعزل عن </a:t>
            </a:r>
            <a:r>
              <a:rPr lang="ar-SA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الآخرين</a:t>
            </a:r>
            <a:endParaRPr 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717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20382" y="228600"/>
            <a:ext cx="7612058" cy="573886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خطة عمل فريق العمل المعني بالتخطيط الاستراتيجي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629774" y="1987236"/>
            <a:ext cx="1620000" cy="23923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marL="72000" indent="-72000" algn="r" rt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ar-SA" sz="12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شحذ الأفكار بشأن الإطار الاستراتيجي للاتحاد وربطه بأهداف التنمية </a:t>
            </a:r>
            <a:r>
              <a:rPr lang="ar-SA" sz="1200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المستدامة</a:t>
            </a:r>
            <a:endParaRPr lang="ar-EG" sz="1200" dirty="0" smtClean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72000" indent="-72000" algn="r" rt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ar-SA" sz="12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تحليل استراتيجي/تحليل الحالة وورش العمل الاستراتيجية </a:t>
            </a:r>
            <a:r>
              <a:rPr lang="ar-SA" sz="1200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الداخلية</a:t>
            </a:r>
            <a:endParaRPr lang="ar-EG" sz="1200" dirty="0" smtClean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72000" indent="-72000" algn="r" rt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ar-SA" sz="12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تقرير بشأن المشاورة العامة الأولى ومشاورة </a:t>
            </a:r>
            <a:r>
              <a:rPr lang="ar-SA" sz="1200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الموظفين</a:t>
            </a:r>
            <a:endParaRPr lang="ar-EG" sz="1200" dirty="0" smtClean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72000" indent="-72000" algn="r" rt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ar-SA" sz="12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استعراض </a:t>
            </a:r>
            <a:r>
              <a:rPr lang="ar-SA" sz="1200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المقاصد</a:t>
            </a:r>
            <a:endParaRPr lang="ar-EG" sz="1200" dirty="0" smtClean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72000" indent="-72000" algn="r" rt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ar-SA" sz="12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استعراض المخاطر </a:t>
            </a:r>
            <a:r>
              <a:rPr lang="ar-SA" sz="1200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الاستراتيجية</a:t>
            </a:r>
            <a:endParaRPr lang="ar-EG" sz="1200" dirty="0" smtClean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72000" indent="-72000" algn="r" rt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ar-SA" sz="12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الأهداف والنتائج والنواتج الأولية</a:t>
            </a:r>
            <a:endParaRPr lang="en-US" sz="1200" dirty="0">
              <a:solidFill>
                <a:srgbClr val="44546A"/>
              </a:solidFill>
            </a:endParaRPr>
          </a:p>
          <a:p>
            <a:pPr marL="72000" indent="-72000" algn="r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en-US" sz="1200" dirty="0">
              <a:solidFill>
                <a:srgbClr val="44546A"/>
              </a:solidFill>
            </a:endParaRPr>
          </a:p>
          <a:p>
            <a:pPr marL="180000" lvl="1" indent="-72000" algn="r" rt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en-US" sz="1200" dirty="0">
              <a:solidFill>
                <a:srgbClr val="44546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9773" y="4623084"/>
            <a:ext cx="1620000" cy="136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marL="72000" indent="-72000" algn="r" rt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ar-SA" sz="12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الإطار الاستراتيجي للاتحاد </a:t>
            </a:r>
            <a:r>
              <a:rPr lang="ar-EG" sz="1200" b="1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/>
            </a:r>
            <a:br>
              <a:rPr lang="ar-EG" sz="1200" b="1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r>
              <a:rPr lang="ar-SA" sz="1200" b="1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</a:t>
            </a:r>
            <a:r>
              <a:rPr lang="ar-SA" sz="12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بما في ذلك رؤيته ورسالته </a:t>
            </a:r>
            <a:r>
              <a:rPr lang="ar-EG" sz="1200" b="1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/>
            </a:r>
            <a:br>
              <a:rPr lang="ar-EG" sz="1200" b="1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r>
              <a:rPr lang="ar-SA" sz="1200" b="1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وقيمه </a:t>
            </a:r>
            <a:r>
              <a:rPr lang="ar-SA" sz="12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وغاياته</a:t>
            </a:r>
            <a:r>
              <a:rPr lang="ar-SA" sz="1200" b="1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endParaRPr lang="ar-EG" sz="1200" b="1" dirty="0" smtClean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72000" indent="-72000" algn="r" rt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ar-SA" sz="12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تقارير بشأن المشاورة والدراسة الاستقصائية </a:t>
            </a:r>
            <a:r>
              <a:rPr lang="ar-SA" sz="1200" b="1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للموظفين</a:t>
            </a:r>
            <a:endParaRPr lang="ar-EG" sz="1200" b="1" dirty="0" smtClean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72000" indent="-72000" algn="r" rt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ar-SA" sz="1200" b="1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الوثائق </a:t>
            </a:r>
            <a:r>
              <a:rPr lang="ar-SA" sz="12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المتعلقة بالاجتماع الثاني لفريق </a:t>
            </a:r>
            <a:r>
              <a:rPr lang="ar-SA" sz="1200" b="1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العمل</a:t>
            </a:r>
            <a:endParaRPr lang="en-US" sz="1200" b="1" dirty="0">
              <a:solidFill>
                <a:srgbClr val="44546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2948" y="1987238"/>
            <a:ext cx="1347636" cy="2392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marL="72000" indent="-72000" algn="r" rt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ar-SA" sz="12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دعم فريق العمل </a:t>
            </a:r>
            <a:r>
              <a:rPr lang="ar-SA" sz="1200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في </a:t>
            </a:r>
            <a:r>
              <a:rPr lang="ar-SA" sz="12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إعداد </a:t>
            </a:r>
            <a:r>
              <a:rPr lang="ar-EG" sz="1200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وإجراء ال</a:t>
            </a:r>
            <a:r>
              <a:rPr lang="ar-SA" sz="1200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مشاورة </a:t>
            </a:r>
            <a:r>
              <a:rPr lang="ar-EG" sz="1200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العامة الثانية </a:t>
            </a:r>
            <a:r>
              <a:rPr lang="ar-SA" sz="1200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بشأن </a:t>
            </a:r>
            <a:r>
              <a:rPr lang="ar-EG" sz="1200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الإطار </a:t>
            </a:r>
            <a:r>
              <a:rPr lang="ar-SA" sz="1200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الاستراتيجي </a:t>
            </a:r>
            <a:r>
              <a:rPr lang="ar-EG" sz="1200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/>
            </a:r>
            <a:br>
              <a:rPr lang="ar-EG" sz="1200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r>
              <a:rPr lang="ar-EG" sz="1200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المقترح للاتحاد</a:t>
            </a:r>
          </a:p>
          <a:p>
            <a:pPr marL="72000" indent="-72000" algn="r" rt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ar-SA" sz="1200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مواصلة </a:t>
            </a:r>
            <a:r>
              <a:rPr lang="ar-SA" sz="12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الأعمال التحضيرية الداخلية</a:t>
            </a:r>
            <a:endParaRPr lang="ar-EG" sz="1200" dirty="0" smtClean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72000" indent="-72000" algn="l" rt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en-US" sz="1200" dirty="0" smtClean="0">
              <a:solidFill>
                <a:srgbClr val="44546A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82947" y="4623085"/>
            <a:ext cx="1346827" cy="136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marL="72000" indent="-72000" algn="r" rt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ar-SA" sz="12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مشاورة فريق العمل المعني بالخطتين الاستراتيجية والمالية بشأن الإطار الاستراتيجي المقترح للاتحاد</a:t>
            </a:r>
            <a:endParaRPr lang="en-US" sz="12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562" y="4623085"/>
            <a:ext cx="1572551" cy="136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>
            <a:noAutofit/>
          </a:bodyPr>
          <a:lstStyle/>
          <a:p>
            <a:pPr algn="r" rtl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ar-SA" sz="12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مشاريع الوثائق المقدمة إلى الاجتماع الرابع لفريق العمل التابع للمجلس والمعني بالخطتين المالية والاستراتيجية وإلى دورة المجلس لعام </a:t>
            </a:r>
            <a:r>
              <a:rPr lang="en-US" sz="9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2018</a:t>
            </a:r>
            <a:endParaRPr lang="en-US" sz="900" b="1" dirty="0">
              <a:solidFill>
                <a:srgbClr val="44546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562" y="1987237"/>
            <a:ext cx="1581801" cy="2397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>
            <a:noAutofit/>
          </a:bodyPr>
          <a:lstStyle/>
          <a:p>
            <a:pPr marL="72000" indent="-72000" algn="r" rt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ar-SA" sz="12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تقرير بشأن المشاورة العامة </a:t>
            </a:r>
            <a:r>
              <a:rPr lang="ar-SA" sz="1200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النهائية</a:t>
            </a:r>
            <a:endParaRPr lang="ar-EG" sz="1200" dirty="0" smtClean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72000" indent="-72000" algn="r" rt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ar-SA" sz="12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مدخلات مقدمة من الأفرقة الاستشارية </a:t>
            </a:r>
            <a:r>
              <a:rPr lang="ar-SA" sz="1200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للقطاعات</a:t>
            </a:r>
            <a:endParaRPr lang="ar-EG" sz="1200" dirty="0" smtClean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72000" indent="-72000" algn="r" rt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ar-SA" sz="1200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توحيد </a:t>
            </a:r>
            <a:r>
              <a:rPr lang="ar-SA" sz="12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ووضع الصيغة النهائية لمشاريع نصوص</a:t>
            </a:r>
            <a:r>
              <a:rPr lang="ar-SA" sz="1200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</a:t>
            </a:r>
            <a:endParaRPr lang="ar-EG" sz="1200" dirty="0" smtClean="0">
              <a:solidFill>
                <a:srgbClr val="44546A"/>
              </a:solidFill>
            </a:endParaRPr>
          </a:p>
          <a:p>
            <a:pPr marL="180000" lvl="1" indent="-72000" algn="r" rt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ar-SA" sz="12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الخطة </a:t>
            </a:r>
            <a:r>
              <a:rPr lang="ar-SA" sz="1200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الاستراتيجية</a:t>
            </a:r>
            <a:endParaRPr lang="ar-EG" sz="1200" dirty="0" smtClean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180000" lvl="1" indent="-72000" algn="r" rt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ar-SA" sz="12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مشاريع القرارات</a:t>
            </a:r>
            <a:endParaRPr lang="ar-EG" sz="1200" dirty="0">
              <a:solidFill>
                <a:srgbClr val="44546A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11116" y="1987237"/>
            <a:ext cx="1346825" cy="2397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2000" indent="-72000" algn="r" rt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ar-SA" sz="12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دعم فريق العمل </a:t>
            </a:r>
            <a:r>
              <a:rPr lang="ar-EG" sz="1200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التابع للمجلس والمعني بالخطتين الاستراتيجية والمالية في إعداد مشاورة مفتوحة بشأن مشروع نص الخطة الاستراتيجية </a:t>
            </a:r>
            <a:br>
              <a:rPr lang="ar-EG" sz="1200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r>
              <a:rPr lang="ar-EG" sz="1200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(بما في ذلك تحليل الحالة)</a:t>
            </a:r>
          </a:p>
          <a:p>
            <a:pPr marL="72000" indent="-72000" algn="r" rt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ar-SA" sz="1200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عرض </a:t>
            </a:r>
            <a:r>
              <a:rPr lang="ar-SA" sz="12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التقدم المحرز والحصول على تعليقات الأفرقة الاستشارية للقطاعات</a:t>
            </a:r>
            <a:endParaRPr lang="en-US" sz="1200" dirty="0">
              <a:solidFill>
                <a:srgbClr val="44546A"/>
              </a:solidFill>
            </a:endParaRPr>
          </a:p>
          <a:p>
            <a:pPr marL="72000" indent="-72000" algn="r" rt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en-US" sz="1200" dirty="0">
              <a:solidFill>
                <a:srgbClr val="44546A"/>
              </a:solidFill>
            </a:endParaRPr>
          </a:p>
        </p:txBody>
      </p:sp>
      <p:sp>
        <p:nvSpPr>
          <p:cNvPr id="14" name="Text Box 9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23812" y="904187"/>
            <a:ext cx="566461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55663" rtl="1" eaLnBrk="0" hangingPunct="0"/>
            <a:r>
              <a:rPr lang="ar-SA" sz="1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خطة عمل فريق العمل المعني بالتخطيط الاستراتيجي التابع للأمانة </a:t>
            </a:r>
            <a:r>
              <a:rPr lang="en-US" sz="10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(SP-WG)</a:t>
            </a:r>
            <a:endParaRPr lang="en-US" sz="1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" name="Text Box 9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54411" y="1767349"/>
            <a:ext cx="689997" cy="19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55663" rtl="1" eaLnBrk="0" hangingPunct="0"/>
            <a:r>
              <a:rPr lang="ar-SA" sz="12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الأنشطة</a:t>
            </a:r>
            <a:endParaRPr lang="en-US" sz="1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11115" y="4623085"/>
            <a:ext cx="1338347" cy="136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ar-SA" sz="12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مشاورة فريق العمل التابع للمجلس والمعني الخطتين المالية والاستراتيجية بشأن مشروع الخطة الاستراتيجية للاتحاد للفترة </a:t>
            </a:r>
            <a:r>
              <a:rPr lang="en-US" sz="9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2023‑2020</a:t>
            </a:r>
            <a:endParaRPr lang="en-US" sz="900" b="1" dirty="0">
              <a:solidFill>
                <a:srgbClr val="44546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17" name="Text Box 9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43630" y="4438419"/>
            <a:ext cx="1200778" cy="18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55663" rtl="1" eaLnBrk="0" hangingPunct="0"/>
            <a:r>
              <a:rPr lang="ar-SA" sz="12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المخرجات الرئيسية</a:t>
            </a:r>
            <a:endParaRPr lang="en-US" sz="1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flipH="1">
            <a:off x="755576" y="1160800"/>
            <a:ext cx="1908272" cy="540000"/>
            <a:chOff x="-152077" y="0"/>
            <a:chExt cx="2500018" cy="792086"/>
          </a:xfrm>
        </p:grpSpPr>
        <p:sp>
          <p:nvSpPr>
            <p:cNvPr id="19" name="Chevron 18"/>
            <p:cNvSpPr/>
            <p:nvPr/>
          </p:nvSpPr>
          <p:spPr>
            <a:xfrm>
              <a:off x="-152077" y="0"/>
              <a:ext cx="2500018" cy="792086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hevron 4"/>
            <p:cNvSpPr/>
            <p:nvPr/>
          </p:nvSpPr>
          <p:spPr>
            <a:xfrm>
              <a:off x="130935" y="0"/>
              <a:ext cx="2108286" cy="792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200" b="1" spc="-30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التحضير للاجتماع الرابع لفريق العمل المعني بالخطتين المالية والاستراتيجية ودورة المجلس لعام </a:t>
              </a:r>
              <a:r>
                <a:rPr lang="en-US" sz="1000" b="1" spc="-30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2018</a:t>
              </a:r>
              <a:endParaRPr lang="en-US" sz="1200" b="1" kern="1200" spc="-30" dirty="0"/>
            </a:p>
          </p:txBody>
        </p:sp>
      </p:grpSp>
      <p:grpSp>
        <p:nvGrpSpPr>
          <p:cNvPr id="21" name="Group 20"/>
          <p:cNvGrpSpPr/>
          <p:nvPr/>
        </p:nvGrpSpPr>
        <p:grpSpPr>
          <a:xfrm flipH="1">
            <a:off x="5076056" y="1160808"/>
            <a:ext cx="1882507" cy="540000"/>
            <a:chOff x="3741182" y="0"/>
            <a:chExt cx="2216566" cy="792086"/>
          </a:xfrm>
        </p:grpSpPr>
        <p:sp>
          <p:nvSpPr>
            <p:cNvPr id="22" name="Chevron 21"/>
            <p:cNvSpPr/>
            <p:nvPr/>
          </p:nvSpPr>
          <p:spPr>
            <a:xfrm>
              <a:off x="3741182" y="0"/>
              <a:ext cx="2216566" cy="792086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hevron 8"/>
            <p:cNvSpPr/>
            <p:nvPr/>
          </p:nvSpPr>
          <p:spPr>
            <a:xfrm>
              <a:off x="3962523" y="0"/>
              <a:ext cx="1773588" cy="792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200" b="1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دعم المشاورة العامة الثانية </a:t>
              </a:r>
              <a:r>
                <a:rPr lang="ar-EG" sz="1200" b="1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/>
              </a:r>
              <a:br>
                <a:rPr lang="ar-EG" sz="1200" b="1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</a:br>
              <a:r>
                <a:rPr lang="ar-SA" sz="1200" b="1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لفريق </a:t>
              </a:r>
              <a:r>
                <a:rPr lang="ar-SA" sz="1200" b="1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العمل</a:t>
              </a:r>
              <a:endParaRPr lang="en-US" sz="1200" b="1" kern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6670562" y="1160800"/>
            <a:ext cx="1717861" cy="540000"/>
            <a:chOff x="5611786" y="0"/>
            <a:chExt cx="2403884" cy="792086"/>
          </a:xfrm>
        </p:grpSpPr>
        <p:sp>
          <p:nvSpPr>
            <p:cNvPr id="25" name="Chevron 24"/>
            <p:cNvSpPr/>
            <p:nvPr/>
          </p:nvSpPr>
          <p:spPr>
            <a:xfrm>
              <a:off x="5611786" y="0"/>
              <a:ext cx="2403884" cy="792086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Chevron 10"/>
            <p:cNvSpPr/>
            <p:nvPr/>
          </p:nvSpPr>
          <p:spPr>
            <a:xfrm>
              <a:off x="5914077" y="0"/>
              <a:ext cx="1974564" cy="792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200" b="1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التحضير للاجتماع الثاني </a:t>
              </a:r>
              <a:r>
                <a:rPr lang="ar-EG" sz="1200" b="1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/>
              </a:r>
              <a:br>
                <a:rPr lang="ar-EG" sz="1200" b="1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</a:br>
              <a:r>
                <a:rPr lang="ar-SA" sz="1200" b="1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لفريق </a:t>
              </a:r>
              <a:r>
                <a:rPr lang="ar-SA" sz="1200" b="1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العمل</a:t>
              </a:r>
              <a:endParaRPr lang="en-US" sz="1200" b="1" kern="1200" dirty="0"/>
            </a:p>
          </p:txBody>
        </p:sp>
      </p:grpSp>
      <p:sp>
        <p:nvSpPr>
          <p:cNvPr id="31" name="AutoShape 3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87624" y="6157459"/>
            <a:ext cx="209550" cy="18256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pPr algn="ctr" eaLnBrk="0" hangingPunct="0"/>
            <a:endParaRPr lang="en-US" sz="1400" b="1">
              <a:solidFill>
                <a:schemeClr val="bg2"/>
              </a:solidFill>
            </a:endParaRPr>
          </a:p>
        </p:txBody>
      </p:sp>
      <p:sp>
        <p:nvSpPr>
          <p:cNvPr id="35" name="Text Box 9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32061" y="6043864"/>
            <a:ext cx="612347" cy="19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55663" eaLnBrk="0" hangingPunct="0"/>
            <a:r>
              <a:rPr lang="ar-SA" sz="12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الجدول الزمني</a:t>
            </a:r>
            <a:endParaRPr lang="en-US" sz="1000" b="1" i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36" name="Elbow Connector 71"/>
          <p:cNvCxnSpPr/>
          <p:nvPr/>
        </p:nvCxnSpPr>
        <p:spPr>
          <a:xfrm>
            <a:off x="910563" y="6342342"/>
            <a:ext cx="7272000" cy="1"/>
          </a:xfrm>
          <a:prstGeom prst="straightConnector1">
            <a:avLst/>
          </a:prstGeom>
          <a:ln w="28575"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9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9102" y="6444044"/>
            <a:ext cx="22387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55663" rtl="1" eaLnBrk="0" hangingPunct="0"/>
            <a:r>
              <a:rPr lang="ar-SA" sz="1200" b="1" spc="-3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أبريل</a:t>
            </a:r>
            <a:r>
              <a:rPr lang="ar-EG" sz="1200" b="1" spc="-3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/ </a:t>
            </a:r>
            <a:r>
              <a:rPr lang="ar-SA" sz="1200" b="1" spc="-3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المجلس </a:t>
            </a:r>
            <a:r>
              <a:rPr lang="en-US" sz="900" b="1" spc="-3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2018</a:t>
            </a:r>
            <a:r>
              <a:rPr lang="ar-SA" sz="1200" b="1" spc="-3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(الاجتماع الرابع لفريق العمل التابع للمجلس والمعني بالخطتين المالية والاستراتيجية)</a:t>
            </a:r>
            <a:endParaRPr lang="en-US" sz="1200" b="1" spc="-30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 flipH="1">
            <a:off x="3682563" y="1160808"/>
            <a:ext cx="1753533" cy="540000"/>
            <a:chOff x="3807" y="0"/>
            <a:chExt cx="2159345" cy="792086"/>
          </a:xfrm>
        </p:grpSpPr>
        <p:sp>
          <p:nvSpPr>
            <p:cNvPr id="47" name="Chevron 46"/>
            <p:cNvSpPr/>
            <p:nvPr/>
          </p:nvSpPr>
          <p:spPr>
            <a:xfrm>
              <a:off x="3807" y="0"/>
              <a:ext cx="2159345" cy="792086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Chevron 4"/>
            <p:cNvSpPr/>
            <p:nvPr/>
          </p:nvSpPr>
          <p:spPr>
            <a:xfrm>
              <a:off x="225355" y="0"/>
              <a:ext cx="1749204" cy="792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200" b="1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التحضير للاجتماع الثالث </a:t>
              </a:r>
              <a:r>
                <a:rPr lang="ar-EG" sz="1200" b="1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/>
              </a:r>
              <a:br>
                <a:rPr lang="ar-EG" sz="1200" b="1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</a:br>
              <a:r>
                <a:rPr lang="ar-SA" sz="1200" b="1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لفريق </a:t>
              </a:r>
              <a:r>
                <a:rPr lang="ar-SA" sz="1200" b="1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العمل</a:t>
              </a:r>
              <a:endParaRPr lang="en-US" sz="1200" b="1" kern="1200" dirty="0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3757941" y="1987236"/>
            <a:ext cx="1525006" cy="2397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marL="72000" indent="-72000" algn="r" rt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ar-SA" sz="12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تقرير بشأن المشاورة </a:t>
            </a:r>
            <a:r>
              <a:rPr lang="ar-SA" sz="1200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الثانية</a:t>
            </a:r>
            <a:endParaRPr lang="ar-EG" sz="1200" dirty="0" smtClean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72000" indent="-72000" algn="r" rt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ar-SA" sz="1200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عرض </a:t>
            </a:r>
            <a:r>
              <a:rPr lang="ar-SA" sz="12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صيغة مراجَعة للأهداف والنتائج والنواتج القطاعية والمشتركة بين </a:t>
            </a:r>
            <a:r>
              <a:rPr lang="ar-SA" sz="1200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القطاعات</a:t>
            </a:r>
            <a:endParaRPr lang="ar-EG" sz="1200" dirty="0" smtClean="0">
              <a:solidFill>
                <a:srgbClr val="44546A"/>
              </a:solidFill>
            </a:endParaRPr>
          </a:p>
          <a:p>
            <a:pPr marL="72000" indent="-72000" algn="r" rt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ar-SA" sz="12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مدخلات للمؤتمر العالمي لتنمية الاتصالات لعام </a:t>
            </a:r>
            <a:r>
              <a:rPr lang="en-US" sz="900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2017</a:t>
            </a:r>
            <a:endParaRPr lang="ar-EG" sz="900" dirty="0" smtClean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72000" indent="-72000" algn="r" rt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ar-SA" sz="12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مشروع نص الخطة </a:t>
            </a:r>
            <a:r>
              <a:rPr lang="ar-SA" sz="1200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الاستراتيجية</a:t>
            </a:r>
            <a:endParaRPr lang="ar-EG" sz="1200" dirty="0" smtClean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72000" indent="-72000" algn="r" rt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ar-SA" sz="12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مشروع تحليل الحالة </a:t>
            </a:r>
            <a:r>
              <a:rPr lang="ar-SA" sz="1200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الاستراتيجية</a:t>
            </a:r>
            <a:endParaRPr lang="ar-EG" sz="1200" dirty="0" smtClean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72000" indent="-72000" algn="r" rt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ar-SA" sz="12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مقترح بشأن </a:t>
            </a:r>
            <a:r>
              <a:rPr lang="ar-SA" sz="1200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المقاصد</a:t>
            </a:r>
            <a:endParaRPr lang="ar-EG" sz="1200" dirty="0" smtClean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72000" indent="-72000" algn="r" rt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ar-SA" sz="12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مشاريع مراجعة القرارات </a:t>
            </a:r>
            <a:endParaRPr lang="en-US" sz="1200" dirty="0">
              <a:solidFill>
                <a:srgbClr val="44546A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757941" y="4623084"/>
            <a:ext cx="1525005" cy="136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marL="72000" indent="-72000" algn="r" rt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ar-SA" sz="12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مشروع نص الخطة الاستراتيجية (بما في ذلك تحليل الحالة)</a:t>
            </a:r>
            <a:endParaRPr lang="ar-EG" sz="12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72000" indent="-72000" algn="r" rt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ar-SA" sz="12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مشاريع مراجعة القرارات</a:t>
            </a:r>
            <a:endParaRPr lang="ar-EG" sz="12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72000" indent="-72000" algn="r" rt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ar-SA" sz="12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الوثائق المقدمة للاجتماع الثالث لفريق العمل</a:t>
            </a:r>
            <a:endParaRPr lang="en-US" sz="12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grpSp>
        <p:nvGrpSpPr>
          <p:cNvPr id="51" name="Group 50"/>
          <p:cNvGrpSpPr/>
          <p:nvPr/>
        </p:nvGrpSpPr>
        <p:grpSpPr>
          <a:xfrm flipH="1">
            <a:off x="2348355" y="1160808"/>
            <a:ext cx="1647581" cy="540000"/>
            <a:chOff x="2132128" y="0"/>
            <a:chExt cx="2028872" cy="792086"/>
          </a:xfrm>
        </p:grpSpPr>
        <p:sp>
          <p:nvSpPr>
            <p:cNvPr id="52" name="Chevron 51"/>
            <p:cNvSpPr/>
            <p:nvPr/>
          </p:nvSpPr>
          <p:spPr>
            <a:xfrm>
              <a:off x="2132128" y="0"/>
              <a:ext cx="1955031" cy="792086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Chevron 6"/>
            <p:cNvSpPr/>
            <p:nvPr/>
          </p:nvSpPr>
          <p:spPr>
            <a:xfrm>
              <a:off x="2220800" y="0"/>
              <a:ext cx="1940200" cy="792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200" b="1" spc="-30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دعم مشاورة فريق العمل بشأن </a:t>
              </a:r>
              <a:r>
                <a:rPr lang="ar-EG" sz="1200" b="1" spc="-3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/>
              </a:r>
              <a:br>
                <a:rPr lang="ar-EG" sz="1200" b="1" spc="-3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</a:br>
              <a:r>
                <a:rPr lang="ar-SA" sz="1200" b="1" spc="-3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مشروع </a:t>
              </a:r>
              <a:r>
                <a:rPr lang="ar-SA" sz="1200" b="1" spc="-30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الخطة الاستراتيجية</a:t>
              </a:r>
              <a:endParaRPr lang="en-US" sz="1100" b="1" spc="-30" dirty="0"/>
            </a:p>
          </p:txBody>
        </p:sp>
      </p:grpSp>
      <p:sp>
        <p:nvSpPr>
          <p:cNvPr id="54" name="Text Box 9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64197" y="6444044"/>
            <a:ext cx="2015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55663" rtl="1" eaLnBrk="0" hangingPunct="0"/>
            <a:r>
              <a:rPr lang="ar-SA" sz="1200" b="1" spc="-3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نهاية يناير </a:t>
            </a:r>
            <a:r>
              <a:rPr lang="en-US" sz="900" b="1" spc="-3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2018</a:t>
            </a:r>
            <a:r>
              <a:rPr lang="ar-SA" sz="1200" b="1" spc="-3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(الاجتماع الثالث لفريق العمل التابع للمجلس والمعني بالخطتين المالية والاستراتيجية)</a:t>
            </a:r>
            <a:endParaRPr lang="en-US" sz="1200" b="1" spc="-3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5" name="AutoShape 3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35896" y="6148677"/>
            <a:ext cx="209550" cy="18256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pPr algn="ctr" eaLnBrk="0" hangingPunct="0"/>
            <a:endParaRPr lang="en-US" sz="1400" b="1">
              <a:solidFill>
                <a:schemeClr val="bg2"/>
              </a:solidFill>
            </a:endParaRPr>
          </a:p>
        </p:txBody>
      </p:sp>
      <p:sp>
        <p:nvSpPr>
          <p:cNvPr id="56" name="Text Box 9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63610" y="6444044"/>
            <a:ext cx="2160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55663" rtl="1" eaLnBrk="0" hangingPunct="0"/>
            <a:r>
              <a:rPr lang="en-US" sz="900" b="1" spc="-30" dirty="0">
                <a:latin typeface="+mj-lt"/>
                <a:ea typeface="Times New Roman" panose="02020603050405020304" pitchFamily="18" charset="0"/>
                <a:cs typeface="Traditional Arabic" panose="02020603050405020304" pitchFamily="18" charset="-78"/>
              </a:rPr>
              <a:t>12-11 </a:t>
            </a:r>
            <a:r>
              <a:rPr lang="ar-EG" sz="1200" b="1" spc="-3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1200" b="1" spc="-3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سبتمبر</a:t>
            </a:r>
            <a:r>
              <a:rPr lang="en-US" sz="900" b="1" spc="-30" dirty="0" smtClean="0">
                <a:latin typeface="+mj-lt"/>
                <a:ea typeface="Times New Roman" panose="02020603050405020304" pitchFamily="18" charset="0"/>
                <a:cs typeface="Traditional Arabic" panose="02020603050405020304" pitchFamily="18" charset="-78"/>
              </a:rPr>
              <a:t>2017</a:t>
            </a:r>
            <a:r>
              <a:rPr lang="en-US" sz="1200" b="1" spc="-3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1200" b="1" spc="-3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1200" b="1" spc="-3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(الاجتماع </a:t>
            </a:r>
            <a:r>
              <a:rPr lang="ar-SA" sz="1200" b="1" spc="-3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الثاني لفريق </a:t>
            </a:r>
            <a:r>
              <a:rPr lang="ar-SA" sz="1200" b="1" spc="-3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العمل</a:t>
            </a:r>
            <a:r>
              <a:rPr lang="ar-EG" sz="1200" b="1" spc="-3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التابع للمجلس والمعني بالخطتين المالية والاستراتيجية</a:t>
            </a:r>
            <a:r>
              <a:rPr lang="ar-SA" sz="1200" b="1" spc="-3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endParaRPr lang="en-US" sz="1200" b="1" spc="-30" dirty="0">
              <a:solidFill>
                <a:schemeClr val="tx2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7" name="AutoShape 3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516216" y="6157459"/>
            <a:ext cx="209550" cy="18256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pPr algn="ctr" eaLnBrk="0" hangingPunct="0"/>
            <a:endParaRPr lang="en-US" sz="140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6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82" y="228600"/>
            <a:ext cx="7612058" cy="573886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الخطر الاستراتيجي </a:t>
            </a:r>
            <a:r>
              <a:rPr lang="en-US" sz="4000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1608" y="1340768"/>
            <a:ext cx="7850832" cy="37721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72000" tIns="36000" rIns="72000" bIns="3600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/>
            </a:lvl1pPr>
          </a:lstStyle>
          <a:p>
            <a:pPr algn="r" rtl="1">
              <a:lnSpc>
                <a:spcPct val="80000"/>
              </a:lnSpc>
              <a:spcBef>
                <a:spcPts val="600"/>
              </a:spcBef>
            </a:pPr>
            <a:r>
              <a:rPr lang="ar-EG" sz="2400" cap="small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الخطر</a:t>
            </a:r>
          </a:p>
          <a:p>
            <a:pPr algn="r" rtl="1">
              <a:lnSpc>
                <a:spcPct val="80000"/>
              </a:lnSpc>
              <a:spcBef>
                <a:spcPts val="600"/>
              </a:spcBef>
            </a:pPr>
            <a:endParaRPr lang="en-US" sz="1000" cap="small" dirty="0" smtClean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180000" indent="-180000" algn="r" rtl="1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ar-EG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عدم </a:t>
            </a:r>
            <a:r>
              <a:rPr lang="ar-EG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الاستجابة بسرعة للاحتياجات الناشئة والابتكار </a:t>
            </a:r>
            <a:endParaRPr lang="en-US" sz="24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60000" lvl="1" indent="-180000" algn="r" rtl="1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ar-EG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خطر </a:t>
            </a:r>
            <a:r>
              <a:rPr lang="ar-EG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عدم الاستجابة، بما يؤدي إلى انسحاب الأعضاء وأصحاب المصلحة </a:t>
            </a:r>
            <a:r>
              <a:rPr lang="ar-EG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الآخرين</a:t>
            </a:r>
            <a:endParaRPr lang="en-US" sz="24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60000" lvl="1" indent="-180000" algn="r" rtl="1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ar-EG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خطر </a:t>
            </a:r>
            <a:r>
              <a:rPr lang="ar-SA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التخلف عن </a:t>
            </a:r>
            <a:r>
              <a:rPr lang="ar-SA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الركب</a:t>
            </a:r>
            <a:endParaRPr lang="en-US" sz="24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>
              <a:lnSpc>
                <a:spcPct val="80000"/>
              </a:lnSpc>
              <a:spcBef>
                <a:spcPts val="600"/>
              </a:spcBef>
            </a:pPr>
            <a:endParaRPr lang="en-US" sz="2400" b="0" cap="small" dirty="0" smtClean="0">
              <a:solidFill>
                <a:schemeClr val="accent6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>
              <a:lnSpc>
                <a:spcPct val="80000"/>
              </a:lnSpc>
              <a:spcBef>
                <a:spcPts val="600"/>
              </a:spcBef>
            </a:pPr>
            <a:r>
              <a:rPr lang="ar-EG" sz="2400" cap="small" dirty="0" smtClean="0">
                <a:solidFill>
                  <a:schemeClr val="accent6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التخفيف</a:t>
            </a:r>
          </a:p>
          <a:p>
            <a:pPr algn="r" rtl="1">
              <a:lnSpc>
                <a:spcPct val="80000"/>
              </a:lnSpc>
              <a:spcBef>
                <a:spcPts val="600"/>
              </a:spcBef>
            </a:pPr>
            <a:endParaRPr lang="en-US" sz="1050" dirty="0">
              <a:solidFill>
                <a:schemeClr val="accent6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>
              <a:lnSpc>
                <a:spcPct val="80000"/>
              </a:lnSpc>
              <a:spcBef>
                <a:spcPts val="600"/>
              </a:spcBef>
            </a:pPr>
            <a:r>
              <a:rPr lang="ar-EG" sz="2400" b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</a:t>
            </a:r>
            <a:r>
              <a:rPr lang="ar-SA" sz="2400" b="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تفادي المخاطر: </a:t>
            </a:r>
            <a:r>
              <a:rPr lang="ar-SA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التخطيط للمستقبل </a:t>
            </a:r>
            <a:r>
              <a:rPr lang="ar-SA" sz="2400" b="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و</a:t>
            </a:r>
            <a:r>
              <a:rPr lang="ar-SY" sz="2400" b="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التمتع </a:t>
            </a:r>
            <a:r>
              <a:rPr lang="ar-SY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بالسرعة والاستجابة والابتكار</a:t>
            </a:r>
            <a:endParaRPr lang="ar-EG" sz="24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>
              <a:lnSpc>
                <a:spcPct val="80000"/>
              </a:lnSpc>
              <a:spcBef>
                <a:spcPts val="600"/>
              </a:spcBef>
            </a:pPr>
            <a:r>
              <a:rPr lang="ar-EG" sz="2400" b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</a:t>
            </a:r>
            <a:r>
              <a:rPr lang="ar-SA" sz="2400" b="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الحد من المخاطر: تعريف </a:t>
            </a:r>
            <a:r>
              <a:rPr lang="ar-SA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ثقافة </a:t>
            </a:r>
            <a:r>
              <a:rPr lang="ar-EG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تنظيمية </a:t>
            </a:r>
            <a:r>
              <a:rPr lang="ar-EG" sz="2400" b="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ملائمة للغرض وتعزيزها وتنفيذها</a:t>
            </a:r>
            <a:endParaRPr lang="ar-EG" sz="2400" b="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>
              <a:lnSpc>
                <a:spcPct val="80000"/>
              </a:lnSpc>
              <a:spcBef>
                <a:spcPts val="600"/>
              </a:spcBef>
            </a:pPr>
            <a:r>
              <a:rPr lang="ar-EG" sz="2400" b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</a:t>
            </a:r>
            <a:r>
              <a:rPr lang="ar-SA" sz="2400" b="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نقل المخاطر: </a:t>
            </a:r>
            <a:r>
              <a:rPr lang="ar-SY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إشراك أصحاب المصلحة </a:t>
            </a:r>
            <a:r>
              <a:rPr lang="ar-SY" sz="2400" b="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بشكل استباقي</a:t>
            </a:r>
            <a:endParaRPr lang="en-US" sz="2400" b="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02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82" y="228600"/>
            <a:ext cx="7612058" cy="573886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الخطر </a:t>
            </a:r>
            <a:r>
              <a:rPr lang="ar-SA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الاستراتيجي</a:t>
            </a:r>
            <a:r>
              <a:rPr lang="ar-EG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en-US" sz="4000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4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5584" y="1484784"/>
            <a:ext cx="8066856" cy="3553656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/>
            </a:lvl1pPr>
          </a:lstStyle>
          <a:p>
            <a:pPr algn="r" rtl="1">
              <a:lnSpc>
                <a:spcPct val="80000"/>
              </a:lnSpc>
              <a:spcBef>
                <a:spcPts val="600"/>
              </a:spcBef>
            </a:pPr>
            <a:r>
              <a:rPr lang="ar-EG" sz="2400" cap="small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الخطر</a:t>
            </a:r>
            <a:br>
              <a:rPr lang="ar-EG" sz="2400" cap="small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en-US" sz="1100" cap="small" dirty="0" smtClean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180000" indent="-180000" algn="r" rtl="1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ar-EG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المخاوف </a:t>
            </a:r>
            <a:r>
              <a:rPr lang="ar-SA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المتصلة بالثقة </a:t>
            </a:r>
            <a:r>
              <a:rPr lang="ar-SA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والطمأنينة</a:t>
            </a:r>
            <a:endParaRPr lang="en-US" sz="24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60000" lvl="1" indent="-180000" algn="r" rtl="1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ar-EG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خطر </a:t>
            </a:r>
            <a:r>
              <a:rPr lang="ar-SA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تزايد المخاوف المتصلة بالثقة التي يعرب عنها الأعضاء وأصحاب المصلحة </a:t>
            </a:r>
            <a:endParaRPr lang="en-US" sz="24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60000" lvl="1" indent="-180000" algn="r" rtl="1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ar-EG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خطر </a:t>
            </a:r>
            <a:r>
              <a:rPr lang="ar-SA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تزايد المخاوف بشأن الثقة لدى </a:t>
            </a:r>
            <a:r>
              <a:rPr lang="ar-SA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الأعضاء</a:t>
            </a:r>
            <a:endParaRPr 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>
              <a:lnSpc>
                <a:spcPct val="80000"/>
              </a:lnSpc>
              <a:spcBef>
                <a:spcPts val="600"/>
              </a:spcBef>
            </a:pPr>
            <a:endParaRPr lang="en-US" sz="2400" b="0" cap="small" dirty="0" smtClean="0">
              <a:solidFill>
                <a:schemeClr val="accent6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>
              <a:lnSpc>
                <a:spcPct val="80000"/>
              </a:lnSpc>
              <a:spcBef>
                <a:spcPts val="600"/>
              </a:spcBef>
            </a:pPr>
            <a:r>
              <a:rPr lang="ar-EG" sz="2400" cap="small" dirty="0" smtClean="0">
                <a:solidFill>
                  <a:schemeClr val="accent6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التخفيف</a:t>
            </a:r>
            <a:br>
              <a:rPr lang="ar-EG" sz="2400" cap="small" dirty="0" smtClean="0">
                <a:solidFill>
                  <a:schemeClr val="accent6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en-US" sz="1200" cap="small" dirty="0">
              <a:solidFill>
                <a:schemeClr val="accent6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>
              <a:lnSpc>
                <a:spcPct val="80000"/>
              </a:lnSpc>
              <a:spcBef>
                <a:spcPts val="600"/>
              </a:spcBef>
            </a:pPr>
            <a:r>
              <a:rPr lang="ar-EG" sz="2400" b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</a:t>
            </a:r>
            <a:r>
              <a:rPr lang="ar-SA" sz="2400" b="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تفادي المخاطر: </a:t>
            </a:r>
            <a:r>
              <a:rPr lang="ar-SA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اعتماد قيم مشتركة وتنفيذها </a:t>
            </a:r>
            <a:r>
              <a:rPr lang="ar-SA" sz="2400" b="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- </a:t>
            </a:r>
            <a:r>
              <a:rPr lang="ar-EG" sz="2400" b="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استرشاد جميع التدابير بالقيم المعتمدة</a:t>
            </a:r>
            <a:endParaRPr lang="ar-EG" sz="2400" b="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177800" indent="-177800" algn="r" rtl="1">
              <a:lnSpc>
                <a:spcPct val="80000"/>
              </a:lnSpc>
              <a:spcBef>
                <a:spcPts val="600"/>
              </a:spcBef>
            </a:pPr>
            <a:r>
              <a:rPr lang="ar-EG" sz="2400" b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</a:t>
            </a:r>
            <a:r>
              <a:rPr lang="ar-SA" sz="2400" b="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الحد من المخاطر: </a:t>
            </a:r>
            <a:r>
              <a:rPr lang="ar-SA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التفاعل مع الأعضاء </a:t>
            </a:r>
            <a:r>
              <a:rPr lang="ar-SA" sz="2400" b="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وأصحاب المصلحة الآخرين، </a:t>
            </a:r>
            <a:r>
              <a:rPr lang="ar-SA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تحسين التواصل</a:t>
            </a:r>
            <a:r>
              <a:rPr lang="ar-SA" sz="2400" b="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،</a:t>
            </a:r>
            <a:r>
              <a:rPr lang="ar-EG" sz="2400" b="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/>
            </a:r>
            <a:br>
              <a:rPr lang="ar-EG" sz="2400" b="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r>
              <a:rPr lang="ar-SA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الالتزام </a:t>
            </a:r>
            <a:r>
              <a:rPr lang="ar-SA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بالقيم</a:t>
            </a:r>
            <a:r>
              <a:rPr lang="ar-SA" sz="2400" b="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، </a:t>
            </a:r>
            <a:r>
              <a:rPr lang="ar-SA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تعزيز المسؤولية عن المبادرات الاستراتيجية</a:t>
            </a:r>
            <a:endParaRPr 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04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82" y="228600"/>
            <a:ext cx="7612058" cy="573886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>
                <a:solidFill>
                  <a:srgbClr val="44546A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الخطر الاستراتيجي</a:t>
            </a:r>
            <a:r>
              <a:rPr lang="ar-EG" dirty="0">
                <a:solidFill>
                  <a:srgbClr val="44546A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en-US" sz="4000" dirty="0" smtClean="0">
                <a:solidFill>
                  <a:srgbClr val="44546A"/>
                </a:solidFill>
                <a:latin typeface="+mn-lt"/>
                <a:ea typeface="Times New Roman" panose="02020603050405020304" pitchFamily="18" charset="0"/>
                <a:cs typeface="Traditional Arabic" panose="02020603050405020304" pitchFamily="18" charset="-78"/>
              </a:rPr>
              <a:t>5</a:t>
            </a:r>
            <a:endParaRPr lang="en-US" dirty="0">
              <a:latin typeface="+mn-lt"/>
              <a:cs typeface="Traditional Arabic" panose="02020603050405020304" pitchFamily="18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32</a:t>
            </a:fld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584" y="1340768"/>
            <a:ext cx="8066856" cy="4824536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/>
            </a:lvl1pPr>
          </a:lstStyle>
          <a:p>
            <a:pPr algn="r" rtl="1">
              <a:lnSpc>
                <a:spcPct val="80000"/>
              </a:lnSpc>
              <a:spcBef>
                <a:spcPts val="600"/>
              </a:spcBef>
            </a:pPr>
            <a:r>
              <a:rPr lang="ar-EG" sz="2400" cap="small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الخطر</a:t>
            </a:r>
            <a:br>
              <a:rPr lang="ar-EG" sz="2400" cap="small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en-US" sz="1200" cap="small" dirty="0" smtClean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180000" indent="-180000" algn="r" rtl="1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ar-EG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هياكل </a:t>
            </a:r>
            <a:r>
              <a:rPr lang="ar-SA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وأدوات ومنهجية وعمليات داخلية غير </a:t>
            </a:r>
            <a:r>
              <a:rPr lang="ar-SA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كافية</a:t>
            </a:r>
            <a:endParaRPr lang="en-US" sz="24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60000" lvl="1" indent="-180000" algn="r" rtl="1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ar-EG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خطر </a:t>
            </a:r>
            <a:r>
              <a:rPr lang="ar-SA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أن تصبح الهياكل والأساليب والأدوات غير كافية وغير </a:t>
            </a:r>
            <a:r>
              <a:rPr lang="ar-SA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فعالة</a:t>
            </a:r>
            <a:endParaRPr lang="en-US" sz="24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>
              <a:lnSpc>
                <a:spcPct val="80000"/>
              </a:lnSpc>
              <a:spcBef>
                <a:spcPts val="600"/>
              </a:spcBef>
            </a:pPr>
            <a:endParaRPr lang="en-US" sz="2400" b="0" cap="small" dirty="0" smtClean="0">
              <a:solidFill>
                <a:schemeClr val="accent6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>
              <a:lnSpc>
                <a:spcPct val="80000"/>
              </a:lnSpc>
              <a:spcBef>
                <a:spcPts val="600"/>
              </a:spcBef>
            </a:pPr>
            <a:r>
              <a:rPr lang="ar-EG" sz="2400" cap="small" dirty="0" smtClean="0">
                <a:solidFill>
                  <a:schemeClr val="accent6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التخفيف</a:t>
            </a:r>
            <a:br>
              <a:rPr lang="ar-EG" sz="2400" cap="small" dirty="0" smtClean="0">
                <a:solidFill>
                  <a:schemeClr val="accent6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en-US" sz="1200" cap="small" dirty="0">
              <a:solidFill>
                <a:schemeClr val="accent6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>
              <a:lnSpc>
                <a:spcPct val="80000"/>
              </a:lnSpc>
              <a:spcBef>
                <a:spcPts val="600"/>
              </a:spcBef>
            </a:pPr>
            <a:r>
              <a:rPr lang="ar-EG" sz="2400" b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</a:t>
            </a:r>
            <a:r>
              <a:rPr lang="ar-SA" sz="2400" b="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الحد من المخاطر: </a:t>
            </a:r>
            <a:r>
              <a:rPr lang="ar-SA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تحسين</a:t>
            </a:r>
            <a:r>
              <a:rPr lang="ar-SA" sz="2400" b="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الهياكل الداخلية </a:t>
            </a:r>
            <a:r>
              <a:rPr lang="ar-SA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والأدوات والمنهجيات والعمليات</a:t>
            </a:r>
            <a:endParaRPr lang="ar-EG" sz="24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>
              <a:lnSpc>
                <a:spcPct val="80000"/>
              </a:lnSpc>
              <a:spcBef>
                <a:spcPts val="600"/>
              </a:spcBef>
            </a:pPr>
            <a:r>
              <a:rPr lang="ar-EG" sz="2400" b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</a:t>
            </a:r>
            <a:r>
              <a:rPr lang="ar-SA" sz="2400" b="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نقل المخاطر: الشروع في عمليات من أجل </a:t>
            </a:r>
            <a:r>
              <a:rPr lang="ar-SA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إقرار الجودة</a:t>
            </a:r>
            <a:endParaRPr lang="ar-EG" sz="24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>
              <a:lnSpc>
                <a:spcPct val="80000"/>
              </a:lnSpc>
              <a:spcBef>
                <a:spcPts val="600"/>
              </a:spcBef>
            </a:pPr>
            <a:r>
              <a:rPr lang="ar-EG" sz="2400" b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</a:t>
            </a:r>
            <a:r>
              <a:rPr lang="ar-SA" sz="2400" b="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الحد من المخاطر: تحسين التواصل </a:t>
            </a:r>
            <a:r>
              <a:rPr lang="ar-SA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داخلياً وخارجياً</a:t>
            </a:r>
            <a:endParaRPr 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208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82" y="228600"/>
            <a:ext cx="7612058" cy="573886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>
                <a:solidFill>
                  <a:srgbClr val="44546A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الخطر الاستراتيجي</a:t>
            </a:r>
            <a:r>
              <a:rPr lang="ar-EG" dirty="0">
                <a:solidFill>
                  <a:srgbClr val="44546A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en-US" sz="4000" dirty="0" smtClean="0">
                <a:solidFill>
                  <a:srgbClr val="44546A"/>
                </a:solidFill>
                <a:latin typeface="+mn-lt"/>
                <a:ea typeface="Times New Roman" panose="02020603050405020304" pitchFamily="18" charset="0"/>
                <a:cs typeface="Traditional Arabic" panose="02020603050405020304" pitchFamily="18" charset="-78"/>
              </a:rPr>
              <a:t>6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0573" y="1412776"/>
            <a:ext cx="8138864" cy="3642911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/>
            </a:lvl1pPr>
          </a:lstStyle>
          <a:p>
            <a:pPr algn="r" rtl="1">
              <a:lnSpc>
                <a:spcPct val="80000"/>
              </a:lnSpc>
              <a:spcBef>
                <a:spcPts val="600"/>
              </a:spcBef>
            </a:pPr>
            <a:r>
              <a:rPr lang="ar-EG" sz="2400" cap="small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الخطر</a:t>
            </a:r>
            <a:br>
              <a:rPr lang="ar-EG" sz="2400" cap="small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en-US" sz="1200" cap="small" dirty="0" smtClean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180000" indent="-180000" algn="r" rtl="1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ar-EG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عدم </a:t>
            </a:r>
            <a:r>
              <a:rPr lang="ar-EG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كفاية التمويل (دعم غير كافٍ من حيث التمويل</a:t>
            </a:r>
            <a:r>
              <a:rPr lang="ar-EG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endParaRPr lang="en-US" sz="24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60000" lvl="1" indent="-180000" algn="r" rtl="1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ar-EG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خطر </a:t>
            </a:r>
            <a:r>
              <a:rPr lang="ar-EG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انخفاض المساهمات المالية </a:t>
            </a:r>
            <a:endParaRPr lang="en-US" sz="24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>
              <a:lnSpc>
                <a:spcPct val="80000"/>
              </a:lnSpc>
              <a:spcBef>
                <a:spcPts val="600"/>
              </a:spcBef>
            </a:pPr>
            <a:endParaRPr lang="en-US" sz="2400" b="0" cap="small" dirty="0" smtClean="0">
              <a:solidFill>
                <a:schemeClr val="accent6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>
              <a:lnSpc>
                <a:spcPct val="80000"/>
              </a:lnSpc>
              <a:spcBef>
                <a:spcPts val="600"/>
              </a:spcBef>
            </a:pPr>
            <a:r>
              <a:rPr lang="ar-EG" sz="2400" cap="small" dirty="0" smtClean="0">
                <a:solidFill>
                  <a:schemeClr val="accent6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التخفيف</a:t>
            </a:r>
            <a:br>
              <a:rPr lang="ar-EG" sz="2400" cap="small" dirty="0" smtClean="0">
                <a:solidFill>
                  <a:schemeClr val="accent6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en-US" sz="1200" cap="small" dirty="0">
              <a:solidFill>
                <a:schemeClr val="accent6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>
              <a:lnSpc>
                <a:spcPct val="80000"/>
              </a:lnSpc>
              <a:spcBef>
                <a:spcPts val="600"/>
              </a:spcBef>
            </a:pPr>
            <a:r>
              <a:rPr lang="ar-EG" sz="2400" b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</a:t>
            </a:r>
            <a:r>
              <a:rPr lang="ar-SA" sz="2400" b="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الحد من المخاطر: التركيز على </a:t>
            </a:r>
            <a:r>
              <a:rPr lang="ar-SA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أسواق وأطراف فاعلة جديدة</a:t>
            </a:r>
            <a:endParaRPr lang="ar-EG" sz="24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>
              <a:lnSpc>
                <a:spcPct val="80000"/>
              </a:lnSpc>
              <a:spcBef>
                <a:spcPts val="600"/>
              </a:spcBef>
            </a:pPr>
            <a:r>
              <a:rPr lang="ar-EG" sz="2400" b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</a:t>
            </a:r>
            <a:r>
              <a:rPr lang="ar-SA" sz="2400" b="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الحد من المخاطر: </a:t>
            </a:r>
            <a:r>
              <a:rPr lang="ar-SY" sz="2400" b="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ضمان </a:t>
            </a:r>
            <a:r>
              <a:rPr lang="ar-SY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التخطيط المالي الفعّال</a:t>
            </a:r>
            <a:endParaRPr lang="ar-EG" sz="24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>
              <a:lnSpc>
                <a:spcPct val="80000"/>
              </a:lnSpc>
              <a:spcBef>
                <a:spcPts val="600"/>
              </a:spcBef>
            </a:pPr>
            <a:r>
              <a:rPr lang="ar-EG" sz="2400" b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</a:t>
            </a:r>
            <a:r>
              <a:rPr lang="ar-SA" sz="2400" b="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الحد من المخاطر: </a:t>
            </a:r>
            <a:r>
              <a:rPr lang="ar-SA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استراتيجية إشراك </a:t>
            </a:r>
            <a:r>
              <a:rPr lang="ar-SA" sz="2400" b="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الأعضاء</a:t>
            </a:r>
            <a:endParaRPr lang="ar-EG" sz="2400" b="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>
              <a:lnSpc>
                <a:spcPct val="80000"/>
              </a:lnSpc>
              <a:spcBef>
                <a:spcPts val="600"/>
              </a:spcBef>
            </a:pPr>
            <a:r>
              <a:rPr lang="ar-EG" sz="2400" b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</a:t>
            </a:r>
            <a:r>
              <a:rPr lang="ar-SA" sz="2400" b="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الحد من المخاطر: زيادة </a:t>
            </a:r>
            <a:r>
              <a:rPr lang="ar-SA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أهمية أنشطة الاتحاد</a:t>
            </a:r>
            <a:endParaRPr 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501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- </a:t>
            </a: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أمثلة 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من وكالات </a:t>
            </a: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أخرى</a:t>
            </a:r>
            <a:endParaRPr lang="ar-EG" dirty="0" smtClean="0"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r" rtl="1"/>
            <a:r>
              <a:rPr lang="ar-EG" dirty="0" smtClean="0">
                <a:latin typeface="Calibri" panose="020F0502020204030204" pitchFamily="34" charset="0"/>
                <a:cs typeface="Traditional Arabic" panose="02020603050405020304" pitchFamily="18" charset="-78"/>
              </a:rPr>
              <a:t>- نهج مقترح من أجل الاتحاد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3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الربط بأهداف التنمية المستدامة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957A-38BF-4766-88FD-46AF2F4ED65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2" y="228600"/>
            <a:ext cx="7703768" cy="990600"/>
          </a:xfrm>
        </p:spPr>
        <p:txBody>
          <a:bodyPr/>
          <a:lstStyle/>
          <a:p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مثال من الاتحاد البريدي العالمي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128" y="1988840"/>
            <a:ext cx="6631744" cy="405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3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wip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425" y="2204864"/>
            <a:ext cx="1222047" cy="87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2" y="278160"/>
            <a:ext cx="7703768" cy="990600"/>
          </a:xfrm>
        </p:spPr>
        <p:txBody>
          <a:bodyPr/>
          <a:lstStyle/>
          <a:p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مثال من المنظمة العالمية للملكية الفكرية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7488832" cy="4925144"/>
          </a:xfrm>
        </p:spPr>
        <p:txBody>
          <a:bodyPr>
            <a:normAutofit fontScale="92500"/>
          </a:bodyPr>
          <a:lstStyle/>
          <a:p>
            <a:pPr algn="just" rtl="1"/>
            <a:r>
              <a:rPr lang="ar-SA" sz="32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التركيز على الهدف </a:t>
            </a:r>
            <a:r>
              <a:rPr lang="en-US" sz="28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9</a:t>
            </a:r>
            <a:r>
              <a:rPr lang="ar-EG" sz="32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من أهداف التنمية المستدامة (الابتكار</a:t>
            </a:r>
            <a:r>
              <a:rPr lang="ar-EG" sz="32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endParaRPr lang="en-US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just" rtl="1"/>
            <a:r>
              <a:rPr lang="ar-SA" sz="2800" i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"</a:t>
            </a:r>
            <a:r>
              <a:rPr lang="ar-EG" sz="2800" i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ستشهد الفترة التي تغطيها الخطة الاستراتيجية الجديدة للأجل المتوسط أول تنفيذ لأهداف </a:t>
            </a:r>
            <a:r>
              <a:rPr lang="ar-SA" sz="2800" i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الأمم المتحدة بشأن التنمية </a:t>
            </a:r>
            <a:r>
              <a:rPr lang="ar-EG" sz="2800" i="1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المستدامة </a:t>
            </a:r>
            <a:r>
              <a:rPr lang="en-US" sz="2400" i="1" dirty="0" smtClean="0">
                <a:latin typeface="+mj-lt"/>
                <a:ea typeface="Times New Roman" panose="02020603050405020304" pitchFamily="18" charset="0"/>
                <a:cs typeface="Traditional Arabic" panose="02020603050405020304" pitchFamily="18" charset="-78"/>
              </a:rPr>
              <a:t>(SDG)</a:t>
            </a:r>
            <a:r>
              <a:rPr lang="ar-EG" sz="2800" i="1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2800" i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وخطة التنمية المستدامة </a:t>
            </a:r>
            <a:r>
              <a:rPr lang="en-US" sz="2400" i="1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2030</a:t>
            </a:r>
            <a:r>
              <a:rPr lang="ar-EG" sz="2800" i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. ومن المزمع تنفيذ الخطة الاستراتيجية بحيث تضمن المنظمة إسهامها إسهاماً فعلياً ودون الخروج عن ولايتها، في تنفيذ أهداف التنمية المستدامة مع إيلاء اهتمام خاص للابتكار في إطار الهدف رقم </a:t>
            </a:r>
            <a:r>
              <a:rPr lang="en-US" sz="2400" i="1" dirty="0">
                <a:latin typeface="+mj-lt"/>
                <a:ea typeface="Times New Roman" panose="02020603050405020304" pitchFamily="18" charset="0"/>
                <a:cs typeface="Traditional Arabic" panose="02020603050405020304" pitchFamily="18" charset="-78"/>
              </a:rPr>
              <a:t>9</a:t>
            </a:r>
            <a:r>
              <a:rPr lang="ar-SA" sz="2800" i="1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"</a:t>
            </a:r>
            <a:endParaRPr lang="en-US" sz="2400" i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 rtl="1"/>
            <a:endParaRPr lang="en-US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 rtl="1"/>
            <a:r>
              <a:rPr lang="ar-SA" sz="32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استراتيجيات المنظمة العالمية للملكية </a:t>
            </a:r>
            <a:r>
              <a:rPr lang="ar-SA" sz="32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الفكرية</a:t>
            </a:r>
            <a:endParaRPr lang="en-US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just" rtl="1"/>
            <a:r>
              <a:rPr lang="ar-SA" sz="2400" i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"دعم تنفيذ أهداف التنمية المستدامة وخطة التنمية المستدامة </a:t>
            </a:r>
            <a:r>
              <a:rPr lang="en-US" sz="2000" i="1" dirty="0">
                <a:latin typeface="+mj-lt"/>
                <a:ea typeface="Times New Roman" panose="02020603050405020304" pitchFamily="18" charset="0"/>
                <a:cs typeface="Traditional Arabic" panose="02020603050405020304" pitchFamily="18" charset="-78"/>
              </a:rPr>
              <a:t>2030</a:t>
            </a:r>
            <a:r>
              <a:rPr lang="ar-EG" sz="2400" i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في إطار ولاية المنظمة ولا سيما ما يتعلق منها بالابتكار في ظل الهدف </a:t>
            </a:r>
            <a:r>
              <a:rPr lang="en-US" sz="2000" i="1" dirty="0">
                <a:latin typeface="+mj-lt"/>
                <a:ea typeface="Times New Roman" panose="02020603050405020304" pitchFamily="18" charset="0"/>
                <a:cs typeface="Traditional Arabic" panose="02020603050405020304" pitchFamily="18" charset="-78"/>
              </a:rPr>
              <a:t>9</a:t>
            </a:r>
            <a:r>
              <a:rPr lang="ar-SA" sz="2400" i="1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"</a:t>
            </a:r>
            <a:endParaRPr lang="en-US" sz="2400" i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just" rtl="1"/>
            <a:r>
              <a:rPr lang="ar-SA" sz="2400" i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"تسعى المنظمة إلى النهوض بدور داعم وملتزم في تنفيذ أهداف التنمية المستدامة" </a:t>
            </a:r>
            <a:endParaRPr lang="en-US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009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8672" y="278160"/>
            <a:ext cx="7703768" cy="990600"/>
          </a:xfrm>
        </p:spPr>
        <p:txBody>
          <a:bodyPr/>
          <a:lstStyle/>
          <a:p>
            <a:pPr rtl="1"/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مثال من برنامج الأغذية العالمي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37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4266"/>
          <a:stretch/>
        </p:blipFill>
        <p:spPr>
          <a:xfrm>
            <a:off x="209839" y="1678293"/>
            <a:ext cx="8724322" cy="484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1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795" y="2136010"/>
            <a:ext cx="4948411" cy="431732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20382" y="228600"/>
            <a:ext cx="7612058" cy="573886"/>
          </a:xfrm>
        </p:spPr>
        <p:txBody>
          <a:bodyPr>
            <a:noAutofit/>
          </a:bodyPr>
          <a:lstStyle/>
          <a:p>
            <a:pPr algn="r" rtl="1"/>
            <a:r>
              <a:rPr lang="ar-SA" sz="40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النهج المقترح: تقابل أهداف التنمية المستدامة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38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97795" y="1300584"/>
            <a:ext cx="5066493" cy="6882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just" rtl="1"/>
            <a:r>
              <a:rPr lang="ar-SA" sz="20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التقابل بين الأنشطة والنواتج الرئيسية للاتحاد وأهداف التنمية المستدامة </a:t>
            </a:r>
            <a:endParaRPr lang="ar-EG" sz="2000" b="1" dirty="0" smtClean="0"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just" rtl="1"/>
            <a:r>
              <a:rPr lang="ar-SA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يتناسب </a:t>
            </a:r>
            <a:r>
              <a:rPr lang="ar-SA" sz="20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حجم أهداف التنمية المستدامة مع عدد الأنشطة/النواتج الرئيسية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20382" y="228600"/>
            <a:ext cx="7612058" cy="573886"/>
          </a:xfrm>
        </p:spPr>
        <p:txBody>
          <a:bodyPr>
            <a:noAutofit/>
          </a:bodyPr>
          <a:lstStyle/>
          <a:p>
            <a:pPr algn="r" rtl="1"/>
            <a:r>
              <a:rPr lang="ar-EG" sz="2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الربط بأهداف التنمية المستدامة: التقابل على مستوى الأهداف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39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7504" y="1196752"/>
            <a:ext cx="2609919" cy="294425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just" rtl="1">
              <a:lnSpc>
                <a:spcPct val="80000"/>
              </a:lnSpc>
              <a:spcBef>
                <a:spcPts val="600"/>
              </a:spcBef>
            </a:pPr>
            <a:r>
              <a:rPr lang="ar-EG" sz="2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التقابل بين أهداف الاتحاد وأهداف التنمية المستدامة </a:t>
            </a:r>
            <a:endParaRPr lang="en-US" sz="2000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 rtl="1">
              <a:lnSpc>
                <a:spcPct val="80000"/>
              </a:lnSpc>
              <a:spcBef>
                <a:spcPts val="600"/>
              </a:spcBef>
            </a:pPr>
            <a:r>
              <a:rPr lang="ar-SA" spc="-2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يتم إنشاء ربط "أولي" أو "ثانوي" للأهداف التي تساهم في تحقيق أهداف التنمية المستدامة </a:t>
            </a:r>
            <a:endParaRPr lang="ar-EG" spc="-20" dirty="0" smtClean="0"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just" rtl="1">
              <a:lnSpc>
                <a:spcPct val="80000"/>
              </a:lnSpc>
              <a:spcBef>
                <a:spcPts val="600"/>
              </a:spcBef>
            </a:pPr>
            <a:endParaRPr 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285750" indent="-285750" algn="just" rtl="1">
              <a:lnSpc>
                <a:spcPct val="80000"/>
              </a:lnSpc>
              <a:spcBef>
                <a:spcPts val="600"/>
              </a:spcBef>
              <a:buFontTx/>
              <a:buChar char="-"/>
            </a:pPr>
            <a:r>
              <a:rPr lang="ar-SA" b="1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أولي</a:t>
            </a:r>
            <a:r>
              <a:rPr lang="ar-SA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dirty="0">
                <a:latin typeface="+mj-lt"/>
                <a:ea typeface="Times New Roman" panose="02020603050405020304" pitchFamily="18" charset="0"/>
                <a:cs typeface="Traditional Arabic" panose="02020603050405020304" pitchFamily="18" charset="-78"/>
              </a:rPr>
              <a:t>(</a:t>
            </a:r>
            <a:r>
              <a:rPr lang="en-US" sz="11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raditional Arabic" panose="02020603050405020304" pitchFamily="18" charset="-78"/>
                <a:sym typeface="Wingdings 2" panose="05020102010507070707" pitchFamily="18" charset="2"/>
              </a:rPr>
              <a:t></a:t>
            </a:r>
            <a:r>
              <a:rPr lang="ar-EG" dirty="0">
                <a:latin typeface="+mj-lt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r>
              <a:rPr lang="ar-EG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إذا كان هذا الهدف</a:t>
            </a:r>
            <a:r>
              <a:rPr lang="ar-EG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يمثل</a:t>
            </a:r>
            <a:r>
              <a:rPr lang="ar-SA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مجال تركيز بالنسبة للاتحاد (</a:t>
            </a:r>
            <a:r>
              <a:rPr lang="ar-EG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مثلاً فيما يخص الهدف </a:t>
            </a:r>
            <a:r>
              <a:rPr lang="en-US" sz="1300" dirty="0">
                <a:latin typeface="+mj-lt"/>
                <a:ea typeface="Times New Roman" panose="02020603050405020304" pitchFamily="18" charset="0"/>
                <a:cs typeface="Traditional Arabic" panose="02020603050405020304" pitchFamily="18" charset="-78"/>
              </a:rPr>
              <a:t>1.I</a:t>
            </a:r>
            <a:r>
              <a:rPr lang="ar-SA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) </a:t>
            </a:r>
            <a:endParaRPr lang="ar-EG" dirty="0" smtClean="0"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285750" indent="-285750" algn="just" rtl="1">
              <a:lnSpc>
                <a:spcPct val="80000"/>
              </a:lnSpc>
              <a:spcBef>
                <a:spcPts val="600"/>
              </a:spcBef>
              <a:buFontTx/>
              <a:buChar char="-"/>
            </a:pPr>
            <a:endParaRPr lang="en-US" b="1" spc="-10" dirty="0" smtClean="0"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285750" indent="-285750" algn="just" rtl="1">
              <a:lnSpc>
                <a:spcPct val="80000"/>
              </a:lnSpc>
              <a:spcBef>
                <a:spcPts val="600"/>
              </a:spcBef>
              <a:buFontTx/>
              <a:buChar char="-"/>
            </a:pPr>
            <a:r>
              <a:rPr lang="ar-SA" b="1" spc="-1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ثانوي</a:t>
            </a:r>
            <a:r>
              <a:rPr lang="ar-SA" spc="-1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pc="-1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(</a:t>
            </a:r>
            <a:r>
              <a:rPr lang="en-US" sz="1100" spc="-10" dirty="0" smtClean="0">
                <a:solidFill>
                  <a:srgbClr val="498BC9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  <a:sym typeface="Wingdings" panose="05000000000000000000" pitchFamily="2" charset="2"/>
              </a:rPr>
              <a:t></a:t>
            </a:r>
            <a:r>
              <a:rPr lang="ar-EG" spc="-1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) </a:t>
            </a:r>
            <a:r>
              <a:rPr lang="ar-SA" spc="-1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إذا كان عمل الاتحاد ينطوي على دور تمكيني (كالمدخل الحالي</a:t>
            </a:r>
            <a:r>
              <a:rPr lang="ar-SA" spc="-1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endParaRPr lang="en-US" spc="-1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496" y="5836852"/>
            <a:ext cx="2789432" cy="784830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r" rtl="1"/>
            <a:r>
              <a:rPr lang="ar-SA" sz="1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المدخلات الأولية الحالية المتاحة في </a:t>
            </a:r>
            <a:r>
              <a:rPr lang="ar-SA" sz="1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  <a:hlinkClick r:id="rId3"/>
              </a:rPr>
              <a:t>أداة التقابل مع أهداف التنمية المستدامة</a:t>
            </a:r>
            <a:r>
              <a:rPr lang="ar-SA" sz="1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</a:t>
            </a:r>
            <a:endParaRPr lang="en-US" sz="1200" dirty="0" smtClean="0"/>
          </a:p>
          <a:p>
            <a:endParaRPr lang="en-US" sz="1200" b="1" dirty="0">
              <a:hlinkClick r:id="rId3"/>
            </a:endParaRPr>
          </a:p>
          <a:p>
            <a:r>
              <a:rPr lang="en-US" sz="900" b="1" dirty="0" smtClean="0">
                <a:hlinkClick r:id="rId3"/>
              </a:rPr>
              <a:t>https</a:t>
            </a:r>
            <a:r>
              <a:rPr lang="en-US" sz="900" b="1" dirty="0">
                <a:hlinkClick r:id="rId3"/>
              </a:rPr>
              <a:t>://www.itu.int/net4/CRM/SDG/#/</a:t>
            </a:r>
            <a:r>
              <a:rPr lang="en-US" sz="900" b="1" dirty="0" smtClean="0">
                <a:hlinkClick r:id="rId3"/>
              </a:rPr>
              <a:t>home/objectives</a:t>
            </a:r>
            <a:endParaRPr lang="en-US" sz="9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786092" y="1268760"/>
            <a:ext cx="6178396" cy="5149842"/>
            <a:chOff x="179512" y="1268760"/>
            <a:chExt cx="6178396" cy="51498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b="50697"/>
            <a:stretch/>
          </p:blipFill>
          <p:spPr>
            <a:xfrm>
              <a:off x="179512" y="1268760"/>
              <a:ext cx="6175057" cy="266429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298815" y="1592669"/>
              <a:ext cx="169939" cy="2412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17"/>
            <p:cNvSpPr txBox="1"/>
            <p:nvPr/>
          </p:nvSpPr>
          <p:spPr>
            <a:xfrm>
              <a:off x="4499992" y="2048094"/>
              <a:ext cx="2880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94594" y="1895218"/>
              <a:ext cx="169939" cy="2412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94594" y="2179591"/>
              <a:ext cx="169939" cy="2412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970013" y="1579915"/>
              <a:ext cx="169939" cy="2412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65792" y="1882464"/>
              <a:ext cx="169939" cy="2412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65792" y="2166837"/>
              <a:ext cx="169939" cy="2412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618085" y="1579915"/>
              <a:ext cx="169939" cy="2412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13864" y="1882464"/>
              <a:ext cx="169939" cy="2412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613864" y="2166837"/>
              <a:ext cx="169939" cy="2412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936261" y="1579915"/>
              <a:ext cx="169939" cy="2412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32040" y="1882464"/>
              <a:ext cx="169939" cy="2412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932040" y="2166837"/>
              <a:ext cx="169939" cy="2412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42428" y="2162435"/>
              <a:ext cx="169939" cy="2412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14000" y="1891559"/>
              <a:ext cx="169939" cy="2412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14000" y="2162435"/>
              <a:ext cx="169939" cy="2412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flipH="1">
              <a:off x="3267040" y="2466000"/>
              <a:ext cx="2278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flipH="1">
              <a:off x="3256474" y="2757008"/>
              <a:ext cx="2278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flipH="1">
              <a:off x="3270380" y="3301200"/>
              <a:ext cx="2278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flipH="1">
              <a:off x="5906356" y="2466000"/>
              <a:ext cx="2278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flipH="1">
              <a:off x="2966120" y="2466000"/>
              <a:ext cx="2278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flipH="1">
              <a:off x="1276527" y="2466000"/>
              <a:ext cx="2278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02975" y="2491383"/>
              <a:ext cx="2880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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578415" y="2491383"/>
              <a:ext cx="2880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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flipH="1">
              <a:off x="3912776" y="2466000"/>
              <a:ext cx="2278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flipH="1">
              <a:off x="4253924" y="2466000"/>
              <a:ext cx="2278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flipH="1">
              <a:off x="4586946" y="2466000"/>
              <a:ext cx="2278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895497" y="2491383"/>
              <a:ext cx="2880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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 flipH="1">
              <a:off x="5572075" y="2466000"/>
              <a:ext cx="2278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541308" y="2750314"/>
              <a:ext cx="2880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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250886" y="3043868"/>
              <a:ext cx="2880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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578589" y="3043868"/>
              <a:ext cx="2880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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894223" y="3043868"/>
              <a:ext cx="2880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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236460" y="3043868"/>
              <a:ext cx="2880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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568308" y="3025922"/>
              <a:ext cx="2880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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81469" y="3040452"/>
              <a:ext cx="2880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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218863" y="3025921"/>
              <a:ext cx="2880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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556862" y="3047259"/>
              <a:ext cx="2880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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854911" y="3048055"/>
              <a:ext cx="2880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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525982" y="3038472"/>
              <a:ext cx="2880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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873153" y="3047259"/>
              <a:ext cx="2880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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 flipH="1">
              <a:off x="5906356" y="3301200"/>
              <a:ext cx="2278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 flipH="1">
              <a:off x="5534269" y="3301200"/>
              <a:ext cx="2278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 flipH="1">
              <a:off x="4582242" y="3301200"/>
              <a:ext cx="2278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flipH="1">
              <a:off x="4256887" y="3301200"/>
              <a:ext cx="2278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 flipH="1">
              <a:off x="3920898" y="3301200"/>
              <a:ext cx="2278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 flipH="1">
              <a:off x="2952000" y="3301200"/>
              <a:ext cx="2278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582550" y="3338811"/>
              <a:ext cx="2880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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 flipH="1">
              <a:off x="1266234" y="3301200"/>
              <a:ext cx="2278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 flipH="1">
              <a:off x="3265610" y="3582000"/>
              <a:ext cx="2278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 flipH="1">
              <a:off x="5906356" y="3582000"/>
              <a:ext cx="2278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 flipH="1">
              <a:off x="5550823" y="3582000"/>
              <a:ext cx="2278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 flipH="1">
              <a:off x="4595725" y="3582000"/>
              <a:ext cx="2278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 flipH="1">
              <a:off x="4271040" y="3582000"/>
              <a:ext cx="2278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 flipH="1">
              <a:off x="3924000" y="3582000"/>
              <a:ext cx="2278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 flipH="1">
              <a:off x="2952033" y="3582000"/>
              <a:ext cx="2278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581757" y="3576497"/>
              <a:ext cx="2880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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 flipH="1">
              <a:off x="1266234" y="3582000"/>
              <a:ext cx="2278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 flipH="1">
              <a:off x="3589908" y="2466000"/>
              <a:ext cx="2278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 flipH="1">
              <a:off x="3588637" y="3301200"/>
              <a:ext cx="2278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 flipH="1">
              <a:off x="3588637" y="3582000"/>
              <a:ext cx="2278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 flipH="1">
              <a:off x="1904793" y="2768382"/>
              <a:ext cx="2278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 flipH="1">
              <a:off x="1890387" y="3582000"/>
              <a:ext cx="2278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 flipH="1">
              <a:off x="1890074" y="3301200"/>
              <a:ext cx="2278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 flipH="1">
              <a:off x="2952000" y="2766637"/>
              <a:ext cx="2278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560461" y="2730072"/>
              <a:ext cx="2880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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548375" y="3047259"/>
              <a:ext cx="2880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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 flipH="1">
              <a:off x="3263484" y="3030287"/>
              <a:ext cx="2278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 flipH="1">
              <a:off x="1274139" y="2754000"/>
              <a:ext cx="2278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895304" y="3035121"/>
              <a:ext cx="2880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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99" name="Picture 98"/>
            <p:cNvPicPr>
              <a:picLocks noChangeAspect="1"/>
            </p:cNvPicPr>
            <p:nvPr/>
          </p:nvPicPr>
          <p:blipFill rotWithShape="1">
            <a:blip r:embed="rId4"/>
            <a:srcRect t="73489"/>
            <a:stretch/>
          </p:blipFill>
          <p:spPr>
            <a:xfrm>
              <a:off x="182850" y="4986000"/>
              <a:ext cx="6175057" cy="1432602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 rotWithShape="1">
            <a:blip r:embed="rId4"/>
            <a:srcRect t="48002" b="30943"/>
            <a:stretch/>
          </p:blipFill>
          <p:spPr>
            <a:xfrm>
              <a:off x="182851" y="3875360"/>
              <a:ext cx="6175057" cy="1137816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 rotWithShape="1">
            <a:blip r:embed="rId4"/>
            <a:srcRect l="6977" t="89054" r="3511" b="7046"/>
            <a:stretch/>
          </p:blipFill>
          <p:spPr>
            <a:xfrm>
              <a:off x="628724" y="5256000"/>
              <a:ext cx="5527451" cy="21071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67585" y="5856835"/>
              <a:ext cx="5588590" cy="2092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28828" y="5230825"/>
              <a:ext cx="2880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582372" y="5536671"/>
              <a:ext cx="220038" cy="2412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0" rtlCol="0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73153" y="5281117"/>
              <a:ext cx="2880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220082" y="4962575"/>
              <a:ext cx="2880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884802" y="4966885"/>
              <a:ext cx="2880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25836" y="3873349"/>
              <a:ext cx="6089084" cy="1112292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EG" sz="2400" dirty="0">
                  <a:solidFill>
                    <a:srgbClr val="44546A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مدخلات قطاع تنمية الاتصالات ينبغي </a:t>
              </a:r>
              <a:r>
                <a:rPr lang="ar-EG" sz="2400" dirty="0" smtClean="0">
                  <a:solidFill>
                    <a:srgbClr val="44546A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تضمينها</a:t>
              </a:r>
              <a:br>
                <a:rPr lang="ar-EG" sz="2400" dirty="0" smtClean="0">
                  <a:solidFill>
                    <a:srgbClr val="44546A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</a:br>
              <a:r>
                <a:rPr lang="ar-EG" sz="2400" dirty="0" smtClean="0">
                  <a:solidFill>
                    <a:srgbClr val="44546A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بعد </a:t>
              </a:r>
              <a:r>
                <a:rPr lang="ar-EG" sz="2400" dirty="0">
                  <a:solidFill>
                    <a:srgbClr val="44546A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المؤتمر </a:t>
              </a:r>
              <a:r>
                <a:rPr lang="ar-EG" sz="2400" dirty="0" smtClean="0">
                  <a:solidFill>
                    <a:srgbClr val="44546A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العالمي لتنمية </a:t>
              </a:r>
              <a:r>
                <a:rPr lang="ar-EG" sz="2400" dirty="0">
                  <a:solidFill>
                    <a:srgbClr val="44546A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الاتصالات لعام </a:t>
              </a:r>
              <a:r>
                <a:rPr lang="en-US" sz="2000" dirty="0">
                  <a:solidFill>
                    <a:srgbClr val="44546A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2017</a:t>
              </a:r>
              <a:endParaRPr lang="en-GB" sz="2000" dirty="0">
                <a:solidFill>
                  <a:srgbClr val="44546A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876272" y="5846650"/>
              <a:ext cx="28803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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545630" y="6132396"/>
              <a:ext cx="5588590" cy="2092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890016" y="5831677"/>
              <a:ext cx="220038" cy="2412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0" rtlCol="0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567646" y="5854861"/>
              <a:ext cx="28803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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239768" y="5846651"/>
              <a:ext cx="28803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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571896" y="6115661"/>
              <a:ext cx="28803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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894879" y="6112877"/>
              <a:ext cx="28803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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576627" y="5843230"/>
              <a:ext cx="28803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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920236" y="5851919"/>
              <a:ext cx="28803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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920898" y="6108618"/>
              <a:ext cx="220038" cy="2412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0" rtlCol="0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633528" y="6108618"/>
              <a:ext cx="220038" cy="2412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0" rtlCol="0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270038" y="6104717"/>
              <a:ext cx="220038" cy="2412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0" rtlCol="0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sym typeface="Wingdings 2" panose="05020102010507070707" pitchFamily="18" charset="2"/>
                </a:rPr>
                <a:t>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5884802" y="6141603"/>
              <a:ext cx="28803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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252364" y="6120929"/>
              <a:ext cx="28803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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899021" y="6120929"/>
              <a:ext cx="28803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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242229" y="6112876"/>
              <a:ext cx="28803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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4923" y="2478828"/>
            <a:ext cx="219075" cy="209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568" y="2501880"/>
            <a:ext cx="219075" cy="209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5099" y="2531616"/>
            <a:ext cx="219075" cy="209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202" y="2766673"/>
            <a:ext cx="219075" cy="209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0412" y="2794093"/>
            <a:ext cx="219075" cy="2095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1467" y="3054207"/>
            <a:ext cx="219075" cy="2095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3898" y="3054207"/>
            <a:ext cx="219075" cy="2095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2889" y="3028172"/>
            <a:ext cx="219075" cy="2095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2373" y="3037014"/>
            <a:ext cx="219075" cy="2095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0685" y="3044672"/>
            <a:ext cx="219075" cy="2095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1976" y="3061485"/>
            <a:ext cx="219075" cy="2095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127" y="3046179"/>
            <a:ext cx="219075" cy="2095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040" y="3045957"/>
            <a:ext cx="219075" cy="2095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1079" y="3037014"/>
            <a:ext cx="219075" cy="2095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341" y="3037014"/>
            <a:ext cx="219075" cy="2095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0606" y="3045957"/>
            <a:ext cx="219075" cy="2095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0408" y="3046130"/>
            <a:ext cx="219075" cy="209550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0503" y="3046130"/>
            <a:ext cx="219075" cy="20955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7312" y="3324449"/>
            <a:ext cx="219075" cy="209550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7312" y="3613817"/>
            <a:ext cx="219075" cy="209550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124" y="5867044"/>
            <a:ext cx="219075" cy="20955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8580" y="5849981"/>
            <a:ext cx="219075" cy="209550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1337" y="5867044"/>
            <a:ext cx="219075" cy="20955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9891" y="5856835"/>
            <a:ext cx="219075" cy="209550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8297" y="5856702"/>
            <a:ext cx="219075" cy="209550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9830" y="6154653"/>
            <a:ext cx="219075" cy="209550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1607" y="6120229"/>
            <a:ext cx="219075" cy="209550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2641" y="6128063"/>
            <a:ext cx="219075" cy="209550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605" y="6128063"/>
            <a:ext cx="219075" cy="209550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491" y="6128063"/>
            <a:ext cx="219075" cy="209550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555" y="6128063"/>
            <a:ext cx="2190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15616" y="2743200"/>
            <a:ext cx="6633244" cy="1673225"/>
          </a:xfrm>
        </p:spPr>
        <p:txBody>
          <a:bodyPr>
            <a:normAutofit/>
          </a:bodyPr>
          <a:lstStyle/>
          <a:p>
            <a:pPr algn="just" rt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ar-EG" dirty="0" smtClean="0"/>
              <a:t>- </a:t>
            </a:r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الدروس المستفادة (الخطة الاستراتيجية للفترة </a:t>
            </a:r>
            <a:r>
              <a:rPr lang="en-US" sz="24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2019-2016</a:t>
            </a:r>
            <a:r>
              <a:rPr lang="ar-EG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endParaRPr lang="en-US" dirty="0" smtClean="0"/>
          </a:p>
          <a:p>
            <a:pPr marL="177800" indent="-177800" algn="just" rt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ar-EG" dirty="0" smtClean="0"/>
              <a:t>- </a:t>
            </a:r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تحليل استراتيجي/تحليل الحالة (الاتحاد والبيئة </a:t>
            </a:r>
            <a:r>
              <a:rPr lang="ar-E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-</a:t>
            </a:r>
            <a:r>
              <a:rPr lang="ar-S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مواطن القوة والضعف والفرص والمخاطر)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spcAft>
                <a:spcPts val="600"/>
              </a:spcAft>
            </a:pPr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تحليل الحالة/تحليل استراتيجي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957A-38BF-4766-88FD-46AF2F4ED6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20382" y="228600"/>
            <a:ext cx="7612058" cy="573886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النهج المقترح: التقابل مع أهداف التنمية المستدامة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40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203848" y="962728"/>
            <a:ext cx="5796000" cy="5796000"/>
            <a:chOff x="720216" y="962728"/>
            <a:chExt cx="5796000" cy="5796000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720216" y="962728"/>
              <a:ext cx="5796000" cy="5796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1638215" y="1880728"/>
              <a:ext cx="3960000" cy="39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>
                <a:lnSpc>
                  <a:spcPct val="80000"/>
                </a:lnSpc>
              </a:pPr>
              <a:endParaRPr lang="en-US" sz="2000" dirty="0" smtClean="0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718216" y="2946270"/>
              <a:ext cx="1800000" cy="18000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bIns="180000" rtlCol="0" anchor="ctr"/>
            <a:lstStyle/>
            <a:p>
              <a:pPr algn="ctr"/>
              <a:endParaRPr lang="en-US" sz="2000" b="1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384" y="1916832"/>
              <a:ext cx="568800" cy="5688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2846" y="3384351"/>
              <a:ext cx="710738" cy="710738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2431368" y="4139210"/>
              <a:ext cx="2483887" cy="541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 smtClean="0">
                  <a:solidFill>
                    <a:schemeClr val="bg1"/>
                  </a:solidFill>
                </a:rPr>
                <a:t>Universal</a:t>
              </a:r>
              <a:r>
                <a:rPr lang="en-US" dirty="0" smtClean="0">
                  <a:solidFill>
                    <a:schemeClr val="bg1"/>
                  </a:solidFill>
                </a:rPr>
                <a:t> &amp; </a:t>
              </a:r>
              <a:r>
                <a:rPr lang="en-US" b="1" dirty="0" smtClean="0">
                  <a:solidFill>
                    <a:schemeClr val="bg1"/>
                  </a:solidFill>
                </a:rPr>
                <a:t>affordable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</a:rPr>
                <a:t>access</a:t>
              </a:r>
              <a:r>
                <a:rPr lang="en-US" dirty="0" smtClean="0">
                  <a:solidFill>
                    <a:schemeClr val="bg1"/>
                  </a:solidFill>
                </a:rPr>
                <a:t> for all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122272" y="3391887"/>
              <a:ext cx="1607396" cy="491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dirty="0" smtClean="0">
                  <a:solidFill>
                    <a:schemeClr val="bg1"/>
                  </a:solidFill>
                </a:rPr>
                <a:t>Higher 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education</a:t>
              </a:r>
              <a:r>
                <a:rPr lang="en-US" sz="1600" dirty="0" smtClean="0">
                  <a:solidFill>
                    <a:schemeClr val="bg1"/>
                  </a:solidFill>
                </a:rPr>
                <a:t> in ICTs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0424" y="2932418"/>
              <a:ext cx="568590" cy="56859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105" y="2708920"/>
              <a:ext cx="639664" cy="639664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083" y="2683620"/>
              <a:ext cx="639664" cy="639664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456" y="3933056"/>
              <a:ext cx="568590" cy="56859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6810" y="4437112"/>
              <a:ext cx="568590" cy="56859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642" y="5291272"/>
              <a:ext cx="568590" cy="568590"/>
            </a:xfrm>
            <a:prstGeom prst="rect">
              <a:avLst/>
            </a:prstGeom>
          </p:spPr>
        </p:pic>
        <p:pic>
          <p:nvPicPr>
            <p:cNvPr id="2050" name="Picture 2" descr="End poverty icon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1544" y="1276024"/>
              <a:ext cx="568800" cy="56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2238546" y="4779764"/>
              <a:ext cx="1607396" cy="688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dirty="0" smtClean="0">
                  <a:solidFill>
                    <a:schemeClr val="bg1"/>
                  </a:solidFill>
                </a:rPr>
                <a:t>Enhanced 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use of ICTs </a:t>
              </a:r>
              <a:r>
                <a:rPr lang="en-US" sz="1600" dirty="0" smtClean="0">
                  <a:solidFill>
                    <a:schemeClr val="bg1"/>
                  </a:solidFill>
                </a:rPr>
                <a:t>for global partnership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373728" y="2999053"/>
              <a:ext cx="2483887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dirty="0" smtClean="0">
                  <a:solidFill>
                    <a:schemeClr val="bg1"/>
                  </a:solidFill>
                </a:rPr>
                <a:t>Key focus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0448" y="4797152"/>
              <a:ext cx="639664" cy="639664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6145" y="5668722"/>
              <a:ext cx="568590" cy="568590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160" y="1844824"/>
              <a:ext cx="639664" cy="639664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151" y="5371673"/>
              <a:ext cx="568590" cy="56859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7458" y="4228562"/>
              <a:ext cx="568590" cy="56859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138" y="3257429"/>
              <a:ext cx="568590" cy="56859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877" y="1997881"/>
              <a:ext cx="568590" cy="56859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080" y="1276234"/>
              <a:ext cx="568590" cy="568590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1529984" y="3334132"/>
              <a:ext cx="1607396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dirty="0" smtClean="0">
                  <a:solidFill>
                    <a:schemeClr val="bg1"/>
                  </a:solidFill>
                </a:rPr>
                <a:t>Empowering women </a:t>
              </a:r>
              <a:r>
                <a:rPr lang="en-US" sz="1600" dirty="0" smtClean="0">
                  <a:solidFill>
                    <a:schemeClr val="bg1"/>
                  </a:solidFill>
                </a:rPr>
                <a:t>through ICTs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482092" y="1913707"/>
              <a:ext cx="1164564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dirty="0" smtClean="0">
                  <a:solidFill>
                    <a:schemeClr val="bg1"/>
                  </a:solidFill>
                </a:rPr>
                <a:t>Smart</a:t>
              </a:r>
              <a:endParaRPr lang="en-US" sz="1600" dirty="0">
                <a:solidFill>
                  <a:schemeClr val="bg1"/>
                </a:solidFill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1600" dirty="0" smtClean="0">
                  <a:solidFill>
                    <a:schemeClr val="bg1"/>
                  </a:solidFill>
                </a:rPr>
                <a:t>cities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Content Placeholder 3"/>
          <p:cNvSpPr>
            <a:spLocks noGrp="1"/>
          </p:cNvSpPr>
          <p:nvPr>
            <p:ph sz="quarter" idx="1"/>
          </p:nvPr>
        </p:nvSpPr>
        <p:spPr>
          <a:xfrm>
            <a:off x="328484" y="2566470"/>
            <a:ext cx="2435759" cy="4102889"/>
          </a:xfrm>
        </p:spPr>
        <p:txBody>
          <a:bodyPr>
            <a:noAutofit/>
          </a:bodyPr>
          <a:lstStyle/>
          <a:p>
            <a:pPr marL="0" indent="0" algn="r" rtl="1">
              <a:buSzPct val="95000"/>
              <a:buNone/>
            </a:pPr>
            <a:r>
              <a:rPr lang="ar-SA" sz="18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دور الاتحاد</a:t>
            </a:r>
            <a:r>
              <a:rPr lang="ar-SA" sz="1800" b="1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:</a:t>
            </a:r>
            <a:endParaRPr lang="en-US" sz="1800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271463" indent="-271463" algn="r" rtl="1">
              <a:buSzPct val="95000"/>
              <a:buNone/>
            </a:pPr>
            <a:r>
              <a:rPr lang="en-US" sz="1500" dirty="0" smtClean="0">
                <a:solidFill>
                  <a:srgbClr val="498BC9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.1</a:t>
            </a:r>
            <a:r>
              <a:rPr lang="ar-EG" sz="18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 </a:t>
            </a:r>
            <a:r>
              <a:rPr lang="ar-SA" sz="18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المساهمة </a:t>
            </a:r>
            <a:r>
              <a:rPr lang="ar-SA" sz="18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في مجالات التركيز الرئيسية لأهداف التنمية </a:t>
            </a:r>
            <a:r>
              <a:rPr lang="ar-SA" sz="18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المستدامة</a:t>
            </a:r>
            <a:endParaRPr lang="en-US" sz="1800" dirty="0" smtClean="0"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271463" indent="-271463" algn="r" rtl="1">
              <a:buSzPct val="95000"/>
              <a:buNone/>
            </a:pPr>
            <a:r>
              <a:rPr lang="en-US" sz="1500" dirty="0" smtClean="0">
                <a:solidFill>
                  <a:srgbClr val="498BC9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.2</a:t>
            </a:r>
            <a:r>
              <a:rPr lang="ar-EG" sz="18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 </a:t>
            </a:r>
            <a:r>
              <a:rPr lang="ar-SA" sz="18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تعزيز </a:t>
            </a:r>
            <a:r>
              <a:rPr lang="ar-SA" sz="18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الدور </a:t>
            </a:r>
            <a:r>
              <a:rPr lang="ar-SA" sz="1800" dirty="0" err="1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التمكيني</a:t>
            </a:r>
            <a:r>
              <a:rPr lang="ar-SA" sz="18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لتكنولوجيا المعلومات والاتصالات عبر القطاعات فيما يتعلق بجميع أهداف التنمية المستدامة (من خلال إقامة شراكات متنوعة</a:t>
            </a:r>
            <a:r>
              <a:rPr lang="ar-SA" sz="18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endParaRPr lang="en-US" sz="1800" dirty="0" smtClean="0"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271463" indent="-271463" algn="r" rtl="1">
              <a:buSzPct val="95000"/>
              <a:buNone/>
            </a:pPr>
            <a:r>
              <a:rPr lang="en-US" sz="1500" dirty="0" smtClean="0">
                <a:solidFill>
                  <a:srgbClr val="498BC9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.3</a:t>
            </a:r>
            <a:r>
              <a:rPr lang="ar-EG" sz="15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 </a:t>
            </a:r>
            <a:r>
              <a:rPr lang="ar-SA" sz="1800" spc="-2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تعزيز </a:t>
            </a:r>
            <a:r>
              <a:rPr lang="ar-SA" sz="1800" spc="-2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الاتجاهات التكنولوجية من أجل تنفيذ أهداف التنمية </a:t>
            </a:r>
            <a:r>
              <a:rPr lang="ar-SA" sz="1800" spc="-2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المستدامة</a:t>
            </a:r>
            <a:endParaRPr lang="en-US" sz="1800" spc="-20" dirty="0" smtClean="0"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271463" indent="-271463" algn="r" rtl="1">
              <a:buSzPct val="95000"/>
              <a:buNone/>
            </a:pPr>
            <a:r>
              <a:rPr lang="en-US" sz="1500" dirty="0" smtClean="0">
                <a:solidFill>
                  <a:srgbClr val="498BC9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.4</a:t>
            </a:r>
            <a:r>
              <a:rPr lang="ar-EG" sz="1500" dirty="0" smtClean="0">
                <a:ea typeface="Times New Roman" panose="02020603050405020304" pitchFamily="18" charset="0"/>
                <a:cs typeface="Traditional Arabic" panose="02020603050405020304" pitchFamily="18" charset="-78"/>
              </a:rPr>
              <a:t>  </a:t>
            </a:r>
            <a:r>
              <a:rPr lang="ar-SA" sz="18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تتبع </a:t>
            </a:r>
            <a:r>
              <a:rPr lang="ar-SA" sz="18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التقدم المحرز وتقييم أهداف التنمية المستدامة القائمة على تكنولوجيا المعلومات والاتصالات</a:t>
            </a:r>
            <a:endParaRPr lang="en-US" sz="1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6" name="Content Placeholder 3"/>
          <p:cNvSpPr txBox="1">
            <a:spLocks/>
          </p:cNvSpPr>
          <p:nvPr/>
        </p:nvSpPr>
        <p:spPr>
          <a:xfrm>
            <a:off x="7017505" y="1196680"/>
            <a:ext cx="2018991" cy="128844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162900" indent="-162900">
              <a:spcBef>
                <a:spcPts val="700"/>
              </a:spcBef>
              <a:buClr>
                <a:schemeClr val="accent2"/>
              </a:buClr>
              <a:buSzPct val="95000"/>
              <a:buFont typeface="+mj-lt"/>
              <a:buAutoNum type="arabicPeriod"/>
              <a:defRPr kumimoji="0" sz="1600"/>
            </a:lvl1pPr>
            <a:lvl2pPr marL="640080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/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/>
            </a:lvl3pPr>
            <a:lvl4pPr indent="-228600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/>
            </a:lvl4pPr>
            <a:lvl5pPr indent="-228600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/>
            </a:lvl5pPr>
            <a:lvl6pPr marL="2103120" indent="-228600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baseline="0"/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baseline="0"/>
            </a:lvl7pPr>
            <a:lvl8pPr marL="2651760" indent="-228600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baseline="0"/>
            </a:lvl8pPr>
            <a:lvl9pPr marL="2926080" indent="-228600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baseline="0"/>
            </a:lvl9pPr>
          </a:lstStyle>
          <a:p>
            <a:pPr>
              <a:buFont typeface="+mj-lt"/>
              <a:buAutoNum type="arabicPeriod" startAt="2"/>
            </a:pPr>
            <a:endParaRPr lang="en-US" dirty="0"/>
          </a:p>
        </p:txBody>
      </p:sp>
      <p:sp>
        <p:nvSpPr>
          <p:cNvPr id="33" name="Content Placeholder 3"/>
          <p:cNvSpPr txBox="1">
            <a:spLocks/>
          </p:cNvSpPr>
          <p:nvPr/>
        </p:nvSpPr>
        <p:spPr>
          <a:xfrm>
            <a:off x="35496" y="1091786"/>
            <a:ext cx="3334002" cy="936484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r" rtl="1">
              <a:buSzPct val="95000"/>
              <a:buNone/>
            </a:pPr>
            <a:r>
              <a:rPr lang="ar-SA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* يتم تحديث الشكل عند استكمال عملية التقابل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298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3100" dirty="0" smtClean="0"/>
              <a:t>- </a:t>
            </a:r>
            <a:r>
              <a:rPr lang="ar-SA" sz="3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الأهداف والنتائج والنواتج لكل قطاع </a:t>
            </a:r>
            <a:r>
              <a:rPr lang="ar-SA" sz="3100" dirty="0" err="1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وال‍مشتركة</a:t>
            </a:r>
            <a:r>
              <a:rPr lang="ar-SA" sz="3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بين القطاعات</a:t>
            </a:r>
            <a:endParaRPr lang="ar-EG" sz="3100" dirty="0" smtClean="0"/>
          </a:p>
          <a:p>
            <a:pPr algn="r" rtl="1"/>
            <a:r>
              <a:rPr lang="ar-EG" sz="3100" dirty="0" smtClean="0"/>
              <a:t>- </a:t>
            </a:r>
            <a:r>
              <a:rPr lang="ar-SA" sz="3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العوامل </a:t>
            </a:r>
            <a:r>
              <a:rPr lang="ar-SA" sz="31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التمكينية</a:t>
            </a:r>
            <a:endParaRPr lang="ar-EG" sz="31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إطار نتائج الاتحاد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957A-38BF-4766-88FD-46AF2F4ED65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82" y="228600"/>
            <a:ext cx="7612058" cy="573886"/>
          </a:xfrm>
        </p:spPr>
        <p:txBody>
          <a:bodyPr>
            <a:normAutofit fontScale="90000"/>
          </a:bodyPr>
          <a:lstStyle/>
          <a:p>
            <a:pPr algn="r" rtl="1"/>
            <a:r>
              <a:rPr lang="en-GB" sz="40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1.R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(لوائح استخدام الطيف)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42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71513" y="1046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19336"/>
              </p:ext>
            </p:extLst>
          </p:nvPr>
        </p:nvGraphicFramePr>
        <p:xfrm>
          <a:off x="493340" y="1289841"/>
          <a:ext cx="8039100" cy="370522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03400"/>
                <a:gridCol w="3962400"/>
                <a:gridCol w="2273300"/>
              </a:tblGrid>
              <a:tr h="266700"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الهدف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</a:txBody>
                  <a:tcPr marL="56515" marR="56515" marT="9525" marB="0"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النتائج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</a:txBody>
                  <a:tcPr marL="56515" marR="56515" marT="9525" marB="0"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النواتج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</a:txBody>
                  <a:tcPr marL="56515" marR="56515" marT="9525" marB="0"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6035"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cs typeface="Traditional Arabic" panose="02020603050405020304" pitchFamily="18" charset="-78"/>
                        </a:rPr>
                        <a:t>1.R</a:t>
                      </a:r>
                      <a:r>
                        <a:rPr lang="ar-SY" sz="16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Y" sz="1600" spc="-20" baseline="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الاستجابة بطريقة رشيدة وعادلة وفعّالة واقتصادية وفي الوقت المناسب لمتطلبات أعضاء </a:t>
                      </a:r>
                      <a:r>
                        <a:rPr lang="ar-SY" sz="1600" spc="-20" baseline="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الاتحاد </a:t>
                      </a:r>
                      <a:r>
                        <a:rPr lang="ar-SY" sz="1600" spc="-20" baseline="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من موارد طيف الترددات الراديوية والمدارات </a:t>
                      </a:r>
                      <a:r>
                        <a:rPr lang="ar-SY" sz="1600" spc="-20" baseline="0" dirty="0" err="1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الساتلية</a:t>
                      </a:r>
                      <a:r>
                        <a:rPr lang="ar-SY" sz="1600" spc="-20" baseline="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مع تفادي التداخل الضار</a:t>
                      </a:r>
                      <a:endParaRPr lang="en-US" sz="1400" spc="-20" baseline="0" dirty="0"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</a:txBody>
                  <a:tcPr marL="56515" marR="56515" marT="9525" marB="0"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cs typeface="Traditional Arabic" panose="02020603050405020304" pitchFamily="18" charset="-78"/>
                        </a:rPr>
                        <a:t>1-1.R</a:t>
                      </a:r>
                      <a:r>
                        <a:rPr lang="ar-SY" sz="16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: زيادة عدد البلدان التي لديها شبكات </a:t>
                      </a:r>
                      <a:r>
                        <a:rPr lang="ar-SY" sz="1600" dirty="0" err="1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ساتلية</a:t>
                      </a:r>
                      <a:r>
                        <a:rPr lang="ar-SY" sz="16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ومحطات أرضية مسجلة في السجل الأساسي الدولي للترددات </a:t>
                      </a:r>
                      <a:r>
                        <a:rPr lang="en-GB" sz="1100" dirty="0">
                          <a:effectLst/>
                          <a:latin typeface="+mn-lt"/>
                          <a:cs typeface="Traditional Arabic" panose="02020603050405020304" pitchFamily="18" charset="-78"/>
                        </a:rPr>
                        <a:t>(MIFR)</a:t>
                      </a:r>
                      <a:endParaRPr lang="en-US" sz="1400" dirty="0">
                        <a:effectLst/>
                        <a:latin typeface="+mn-lt"/>
                        <a:cs typeface="Traditional Arabic" panose="02020603050405020304" pitchFamily="18" charset="-78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cs typeface="Traditional Arabic" panose="02020603050405020304" pitchFamily="18" charset="-78"/>
                        </a:rPr>
                        <a:t>2-1.R</a:t>
                      </a:r>
                      <a:r>
                        <a:rPr lang="ar-SY" sz="16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: زيادة عدد البلدان التي لديها تخصيصات تردد لخدمات للأرض مسجلة في السجل الأساسي الدولي للترددات</a:t>
                      </a:r>
                      <a:endParaRPr lang="en-US" sz="1400" dirty="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cs typeface="Traditional Arabic" panose="02020603050405020304" pitchFamily="18" charset="-78"/>
                        </a:rPr>
                        <a:t>3-1.R</a:t>
                      </a:r>
                      <a:r>
                        <a:rPr lang="ar-SY" sz="16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: زيادة النسبة المئوية للتخصيصات المسجّلة في السجل الأساسي الدولي للترددات مع نتائج إيجابية</a:t>
                      </a:r>
                      <a:endParaRPr lang="en-US" sz="1400" dirty="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cs typeface="Traditional Arabic" panose="02020603050405020304" pitchFamily="18" charset="-78"/>
                        </a:rPr>
                        <a:t>4-1.R</a:t>
                      </a:r>
                      <a:r>
                        <a:rPr lang="ar-SY" sz="16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: زيادة النسبة المئوية للبلدان التي استكملت عملية الانتقال إلى الإذاعة التلفزيونية الرقمية للأرض</a:t>
                      </a:r>
                      <a:r>
                        <a:rPr lang="ar-SY" sz="11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endParaRPr lang="en-US" sz="1400" dirty="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cs typeface="Traditional Arabic" panose="02020603050405020304" pitchFamily="18" charset="-78"/>
                        </a:rPr>
                        <a:t>5-1.R</a:t>
                      </a:r>
                      <a:r>
                        <a:rPr lang="ar-SY" sz="16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: زيادة النسبة المئوية للطيف المخصص للشبكات </a:t>
                      </a:r>
                      <a:r>
                        <a:rPr lang="ar-SY" sz="1600" dirty="0" err="1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الساتلية</a:t>
                      </a:r>
                      <a:r>
                        <a:rPr lang="ar-SY" sz="16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والخالي من التداخلات الضارة</a:t>
                      </a:r>
                      <a:r>
                        <a:rPr lang="ar-SY" sz="11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endParaRPr lang="en-US" sz="1400" dirty="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cs typeface="Traditional Arabic" panose="02020603050405020304" pitchFamily="18" charset="-78"/>
                        </a:rPr>
                        <a:t>6-1.R</a:t>
                      </a:r>
                      <a:r>
                        <a:rPr lang="ar-SY" sz="16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: زيادة النسبة المئوية من التخصيصات لخدمات الأرض المسجلة في السجل الأساسي والخالية من التداخلات الضارة</a:t>
                      </a:r>
                      <a:endParaRPr lang="en-US" sz="1400" dirty="0"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</a:txBody>
                  <a:tcPr marL="56515" marR="56515" marT="9525" marB="0"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6220" indent="-236220"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-	الوثائق الختامية للمؤتمرات العالمية للاتصالات الراديوية وتحديث لوائح الراديو</a:t>
                      </a:r>
                      <a:r>
                        <a:rPr lang="ar-EG" sz="11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endParaRPr lang="en-US" sz="1400" dirty="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236220" indent="-236220"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-	الوثائق الختامية للمؤتمرات الإقليمية للاتصالات الراديوية والاتفاقات الإقليمية</a:t>
                      </a:r>
                      <a:r>
                        <a:rPr lang="ar-EG" sz="11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endParaRPr lang="en-US" sz="1400" dirty="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236220" indent="-236220"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-	القواعد الإجرائية والقرارات الأخرى للجنة لوائح الراديو </a:t>
                      </a:r>
                      <a:r>
                        <a:rPr lang="en-GB" sz="1100" dirty="0">
                          <a:effectLst/>
                          <a:latin typeface="+mn-lt"/>
                          <a:cs typeface="Traditional Arabic" panose="02020603050405020304" pitchFamily="18" charset="-78"/>
                        </a:rPr>
                        <a:t>(RRB)</a:t>
                      </a:r>
                      <a:r>
                        <a:rPr lang="en-GB" sz="1600" dirty="0">
                          <a:effectLst/>
                          <a:latin typeface="+mn-lt"/>
                          <a:cs typeface="Traditional Arabic" panose="02020603050405020304" pitchFamily="18" charset="-78"/>
                        </a:rPr>
                        <a:t> </a:t>
                      </a:r>
                      <a:endParaRPr lang="en-US" sz="1400" dirty="0">
                        <a:effectLst/>
                        <a:latin typeface="+mn-lt"/>
                        <a:cs typeface="Traditional Arabic" panose="02020603050405020304" pitchFamily="18" charset="-78"/>
                      </a:endParaRPr>
                    </a:p>
                    <a:p>
                      <a:pPr marL="236220" indent="-236220"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-	</a:t>
                      </a:r>
                      <a:r>
                        <a:rPr lang="ar-EG" sz="1600" spc="-20" baseline="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نشر بطاقات التبليغ عن الخدمات الفضائية والأنشطة الأخرى ذات الصلة</a:t>
                      </a:r>
                      <a:r>
                        <a:rPr lang="ar-EG" sz="1100" spc="-20" baseline="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endParaRPr lang="en-US" sz="1400" spc="-20" baseline="0" dirty="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236220" indent="-236220"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-	نشر بطاقات التبليغ عن خدمات الأرض والأنشطة الأخرى ذات الصلة</a:t>
                      </a:r>
                      <a:endParaRPr lang="en-US" sz="1400" dirty="0"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</a:txBody>
                  <a:tcPr marL="56515" marR="56515" marT="9525" marB="0"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B9BD5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32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82" y="228600"/>
            <a:ext cx="7612058" cy="573886"/>
          </a:xfrm>
        </p:spPr>
        <p:txBody>
          <a:bodyPr>
            <a:normAutofit fontScale="90000"/>
          </a:bodyPr>
          <a:lstStyle/>
          <a:p>
            <a:pPr algn="r" rtl="1"/>
            <a:r>
              <a:rPr lang="en-GB" sz="3600" dirty="0">
                <a:latin typeface="+mn-lt"/>
                <a:ea typeface="Times New Roman" panose="02020603050405020304" pitchFamily="18" charset="0"/>
                <a:cs typeface="Traditional Arabic" panose="02020603050405020304" pitchFamily="18" charset="-78"/>
              </a:rPr>
              <a:t>2.R</a:t>
            </a:r>
            <a:r>
              <a:rPr lang="ar-SA" sz="3600" dirty="0">
                <a:latin typeface="+mn-lt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(معايير الاتصالات الراديوية)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948041"/>
              </p:ext>
            </p:extLst>
          </p:nvPr>
        </p:nvGraphicFramePr>
        <p:xfrm>
          <a:off x="493340" y="1268760"/>
          <a:ext cx="8039100" cy="4289425"/>
        </p:xfrm>
        <a:graphic>
          <a:graphicData uri="http://schemas.openxmlformats.org/drawingml/2006/table">
            <a:tbl>
              <a:tblPr rtl="1" firstRow="1" bandRow="1"/>
              <a:tblGrid>
                <a:gridCol w="1803400"/>
                <a:gridCol w="3962400"/>
                <a:gridCol w="2273300"/>
              </a:tblGrid>
              <a:tr h="266700"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الهدف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النتائج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النواتج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6035"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spc="-20" baseline="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2.R</a:t>
                      </a:r>
                      <a:r>
                        <a:rPr lang="ar-EG" sz="1100" spc="-20" baseline="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Y" sz="1600" spc="-20" baseline="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ضمان </a:t>
                      </a:r>
                      <a:r>
                        <a:rPr lang="ar-SY" sz="1600" spc="-2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التوصيلية وإمكانية التشغيل البيني في العالم وتحسين الأداء والنوعية والقدرة على تحمل تكاليف الخدمة وتقديم الخدمة في الوقت المناسب وتحقيق مردودية الأنظمة بشكل عام في مجال الاتصالات الراديوية</a:t>
                      </a:r>
                      <a:r>
                        <a:rPr lang="ar-EG" sz="1600" spc="-2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، بما في ذلك من خلال وضع المعايير الدولية</a:t>
                      </a:r>
                      <a:endParaRPr lang="en-US" sz="1400" spc="-20" baseline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1-2.R</a:t>
                      </a:r>
                      <a:r>
                        <a:rPr lang="ar-EG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زيادة النفاذ إلى النطاق العريض المتنقل بما في ذلك في نطاقات التردد المحددة للاتصالات المتنقلة الدولية 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(IMT)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2-2.R</a:t>
                      </a:r>
                      <a:r>
                        <a:rPr lang="ar-EG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خفض سلة أسعار النطاق العريض المتنقل كنسبة من الدخل القومي الإجمالي 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(GNI)</a:t>
                      </a:r>
                      <a:r>
                        <a:rPr lang="ar-EG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للفرد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3-2.R</a:t>
                      </a:r>
                      <a:r>
                        <a:rPr lang="ar-EG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زيادة عدد الوصلات الثابتة وزيادة مقدار الحركة المتداولة عبر الخدمة الثابتة 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(</a:t>
                      </a:r>
                      <a:r>
                        <a:rPr lang="en-GB" sz="1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Tbit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/s)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4-2.R</a:t>
                      </a:r>
                      <a:r>
                        <a:rPr lang="ar-EG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عدد الأسر التي لديها استقبال للتلفزيون الرقمي للأرض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5-2.R</a:t>
                      </a:r>
                      <a:r>
                        <a:rPr lang="ar-EG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زيادة عدد المرسلات المستجيبات </a:t>
                      </a:r>
                      <a:r>
                        <a:rPr lang="ar-EG" sz="16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الساتلية</a:t>
                      </a:r>
                      <a:r>
                        <a:rPr lang="ar-EG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العاملة (بعرض نطاق مكافئ 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MHz 36</a:t>
                      </a:r>
                      <a:r>
                        <a:rPr lang="ar-EG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) والسعة المقابلة 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(</a:t>
                      </a:r>
                      <a:r>
                        <a:rPr lang="en-GB" sz="1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Tbit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/s)</a:t>
                      </a:r>
                      <a:r>
                        <a:rPr lang="ar-EG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؛ وعدد </a:t>
                      </a:r>
                      <a:r>
                        <a:rPr lang="ar-EG" sz="16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المطاريف</a:t>
                      </a:r>
                      <a:r>
                        <a:rPr lang="ar-EG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ذات الفتحات الصغيرة جداً 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(VSAT)</a:t>
                      </a:r>
                      <a:r>
                        <a:rPr lang="ar-EG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؛ وعدد الأسر التي لديها استقبال للتلفزيون </a:t>
                      </a:r>
                      <a:r>
                        <a:rPr lang="ar-EG" sz="16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الساتلي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6-2.R</a:t>
                      </a:r>
                      <a:r>
                        <a:rPr lang="ar-EG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زيادة عدد الأجهزة المزودة بإمكانية استقبال إشارات خدمة الملاحة الراديوية </a:t>
                      </a:r>
                      <a:r>
                        <a:rPr lang="ar-EG" sz="16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الساتلية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spc="-1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7-2.R</a:t>
                      </a:r>
                      <a:r>
                        <a:rPr lang="ar-EG" sz="1600" spc="-1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زيادة عدد </a:t>
                      </a:r>
                      <a:r>
                        <a:rPr lang="ar-EG" sz="1600" spc="-10" baseline="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سواتل</a:t>
                      </a:r>
                      <a:r>
                        <a:rPr lang="ar-EG" sz="1600" spc="-1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حمولات استكشاف الأرض العاملة والكمية المقابلة من الصور المرسلة واستبانتها وحجم البيانات التي يتم </a:t>
                      </a:r>
                      <a:r>
                        <a:rPr lang="ar-EG" sz="1600" spc="-10" baseline="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تن‍زيلها</a:t>
                      </a:r>
                      <a:r>
                        <a:rPr lang="ar-EG" sz="1600" spc="-1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en-GB" sz="1100" spc="-1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(</a:t>
                      </a:r>
                      <a:r>
                        <a:rPr lang="en-GB" sz="1100" spc="-10" baseline="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Tbytes</a:t>
                      </a:r>
                      <a:r>
                        <a:rPr lang="en-GB" sz="1100" spc="-1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)</a:t>
                      </a:r>
                      <a:endParaRPr lang="en-US" sz="1400" spc="-10" baseline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7490" indent="-237490"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-	قرارات جمعية الاتصالات الراديوية، القرارات 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ITU-R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237490" indent="-237490"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-	توصيات وتقارير قطاع الاتصالات الراديوية (بما في ذلك تقرير الاجتماع التحضيري للمؤتمر) والكتيبات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237490" indent="-237490"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-	المشورة من الفريق الاستشاري للاتصالات الراديوية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90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82" y="228600"/>
            <a:ext cx="7612058" cy="573886"/>
          </a:xfrm>
        </p:spPr>
        <p:txBody>
          <a:bodyPr>
            <a:normAutofit fontScale="90000"/>
          </a:bodyPr>
          <a:lstStyle/>
          <a:p>
            <a:pPr algn="r" rtl="1"/>
            <a:r>
              <a:rPr lang="en-GB" sz="3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3.R</a:t>
            </a:r>
            <a:r>
              <a:rPr lang="ar-SA" sz="3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(نشر المعلومات)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80675"/>
              </p:ext>
            </p:extLst>
          </p:nvPr>
        </p:nvGraphicFramePr>
        <p:xfrm>
          <a:off x="493340" y="1268760"/>
          <a:ext cx="8039100" cy="2028825"/>
        </p:xfrm>
        <a:graphic>
          <a:graphicData uri="http://schemas.openxmlformats.org/drawingml/2006/table">
            <a:tbl>
              <a:tblPr rtl="1" firstRow="1" bandRow="1"/>
              <a:tblGrid>
                <a:gridCol w="1803400"/>
                <a:gridCol w="3962400"/>
                <a:gridCol w="2273300"/>
              </a:tblGrid>
              <a:tr h="266700"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الهدف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النتائج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النواتج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7950"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3.R</a:t>
                      </a:r>
                      <a:r>
                        <a:rPr lang="ar-EG" sz="11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Y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تشجيع </a:t>
                      </a: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اكتساب وتقاسم المعارف والدراية الفنية في مجال الاتصالات الراديوية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spc="-2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1-3.R</a:t>
                      </a:r>
                      <a:r>
                        <a:rPr lang="ar-SY" sz="1600" spc="-2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زيادة المعارف والدراية الفنية بشأن لوائح الراديو والقواعد الإجرائية والاتفاقات الإقليمية والتوصيات وأفضل الممارسات المتعلقة باستعمال الطيف</a:t>
                      </a:r>
                      <a:r>
                        <a:rPr lang="ar-SY" sz="1100" spc="-2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endParaRPr lang="en-US" sz="1400" spc="-20" baseline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2-3.R</a:t>
                      </a: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زيادة المشاركة في أنشطة قطاع الاتصالات الراديوية (بوسائل منها المشاركة عن بُعد) وخاصة مشاركة البلدان النامية</a:t>
                      </a:r>
                      <a:r>
                        <a:rPr lang="ar-SY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7490" indent="-237490"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-	منشورات قطاع الاتصالات الراديوية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237490" indent="-237490"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-	تقديم المساعدة إلى الأعضاء، خاصةً البلدان النامية وأقل البلدان نمواً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237490" indent="-237490"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-	</a:t>
                      </a:r>
                      <a:r>
                        <a:rPr lang="ar-SY" sz="1600" spc="-3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الاتصال/الدعم في مجال أنشطة التنمية</a:t>
                      </a:r>
                      <a:endParaRPr lang="en-US" sz="1400" spc="-30" baseline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237490" indent="-237490"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-	حلقات دراسية وورش عمل </a:t>
                      </a:r>
                      <a:r>
                        <a:rPr lang="ar-EG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/>
                      </a:r>
                      <a:br>
                        <a:rPr lang="ar-EG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</a:br>
                      <a:r>
                        <a:rPr lang="ar-SY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وفعاليات </a:t>
                      </a: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أخرى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33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82" y="228600"/>
            <a:ext cx="7612058" cy="573886"/>
          </a:xfrm>
        </p:spPr>
        <p:txBody>
          <a:bodyPr>
            <a:normAutofit fontScale="90000"/>
          </a:bodyPr>
          <a:lstStyle/>
          <a:p>
            <a:pPr algn="r" rtl="1"/>
            <a:r>
              <a:rPr lang="en-GB" sz="40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1.T</a:t>
            </a: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(وضع المعايير)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826931"/>
              </p:ext>
            </p:extLst>
          </p:nvPr>
        </p:nvGraphicFramePr>
        <p:xfrm>
          <a:off x="493340" y="1268760"/>
          <a:ext cx="8039100" cy="4873625"/>
        </p:xfrm>
        <a:graphic>
          <a:graphicData uri="http://schemas.openxmlformats.org/drawingml/2006/table">
            <a:tbl>
              <a:tblPr rtl="1" firstRow="1" bandRow="1"/>
              <a:tblGrid>
                <a:gridCol w="1803400"/>
                <a:gridCol w="3962400"/>
                <a:gridCol w="2273300"/>
              </a:tblGrid>
              <a:tr h="266700"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الهدف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النتائج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النواتج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7950"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1.T</a:t>
                      </a:r>
                      <a:r>
                        <a:rPr lang="ar-EG" sz="11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Y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وضع </a:t>
                      </a: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معايير دولية غير تمييزية (توصيات قطاع تقييس الاتصالات) في الوقت المناسب، وتعزيز قابلية التشغيل البيني وتحسين أداء المعدات والشبكات والخدمات والتطبيقات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1-1.T</a:t>
                      </a: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زيادة استعمال توصيات قطاع تقييس الاتصالات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2-1.T</a:t>
                      </a: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تحسين الامتثال لتوصيات قطاع تقييس الاتصالات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3-1.T</a:t>
                      </a: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</a:t>
                      </a:r>
                      <a:r>
                        <a:rPr lang="ar-EG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تحسين المعايير في مجال التكنولوجيات والخدمات الجديدة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7490" indent="-237490"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-	قرارات وتوصيات وآراء الجمعية العالمية لتقييس الاتصالات 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(WTSA)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237490" indent="-237490"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-	الاجتماعات التشاورية الإقليمية للجمعية العالمية لتقييس الاتصالات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237490" indent="-237490"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-	المشورة والقرارات الصادرة عن الفريق الاستشاري </a:t>
                      </a:r>
                      <a:r>
                        <a:rPr lang="ar-SY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لتقييس</a:t>
                      </a:r>
                      <a:r>
                        <a:rPr lang="ar-EG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Y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الاتصالات</a:t>
                      </a:r>
                      <a:r>
                        <a:rPr lang="ar-EG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 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(TSAG)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237490" indent="-237490"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-	توصيات قطاع تقييس الاتصالات والنتائج ذات الصلة للجان دراسات قطاع تقييس الاتصالات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237490" indent="-237490"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-	المساعدة والتعاون لقطاع تقييس الاتصالات بوجه عام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237490" indent="-237490"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-	قاعدة بيانات المطابقة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237490" indent="-237490"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-	مراكز اختبار قابلية التشغيل البيني والأحداث المتصلة بها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237490" indent="-237490"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-	تطوير مجموعات الاختبار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03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82" y="228600"/>
            <a:ext cx="7612058" cy="573886"/>
          </a:xfrm>
        </p:spPr>
        <p:txBody>
          <a:bodyPr>
            <a:normAutofit fontScale="90000"/>
          </a:bodyPr>
          <a:lstStyle/>
          <a:p>
            <a:pPr algn="r" rtl="1"/>
            <a:r>
              <a:rPr lang="en-GB" sz="40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2.T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(سد الفجوة في مجال التقييس)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256513"/>
              </p:ext>
            </p:extLst>
          </p:nvPr>
        </p:nvGraphicFramePr>
        <p:xfrm>
          <a:off x="467544" y="1268760"/>
          <a:ext cx="8039100" cy="2968625"/>
        </p:xfrm>
        <a:graphic>
          <a:graphicData uri="http://schemas.openxmlformats.org/drawingml/2006/table">
            <a:tbl>
              <a:tblPr rtl="1" firstRow="1" bandRow="1"/>
              <a:tblGrid>
                <a:gridCol w="1803400"/>
                <a:gridCol w="3962400"/>
                <a:gridCol w="2273300"/>
              </a:tblGrid>
              <a:tr h="266700"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الهدف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النتائج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النواتج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7950"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2.T</a:t>
                      </a:r>
                      <a:r>
                        <a:rPr lang="en-GB" sz="1600" dirty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EG" sz="1600" dirty="0" smtClean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Y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تشجيع </a:t>
                      </a: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المشاركة الفعّالة للأعضاء وخاصة البلدان النامية في تحديد معايير دولية غير تمييزية واعتمادها</a:t>
                      </a:r>
                      <a:r>
                        <a:rPr lang="ar-EG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(توصيات قطاع تقييس الاتصالات) بغية سد الفجوة </a:t>
                      </a:r>
                      <a:r>
                        <a:rPr lang="ar-EG" sz="16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التقييسية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1-2.T</a:t>
                      </a: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زيادة المشاركة في عملية التقييس داخل قطاع تقييس الاتصالات</a:t>
                      </a:r>
                      <a:r>
                        <a:rPr lang="ar-SY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،</a:t>
                      </a:r>
                      <a:r>
                        <a:rPr lang="ar-EG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/>
                      </a:r>
                      <a:br>
                        <a:rPr lang="ar-EG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</a:br>
                      <a:r>
                        <a:rPr lang="ar-SY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بما </a:t>
                      </a: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في ذلك حضور الاجتماعات وتقديم المساهمات وشغل المناصب القيادية واستضافة الاجتماعات/ورش العمل، لا سيما مشاركة البلدان النامية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2-2.T</a:t>
                      </a:r>
                      <a:r>
                        <a:rPr lang="ar-EG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زيادة أعضاء قطاع تقييس الاتصالات بما في ذلك أعضاء القطاع والمنتسبون والهيئات الأكاديمية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7490" indent="-237490"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-	سد الفجوة </a:t>
                      </a:r>
                      <a:r>
                        <a:rPr lang="ar-SY" sz="16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التقييسية</a:t>
                      </a: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(مثل المشاركة عن بُعد والمنح وإنشاء أفرقة إقليمية للجان الدراسات)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237490" indent="-237490"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-	ورش عمل وحلقات دراسية بما في ذلك أنشطة تدريبية مقدمة عبر شبكة الإنترنت أو خارجها، لاستكمال العمل على بناء القدرات لسدّ الفجوة </a:t>
                      </a:r>
                      <a:r>
                        <a:rPr lang="ar-SY" sz="16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التقييسية</a:t>
                      </a: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الذي يقوم به قطاع تنمية الاتصالات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237490" indent="-237490"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-	التوعية والترويج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7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82" y="228600"/>
            <a:ext cx="7612058" cy="573886"/>
          </a:xfrm>
        </p:spPr>
        <p:txBody>
          <a:bodyPr>
            <a:normAutofit fontScale="90000"/>
          </a:bodyPr>
          <a:lstStyle/>
          <a:p>
            <a:pPr algn="r" rtl="1"/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3.T</a:t>
            </a:r>
            <a:r>
              <a:rPr lang="ar-EG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(موارد الاتصالات)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583448"/>
              </p:ext>
            </p:extLst>
          </p:nvPr>
        </p:nvGraphicFramePr>
        <p:xfrm>
          <a:off x="467544" y="1268760"/>
          <a:ext cx="8039100" cy="1876425"/>
        </p:xfrm>
        <a:graphic>
          <a:graphicData uri="http://schemas.openxmlformats.org/drawingml/2006/table">
            <a:tbl>
              <a:tblPr rtl="1" firstRow="1" bandRow="1"/>
              <a:tblGrid>
                <a:gridCol w="1803400"/>
                <a:gridCol w="3962400"/>
                <a:gridCol w="2273300"/>
              </a:tblGrid>
              <a:tr h="266700"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الهدف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النتائج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النواتج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7950"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3.T</a:t>
                      </a:r>
                      <a:r>
                        <a:rPr lang="en-US" sz="1600" dirty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EG" sz="1600" dirty="0" smtClean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Y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ضمان </a:t>
                      </a: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كفاءة توزيع وإدارة موارد الترقيم والتسمية والعنونة وتعرف الهوية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للاتصالات الدولية وفقاً لتوصيات قطاع تقييس الاتصالات وإجراءاته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1-3.T</a:t>
                      </a: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التوزيع الفوري والدقيق لموارد الترقيم والتسمية والعنونة وتعرف الهوية للاتصالات الدولية على النحو المحدد في التوصيات ذات الصلة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7490" indent="-237490"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-	قواعد بيانات مكتب تقييس الاتصالات ذات الصلة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237490" indent="-237490"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-	توزيع وإدارة موارد الترقيم والتسمية والعنونة وتعرف الهوية للاتصالات الدولية طبقاً لتوصيات وإجراءات قطاع تقييس الاتصالات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3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82" y="228600"/>
            <a:ext cx="7612058" cy="573886"/>
          </a:xfrm>
        </p:spPr>
        <p:txBody>
          <a:bodyPr>
            <a:normAutofit fontScale="90000"/>
          </a:bodyPr>
          <a:lstStyle/>
          <a:p>
            <a:pPr algn="r" rtl="1"/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4.T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(تبادل المعارف)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48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721045"/>
              </p:ext>
            </p:extLst>
          </p:nvPr>
        </p:nvGraphicFramePr>
        <p:xfrm>
          <a:off x="493340" y="1340768"/>
          <a:ext cx="8039100" cy="1698625"/>
        </p:xfrm>
        <a:graphic>
          <a:graphicData uri="http://schemas.openxmlformats.org/drawingml/2006/table">
            <a:tbl>
              <a:tblPr rtl="1" firstRow="1" bandRow="1"/>
              <a:tblGrid>
                <a:gridCol w="1803400"/>
                <a:gridCol w="3962400"/>
                <a:gridCol w="2273300"/>
              </a:tblGrid>
              <a:tr h="266700"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الهدف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النتائج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النواتج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950"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4.T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EG" sz="1100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Y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تشجيع </a:t>
                      </a:r>
                      <a:r>
                        <a:rPr lang="ar-SY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اكتساب وتقاسم المعارف والدراية الفنية في مجال أنشطة التقييس الجارية في قطاع تقييس الاتصالات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1-4.T</a:t>
                      </a:r>
                      <a:r>
                        <a:rPr lang="ar-SY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زيادة المعارف بمعايير قطاع تقييس الاتصالات وبأفضل الممارسات في تنفيذ هذه المعايير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2-4.T</a:t>
                      </a:r>
                      <a:r>
                        <a:rPr lang="ar-SY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زيادة المشاركة في أنشطة التقييس داخل قطاع تقييس الاتصالات وزيادة الوعي بأهمية معايير قطاع تقييس الاتصالات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3-4.T</a:t>
                      </a:r>
                      <a:r>
                        <a:rPr lang="ar-SY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</a:t>
                      </a:r>
                      <a:r>
                        <a:rPr lang="ar-SA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زيادة إبراز أنشطة قطاع تقييس الاتصالات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7490" indent="-237490"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-	منشورات قطاع تقييس الاتصالات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237490" indent="-237490"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-	منشورات قواعد البيانات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237490" indent="-237490"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-	التوعية والترويج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237490" indent="-237490"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-	النشرة التشغيلية </a:t>
                      </a:r>
                      <a:r>
                        <a:rPr lang="ar-SY" sz="16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للات‍حاد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7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82" y="228600"/>
            <a:ext cx="7612058" cy="573886"/>
          </a:xfrm>
        </p:spPr>
        <p:txBody>
          <a:bodyPr>
            <a:noAutofit/>
          </a:bodyPr>
          <a:lstStyle/>
          <a:p>
            <a:pPr algn="r" rtl="1"/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5.T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40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(التعاون مع هيئات التقييس)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859419"/>
              </p:ext>
            </p:extLst>
          </p:nvPr>
        </p:nvGraphicFramePr>
        <p:xfrm>
          <a:off x="467544" y="1268760"/>
          <a:ext cx="8039100" cy="2359025"/>
        </p:xfrm>
        <a:graphic>
          <a:graphicData uri="http://schemas.openxmlformats.org/drawingml/2006/table">
            <a:tbl>
              <a:tblPr rtl="1" firstRow="1" bandRow="1"/>
              <a:tblGrid>
                <a:gridCol w="1803400"/>
                <a:gridCol w="3962400"/>
                <a:gridCol w="2273300"/>
              </a:tblGrid>
              <a:tr h="266700"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الهدف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النتائج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النواتج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7950"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5.T</a:t>
                      </a:r>
                      <a:r>
                        <a:rPr lang="ar-EG" sz="1100" baseline="0" dirty="0" smtClean="0">
                          <a:effectLst/>
                          <a:latin typeface="+mj-lt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+mj-lt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1600" dirty="0" smtClean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وسيع </a:t>
                      </a:r>
                      <a:r>
                        <a:rPr lang="ar-SA" sz="1600" dirty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التعاون وتيسيره مع هيئات التقييس الدولية والإقليمية والوطنية</a:t>
                      </a:r>
                      <a:endParaRPr lang="en-US" sz="1400" dirty="0"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1-5.T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زيادة التواصل مع المنظمات الأخرى المعنية بوضع المعايير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2-5.T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خفض عدد المعايير المتضاربة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3-5.T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زيادة عدد مذكرات التفاهم/اتفاقات التعاون مع المنظمات الأخرى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4-5.T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زيادة عدد المنظمات المؤهلة بموجب التوصيات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ITU-T 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A.4</a:t>
                      </a:r>
                      <a:r>
                        <a:rPr lang="ar-EG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/>
                      </a:r>
                      <a:br>
                        <a:rPr lang="ar-EG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</a:br>
                      <a:r>
                        <a:rPr lang="ar-SA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ITU-T A.5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و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ITU-T A.6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5-5.T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زيادة عدد ورش العمل/الأحداث المنظمة بالاشتراك مع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/>
                      </a:r>
                      <a:br>
                        <a:rPr lang="en-US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</a:br>
                      <a:r>
                        <a:rPr lang="ar-SA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منظمات 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أخرى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7490" indent="-237490"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-	مذكرات التفاهم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(MoU)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/>
                      </a:r>
                      <a:br>
                        <a:rPr lang="en-US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</a:br>
                      <a:r>
                        <a:rPr lang="ar-SA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واتفاقات 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التعاون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237490" indent="-237490"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-	المؤهلات المطلوبة بموجب التوصيات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ITU‑T A.4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و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ITU-T A.5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و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ITU-T A.6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237490" indent="-237490"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-	ورش العمل/الأحداث المنظمة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/>
                      </a:r>
                      <a:br>
                        <a:rPr lang="en-US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</a:br>
                      <a:r>
                        <a:rPr lang="ar-SA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بشكل 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مشترك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3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Up Arrow 38"/>
          <p:cNvSpPr/>
          <p:nvPr/>
        </p:nvSpPr>
        <p:spPr>
          <a:xfrm>
            <a:off x="3059832" y="4947970"/>
            <a:ext cx="3096344" cy="301087"/>
          </a:xfrm>
          <a:prstGeom prst="upArrow">
            <a:avLst>
              <a:gd name="adj1" fmla="val 50000"/>
              <a:gd name="adj2" fmla="val 70247"/>
            </a:avLst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ar-SA" sz="3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الإطار الاستراتيجي للاتحاد للفترة 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2019-2016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7565" y="5314257"/>
            <a:ext cx="7848872" cy="11390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80000"/>
              </a:lnSpc>
            </a:pPr>
            <a:r>
              <a:rPr lang="ar-EG" sz="1600" b="1" dirty="0" smtClean="0">
                <a:solidFill>
                  <a:schemeClr val="tx2"/>
                </a:solidFill>
                <a:cs typeface="Traditional Arabic" panose="02020603050405020304" pitchFamily="18" charset="-78"/>
              </a:rPr>
              <a:t>الاتحاد الدولي للاتصالات</a:t>
            </a:r>
            <a:endParaRPr lang="en-US" sz="1600" b="1" dirty="0" smtClean="0">
              <a:solidFill>
                <a:schemeClr val="tx2"/>
              </a:solidFill>
              <a:cs typeface="Traditional Arabic" panose="02020603050405020304" pitchFamily="18" charset="-78"/>
            </a:endParaRPr>
          </a:p>
          <a:p>
            <a:pPr algn="r" rtl="1">
              <a:lnSpc>
                <a:spcPct val="80000"/>
              </a:lnSpc>
            </a:pPr>
            <a:r>
              <a:rPr lang="ar-EG" sz="1600" b="1" dirty="0">
                <a:solidFill>
                  <a:schemeClr val="tx2"/>
                </a:solidFill>
                <a:cs typeface="Traditional Arabic" panose="02020603050405020304" pitchFamily="18" charset="-78"/>
              </a:rPr>
              <a:t>الأمانة</a:t>
            </a:r>
            <a:endParaRPr lang="en-US" sz="1600" b="1" dirty="0">
              <a:solidFill>
                <a:schemeClr val="tx2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565" y="4357745"/>
            <a:ext cx="7848872" cy="505445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1" dirty="0"/>
          </a:p>
        </p:txBody>
      </p:sp>
      <p:sp>
        <p:nvSpPr>
          <p:cNvPr id="7" name="Rectangle 6"/>
          <p:cNvSpPr/>
          <p:nvPr/>
        </p:nvSpPr>
        <p:spPr>
          <a:xfrm>
            <a:off x="647563" y="2468692"/>
            <a:ext cx="7848873" cy="731821"/>
          </a:xfrm>
          <a:prstGeom prst="rect">
            <a:avLst/>
          </a:prstGeom>
          <a:noFill/>
          <a:ln w="31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189663" algn="r" defTabSz="809625" rtl="1">
              <a:lnSpc>
                <a:spcPct val="80000"/>
              </a:lnSpc>
              <a:spcAft>
                <a:spcPts val="600"/>
              </a:spcAft>
            </a:pPr>
            <a:r>
              <a:rPr lang="ar-SA" b="1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الغايات </a:t>
            </a:r>
            <a:r>
              <a:rPr lang="ar-SA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الاستراتيجية </a:t>
            </a:r>
            <a:r>
              <a:rPr lang="ar-EG" b="1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/>
            </a:r>
            <a:br>
              <a:rPr lang="ar-EG" b="1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r>
              <a:rPr lang="ar-SA" b="1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والمقاصد</a:t>
            </a:r>
            <a:endParaRPr lang="en-US" b="1" dirty="0">
              <a:solidFill>
                <a:srgbClr val="44546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564" y="3317495"/>
            <a:ext cx="1908000" cy="661191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SA" sz="15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قطاع الاتصالات الراديوية بالاتحاد</a:t>
            </a:r>
            <a:r>
              <a:rPr lang="en-US" sz="1500" b="1" dirty="0" smtClean="0"/>
              <a:t/>
            </a:r>
            <a:br>
              <a:rPr lang="en-US" sz="1500" b="1" dirty="0" smtClean="0"/>
            </a:br>
            <a:r>
              <a:rPr lang="ar-SA" sz="15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الأهداف </a:t>
            </a:r>
            <a:r>
              <a:rPr lang="ar-SA" sz="15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والنتائج</a:t>
            </a:r>
            <a:endParaRPr lang="en-US" sz="1500" b="1" dirty="0"/>
          </a:p>
        </p:txBody>
      </p:sp>
      <p:sp>
        <p:nvSpPr>
          <p:cNvPr id="9" name="Rectangle 8"/>
          <p:cNvSpPr/>
          <p:nvPr/>
        </p:nvSpPr>
        <p:spPr>
          <a:xfrm>
            <a:off x="2627996" y="3317495"/>
            <a:ext cx="1908000" cy="672447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SA" sz="15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قطاع تقييس الاتصالات بالاتحاد الأهداف </a:t>
            </a:r>
            <a:r>
              <a:rPr lang="ar-SA" sz="15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والنتائج</a:t>
            </a:r>
            <a:endParaRPr lang="en-US" sz="1500" b="1" dirty="0"/>
          </a:p>
        </p:txBody>
      </p:sp>
      <p:sp>
        <p:nvSpPr>
          <p:cNvPr id="10" name="Rectangle 9"/>
          <p:cNvSpPr/>
          <p:nvPr/>
        </p:nvSpPr>
        <p:spPr>
          <a:xfrm>
            <a:off x="4608004" y="3317496"/>
            <a:ext cx="1908000" cy="67382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SA" sz="15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قطاع تنمية الاتصالات بالاتحاد الأهداف </a:t>
            </a:r>
            <a:r>
              <a:rPr lang="ar-SA" sz="15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والنتائج</a:t>
            </a:r>
            <a:endParaRPr lang="en-US" sz="1500" b="1" dirty="0"/>
          </a:p>
        </p:txBody>
      </p:sp>
      <p:sp>
        <p:nvSpPr>
          <p:cNvPr id="11" name="Rectangle 10"/>
          <p:cNvSpPr/>
          <p:nvPr/>
        </p:nvSpPr>
        <p:spPr>
          <a:xfrm>
            <a:off x="6588436" y="3317496"/>
            <a:ext cx="1908000" cy="66119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3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15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الأهداف والنتائج المشتركة بين قطاعات الاتحاد </a:t>
            </a:r>
            <a:endParaRPr lang="ar-EG" sz="1500" b="1" dirty="0" smtClean="0"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ctr">
              <a:lnSpc>
                <a:spcPts val="13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15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الأهداف والنتائج</a:t>
            </a:r>
            <a:endParaRPr lang="en-US" sz="1500" b="1" dirty="0"/>
          </a:p>
        </p:txBody>
      </p:sp>
      <p:sp>
        <p:nvSpPr>
          <p:cNvPr id="12" name="Isosceles Triangle 11"/>
          <p:cNvSpPr/>
          <p:nvPr/>
        </p:nvSpPr>
        <p:spPr>
          <a:xfrm>
            <a:off x="647564" y="1616520"/>
            <a:ext cx="7848872" cy="79208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رؤية الاتحاد ورسالته</a:t>
            </a:r>
            <a:endParaRPr lang="en-US" b="1" dirty="0"/>
          </a:p>
        </p:txBody>
      </p:sp>
      <p:sp>
        <p:nvSpPr>
          <p:cNvPr id="13" name="Arc 12"/>
          <p:cNvSpPr/>
          <p:nvPr/>
        </p:nvSpPr>
        <p:spPr>
          <a:xfrm rot="10800000">
            <a:off x="1446896" y="5284268"/>
            <a:ext cx="5789400" cy="1121538"/>
          </a:xfrm>
          <a:prstGeom prst="arc">
            <a:avLst>
              <a:gd name="adj1" fmla="val 11627524"/>
              <a:gd name="adj2" fmla="val 21527746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c 13"/>
          <p:cNvSpPr/>
          <p:nvPr/>
        </p:nvSpPr>
        <p:spPr>
          <a:xfrm rot="10800000">
            <a:off x="3296818" y="5356281"/>
            <a:ext cx="3687449" cy="1008112"/>
          </a:xfrm>
          <a:prstGeom prst="arc">
            <a:avLst>
              <a:gd name="adj1" fmla="val 10933070"/>
              <a:gd name="adj2" fmla="val 21513184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c 14"/>
          <p:cNvSpPr/>
          <p:nvPr/>
        </p:nvSpPr>
        <p:spPr>
          <a:xfrm rot="10800000">
            <a:off x="5166557" y="5347815"/>
            <a:ext cx="1817709" cy="915421"/>
          </a:xfrm>
          <a:prstGeom prst="arc">
            <a:avLst>
              <a:gd name="adj1" fmla="val 14794445"/>
              <a:gd name="adj2" fmla="val 21298785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755996" y="4456218"/>
            <a:ext cx="7632448" cy="323165"/>
            <a:chOff x="827984" y="4392000"/>
            <a:chExt cx="7632448" cy="323165"/>
          </a:xfrm>
        </p:grpSpPr>
        <p:sp>
          <p:nvSpPr>
            <p:cNvPr id="17" name="TextBox 16"/>
            <p:cNvSpPr txBox="1"/>
            <p:nvPr/>
          </p:nvSpPr>
          <p:spPr>
            <a:xfrm>
              <a:off x="6660432" y="4392000"/>
              <a:ext cx="1800000" cy="323165"/>
            </a:xfrm>
            <a:prstGeom prst="rect">
              <a:avLst/>
            </a:prstGeom>
            <a:solidFill>
              <a:schemeClr val="accent5"/>
            </a:solidFill>
            <a:ln w="63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>
              <a:spAutoFit/>
            </a:bodyPr>
            <a:lstStyle>
              <a:defPPr>
                <a:defRPr lang="en-US"/>
              </a:defPPr>
              <a:lvl1pPr algn="ctr"/>
            </a:lstStyle>
            <a:p>
              <a:r>
                <a:rPr lang="ar-SA" sz="1500" b="1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النواتج المشتركة بين القطاعات</a:t>
              </a:r>
              <a:endParaRPr lang="en-US" sz="15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16216" y="4392000"/>
              <a:ext cx="1800000" cy="323165"/>
            </a:xfrm>
            <a:prstGeom prst="rect">
              <a:avLst/>
            </a:prstGeom>
            <a:solidFill>
              <a:schemeClr val="accent5"/>
            </a:solidFill>
            <a:ln w="63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/>
            </a:lstStyle>
            <a:p>
              <a:r>
                <a:rPr lang="ar-SA" sz="1500" b="1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نواتج قطاع تنمية الاتصالات </a:t>
              </a:r>
              <a:endParaRPr lang="en-US" sz="15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72000" y="4392000"/>
              <a:ext cx="1800000" cy="276999"/>
            </a:xfrm>
            <a:prstGeom prst="rect">
              <a:avLst/>
            </a:prstGeom>
            <a:solidFill>
              <a:schemeClr val="accent5"/>
            </a:solidFill>
            <a:ln w="63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/>
            </a:lstStyle>
            <a:p>
              <a:pPr rtl="1">
                <a:lnSpc>
                  <a:spcPct val="8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ar-SA" sz="1500" b="1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نواتج قطاع تقييس الاتصالات </a:t>
              </a:r>
              <a:endParaRPr lang="en-US" sz="1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7984" y="4392000"/>
              <a:ext cx="1800000" cy="288541"/>
            </a:xfrm>
            <a:prstGeom prst="rect">
              <a:avLst/>
            </a:prstGeom>
            <a:solidFill>
              <a:schemeClr val="accent5"/>
            </a:solidFill>
            <a:ln w="63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/>
            </a:lstStyle>
            <a:p>
              <a:pPr rtl="1">
                <a:lnSpc>
                  <a:spcPct val="8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ar-SA" sz="1500" b="1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نواتج قطاع الاتصالات الراديوية </a:t>
              </a:r>
              <a:endParaRPr lang="en-US" sz="15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endParaRPr>
            </a:p>
          </p:txBody>
        </p:sp>
      </p:grpSp>
      <p:sp>
        <p:nvSpPr>
          <p:cNvPr id="21" name="Arc 20"/>
          <p:cNvSpPr/>
          <p:nvPr/>
        </p:nvSpPr>
        <p:spPr>
          <a:xfrm rot="10800000">
            <a:off x="6408204" y="5500320"/>
            <a:ext cx="652071" cy="550640"/>
          </a:xfrm>
          <a:prstGeom prst="arc">
            <a:avLst>
              <a:gd name="adj1" fmla="val 13997088"/>
              <a:gd name="adj2" fmla="val 20243020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Up Arrow 21"/>
          <p:cNvSpPr/>
          <p:nvPr/>
        </p:nvSpPr>
        <p:spPr>
          <a:xfrm>
            <a:off x="3023828" y="4056658"/>
            <a:ext cx="3096344" cy="301087"/>
          </a:xfrm>
          <a:prstGeom prst="upArrow">
            <a:avLst>
              <a:gd name="adj1" fmla="val 50000"/>
              <a:gd name="adj2" fmla="val 70247"/>
            </a:avLst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768244" y="6071367"/>
            <a:ext cx="1620200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ar-SA" sz="1400" b="1" dirty="0">
                <a:solidFill>
                  <a:schemeClr val="accent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العوامل </a:t>
            </a:r>
            <a:r>
              <a:rPr lang="ar-SA" sz="1400" b="1" dirty="0" err="1">
                <a:solidFill>
                  <a:schemeClr val="accent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التمكينية</a:t>
            </a:r>
            <a:endParaRPr lang="en-US" sz="1400" b="1" dirty="0">
              <a:solidFill>
                <a:schemeClr val="accent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>
              <a:lnSpc>
                <a:spcPct val="80000"/>
              </a:lnSpc>
            </a:pPr>
            <a:r>
              <a:rPr lang="ar-SA" sz="1400" b="1" dirty="0">
                <a:solidFill>
                  <a:schemeClr val="accent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خدمات الدعم</a:t>
            </a:r>
            <a:endParaRPr lang="en-US" sz="1400" b="1" dirty="0">
              <a:solidFill>
                <a:schemeClr val="accent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389" y="2480617"/>
            <a:ext cx="1250094" cy="719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7341" y="2481787"/>
            <a:ext cx="1252107" cy="717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1936" y="2480400"/>
            <a:ext cx="1250846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/>
          <p:cNvSpPr txBox="1"/>
          <p:nvPr/>
        </p:nvSpPr>
        <p:spPr>
          <a:xfrm>
            <a:off x="791580" y="5525716"/>
            <a:ext cx="1310640" cy="2754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ar-SA" sz="1400" b="1" spc="-6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مكتب الاتصالات الراديوية</a:t>
            </a:r>
            <a:endParaRPr lang="en-US" sz="1400" b="1" spc="-6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83768" y="5525716"/>
            <a:ext cx="1310640" cy="2754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pPr rtl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ar-SA" sz="1400" spc="-3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مكتب تقييس </a:t>
            </a:r>
            <a:r>
              <a:rPr lang="ar-SA" sz="1400" spc="-3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الاتصالات</a:t>
            </a:r>
            <a:endParaRPr lang="en-US" sz="1050" spc="-30" dirty="0"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11960" y="5527090"/>
            <a:ext cx="131064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ar-SA" sz="1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مكتب تنمية الاتصالات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5868144" y="5527090"/>
            <a:ext cx="131064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ar-SA" sz="1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الأمانة العامة</a:t>
            </a:r>
            <a:endParaRPr lang="en-US" sz="1400" dirty="0"/>
          </a:p>
        </p:txBody>
      </p:sp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1479" y="2468692"/>
            <a:ext cx="1253930" cy="73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7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20382" y="228600"/>
            <a:ext cx="7612058" cy="573886"/>
          </a:xfrm>
        </p:spPr>
        <p:txBody>
          <a:bodyPr>
            <a:normAutofit fontScale="90000"/>
          </a:bodyPr>
          <a:lstStyle/>
          <a:p>
            <a:pPr algn="r" rtl="1"/>
            <a:r>
              <a:rPr lang="en-US" sz="40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1.D</a:t>
            </a:r>
            <a:r>
              <a:rPr lang="ar-EG" dirty="0" smtClean="0">
                <a:latin typeface="Traditional Arabic" panose="02020603050405020304" pitchFamily="18" charset="-78"/>
                <a:ea typeface="Times New Roman" panose="02020603050405020304" pitchFamily="18" charset="0"/>
              </a:rPr>
              <a:t> </a:t>
            </a:r>
            <a:r>
              <a:rPr lang="ar-SA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(</a:t>
            </a:r>
            <a:r>
              <a:rPr lang="ar-SA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التنسيق)</a:t>
            </a:r>
            <a:endParaRPr 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50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214930"/>
              </p:ext>
            </p:extLst>
          </p:nvPr>
        </p:nvGraphicFramePr>
        <p:xfrm>
          <a:off x="493340" y="1054189"/>
          <a:ext cx="8039100" cy="5483225"/>
        </p:xfrm>
        <a:graphic>
          <a:graphicData uri="http://schemas.openxmlformats.org/drawingml/2006/table">
            <a:tbl>
              <a:tblPr rtl="1" firstRow="1" bandRow="1"/>
              <a:tblGrid>
                <a:gridCol w="1803400"/>
                <a:gridCol w="3962400"/>
                <a:gridCol w="2273300"/>
              </a:tblGrid>
              <a:tr h="266700"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الهدف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النتائج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النواتج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7950"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1.D</a:t>
                      </a:r>
                      <a:r>
                        <a:rPr lang="ar-EG" sz="1600" dirty="0" smtClean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التنسيق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تعزيز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التعاون الدولي والاتفاق 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بشأن مسائل تنمية الاتصالات/تكنولوجيا المعلومات والاتصالات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1-1.D</a:t>
                      </a: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تعزيز استعراض مشروع مساهمة قطاع تنمية الاتصالات في مشروع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الخطة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الاستراتيجية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للاتحاد، و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إعلان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المؤتمر العالمي لتنمية الاتصالات 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(WTDC)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، و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خطة عمل 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المؤتمر العالمي لتنمية الاتصالات وزيادة مستوى الاتفاق بهذا الشأن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2-1.D</a:t>
                      </a: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تقييم تنفيذ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خطة العمل 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وتنفيذ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خطة عمل القمة العالمية لمجتمع المعلومات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3-1.D</a:t>
                      </a: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تعزيز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تقاسُم المعارف والحوار والشراكة 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بين الدول الأعضاء وأعضاء القطاع والمنتسبين والهيئات الأكاديمية وسائر أصحاب المصلحة بشأن قضايا الاتصالات/تكنولوجيا المعلومات والاتصالات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1-1.D</a:t>
                      </a:r>
                      <a:r>
                        <a:rPr lang="en-US" sz="1600" dirty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EG" sz="1600" dirty="0" smtClean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المؤتمر </a:t>
                      </a:r>
                      <a:r>
                        <a:rPr kumimoji="0" lang="ar-SA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العالمي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لتنمية الاتصالات 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(</a:t>
                      </a: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WTDC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)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، والتقرير النهائي للمؤتمر العالمي لتنمية الاتصالات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indent="-237490"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2-1.D</a:t>
                      </a:r>
                      <a:r>
                        <a:rPr lang="en-US" sz="1600" dirty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EG" sz="1600" dirty="0" smtClean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الاجتماعات 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التحضيرية الإقليمية 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(</a:t>
                      </a: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RPM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)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، والتقارير النهائية للاجتماعات التحضيرية الإقليمية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indent="-237490"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3-1.D</a:t>
                      </a:r>
                      <a:r>
                        <a:rPr lang="en-US" sz="1600" dirty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EG" sz="1600" dirty="0" smtClean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الفريق 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الاستشاري لتنمية الاتصالات 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(</a:t>
                      </a: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TDAG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)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، وتقارير الفريق الاستشاري لتنمية الاتصالات إلى مدير مكتب تنمية الاتصالات والمؤتمر العالمي لتنمية الاتصالات 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(WTDC)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indent="-237490"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4-1.D</a:t>
                      </a:r>
                      <a:r>
                        <a:rPr lang="en-US" sz="1600" dirty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EG" sz="1600" dirty="0" smtClean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6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لجان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الدراسات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، ومبادئ توجيهية وتوصيات وتقارير لجان الدراسات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indent="-237490"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5-1.D</a:t>
                      </a:r>
                      <a:r>
                        <a:rPr lang="en-US" sz="1600" dirty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EG" sz="1600" dirty="0" smtClean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منصات 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للتنسيق الإقليمي بما في ذلك منتديات التنمية الإقليمية 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(</a:t>
                      </a: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RDF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)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[جديد]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indent="-237490"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6-1.D</a:t>
                      </a:r>
                      <a:r>
                        <a:rPr lang="en-US" sz="1600" dirty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EG" sz="1600" dirty="0" smtClean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منصات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الشراكات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والمنتجات والخدمات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82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4586" y="194733"/>
            <a:ext cx="7612058" cy="818362"/>
          </a:xfrm>
        </p:spPr>
        <p:txBody>
          <a:bodyPr>
            <a:noAutofit/>
          </a:bodyPr>
          <a:lstStyle/>
          <a:p>
            <a:pPr algn="r" rtl="1"/>
            <a:r>
              <a:rPr lang="en-US" sz="2400" dirty="0" smtClean="0">
                <a:ea typeface="Times New Roman" panose="02020603050405020304" pitchFamily="18" charset="0"/>
                <a:cs typeface="Traditional Arabic" panose="02020603050405020304" pitchFamily="18" charset="-78"/>
              </a:rPr>
              <a:t>2.D</a:t>
            </a:r>
            <a:r>
              <a:rPr lang="ar-EG" sz="2400" dirty="0" smtClean="0">
                <a:ea typeface="Times New Roman" panose="02020603050405020304" pitchFamily="18" charset="0"/>
              </a:rPr>
              <a:t> </a:t>
            </a:r>
            <a:r>
              <a:rPr lang="ar-EG" sz="28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(</a:t>
            </a:r>
            <a:r>
              <a:rPr lang="ar-SA" sz="28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بنية تحتية حديثة وآمنة </a:t>
            </a:r>
            <a:r>
              <a:rPr lang="ar-SA" sz="28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للاتصالات/تكنولوجيا المعلومات والاتصالات)</a:t>
            </a:r>
            <a:endParaRPr 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51</a:t>
            </a:fld>
            <a:endParaRPr lang="en-US" sz="14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127659"/>
              </p:ext>
            </p:extLst>
          </p:nvPr>
        </p:nvGraphicFramePr>
        <p:xfrm>
          <a:off x="467544" y="1268760"/>
          <a:ext cx="8039100" cy="3730625"/>
        </p:xfrm>
        <a:graphic>
          <a:graphicData uri="http://schemas.openxmlformats.org/drawingml/2006/table">
            <a:tbl>
              <a:tblPr rtl="1" firstRow="1" bandRow="1"/>
              <a:tblGrid>
                <a:gridCol w="1803400"/>
                <a:gridCol w="3962400"/>
                <a:gridCol w="2273300"/>
              </a:tblGrid>
              <a:tr h="266700"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الهدف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النتائج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النواتج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7950"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2.D</a:t>
                      </a:r>
                      <a:r>
                        <a:rPr lang="ar-EG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بنية تحتية حديثة وآمنة 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للاتصالات/تكنولوجيا المعلومات والاتصالات: تعزيز تنمية البنية التحتية والخدمات بما في ذلك بناء الثقة والأمن في استخدام الاتصالات/تكنولوجيا المعلومات والاتصالات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1-2.D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</a:t>
                      </a:r>
                      <a:r>
                        <a:rPr lang="ar-EG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منتجات وخدمات تتعلق ب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البنية التحتية والخدمات الخاصة بالاتصالات/تكنولوجيا المعلومات والاتصالات بما في ذلك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النطاق العريض والإذاعة وسد الفجوة الرقمية في مجال </a:t>
                      </a:r>
                      <a:r>
                        <a:rPr lang="ar-SA" sz="16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التقييس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والمطابقة وقابلية التشغيل البيني وإدارة الطيف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2-2.D</a:t>
                      </a: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تحسين قدرة أعضاء الاتحاد على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التصدي بكفاءة للتهديدات </a:t>
                      </a:r>
                      <a:r>
                        <a:rPr lang="ar-SA" sz="1600" b="1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السيبرانية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وتطوير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استراتيجيات وقدرات الأمن </a:t>
                      </a:r>
                      <a:r>
                        <a:rPr lang="ar-SA" sz="1600" b="1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السيبراني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الوطنية</a:t>
                      </a:r>
                      <a:r>
                        <a:rPr lang="ar-SA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،</a:t>
                      </a:r>
                      <a:r>
                        <a:rPr lang="ar-EG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/>
                      </a:r>
                      <a:br>
                        <a:rPr lang="ar-EG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</a:br>
                      <a:r>
                        <a:rPr lang="ar-SA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بما 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في ذلك بناء </a:t>
                      </a:r>
                      <a:r>
                        <a:rPr lang="ar-SA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القدرات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3-2.D</a:t>
                      </a: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تعزيز قدرة الدول الأعضاء على استخدام الاتصالات/تكنولوجيا المعلومات والاتصالات من أجل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الحد من مخاطر الكوارث 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ومن أجل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الاتصالات في حالات </a:t>
                      </a:r>
                      <a:r>
                        <a:rPr lang="ar-SA" sz="16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الطوارئ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1-2.D</a:t>
                      </a:r>
                      <a:r>
                        <a:rPr lang="ar-EG" sz="1600" dirty="0" smtClean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EG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منتجات </a:t>
                      </a:r>
                      <a:r>
                        <a:rPr lang="ar-EG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وخدمات تتعلق ب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البنية التحتية والخدمات الخاصة بالاتصالات</a:t>
                      </a:r>
                      <a:r>
                        <a:rPr lang="ar-SA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/</a:t>
                      </a:r>
                      <a:r>
                        <a:rPr lang="ar-EG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تكنولوجيا 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المعلومات والاتصالات بما في ذلك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النطاق العريض والإذاعة وسد الفجوة الرقمية في مجال </a:t>
                      </a:r>
                      <a:r>
                        <a:rPr lang="ar-SA" sz="16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التقييس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والمطابقة وقابلية التشغيل البيني وإدارة الطيف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2-2.D</a:t>
                      </a:r>
                      <a:r>
                        <a:rPr lang="ar-EG" sz="1600" dirty="0" smtClean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EG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منتجات </a:t>
                      </a:r>
                      <a:r>
                        <a:rPr lang="ar-EG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وخدمات بشأن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بناء الثقة والأمن في استخدام الاتصالات</a:t>
                      </a:r>
                      <a:r>
                        <a:rPr lang="ar-SA" sz="16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/</a:t>
                      </a:r>
                      <a:r>
                        <a:rPr lang="ar-EG" sz="16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16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تكنولوجيا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المعلومات والاتصالات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spc="0" baseline="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3-2.D</a:t>
                      </a:r>
                      <a:r>
                        <a:rPr lang="ar-EG" sz="1600" spc="0" baseline="0" dirty="0" smtClean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EG" sz="1600" spc="0" baseline="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منتجات </a:t>
                      </a:r>
                      <a:r>
                        <a:rPr lang="ar-EG" sz="1600" spc="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وخدمات بشأن </a:t>
                      </a:r>
                      <a:r>
                        <a:rPr lang="ar-SA" sz="1600" b="1" spc="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الحد من مخاطر الكوارث والاتصالات في حالات الطوارئ</a:t>
                      </a:r>
                      <a:endParaRPr lang="en-US" sz="1400" b="1" spc="0" baseline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56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20382" y="228600"/>
            <a:ext cx="7612058" cy="573886"/>
          </a:xfrm>
        </p:spPr>
        <p:txBody>
          <a:bodyPr>
            <a:normAutofit fontScale="90000"/>
          </a:bodyPr>
          <a:lstStyle/>
          <a:p>
            <a:pPr algn="r" rtl="1"/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3.D</a:t>
            </a:r>
            <a:r>
              <a:rPr lang="ar-EG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(بيئة </a:t>
            </a:r>
            <a:r>
              <a:rPr lang="ar-EG" dirty="0" err="1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تمكينية</a:t>
            </a:r>
            <a:r>
              <a:rPr lang="ar-EG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52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838144"/>
              </p:ext>
            </p:extLst>
          </p:nvPr>
        </p:nvGraphicFramePr>
        <p:xfrm>
          <a:off x="467544" y="1268760"/>
          <a:ext cx="8039100" cy="3552825"/>
        </p:xfrm>
        <a:graphic>
          <a:graphicData uri="http://schemas.openxmlformats.org/drawingml/2006/table">
            <a:tbl>
              <a:tblPr rtl="1" firstRow="1" bandRow="1"/>
              <a:tblGrid>
                <a:gridCol w="1803400"/>
                <a:gridCol w="3962400"/>
                <a:gridCol w="2273300"/>
              </a:tblGrid>
              <a:tr h="266700"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الهدف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النتائج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النواتج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7950"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3.D</a:t>
                      </a:r>
                      <a:r>
                        <a:rPr lang="ar-EG" sz="1600" dirty="0" smtClean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بيئة </a:t>
                      </a:r>
                      <a:r>
                        <a:rPr lang="ar-SA" sz="16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تمكينية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تعزيز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بيئة تنظيمية </a:t>
                      </a:r>
                      <a:r>
                        <a:rPr lang="ar-SA" sz="1600" b="1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وسياساتية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16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مؤاتية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للتنمية المستدامة للاتصالات/تكنولوجيا المعلومات والاتصالات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1-3.D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تعزيز قدرة الدول الأعضاء على تطوير أطر </a:t>
                      </a:r>
                      <a:r>
                        <a:rPr lang="ar-SA" sz="16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سياساتية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وقانونية وتنظيمية </a:t>
                      </a:r>
                      <a:r>
                        <a:rPr lang="ar-SA" sz="16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مؤاتية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لتنمية الاتصالات/تكنولوجيا المعلومات والاتصالات</a:t>
                      </a:r>
                      <a:r>
                        <a:rPr lang="ar-SA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2-3.D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تعزيز قدرة الدول الأعضاء على إنتاج إحصاءات لتكنولوجيا المعلومات والاتصالات عالية الجودة وقابلة للمقارنة دولياً استناداً إلى معايير ومنهجيات متفق عليها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3-3.D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تحسين القدرات البشرية والمؤسسية لأعضاء الاتحاد من أجل الاستفادة من كامل إمكانات الاتصالات/تكنولوجيا المعلومات والاتصالات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4-3.D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تعزيز قدرات أعضاء الاتحاد من أجل إدراج الابتكار في </a:t>
                      </a:r>
                      <a:r>
                        <a:rPr lang="ar-SA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الاتصالات/تكنولوجيا 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المعلومات والاتصالات في برامج التنمية الوطنية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1-3.D</a:t>
                      </a:r>
                      <a:r>
                        <a:rPr lang="ar-EG" sz="11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EG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منتجات </a:t>
                      </a:r>
                      <a:r>
                        <a:rPr lang="ar-EG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وخدمات بشأن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السياسات العامة واللوائح التنظيمية 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الخاصة بالاتصالات/تكنولوجيا المعلومات والاتصالات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1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2-3.D</a:t>
                      </a:r>
                      <a:r>
                        <a:rPr lang="ar-EG" sz="1600" dirty="0" smtClean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EG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منتجات </a:t>
                      </a:r>
                      <a:r>
                        <a:rPr lang="ar-EG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وخدمات بشأن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إحصاءات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الاتصالات/تكنولوجيا المعلومات والاتصالات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3-3.D</a:t>
                      </a:r>
                      <a:r>
                        <a:rPr lang="ar-EG" sz="1600" dirty="0" smtClean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EG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منتجات </a:t>
                      </a:r>
                      <a:r>
                        <a:rPr lang="ar-EG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وخدمات بشأن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بناء القدرات 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البشرية والمؤسسية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4-3.D</a:t>
                      </a:r>
                      <a:r>
                        <a:rPr lang="ar-EG" sz="1600" dirty="0" smtClean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EG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منتجات </a:t>
                      </a:r>
                      <a:r>
                        <a:rPr lang="ar-EG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وخدمات 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بشأن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الابتكار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في مجال الاتصالات/تكنولوجيا المعلومات والاتصالات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45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20382" y="228600"/>
            <a:ext cx="7612058" cy="573886"/>
          </a:xfrm>
        </p:spPr>
        <p:txBody>
          <a:bodyPr>
            <a:normAutofit fontScale="90000"/>
          </a:bodyPr>
          <a:lstStyle/>
          <a:p>
            <a:pPr algn="r" rtl="1"/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4.D</a:t>
            </a:r>
            <a:r>
              <a:rPr lang="ar-EG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(مجتمع رقمي شامل)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53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770818"/>
              </p:ext>
            </p:extLst>
          </p:nvPr>
        </p:nvGraphicFramePr>
        <p:xfrm>
          <a:off x="467544" y="1340768"/>
          <a:ext cx="8039100" cy="4060825"/>
        </p:xfrm>
        <a:graphic>
          <a:graphicData uri="http://schemas.openxmlformats.org/drawingml/2006/table">
            <a:tbl>
              <a:tblPr rtl="1" firstRow="1" bandRow="1"/>
              <a:tblGrid>
                <a:gridCol w="1803400"/>
                <a:gridCol w="3962400"/>
                <a:gridCol w="2273300"/>
              </a:tblGrid>
              <a:tr h="266700"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الهدف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النتائج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النواتج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7950"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4.D</a:t>
                      </a:r>
                      <a:r>
                        <a:rPr lang="ar-EG" sz="1600" spc="10" baseline="0" dirty="0" smtClean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600" spc="10" baseline="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مجتمع </a:t>
                      </a:r>
                      <a:r>
                        <a:rPr lang="ar-SA" sz="1600" spc="1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رقمي شامل: دعم تطوير واستخدام الاتصالات</a:t>
                      </a:r>
                      <a:r>
                        <a:rPr lang="ar-SA" sz="1600" spc="10" baseline="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/</a:t>
                      </a:r>
                      <a:r>
                        <a:rPr lang="ar-EG" sz="1600" spc="10" baseline="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1600" spc="10" baseline="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تكنولوجيا المعلومات</a:t>
                      </a:r>
                      <a:r>
                        <a:rPr lang="ar-EG" sz="1600" spc="10" baseline="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1600" spc="10" baseline="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والاتصالات</a:t>
                      </a:r>
                      <a:r>
                        <a:rPr lang="ar-EG" sz="1600" spc="10" baseline="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1600" spc="10" baseline="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وتطبيقاتها </a:t>
                      </a:r>
                      <a:r>
                        <a:rPr lang="ar-SA" sz="1600" spc="1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لتمكين الأشخاص والمجتمعات تحقيقاً </a:t>
                      </a:r>
                      <a:r>
                        <a:rPr lang="ar-SA" sz="1600" b="1" spc="1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للتنمية الاجتماعية والاقتصادية وحماية البيئة</a:t>
                      </a:r>
                      <a:endParaRPr lang="en-US" sz="1400" b="1" spc="10" baseline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spc="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1-4.D</a:t>
                      </a:r>
                      <a:r>
                        <a:rPr lang="ar-SA" sz="1600" spc="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تحسين النفاذ إلى الاتصالات/تكنولوجيا المعلومات والاتصالات واستخدامها في أقل البلدان نمواً </a:t>
                      </a:r>
                      <a:r>
                        <a:rPr lang="en-GB" sz="1100" spc="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(</a:t>
                      </a:r>
                      <a:r>
                        <a:rPr lang="en-GB" sz="1100" b="1" spc="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LDC</a:t>
                      </a:r>
                      <a:r>
                        <a:rPr lang="en-GB" sz="1100" spc="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)</a:t>
                      </a:r>
                      <a:r>
                        <a:rPr lang="ar-SA" sz="1600" spc="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والدول الجزرية الصغيرة النامية </a:t>
                      </a:r>
                      <a:r>
                        <a:rPr lang="en-GB" sz="1100" spc="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(</a:t>
                      </a:r>
                      <a:r>
                        <a:rPr lang="en-GB" sz="1100" b="1" spc="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SIDS</a:t>
                      </a:r>
                      <a:r>
                        <a:rPr lang="en-GB" sz="1100" spc="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)</a:t>
                      </a:r>
                      <a:r>
                        <a:rPr lang="ar-SA" sz="1600" spc="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والبلدان النامية غير الساحلية </a:t>
                      </a:r>
                      <a:r>
                        <a:rPr lang="en-GB" sz="1100" spc="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(</a:t>
                      </a:r>
                      <a:r>
                        <a:rPr lang="en-GB" sz="1100" b="1" spc="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LLDC</a:t>
                      </a:r>
                      <a:r>
                        <a:rPr lang="en-GB" sz="1100" spc="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)</a:t>
                      </a:r>
                      <a:r>
                        <a:rPr lang="ar-SA" sz="1600" spc="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1600" b="1" spc="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والبلدان التي تمر اقتصاداتها بمرحلة انتقالية</a:t>
                      </a:r>
                      <a:endParaRPr lang="en-US" sz="1400" b="1" spc="0" baseline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2-4.D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تحسين قدرة أعضاء الاتحاد على الاستفادة من تطبيقات تكنولوجيا المعلومات والاتصالات بما فيها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التطبيقات المتنقلة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، في المجالات ذات الأولوية العالية (مثل 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الصحة والزراعة والتجارة </a:t>
                      </a:r>
                      <a:r>
                        <a:rPr lang="ar-SA" sz="16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والإدارة</a:t>
                      </a:r>
                      <a:r>
                        <a:rPr lang="ar-EG" sz="16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16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والتعليم</a:t>
                      </a:r>
                      <a:r>
                        <a:rPr lang="ar-EG" sz="16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16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والتمويل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3-4.D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تعزيز قدرة أعضاء الاتحاد على تطوير استراتيجيات وسياسات وممارسات لتحقيق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الشمول الرقمي 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لا سيما فيما يتعلق بالأشخاص ذوي الاحتياجات المحددة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4-4.D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تعزيز قدرة أعضاء الاتحاد على تطوير استراتيجيات وحلول لتكنولوجيا المعلومات والاتصالات ترمي إلى التكيف مع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تغير المناخ 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والتخفيف من آثاره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1-4.D</a:t>
                      </a:r>
                      <a:r>
                        <a:rPr lang="ar-EG" sz="1600" dirty="0" smtClean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EG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منتجات </a:t>
                      </a:r>
                      <a:r>
                        <a:rPr lang="ar-EG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وخدمات 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بشأن مساعدات مكثفة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لأقل البلدان نمواً والدول الجزرية الصغيرة النامية والبلدان النامية غير الساحلية والبلدان التي تمر اقتصاداتها بمرحلة انتقالية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2-4.D</a:t>
                      </a:r>
                      <a:r>
                        <a:rPr lang="ar-EG" sz="1600" dirty="0" smtClean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EG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منتجات </a:t>
                      </a:r>
                      <a:r>
                        <a:rPr lang="ar-EG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وخدمات 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بشأن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تطبيقات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تكنولوجيا المعلومات والاتصالات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spc="-30" baseline="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3-4.D</a:t>
                      </a:r>
                      <a:r>
                        <a:rPr lang="ar-EG" sz="1600" spc="-30" baseline="0" dirty="0" smtClean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EG" sz="1600" spc="-30" baseline="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منتجات </a:t>
                      </a:r>
                      <a:r>
                        <a:rPr lang="ar-EG" sz="1600" spc="-3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وخدمات </a:t>
                      </a:r>
                      <a:r>
                        <a:rPr lang="ar-SA" sz="1600" spc="-3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بشأن </a:t>
                      </a:r>
                      <a:r>
                        <a:rPr lang="ar-SA" sz="1600" b="1" spc="-3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الشمول الرقمي </a:t>
                      </a:r>
                      <a:r>
                        <a:rPr lang="ar-SA" sz="1600" spc="-3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للأشخاص ذوي الاحتياجات المحددة</a:t>
                      </a:r>
                      <a:endParaRPr lang="en-US" sz="1400" spc="-30" baseline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spc="10" baseline="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4-4.D</a:t>
                      </a:r>
                      <a:r>
                        <a:rPr lang="ar-EG" sz="1600" spc="10" baseline="0" dirty="0" smtClean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EG" sz="1600" spc="10" baseline="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منتجات </a:t>
                      </a:r>
                      <a:r>
                        <a:rPr lang="ar-EG" sz="1600" spc="1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وخدمات </a:t>
                      </a:r>
                      <a:r>
                        <a:rPr lang="ar-SA" sz="1600" spc="1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بشأن الاستفادة من تكنولوجيا المعلومات والاتصالات من أجل التكيف مع </a:t>
                      </a:r>
                      <a:r>
                        <a:rPr lang="ar-SA" sz="1600" b="1" spc="1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تغير المناخ </a:t>
                      </a:r>
                      <a:r>
                        <a:rPr lang="ar-SA" sz="1600" spc="1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والتخفيف من آثاره</a:t>
                      </a:r>
                      <a:endParaRPr lang="en-US" sz="1400" spc="10" baseline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95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996" y="2173233"/>
            <a:ext cx="2258916" cy="1183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1597169"/>
            <a:ext cx="1690508" cy="1753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82" y="228600"/>
            <a:ext cx="7612058" cy="573886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الأهداف المشتركة بين القطاعات (الهدف </a:t>
            </a: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1.I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الجديد)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54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5576" y="1046962"/>
            <a:ext cx="7722440" cy="5478382"/>
          </a:xfrm>
        </p:spPr>
        <p:txBody>
          <a:bodyPr>
            <a:normAutofit/>
          </a:bodyPr>
          <a:lstStyle/>
          <a:p>
            <a:pPr algn="r" rtl="1"/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(2019-2016) 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1.I</a:t>
            </a:r>
            <a:r>
              <a:rPr lang="ar-EG" sz="2000" dirty="0" smtClean="0">
                <a:latin typeface="Traditional Arabic" panose="02020603050405020304" pitchFamily="18" charset="-78"/>
                <a:ea typeface="Times New Roman" panose="02020603050405020304" pitchFamily="18" charset="0"/>
              </a:rPr>
              <a:t> </a:t>
            </a:r>
            <a:r>
              <a:rPr lang="ar-SY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تشجيع </a:t>
            </a:r>
            <a:r>
              <a:rPr lang="ar-SY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إجراء حوار دولي بين أصحاب </a:t>
            </a:r>
            <a:r>
              <a:rPr lang="ar-SY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المصلحة</a:t>
            </a:r>
            <a:endParaRPr lang="en-US" sz="2400" dirty="0" smtClean="0"/>
          </a:p>
          <a:p>
            <a:pPr algn="r" rtl="1"/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(2019-2016) 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2.I</a:t>
            </a:r>
            <a:r>
              <a:rPr lang="ar-EG" sz="2400" dirty="0" smtClean="0">
                <a:latin typeface="Traditional Arabic" panose="02020603050405020304" pitchFamily="18" charset="-78"/>
                <a:ea typeface="Times New Roman" panose="02020603050405020304" pitchFamily="18" charset="0"/>
              </a:rPr>
              <a:t> </a:t>
            </a:r>
            <a:r>
              <a:rPr lang="ar-SY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تشجيع </a:t>
            </a:r>
            <a:r>
              <a:rPr lang="ar-SY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الشراكات والتعاون داخل </a:t>
            </a:r>
            <a:r>
              <a:rPr lang="ar-SY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بيئة</a:t>
            </a:r>
            <a:r>
              <a:rPr lang="ar-EG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Y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الاتصالات/</a:t>
            </a:r>
            <a:r>
              <a:rPr lang="ar-EG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/>
            </a:r>
            <a:br>
              <a:rPr lang="ar-EG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r>
              <a:rPr lang="ar-SY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تكنولوجيا </a:t>
            </a:r>
            <a:r>
              <a:rPr lang="ar-SY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المعلومات </a:t>
            </a:r>
            <a:r>
              <a:rPr lang="ar-SY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والاتصالات</a:t>
            </a:r>
            <a:endParaRPr lang="en-US" dirty="0" smtClean="0"/>
          </a:p>
          <a:p>
            <a:pPr marL="0" indent="0" algn="r" rtl="1">
              <a:buNone/>
            </a:pPr>
            <a:endParaRPr lang="en-US" sz="2000" dirty="0" smtClean="0">
              <a:sym typeface="Wingdings" panose="05000000000000000000" pitchFamily="2" charset="2"/>
            </a:endParaRPr>
          </a:p>
          <a:p>
            <a:pPr marL="0" indent="0" algn="r" rtl="1">
              <a:buNone/>
            </a:pPr>
            <a:endParaRPr lang="en-US" sz="2000" dirty="0" smtClean="0">
              <a:sym typeface="Wingdings" panose="05000000000000000000" pitchFamily="2" charset="2"/>
            </a:endParaRPr>
          </a:p>
          <a:p>
            <a:pPr marL="0" indent="0" algn="r" rtl="1">
              <a:buNone/>
            </a:pPr>
            <a:endParaRPr lang="en-US" sz="2000" dirty="0" smtClean="0">
              <a:sym typeface="Wingdings" panose="05000000000000000000" pitchFamily="2" charset="2"/>
            </a:endParaRPr>
          </a:p>
          <a:p>
            <a:pPr marL="0" lvl="0" indent="0" algn="r" rtl="1">
              <a:buClr>
                <a:srgbClr val="498BC9"/>
              </a:buClr>
              <a:buNone/>
            </a:pPr>
            <a:r>
              <a:rPr lang="ar-SA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  <a:sym typeface="Wingdings" panose="05000000000000000000" pitchFamily="2" charset="2"/>
              </a:rPr>
              <a:t></a:t>
            </a:r>
            <a:r>
              <a:rPr lang="ar-EG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  <a:sym typeface="Wingdings" panose="05000000000000000000" pitchFamily="2" charset="2"/>
              </a:rPr>
              <a:t> </a:t>
            </a: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مقترح للنظر فيه:</a:t>
            </a:r>
            <a:endParaRPr lang="ar-EG" sz="2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r" rtl="1"/>
            <a:r>
              <a:rPr lang="ar-SA" sz="3200" dirty="0" smtClean="0">
                <a:solidFill>
                  <a:srgbClr val="498BC9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الهدف</a:t>
            </a:r>
            <a:r>
              <a:rPr lang="ar-EG" sz="3200" dirty="0" smtClean="0">
                <a:solidFill>
                  <a:srgbClr val="498BC9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en-US" sz="2800" dirty="0" smtClean="0">
                <a:solidFill>
                  <a:srgbClr val="498BC9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1.I</a:t>
            </a:r>
            <a:r>
              <a:rPr lang="ar-EG" sz="3200" dirty="0" smtClean="0">
                <a:solidFill>
                  <a:srgbClr val="498BC9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3200" i="1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الجديد</a:t>
            </a:r>
            <a:r>
              <a:rPr lang="ar-EG" sz="32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ar-EG" sz="3200" dirty="0">
                <a:solidFill>
                  <a:srgbClr val="5B9BD5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تعزيز </a:t>
            </a:r>
            <a:r>
              <a:rPr lang="ar-EG" sz="3200" b="1" dirty="0">
                <a:solidFill>
                  <a:srgbClr val="5B9BD5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التعاون</a:t>
            </a:r>
            <a:r>
              <a:rPr lang="ar-EG" sz="3200" dirty="0">
                <a:solidFill>
                  <a:srgbClr val="5B9BD5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الأوثق بين جميع أصحاب المصلحة في النظام الإيكولوجي لتكنولوجيا المعلومات والاتصالات من أجل تحقيق أهداف التنمية المستدامة</a:t>
            </a:r>
            <a:endParaRPr lang="en-US" sz="3000" dirty="0">
              <a:solidFill>
                <a:srgbClr val="5B9BD5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657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9453"/>
          <a:stretch/>
        </p:blipFill>
        <p:spPr>
          <a:xfrm>
            <a:off x="179512" y="2420888"/>
            <a:ext cx="1708845" cy="16757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82" y="228600"/>
            <a:ext cx="7612058" cy="573886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الأهداف المشتركة بين القطاعات (الهدف </a:t>
            </a:r>
            <a:r>
              <a:rPr lang="en-US" sz="40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2.I</a:t>
            </a: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الجديد)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55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340768"/>
            <a:ext cx="8153400" cy="5112568"/>
          </a:xfrm>
        </p:spPr>
        <p:txBody>
          <a:bodyPr>
            <a:normAutofit/>
          </a:bodyPr>
          <a:lstStyle/>
          <a:p>
            <a:pPr algn="r" rtl="1"/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(2019-2016) 3.I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ar-SY" sz="2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تعزيز تحديد الاتجاهات الناشئة في بيئة الاتصالات</a:t>
            </a:r>
            <a:r>
              <a:rPr lang="ar-SY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/</a:t>
            </a:r>
            <a:r>
              <a:rPr lang="ar-EG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/>
            </a:r>
            <a:br>
              <a:rPr lang="ar-EG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r>
              <a:rPr lang="ar-SY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تكنولوجيا </a:t>
            </a:r>
            <a:r>
              <a:rPr lang="ar-SY" sz="2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المعلومات والاتصالات </a:t>
            </a:r>
            <a:r>
              <a:rPr lang="ar-SY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وتحليلها</a:t>
            </a:r>
            <a:endParaRPr lang="en-US" sz="2800" dirty="0"/>
          </a:p>
          <a:p>
            <a:pPr marL="0" indent="0" algn="r" rtl="1">
              <a:buNone/>
            </a:pPr>
            <a:endParaRPr lang="en-US" sz="2000" dirty="0" smtClean="0">
              <a:sym typeface="Wingdings" panose="05000000000000000000" pitchFamily="2" charset="2"/>
            </a:endParaRPr>
          </a:p>
          <a:p>
            <a:pPr marL="0" indent="0" algn="r" rtl="1">
              <a:buNone/>
            </a:pPr>
            <a:endParaRPr lang="en-US" sz="2000" dirty="0" smtClean="0">
              <a:sym typeface="Wingdings" panose="05000000000000000000" pitchFamily="2" charset="2"/>
            </a:endParaRPr>
          </a:p>
          <a:p>
            <a:pPr marL="0" indent="0" algn="r" rtl="1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 marL="0" indent="0" algn="r" rtl="1">
              <a:buNone/>
            </a:pPr>
            <a:endParaRPr lang="en-US" sz="2000" dirty="0" smtClean="0">
              <a:sym typeface="Wingdings" panose="05000000000000000000" pitchFamily="2" charset="2"/>
            </a:endParaRPr>
          </a:p>
          <a:p>
            <a:pPr marL="0" lvl="0" indent="0" algn="r" rtl="1">
              <a:buClr>
                <a:srgbClr val="498BC9"/>
              </a:buClr>
              <a:buNone/>
            </a:pPr>
            <a:r>
              <a:rPr lang="ar-SA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  <a:sym typeface="Wingdings" panose="05000000000000000000" pitchFamily="2" charset="2"/>
              </a:rPr>
              <a:t></a:t>
            </a:r>
            <a:r>
              <a:rPr lang="ar-EG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  <a:sym typeface="Wingdings" panose="05000000000000000000" pitchFamily="2" charset="2"/>
              </a:rPr>
              <a:t> </a:t>
            </a: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مقترح للنظر فيه:</a:t>
            </a:r>
            <a:endParaRPr lang="ar-EG" sz="2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r" rtl="1"/>
            <a:r>
              <a:rPr lang="ar-SA" sz="3600" dirty="0" smtClean="0">
                <a:solidFill>
                  <a:srgbClr val="498BC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الهدف </a:t>
            </a:r>
            <a:r>
              <a:rPr lang="en-US" sz="2800" dirty="0">
                <a:solidFill>
                  <a:srgbClr val="498BC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2.I</a:t>
            </a:r>
            <a:r>
              <a:rPr lang="ar-EG" sz="3600" dirty="0">
                <a:solidFill>
                  <a:srgbClr val="498BC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3600" i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الجديد</a:t>
            </a:r>
            <a:r>
              <a:rPr lang="ar-EG" sz="3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ar-EG" sz="3600" dirty="0">
                <a:solidFill>
                  <a:srgbClr val="498BC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تعزيز </a:t>
            </a:r>
            <a:r>
              <a:rPr lang="ar-EG" sz="3600" b="1" dirty="0">
                <a:solidFill>
                  <a:srgbClr val="498BC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الاتجاهات الناشئة في مجال تكنولوجيا المعلومات والاتصالات</a:t>
            </a:r>
            <a:r>
              <a:rPr lang="ar-EG" sz="3600" dirty="0">
                <a:solidFill>
                  <a:srgbClr val="498BC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والنهوض بها </a:t>
            </a:r>
            <a:r>
              <a:rPr lang="ar-SA" sz="3600" dirty="0">
                <a:solidFill>
                  <a:srgbClr val="498BC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بغية تسريع وتيرة تنفيذ </a:t>
            </a:r>
            <a:r>
              <a:rPr lang="ar-EG" sz="3600" dirty="0">
                <a:solidFill>
                  <a:srgbClr val="498BC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أهداف التنمية المستدامة</a:t>
            </a:r>
            <a:endParaRPr lang="en-US" sz="3500" dirty="0">
              <a:solidFill>
                <a:srgbClr val="498B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8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82" y="228600"/>
            <a:ext cx="7612058" cy="573886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الأهداف المشتركة بين القطاعات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56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9040" y="1340767"/>
            <a:ext cx="8153400" cy="5112568"/>
          </a:xfrm>
        </p:spPr>
        <p:txBody>
          <a:bodyPr>
            <a:normAutofit/>
          </a:bodyPr>
          <a:lstStyle/>
          <a:p>
            <a:pPr algn="r" rtl="1"/>
            <a:r>
              <a:rPr lang="en-US" sz="24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(2019-2016) </a:t>
            </a:r>
            <a:r>
              <a:rPr lang="en-US" sz="2400" dirty="0" smtClean="0">
                <a:ea typeface="Times New Roman" panose="02020603050405020304" pitchFamily="18" charset="0"/>
                <a:cs typeface="Traditional Arabic" panose="02020603050405020304" pitchFamily="18" charset="-78"/>
              </a:rPr>
              <a:t>4.I</a:t>
            </a:r>
            <a:r>
              <a:rPr lang="ar-EG" sz="2400" dirty="0" smtClean="0">
                <a:ea typeface="Times New Roman" panose="02020603050405020304" pitchFamily="18" charset="0"/>
              </a:rPr>
              <a:t> </a:t>
            </a:r>
            <a:r>
              <a:rPr lang="ar-SY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تعزيز/تشجيع </a:t>
            </a:r>
            <a:r>
              <a:rPr lang="ar-SY" sz="2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الاعتراف (بأهمية) الاتصالات/تكنولوجيا المعلومات والاتصالات كعامل تمكيني ل</a:t>
            </a:r>
            <a:r>
              <a:rPr lang="ar-SA" sz="2800" dirty="0" err="1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ت‍حقيق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التنمية الاجتماعية والاقتصادية والمستدامة </a:t>
            </a:r>
            <a:r>
              <a:rPr lang="ar-SA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بيئياً</a:t>
            </a:r>
            <a:endParaRPr lang="ar-EG" sz="2800" dirty="0" smtClean="0"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r" rtl="1"/>
            <a:endParaRPr lang="en-US" sz="2000" dirty="0" smtClean="0">
              <a:sym typeface="Wingdings" panose="05000000000000000000" pitchFamily="2" charset="2"/>
            </a:endParaRPr>
          </a:p>
          <a:p>
            <a:pPr marL="0" indent="0" algn="r" rtl="1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 marL="0" indent="0" algn="r" rtl="1">
              <a:buNone/>
            </a:pPr>
            <a:endParaRPr lang="en-US" sz="2000" dirty="0" smtClean="0">
              <a:sym typeface="Wingdings" panose="05000000000000000000" pitchFamily="2" charset="2"/>
            </a:endParaRPr>
          </a:p>
          <a:p>
            <a:pPr lvl="1" algn="r" rtl="1"/>
            <a:endParaRPr lang="en-US" sz="2000" dirty="0"/>
          </a:p>
          <a:p>
            <a:pPr marL="0" lvl="0" indent="0" algn="r" rtl="1">
              <a:buClr>
                <a:srgbClr val="498BC9"/>
              </a:buClr>
              <a:buNone/>
            </a:pPr>
            <a:r>
              <a:rPr lang="ar-SA" sz="22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  <a:sym typeface="Wingdings" panose="05000000000000000000" pitchFamily="2" charset="2"/>
              </a:rPr>
              <a:t></a:t>
            </a:r>
            <a:r>
              <a:rPr lang="ar-EG" sz="22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  <a:sym typeface="Wingdings" panose="05000000000000000000" pitchFamily="2" charset="2"/>
              </a:rPr>
              <a:t> </a:t>
            </a:r>
            <a:r>
              <a:rPr lang="ar-SA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مقترح 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للنظر فيه</a:t>
            </a:r>
            <a:r>
              <a:rPr lang="ar-SA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</a:t>
            </a:r>
            <a:endParaRPr lang="ar-EG" sz="2400" dirty="0" smtClean="0"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0" lvl="0" indent="0" algn="r" rtl="1">
              <a:buClr>
                <a:srgbClr val="498BC9"/>
              </a:buClr>
              <a:buNone/>
            </a:pPr>
            <a:r>
              <a:rPr lang="ar-SA" sz="2800" dirty="0">
                <a:solidFill>
                  <a:srgbClr val="498BC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يُدرج في الهدفين </a:t>
            </a:r>
            <a:r>
              <a:rPr lang="en-US" sz="2400" dirty="0">
                <a:solidFill>
                  <a:srgbClr val="498BC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1.I</a:t>
            </a:r>
            <a:r>
              <a:rPr lang="ar-EG" sz="2800" dirty="0">
                <a:solidFill>
                  <a:srgbClr val="498BC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و</a:t>
            </a:r>
            <a:r>
              <a:rPr lang="en-US" sz="2400" dirty="0">
                <a:solidFill>
                  <a:srgbClr val="498BC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2.I</a:t>
            </a:r>
            <a:r>
              <a:rPr lang="ar-EG" sz="2800" dirty="0">
                <a:solidFill>
                  <a:srgbClr val="498BC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الجديدين المقترحين</a:t>
            </a:r>
            <a:endParaRPr lang="en-US" sz="1700" dirty="0" smtClean="0">
              <a:solidFill>
                <a:srgbClr val="498BC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972"/>
          <a:stretch/>
        </p:blipFill>
        <p:spPr>
          <a:xfrm>
            <a:off x="467544" y="2790848"/>
            <a:ext cx="2186102" cy="221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9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82" y="228600"/>
            <a:ext cx="7612058" cy="573886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الأهداف المشتركة بين القطاعات (الهدف </a:t>
            </a: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3.I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الجديد)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57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4504" y="1340768"/>
            <a:ext cx="8153400" cy="5112568"/>
          </a:xfrm>
        </p:spPr>
        <p:txBody>
          <a:bodyPr>
            <a:normAutofit/>
          </a:bodyPr>
          <a:lstStyle/>
          <a:p>
            <a:pPr algn="r" rtl="1"/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تعزيز نفاذ الأشخاص ذوي الإعاقة وذوي الاحتياجات المحددة إلى الاتصالات/تكنولوجيا المعلومات </a:t>
            </a:r>
            <a:r>
              <a:rPr lang="ar-SA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والاتصالات</a:t>
            </a:r>
            <a:endParaRPr lang="en-US" sz="2800" dirty="0"/>
          </a:p>
          <a:p>
            <a:pPr marL="0" indent="0" algn="r" rtl="1">
              <a:buNone/>
            </a:pPr>
            <a:endParaRPr lang="en-US" sz="2000" dirty="0" smtClean="0">
              <a:sym typeface="Wingdings" panose="05000000000000000000" pitchFamily="2" charset="2"/>
            </a:endParaRPr>
          </a:p>
          <a:p>
            <a:pPr lvl="1" algn="r" rtl="1"/>
            <a:endParaRPr lang="en-US" sz="2000" dirty="0"/>
          </a:p>
          <a:p>
            <a:pPr marL="0" lvl="0" indent="0" algn="r" rtl="1">
              <a:buClr>
                <a:srgbClr val="498BC9"/>
              </a:buClr>
              <a:buNone/>
            </a:pPr>
            <a:r>
              <a:rPr lang="ar-SA" sz="2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  <a:sym typeface="Wingdings" panose="05000000000000000000" pitchFamily="2" charset="2"/>
              </a:rPr>
              <a:t></a:t>
            </a:r>
            <a:r>
              <a:rPr lang="ar-EG" sz="2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  <a:sym typeface="Wingdings" panose="05000000000000000000" pitchFamily="2" charset="2"/>
              </a:rPr>
              <a:t> </a:t>
            </a: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مقترح للنظر فيه:</a:t>
            </a:r>
            <a:endParaRPr lang="ar-EG" sz="2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r" rtl="1"/>
            <a:r>
              <a:rPr lang="ar-SA" sz="3200" dirty="0">
                <a:solidFill>
                  <a:srgbClr val="498BC9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الهدف </a:t>
            </a:r>
            <a:r>
              <a:rPr lang="en-US" sz="2800" dirty="0" smtClean="0">
                <a:solidFill>
                  <a:srgbClr val="498BC9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3.I</a:t>
            </a:r>
            <a:r>
              <a:rPr lang="ar-EG" sz="3200" dirty="0" smtClean="0">
                <a:solidFill>
                  <a:srgbClr val="498BC9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3200" i="1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الجديد</a:t>
            </a:r>
            <a:r>
              <a:rPr lang="ar-EG" sz="32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ar-SA" sz="3200" dirty="0">
                <a:solidFill>
                  <a:srgbClr val="498BC9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تعزيز نفاذ الأشخاص </a:t>
            </a:r>
            <a:r>
              <a:rPr lang="ar-SA" sz="3200" dirty="0" smtClean="0">
                <a:solidFill>
                  <a:srgbClr val="498BC9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ذوي</a:t>
            </a:r>
            <a:r>
              <a:rPr lang="ar-EG" sz="3200" dirty="0" smtClean="0">
                <a:solidFill>
                  <a:srgbClr val="498BC9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/>
            </a:r>
            <a:br>
              <a:rPr lang="ar-EG" sz="3200" dirty="0" smtClean="0">
                <a:solidFill>
                  <a:srgbClr val="498BC9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r>
              <a:rPr lang="ar-SA" sz="3200" dirty="0" smtClean="0">
                <a:solidFill>
                  <a:srgbClr val="498BC9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3200" dirty="0">
                <a:solidFill>
                  <a:srgbClr val="498BC9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الإعاقة إلى تكنولوجيا المعلومات </a:t>
            </a:r>
            <a:r>
              <a:rPr lang="ar-SA" sz="3200" dirty="0" smtClean="0">
                <a:solidFill>
                  <a:srgbClr val="498BC9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والاتصالات</a:t>
            </a:r>
            <a:endParaRPr lang="en-US" sz="2000" dirty="0" smtClean="0">
              <a:solidFill>
                <a:srgbClr val="498BC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398"/>
          <a:stretch/>
        </p:blipFill>
        <p:spPr>
          <a:xfrm>
            <a:off x="107504" y="2636912"/>
            <a:ext cx="3072637" cy="33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2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82" y="228600"/>
            <a:ext cx="7612058" cy="573886"/>
          </a:xfrm>
        </p:spPr>
        <p:txBody>
          <a:bodyPr>
            <a:noAutofit/>
          </a:bodyPr>
          <a:lstStyle/>
          <a:p>
            <a:pPr algn="r" rtl="1"/>
            <a:r>
              <a:rPr lang="ar-SA" sz="3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الأهداف المشتركة بين القطاعات (الهدفان 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4.I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3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5.I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3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الجديدان)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58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9040" y="1340768"/>
            <a:ext cx="8153400" cy="5112568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المواضيع المقترحة</a:t>
            </a:r>
            <a:r>
              <a:rPr lang="ar-SA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</a:t>
            </a:r>
            <a:endParaRPr lang="en-US" sz="2800" dirty="0" smtClean="0"/>
          </a:p>
          <a:p>
            <a:pPr lvl="1" algn="r" rtl="1"/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الهدف المشترك بين القطاعات بشأن </a:t>
            </a:r>
            <a:r>
              <a:rPr lang="ar-SA" sz="28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المساواة بين الجنسين وتمكين المرأة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من خلال تكنولوجيا المعلومات </a:t>
            </a:r>
            <a:r>
              <a:rPr lang="ar-SA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والاتصالات</a:t>
            </a:r>
            <a:endParaRPr lang="en-US" sz="2500" dirty="0" smtClean="0"/>
          </a:p>
          <a:p>
            <a:pPr lvl="1" algn="r" rtl="1"/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الهدف المشترك بين القطاعات بشأن </a:t>
            </a:r>
            <a:r>
              <a:rPr lang="ar-SA" sz="28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الاستدامة البيئية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/</a:t>
            </a:r>
            <a:r>
              <a:rPr lang="ar-SA" sz="28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تكنولوجيا المعلومات والاتصالات وتغير </a:t>
            </a:r>
            <a:r>
              <a:rPr lang="ar-SA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المناخ</a:t>
            </a:r>
            <a:endParaRPr lang="en-US" sz="2500" dirty="0"/>
          </a:p>
          <a:p>
            <a:pPr lvl="1" algn="r" rtl="1"/>
            <a:endParaRPr lang="en-US" sz="2000" dirty="0"/>
          </a:p>
          <a:p>
            <a:pPr marL="0" lvl="0" indent="0" algn="r" rtl="1">
              <a:buClr>
                <a:srgbClr val="498BC9"/>
              </a:buClr>
              <a:buNone/>
            </a:pPr>
            <a:r>
              <a:rPr lang="ar-SA" sz="2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  <a:sym typeface="Wingdings" panose="05000000000000000000" pitchFamily="2" charset="2"/>
              </a:rPr>
              <a:t></a:t>
            </a:r>
            <a:r>
              <a:rPr lang="ar-EG" sz="2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  <a:sym typeface="Wingdings" panose="05000000000000000000" pitchFamily="2" charset="2"/>
              </a:rPr>
              <a:t> </a:t>
            </a: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مقترح للنظر فيه:</a:t>
            </a:r>
            <a:endParaRPr lang="ar-EG" sz="2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r" rtl="1"/>
            <a:r>
              <a:rPr lang="ar-SA" sz="3200" dirty="0">
                <a:solidFill>
                  <a:srgbClr val="498BC9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الهدف </a:t>
            </a:r>
            <a:r>
              <a:rPr lang="en-US" sz="2800" dirty="0" smtClean="0">
                <a:solidFill>
                  <a:srgbClr val="498BC9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4.I</a:t>
            </a:r>
            <a:r>
              <a:rPr lang="ar-EG" sz="3200" dirty="0" smtClean="0">
                <a:solidFill>
                  <a:srgbClr val="498BC9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3200" i="1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الجديد</a:t>
            </a:r>
            <a:r>
              <a:rPr lang="ar-EG" sz="32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ar-EG" sz="3200" dirty="0">
                <a:solidFill>
                  <a:srgbClr val="498BC9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تعزيز استخدم تكنولوجيا المعلومات والاتصالات من أجل </a:t>
            </a:r>
            <a:r>
              <a:rPr lang="ar-SA" sz="3200" dirty="0">
                <a:solidFill>
                  <a:srgbClr val="498BC9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تحقيق المساواة بين الجنسين وتمكين المرأة </a:t>
            </a:r>
            <a:r>
              <a:rPr lang="ar-SA" sz="2400" i="1" dirty="0">
                <a:solidFill>
                  <a:srgbClr val="7C7C7C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(مقترح عمل</a:t>
            </a:r>
            <a:r>
              <a:rPr lang="ar-SA" sz="2400" i="1" dirty="0" smtClean="0">
                <a:solidFill>
                  <a:srgbClr val="7C7C7C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r>
              <a:rPr lang="ar-EG" sz="32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</a:p>
          <a:p>
            <a:pPr algn="r" rtl="1"/>
            <a:r>
              <a:rPr lang="ar-SA" sz="3200" dirty="0">
                <a:solidFill>
                  <a:srgbClr val="498BC9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الهدف </a:t>
            </a:r>
            <a:r>
              <a:rPr lang="en-US" sz="2800" dirty="0" smtClean="0">
                <a:solidFill>
                  <a:srgbClr val="498BC9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5.I</a:t>
            </a:r>
            <a:r>
              <a:rPr lang="ar-EG" sz="3200" dirty="0" smtClean="0">
                <a:solidFill>
                  <a:srgbClr val="498BC9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3200" i="1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الجديد</a:t>
            </a:r>
            <a:r>
              <a:rPr lang="ar-EG" sz="32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: </a:t>
            </a:r>
            <a:r>
              <a:rPr lang="ar-EG" sz="3200" dirty="0">
                <a:solidFill>
                  <a:srgbClr val="498BC9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الحد من البصمة البيئية الناجمة عن قطاع الاتصالات</a:t>
            </a:r>
            <a:r>
              <a:rPr lang="ar-EG" sz="3200" dirty="0" smtClean="0">
                <a:solidFill>
                  <a:srgbClr val="498BC9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/ تكنولوجيا </a:t>
            </a:r>
            <a:r>
              <a:rPr lang="ar-EG" sz="3200" dirty="0">
                <a:solidFill>
                  <a:srgbClr val="498BC9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المعلومات والاتصالات </a:t>
            </a:r>
            <a:r>
              <a:rPr lang="ar-SA" sz="2400" i="1" dirty="0">
                <a:solidFill>
                  <a:srgbClr val="7C7C7C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(مقترح عمل)</a:t>
            </a:r>
            <a:r>
              <a:rPr lang="ar-EG" sz="32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776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 flipH="1">
            <a:off x="4150857" y="2492896"/>
            <a:ext cx="495028" cy="2232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82" y="228600"/>
            <a:ext cx="7612058" cy="573886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اقتراح أهداف مشتركة بين القطاعات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59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772642"/>
              </p:ext>
            </p:extLst>
          </p:nvPr>
        </p:nvGraphicFramePr>
        <p:xfrm>
          <a:off x="4650160" y="1268760"/>
          <a:ext cx="4098304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8304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sz="2400" dirty="0" smtClean="0"/>
                        <a:t>2019-2016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1.I</a:t>
                      </a:r>
                      <a:r>
                        <a:rPr lang="ar-EG" sz="2400" dirty="0" smtClean="0"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: </a:t>
                      </a:r>
                      <a:r>
                        <a:rPr lang="ar-SY" sz="2400" dirty="0" smtClean="0"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تشجيع إجراء حوار دولي بين أصحاب المصلحة</a:t>
                      </a:r>
                      <a:endParaRPr lang="en-US" sz="24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2.I</a:t>
                      </a:r>
                      <a:r>
                        <a:rPr lang="ar-EG" sz="2400" dirty="0" smtClean="0"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: </a:t>
                      </a:r>
                      <a:r>
                        <a:rPr lang="ar-SY" sz="2400" dirty="0" smtClean="0"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تشجيع الشراكات والتعاون داخل بيئة الاتصالات/تكنولوجيا المعلومات والاتصالات</a:t>
                      </a:r>
                      <a:endParaRPr lang="en-US" sz="24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3.I</a:t>
                      </a:r>
                      <a:r>
                        <a:rPr lang="ar-EG" sz="2400" dirty="0" smtClean="0"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: </a:t>
                      </a:r>
                      <a:r>
                        <a:rPr lang="ar-SY" sz="2400" dirty="0" smtClean="0"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تعزيز تحديد الاتجاهات الناشئة في بيئة الاتصالات/تكنولوجيا المعلومات والاتصالات وتحليلها</a:t>
                      </a:r>
                      <a:endParaRPr lang="en-US" sz="24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4.I</a:t>
                      </a:r>
                      <a:r>
                        <a:rPr lang="ar-EG" sz="2400" dirty="0" smtClean="0"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: </a:t>
                      </a:r>
                      <a:r>
                        <a:rPr lang="ar-SY" sz="2400" dirty="0" smtClean="0"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تعزيز/تشجيع الاعتراف (بأهمية) الاتصالات/تكنولوجيا المعلومات والاتصالات كعامل تمكيني ل</a:t>
                      </a:r>
                      <a:r>
                        <a:rPr lang="ar-EG" sz="2400" dirty="0" smtClean="0"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تحقيق </a:t>
                      </a:r>
                      <a:r>
                        <a:rPr lang="ar-SA" sz="2400" dirty="0" smtClean="0"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التنمية الاجتماعية والاقتصادية والمستدامة بيئياً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5.I</a:t>
                      </a:r>
                      <a:r>
                        <a:rPr lang="ar-EG" sz="2400" dirty="0" smtClean="0"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: </a:t>
                      </a:r>
                      <a:r>
                        <a:rPr lang="ar-SA" sz="2400" dirty="0" smtClean="0"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تعزيز نفاذ الأشخاص ذوي الإعاقة وذوي الاحتياجات المحددة إلى الاتصالات/تكنولوجيا المعلومات والاتصالات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57621"/>
              </p:ext>
            </p:extLst>
          </p:nvPr>
        </p:nvGraphicFramePr>
        <p:xfrm>
          <a:off x="179512" y="1408460"/>
          <a:ext cx="3888432" cy="50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49042"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sz="2400" dirty="0" smtClean="0"/>
                        <a:t>2023-2020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raditional Arabic" panose="02020603050405020304" pitchFamily="18" charset="-78"/>
                        </a:rPr>
                        <a:t>1.I</a:t>
                      </a:r>
                      <a:r>
                        <a:rPr kumimoji="0" lang="ar-EG" sz="2400" kern="1200" dirty="0" smtClean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: تعزيز التعاون الأوثق بين جميع أصحاب المصلحة في النظام الإيكولوجي لتكنولوجيا المعلومات والاتصالات من أجل تحقيق أهداف التنمية المستدامة</a:t>
                      </a:r>
                      <a:endParaRPr lang="en-US" sz="2400" dirty="0" smtClean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raditional Arabic" panose="02020603050405020304" pitchFamily="18" charset="-78"/>
                        </a:rPr>
                        <a:t>2.I</a:t>
                      </a:r>
                      <a:r>
                        <a:rPr kumimoji="0" lang="ar-EG" sz="2400" kern="1200" dirty="0" smtClean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: تعزيز الاتجاهات الناشئة في مجال تكنولوجيا المعلومات والاتصالات والنهوض بها </a:t>
                      </a:r>
                      <a:r>
                        <a:rPr kumimoji="0" lang="ar-SA" sz="2400" kern="1200" dirty="0" smtClean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بغية تسريع وتيرة تنفيذ </a:t>
                      </a:r>
                      <a:r>
                        <a:rPr kumimoji="0" lang="ar-EG" sz="2400" kern="1200" dirty="0" smtClean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أهداف التنمية المستدامة</a:t>
                      </a:r>
                      <a:endParaRPr lang="en-US" sz="2400" dirty="0" smtClean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546060">
                <a:tc>
                  <a:txBody>
                    <a:bodyPr/>
                    <a:lstStyle/>
                    <a:p>
                      <a:pPr algn="r" rtl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raditional Arabic" panose="02020603050405020304" pitchFamily="18" charset="-78"/>
                        </a:rPr>
                        <a:t>3.I</a:t>
                      </a:r>
                      <a:r>
                        <a:rPr kumimoji="0" lang="ar-EG" sz="2400" kern="1200" dirty="0" smtClean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: </a:t>
                      </a:r>
                      <a:r>
                        <a:rPr kumimoji="0" lang="ar-SA" sz="2400" kern="1200" dirty="0" smtClean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تعزيز نفاذ الأشخاص ذوي الإعاقة إلى تكنولوجيا المعلومات والاتصالات</a:t>
                      </a:r>
                      <a:endParaRPr lang="en-US" sz="1600" dirty="0"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raditional Arabic" panose="02020603050405020304" pitchFamily="18" charset="-78"/>
                        </a:rPr>
                        <a:t>4.I</a:t>
                      </a:r>
                      <a:r>
                        <a:rPr kumimoji="0" lang="ar-EG" sz="2400" kern="1200" dirty="0" smtClean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: "تعزيز استخدم تكنولوجيا المعلومات والاتصالات من أجل تحقيق </a:t>
                      </a:r>
                      <a:r>
                        <a:rPr kumimoji="0" lang="ar-SA" sz="2400" kern="1200" dirty="0" smtClean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المساواة بين الجنسين وتمكين المرأة</a:t>
                      </a:r>
                      <a:r>
                        <a:rPr kumimoji="0" lang="ar-EG" sz="2400" kern="1200" dirty="0" smtClean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"</a:t>
                      </a:r>
                      <a:r>
                        <a:rPr kumimoji="0" lang="ar-SA" sz="2400" kern="1200" dirty="0" smtClean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kumimoji="0" lang="ar-EG" sz="200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(مقترح عمل)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raditional Arabic" panose="02020603050405020304" pitchFamily="18" charset="-78"/>
                        </a:rPr>
                        <a:t>5.I</a:t>
                      </a:r>
                      <a:r>
                        <a:rPr kumimoji="0" lang="ar-EG" sz="2400" kern="1200" dirty="0" smtClean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: "الحد من البصمة البيئية الناجمة عن قطاع الاتصالات/تكنولوجيا المعلومات والاتصالات" </a:t>
                      </a:r>
                      <a:r>
                        <a:rPr kumimoji="0" lang="ar-EG" sz="200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(مقترح عمل)</a:t>
                      </a:r>
                      <a:endParaRPr lang="en-US" sz="240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7464" y="254486"/>
            <a:ext cx="7703768" cy="990600"/>
          </a:xfrm>
        </p:spPr>
        <p:txBody>
          <a:bodyPr>
            <a:normAutofit fontScale="90000"/>
          </a:bodyPr>
          <a:lstStyle/>
          <a:p>
            <a:pPr rtl="1"/>
            <a:r>
              <a:rPr lang="ar-SA" sz="49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المفاهيم الجديدة المدرجة</a:t>
            </a:r>
            <a:r>
              <a:rPr lang="ar-EG" sz="49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في الخطة الاستراتيجية </a:t>
            </a:r>
            <a:r>
              <a:rPr lang="ar-EG" sz="49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/>
            </a:r>
            <a:br>
              <a:rPr lang="ar-EG" sz="49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r>
              <a:rPr lang="ar-EG" sz="49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للفترة </a:t>
            </a: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2019-2016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79040" y="1600200"/>
            <a:ext cx="8153400" cy="4925144"/>
          </a:xfrm>
        </p:spPr>
        <p:txBody>
          <a:bodyPr>
            <a:normAutofit fontScale="85000" lnSpcReduction="20000"/>
          </a:bodyPr>
          <a:lstStyle/>
          <a:p>
            <a:pPr algn="just" rtl="1"/>
            <a:r>
              <a:rPr lang="ar-EG" sz="2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نهج قوي </a:t>
            </a:r>
            <a:r>
              <a:rPr lang="ar-EG" sz="2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قائم على النتائج</a:t>
            </a:r>
            <a:endParaRPr lang="en-US" sz="2600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just" rtl="1"/>
            <a:r>
              <a:rPr lang="ar-SA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غايات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عامة مع </a:t>
            </a:r>
            <a:r>
              <a:rPr lang="ar-SA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مقاصد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محددة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على مستوى الاتحاد </a:t>
            </a:r>
            <a:endParaRPr lang="en-US" sz="2400" dirty="0" smtClean="0"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lvl="1" algn="just" rtl="1"/>
            <a:r>
              <a:rPr lang="ar-SA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نتائج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ملموسة </a:t>
            </a:r>
            <a:r>
              <a:rPr lang="ar-SA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ومؤشرات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لقياس أثر العمل الذي يضطلع به </a:t>
            </a:r>
            <a:r>
              <a:rPr lang="ar-SA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الاتحاد</a:t>
            </a:r>
            <a:endParaRPr lang="en-US" sz="2400" dirty="0" smtClean="0"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lvl="1" algn="just" rtl="1">
              <a:buClr>
                <a:srgbClr val="5B9BD5"/>
              </a:buClr>
            </a:pPr>
            <a:r>
              <a:rPr lang="ar-EG" sz="2400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تمكّن الأمانة العامة أعمال القطاعات وتدعمها</a:t>
            </a:r>
            <a:endParaRPr lang="en-US" sz="24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2" algn="just" rtl="1"/>
            <a:r>
              <a:rPr lang="ar-SA" sz="21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يقاس </a:t>
            </a:r>
            <a:r>
              <a:rPr lang="ar-SA" sz="2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الدور </a:t>
            </a:r>
            <a:r>
              <a:rPr lang="ar-SA" sz="2100" dirty="0" err="1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التمكيني</a:t>
            </a:r>
            <a:r>
              <a:rPr lang="ar-SA" sz="21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/الداعم أيضاً من خلال </a:t>
            </a:r>
            <a:r>
              <a:rPr lang="ar-SA" sz="21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المؤشرات</a:t>
            </a:r>
            <a:endParaRPr lang="ar-EG" sz="2100" b="1" dirty="0" smtClean="0"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lvl="2" algn="just" rtl="1"/>
            <a:endParaRPr lang="en-US" dirty="0"/>
          </a:p>
          <a:p>
            <a:pPr algn="just" rtl="1"/>
            <a:r>
              <a:rPr lang="ar-EG" sz="2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نهج قوي متمثل في </a:t>
            </a:r>
            <a:r>
              <a:rPr lang="ar-EG" sz="2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2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"توحيد الأداء </a:t>
            </a:r>
            <a:r>
              <a:rPr lang="ar-EG" sz="2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</a:t>
            </a:r>
            <a:r>
              <a:rPr lang="ar-EG" sz="2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الاتحاد"</a:t>
            </a:r>
            <a:endParaRPr lang="en-US" sz="2600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just" rtl="1"/>
            <a:r>
              <a:rPr lang="ar-SA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رسالة 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الاتحاد ككل ورؤيته ومجموعة القيم لديه والغايات على مستوى المنظمة التي تساهم فيها القطاعات الثلاثة جميعها وفقاً لاختصاصات كل منها</a:t>
            </a:r>
            <a:endParaRPr lang="en-US" sz="2400" dirty="0" smtClean="0"/>
          </a:p>
          <a:p>
            <a:pPr algn="just" rtl="1"/>
            <a:endParaRPr lang="en-US" dirty="0"/>
          </a:p>
          <a:p>
            <a:pPr algn="just" rtl="1"/>
            <a:r>
              <a:rPr lang="ar-EG" sz="2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إدارة المخاطر الاستراتيجية </a:t>
            </a:r>
            <a:r>
              <a:rPr lang="ar-EG" sz="2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المدرجة في العملية</a:t>
            </a:r>
          </a:p>
          <a:p>
            <a:pPr algn="just" rtl="1"/>
            <a:endParaRPr lang="en-US" dirty="0"/>
          </a:p>
          <a:p>
            <a:pPr algn="just" rtl="1"/>
            <a:r>
              <a:rPr lang="ar-EG" sz="2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توزيع الموارد لتحقيق الأهداف والغايات</a:t>
            </a:r>
            <a:endParaRPr lang="en-US" sz="26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just" rtl="1"/>
            <a:r>
              <a:rPr lang="ar-EG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الربط بين </a:t>
            </a:r>
            <a:r>
              <a:rPr lang="ar-EG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الموارد المخصصة</a:t>
            </a:r>
            <a:r>
              <a:rPr lang="ar-EG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والفوائد المرجوة للأعضاء</a:t>
            </a:r>
            <a:r>
              <a:rPr lang="ar-EG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(النتائج/الأهداف)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170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82" y="228600"/>
            <a:ext cx="7612058" cy="573886"/>
          </a:xfrm>
        </p:spPr>
        <p:txBody>
          <a:bodyPr>
            <a:normAutofit fontScale="90000"/>
          </a:bodyPr>
          <a:lstStyle/>
          <a:p>
            <a:pPr algn="r" rtl="1"/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1.I</a:t>
            </a:r>
            <a:r>
              <a:rPr lang="ar-EG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(التعاون)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60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294496" y="5805264"/>
            <a:ext cx="3165936" cy="830997"/>
            <a:chOff x="6664781" y="5877272"/>
            <a:chExt cx="3165936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6664781" y="5877272"/>
              <a:ext cx="30428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ar-SA" sz="1600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النص الحالي (في الخطة الاستراتيجية للفترة </a:t>
              </a:r>
              <a:r>
                <a:rPr lang="en-US" sz="1100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2019-2016</a:t>
              </a:r>
              <a:r>
                <a:rPr lang="ar-EG" sz="16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)</a:t>
              </a:r>
              <a:endParaRPr lang="en-US" sz="1600" dirty="0" smtClean="0"/>
            </a:p>
            <a:p>
              <a:pPr algn="r" rtl="1"/>
              <a:r>
                <a:rPr lang="ar-SA" sz="1600" dirty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معدّل</a:t>
              </a:r>
              <a:endParaRPr lang="en-US" sz="1600" dirty="0" smtClean="0">
                <a:solidFill>
                  <a:srgbClr val="FF0000"/>
                </a:solidFill>
              </a:endParaRPr>
            </a:p>
            <a:p>
              <a:pPr algn="r" rtl="1"/>
              <a:r>
                <a:rPr lang="ar-SA" sz="1600" dirty="0">
                  <a:solidFill>
                    <a:srgbClr val="548235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جديد</a:t>
              </a:r>
              <a:endParaRPr lang="en-US" sz="1600" dirty="0" smtClean="0">
                <a:solidFill>
                  <a:srgbClr val="548235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722717" y="5980938"/>
              <a:ext cx="108000" cy="1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722717" y="6237312"/>
              <a:ext cx="108000" cy="108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722717" y="6489352"/>
              <a:ext cx="108000" cy="10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898355"/>
              </p:ext>
            </p:extLst>
          </p:nvPr>
        </p:nvGraphicFramePr>
        <p:xfrm>
          <a:off x="467544" y="980728"/>
          <a:ext cx="8039100" cy="4645025"/>
        </p:xfrm>
        <a:graphic>
          <a:graphicData uri="http://schemas.openxmlformats.org/drawingml/2006/table">
            <a:tbl>
              <a:tblPr rtl="1" firstRow="1" bandRow="1"/>
              <a:tblGrid>
                <a:gridCol w="1803400"/>
                <a:gridCol w="3962400"/>
                <a:gridCol w="2273300"/>
              </a:tblGrid>
              <a:tr h="266700"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b="1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الهدف</a:t>
                      </a:r>
                      <a:endParaRPr lang="en-US" sz="1400" dirty="0"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النتائج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النواتج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7950"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548235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1.I</a:t>
                      </a:r>
                      <a:r>
                        <a:rPr lang="ar-EG" sz="1600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تعزيز </a:t>
                      </a:r>
                      <a:r>
                        <a:rPr lang="ar-EG" sz="1600" b="1" dirty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التعاون</a:t>
                      </a:r>
                      <a:r>
                        <a:rPr lang="ar-EG" sz="1600" dirty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الأوثق بين جميع أصحاب المصلحة في النظام الإيكولوجي لتكنولوجيا المعلومات والاتصالات من أجل تحقيق أهداف التنمية المستدامة</a:t>
                      </a:r>
                      <a:endParaRPr lang="en-US" sz="1400" dirty="0">
                        <a:solidFill>
                          <a:srgbClr val="548235"/>
                        </a:solidFill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1-1.I</a:t>
                      </a:r>
                      <a:r>
                        <a:rPr lang="ar-EG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</a:t>
                      </a: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زيادة التعاون بين أصحاب المصلحة المعنيين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2-1.I</a:t>
                      </a:r>
                      <a:r>
                        <a:rPr lang="ar-EG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زيادة التآزر الناتج عن الشراكات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3-1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.I</a:t>
                      </a:r>
                      <a:r>
                        <a:rPr lang="ar-EG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</a:t>
                      </a:r>
                      <a:r>
                        <a:rPr lang="ar-SY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زيادة الاعتراف بالاتصالات/تكنولوجيا المعلومات والاتصالات </a:t>
                      </a:r>
                      <a:r>
                        <a:rPr lang="ar-SY" sz="1600" strike="sng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على مستوى الأطراف المتعددة وعلى المستوى الحكومي الدولي، </a:t>
                      </a:r>
                      <a:r>
                        <a:rPr lang="ar-SY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كأداة </a:t>
                      </a:r>
                      <a:r>
                        <a:rPr lang="ar-SY" sz="1600" dirty="0" err="1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تمكينية</a:t>
                      </a:r>
                      <a:r>
                        <a:rPr lang="ar-SY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شاملة</a:t>
                      </a:r>
                      <a:r>
                        <a:rPr lang="ar-EG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Y" sz="16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لخطة التنمية المستدامة 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2030</a:t>
                      </a:r>
                      <a:r>
                        <a:rPr lang="ar-EG" sz="16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وأهداف التنمية المستدامة</a:t>
                      </a:r>
                      <a:r>
                        <a:rPr lang="ar-SY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Y" sz="1600" strike="sng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للدعائم الثلاث للتنمية المستدامة (النمو الاقتصادي والاندماج الاجتماعي والتوازن البيئي) كما هو محدد في الوثيقة الختامية لمؤتمر الأمم المتحدة للتنمية المستدامة </a:t>
                      </a:r>
                      <a:r>
                        <a:rPr lang="en-US" sz="1050" strike="sng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Rio+20</a:t>
                      </a:r>
                      <a:r>
                        <a:rPr lang="ar-SY" sz="1600" strike="sng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ودعماً لرسالة الأمم المتحدة المتمثلة في السلم والأمن وحقوق الإنسان</a:t>
                      </a:r>
                      <a:endParaRPr lang="ar-EG" sz="1600" strike="sng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4-1.I</a:t>
                      </a:r>
                      <a:r>
                        <a:rPr lang="ar-EG" sz="1600" dirty="0" smtClean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تعزيز دعم الشركات الصغيرة والمتوسطة العاملة في مجال التكنولوجيا التي تقوم بتطوير وتقديم منتجات وخدمات تكنولوجيا المعلومات والاتصالات</a:t>
                      </a:r>
                      <a:endParaRPr lang="en-US" sz="1400" dirty="0" smtClean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EG" sz="1600" strike="sng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1-1.I</a:t>
                      </a:r>
                      <a:r>
                        <a:rPr lang="ar-EG" sz="1600" dirty="0" smtClean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Y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مؤتمرات </a:t>
                      </a: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عالمية ومنتديات وأحداث ومنابر مشتركة بين القطاعات لمناقشات رفيعة المستوى (مثل المؤتمر العالمي للاتصالات الدولية 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(WCIT)</a:t>
                      </a: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والمنتدى العالمي لسياسات الاتصالات/تكنولوجيا المعلومات والاتصالات 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(WTPF)</a:t>
                      </a: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والقمة العالمية لمجتمع المعلومات 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(WSIS)</a:t>
                      </a:r>
                      <a:r>
                        <a:rPr lang="ar-SY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وتليكوم </a:t>
                      </a:r>
                      <a:r>
                        <a:rPr lang="ar-SY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الاتحاد)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2-1.I</a:t>
                      </a:r>
                      <a:r>
                        <a:rPr lang="ar-EG" sz="1600" dirty="0" smtClean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1600" dirty="0" smtClean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تبادل </a:t>
                      </a:r>
                      <a:r>
                        <a:rPr lang="ar-SA" sz="1600" dirty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المعارف والتواصل والشراكات</a:t>
                      </a:r>
                      <a:endParaRPr lang="en-US" sz="1400" dirty="0"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3-1.I</a:t>
                      </a:r>
                      <a:r>
                        <a:rPr lang="ar-EG" sz="1600" dirty="0" smtClean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1600" dirty="0" smtClean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مذكرات </a:t>
                      </a:r>
                      <a:r>
                        <a:rPr lang="ar-SA" sz="1600" dirty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التفاهم </a:t>
                      </a:r>
                      <a:r>
                        <a:rPr lang="en-US" sz="1100" dirty="0">
                          <a:effectLst/>
                          <a:latin typeface="+mj-lt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(MoU)</a:t>
                      </a:r>
                      <a:endParaRPr lang="en-US" sz="1400" dirty="0">
                        <a:effectLst/>
                        <a:latin typeface="+mj-lt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4-1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.I</a:t>
                      </a:r>
                      <a:r>
                        <a:rPr lang="ar-EG" sz="1600" dirty="0" smtClean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16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تقارير </a:t>
                      </a: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ومدخلات أخرى لعمليات الأمم المتحدة المشتركة بين الوكالات والمتعددة الأطراف والحكومية الدولية</a:t>
                      </a:r>
                      <a:endParaRPr lang="en-US" sz="1400" dirty="0"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spc="-30" baseline="0" dirty="0" smtClean="0">
                          <a:solidFill>
                            <a:srgbClr val="548235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5-1.I</a:t>
                      </a:r>
                      <a:r>
                        <a:rPr lang="ar-EG" sz="1600" spc="-30" baseline="0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Y" sz="1600" spc="-30" baseline="0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إنشاء </a:t>
                      </a:r>
                      <a:r>
                        <a:rPr lang="ar-SY" sz="1600" spc="-30" baseline="0" dirty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خدمات الدعم من أجل الشركات الصغيرة والمتوسطة العاملة </a:t>
                      </a:r>
                      <a:r>
                        <a:rPr lang="ar-SY" sz="1600" spc="-30" baseline="0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في </a:t>
                      </a:r>
                      <a:r>
                        <a:rPr lang="ar-SY" sz="1600" spc="-30" baseline="0" dirty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مجال التكنولوجيا في أنشطة الاتحاد وأحداثه</a:t>
                      </a:r>
                      <a:endParaRPr lang="en-US" sz="1400" spc="-30" baseline="0" dirty="0">
                        <a:solidFill>
                          <a:srgbClr val="548235"/>
                        </a:solidFill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73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82" y="228600"/>
            <a:ext cx="7612058" cy="573886"/>
          </a:xfrm>
        </p:spPr>
        <p:txBody>
          <a:bodyPr>
            <a:noAutofit/>
          </a:bodyPr>
          <a:lstStyle/>
          <a:p>
            <a:pPr algn="r" rtl="1"/>
            <a:r>
              <a:rPr lang="en-US" sz="2800" dirty="0" smtClean="0">
                <a:ea typeface="Times New Roman" panose="02020603050405020304" pitchFamily="18" charset="0"/>
                <a:cs typeface="Traditional Arabic" panose="02020603050405020304" pitchFamily="18" charset="-78"/>
              </a:rPr>
              <a:t>2.I</a:t>
            </a:r>
            <a:r>
              <a:rPr lang="ar-EG" sz="32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(</a:t>
            </a:r>
            <a:r>
              <a:rPr lang="ar-EG" sz="32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الاتجاهات الناشئة في مجال تكنولوجيا المعلومات والاتصالات)</a:t>
            </a:r>
            <a:endParaRPr lang="en-US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61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460145"/>
              </p:ext>
            </p:extLst>
          </p:nvPr>
        </p:nvGraphicFramePr>
        <p:xfrm>
          <a:off x="462574" y="1268760"/>
          <a:ext cx="8039100" cy="1644650"/>
        </p:xfrm>
        <a:graphic>
          <a:graphicData uri="http://schemas.openxmlformats.org/drawingml/2006/table">
            <a:tbl>
              <a:tblPr rtl="1" firstRow="1" bandRow="1"/>
              <a:tblGrid>
                <a:gridCol w="1803400"/>
                <a:gridCol w="3962400"/>
                <a:gridCol w="2273300"/>
              </a:tblGrid>
              <a:tr h="266700"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b="1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الهدف</a:t>
                      </a:r>
                      <a:endParaRPr lang="en-US" sz="1400" dirty="0"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b="1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النتائج</a:t>
                      </a:r>
                      <a:endParaRPr lang="en-US" sz="1400" dirty="0"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b="1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النواتج</a:t>
                      </a:r>
                      <a:endParaRPr lang="en-US" sz="1400" dirty="0"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7950"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548235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2.I</a:t>
                      </a:r>
                      <a:r>
                        <a:rPr lang="ar-EG" sz="1600" dirty="0" smtClean="0">
                          <a:solidFill>
                            <a:srgbClr val="548235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EG" sz="1600" b="1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تعزيز </a:t>
                      </a:r>
                      <a:r>
                        <a:rPr lang="ar-EG" sz="1600" b="1" dirty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الاتجاهات الناشئة </a:t>
                      </a:r>
                      <a:r>
                        <a:rPr lang="ar-EG" sz="1600" b="1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/>
                      </a:r>
                      <a:br>
                        <a:rPr lang="ar-EG" sz="1600" b="1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</a:br>
                      <a:r>
                        <a:rPr lang="ar-EG" sz="1600" b="1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في </a:t>
                      </a:r>
                      <a:r>
                        <a:rPr lang="ar-EG" sz="1600" b="1" dirty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مجال تكنولوجيا المعلومات والاتصالات </a:t>
                      </a:r>
                      <a:r>
                        <a:rPr lang="ar-EG" sz="1600" dirty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والنهوض بها </a:t>
                      </a:r>
                      <a:r>
                        <a:rPr lang="ar-SA" sz="1600" dirty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بغية تسريع وتيرة تنفيذ </a:t>
                      </a:r>
                      <a:r>
                        <a:rPr lang="ar-EG" sz="1600" dirty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أهداف التنمية المستدامة</a:t>
                      </a:r>
                      <a:endParaRPr lang="en-US" sz="1400" dirty="0">
                        <a:solidFill>
                          <a:srgbClr val="548235"/>
                        </a:solidFill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1-2</a:t>
                      </a:r>
                      <a:r>
                        <a:rPr lang="en-US" sz="1100" dirty="0">
                          <a:effectLst/>
                          <a:latin typeface="+mj-lt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.I</a:t>
                      </a:r>
                      <a:r>
                        <a:rPr lang="ar-EG" sz="1600" dirty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: </a:t>
                      </a:r>
                      <a:r>
                        <a:rPr lang="ar-SY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تحديد الاتجاهات الناشئة في مجال الاتصالات/تكنولوجيا المعلومات والاتصالات في الوقت المناسب وتحليلها </a:t>
                      </a:r>
                      <a:r>
                        <a:rPr lang="ar-SY" sz="1600" dirty="0" smtClean="0">
                          <a:solidFill>
                            <a:srgbClr val="FF0000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لتوفير المعرفة والخبرة اللازمة </a:t>
                      </a:r>
                      <a:r>
                        <a:rPr lang="ar-SA" sz="1600" dirty="0" smtClean="0">
                          <a:solidFill>
                            <a:srgbClr val="FF0000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بغية تسريع وتيرة تنفيذ </a:t>
                      </a:r>
                      <a:r>
                        <a:rPr lang="ar-SY" sz="1600" dirty="0" smtClean="0">
                          <a:solidFill>
                            <a:srgbClr val="FF0000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أهداف التنمية المستدامة</a:t>
                      </a:r>
                      <a:r>
                        <a:rPr lang="ar-EG" sz="1600" dirty="0" smtClean="0">
                          <a:solidFill>
                            <a:srgbClr val="FF0000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Y" sz="1600" strike="sng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واستنباط مجالات جديدة للأنشطة تتعلق بهذه الاتجاهات</a:t>
                      </a:r>
                      <a:endParaRPr lang="ar-EG" sz="1600" strike="sng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1-2</a:t>
                      </a:r>
                      <a:r>
                        <a:rPr lang="en-US" sz="1100" dirty="0" smtClean="0">
                          <a:effectLst/>
                          <a:latin typeface="+mj-lt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.I</a:t>
                      </a:r>
                      <a:r>
                        <a:rPr lang="ar-EG" sz="1600" dirty="0" smtClean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Y" sz="1600" dirty="0" smtClean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مبادرات </a:t>
                      </a:r>
                      <a:r>
                        <a:rPr lang="ar-SY" sz="1600" dirty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وتقارير مشتركة بين القطاعات بشأن الاتجاهات الناشئة في مجال الاتصالات/تكنولوجيا المعلومات والاتصالات وغير ذلك من مبادرات مماثلة (بما في ذلك مجلة أخبار الاتحاد)</a:t>
                      </a:r>
                      <a:endParaRPr lang="en-US" sz="1400" dirty="0"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294496" y="5805264"/>
            <a:ext cx="3165936" cy="830997"/>
            <a:chOff x="6664781" y="5877272"/>
            <a:chExt cx="3165936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6664781" y="5877272"/>
              <a:ext cx="30428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ar-SA" sz="1600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النص الحالي (في الخطة الاستراتيجية للفترة </a:t>
              </a:r>
              <a:r>
                <a:rPr lang="en-US" sz="1100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2019-2016</a:t>
              </a:r>
              <a:r>
                <a:rPr lang="ar-EG" sz="16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)</a:t>
              </a:r>
              <a:endParaRPr lang="en-US" sz="1600" dirty="0" smtClean="0"/>
            </a:p>
            <a:p>
              <a:pPr algn="r" rtl="1"/>
              <a:r>
                <a:rPr lang="ar-SA" sz="1600" dirty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معدّل</a:t>
              </a:r>
              <a:endParaRPr lang="en-US" sz="1600" dirty="0" smtClean="0">
                <a:solidFill>
                  <a:srgbClr val="FF0000"/>
                </a:solidFill>
              </a:endParaRPr>
            </a:p>
            <a:p>
              <a:pPr algn="r" rtl="1"/>
              <a:r>
                <a:rPr lang="ar-SA" sz="1600" dirty="0">
                  <a:solidFill>
                    <a:srgbClr val="548235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جديد</a:t>
              </a:r>
              <a:endParaRPr lang="en-US" sz="1600" dirty="0" smtClean="0">
                <a:solidFill>
                  <a:srgbClr val="548235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722717" y="5980938"/>
              <a:ext cx="108000" cy="1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722717" y="6237312"/>
              <a:ext cx="108000" cy="108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722717" y="6489352"/>
              <a:ext cx="108000" cy="10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38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82" y="228600"/>
            <a:ext cx="7612058" cy="573886"/>
          </a:xfrm>
        </p:spPr>
        <p:txBody>
          <a:bodyPr>
            <a:normAutofit fontScale="90000"/>
          </a:bodyPr>
          <a:lstStyle/>
          <a:p>
            <a:pPr algn="r" rtl="1"/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3.I</a:t>
            </a:r>
            <a:r>
              <a:rPr lang="ar-EG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(إمكانية النفاذ إلى تكنولوجيا المعلومات والاتصالات)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62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294496" y="5805264"/>
            <a:ext cx="3165936" cy="830997"/>
            <a:chOff x="6664781" y="5877272"/>
            <a:chExt cx="3165936" cy="830997"/>
          </a:xfrm>
        </p:grpSpPr>
        <p:sp>
          <p:nvSpPr>
            <p:cNvPr id="12" name="TextBox 11"/>
            <p:cNvSpPr txBox="1"/>
            <p:nvPr/>
          </p:nvSpPr>
          <p:spPr>
            <a:xfrm>
              <a:off x="6664781" y="5877272"/>
              <a:ext cx="30428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ar-SA" sz="1600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النص الحالي (في الخطة الاستراتيجية للفترة </a:t>
              </a:r>
              <a:r>
                <a:rPr lang="en-US" sz="1100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2019-2016</a:t>
              </a:r>
              <a:r>
                <a:rPr lang="ar-EG" sz="16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)</a:t>
              </a:r>
              <a:endParaRPr lang="en-US" sz="1600" dirty="0" smtClean="0"/>
            </a:p>
            <a:p>
              <a:pPr algn="r" rtl="1"/>
              <a:r>
                <a:rPr lang="ar-SA" sz="1600" dirty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معدّل</a:t>
              </a:r>
              <a:endParaRPr lang="en-US" sz="1600" dirty="0" smtClean="0">
                <a:solidFill>
                  <a:srgbClr val="FF0000"/>
                </a:solidFill>
              </a:endParaRPr>
            </a:p>
            <a:p>
              <a:pPr algn="r" rtl="1"/>
              <a:r>
                <a:rPr lang="ar-SA" sz="1600" dirty="0">
                  <a:solidFill>
                    <a:srgbClr val="548235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جديد</a:t>
              </a:r>
              <a:endParaRPr lang="en-US" sz="1600" dirty="0" smtClean="0">
                <a:solidFill>
                  <a:srgbClr val="548235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722717" y="5980938"/>
              <a:ext cx="108000" cy="1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722717" y="6237312"/>
              <a:ext cx="108000" cy="108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722717" y="6489352"/>
              <a:ext cx="108000" cy="10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353356"/>
              </p:ext>
            </p:extLst>
          </p:nvPr>
        </p:nvGraphicFramePr>
        <p:xfrm>
          <a:off x="493340" y="1268760"/>
          <a:ext cx="8039100" cy="4060825"/>
        </p:xfrm>
        <a:graphic>
          <a:graphicData uri="http://schemas.openxmlformats.org/drawingml/2006/table">
            <a:tbl>
              <a:tblPr rtl="1" firstRow="1" bandRow="1"/>
              <a:tblGrid>
                <a:gridCol w="1803400"/>
                <a:gridCol w="3962400"/>
                <a:gridCol w="2273300"/>
              </a:tblGrid>
              <a:tr h="266700"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الهدف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النتائج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النواتج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7950"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3.I</a:t>
                      </a:r>
                      <a:r>
                        <a:rPr lang="ar-EG" sz="1600" dirty="0" smtClean="0">
                          <a:solidFill>
                            <a:srgbClr val="FF0000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6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تعزيز </a:t>
                      </a:r>
                      <a:r>
                        <a:rPr lang="ar-SA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نفاذ الأشخاص ذوي الإعاقة </a:t>
                      </a:r>
                      <a:r>
                        <a:rPr lang="ar-SA" sz="1600" strike="sng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وذوي الاحتياجات </a:t>
                      </a:r>
                      <a:r>
                        <a:rPr lang="ar-EG" sz="1600" strike="sng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المحددة </a:t>
                      </a:r>
                      <a:r>
                        <a:rPr lang="ar-SA" sz="16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إلى </a:t>
                      </a:r>
                      <a:r>
                        <a:rPr lang="ar-SA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الاتصالات/تكنولوجيا المعلومات والاتصالات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1-3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.I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زيادة تيسر معدات الاتصالات/تكنولوجيا المعلومات والاتصالات وخدماتها وتطبيقاتها وامتثالها لمبادئ التصميم الشامل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2-3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.I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زيادة إشراك منظمات الأشخاص ذوي الإعاقة وذوي الاحتياجات المحددة في أعمال </a:t>
                      </a:r>
                      <a:r>
                        <a:rPr lang="ar-SA" sz="16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الاتحاد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3-3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.I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زيادة الوعي، بما في ذلك اعتراف جميع الأطراف والحكومات بالحاجة إلى تعزيز نفاذ الأشخاص ذوي الإعاقة وذوي الاحتياجات المحددة إلى الاتصالات/تكنولوجيا المعلومات والاتصالات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1-3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.I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تقارير ومبادئ توجيهية و</a:t>
                      </a:r>
                      <a:r>
                        <a:rPr lang="ar-SA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معايير 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وقوائم مرجعية بشأن قابلية النفاذ إلى الاتصالات/تكنولوجيا المعلومات والاتصالات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2-3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.I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تعبئة الموارد والخبرات التقنية من خلال على سبيل المثال تشجيع زيادة مشاركة الأشخاص ذوي الإعاقة وذوي الاحتياجات المحددة في الاجتماعات الدولية والإقليمية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strike="sng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3-5.I</a:t>
                      </a:r>
                      <a:r>
                        <a:rPr lang="ar-EG" sz="1600" strike="sng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مواصلة تطوير وتنفيذ سياسات الاتحاد المتعلقة بقابلية النفاذ والخطط ذات الصلة</a:t>
                      </a:r>
                      <a:endParaRPr lang="en-US" sz="1400" strike="sng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3-3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.I</a:t>
                      </a: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التوعية على مستوى منظومة الأمم المتحدة وعلى الصعيدين الإقليمي والوطني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90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82" y="237416"/>
            <a:ext cx="7612058" cy="573886"/>
          </a:xfrm>
        </p:spPr>
        <p:txBody>
          <a:bodyPr>
            <a:normAutofit fontScale="90000"/>
          </a:bodyPr>
          <a:lstStyle/>
          <a:p>
            <a:pPr algn="r" rtl="1"/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4.I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(المساواة بين الجنسين)</a:t>
            </a:r>
            <a:endParaRPr lang="en-US" sz="31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63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294496" y="5910371"/>
            <a:ext cx="3165936" cy="830997"/>
            <a:chOff x="6664781" y="5877272"/>
            <a:chExt cx="3165936" cy="830997"/>
          </a:xfrm>
        </p:grpSpPr>
        <p:sp>
          <p:nvSpPr>
            <p:cNvPr id="12" name="TextBox 11"/>
            <p:cNvSpPr txBox="1"/>
            <p:nvPr/>
          </p:nvSpPr>
          <p:spPr>
            <a:xfrm>
              <a:off x="6664781" y="5877272"/>
              <a:ext cx="30428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ar-SA" sz="1600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النص الحالي (في الخطة الاستراتيجية للفترة </a:t>
              </a:r>
              <a:r>
                <a:rPr lang="en-US" sz="1100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2019-2016</a:t>
              </a:r>
              <a:r>
                <a:rPr lang="ar-EG" sz="16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)</a:t>
              </a:r>
              <a:endParaRPr lang="en-US" sz="1600" dirty="0" smtClean="0"/>
            </a:p>
            <a:p>
              <a:pPr algn="r" rtl="1"/>
              <a:r>
                <a:rPr lang="ar-SA" sz="1600" dirty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معدّل</a:t>
              </a:r>
              <a:endParaRPr lang="en-US" sz="1600" dirty="0" smtClean="0">
                <a:solidFill>
                  <a:srgbClr val="FF0000"/>
                </a:solidFill>
              </a:endParaRPr>
            </a:p>
            <a:p>
              <a:pPr algn="r" rtl="1"/>
              <a:r>
                <a:rPr lang="ar-SA" sz="1600" dirty="0">
                  <a:solidFill>
                    <a:srgbClr val="548235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جديد</a:t>
              </a:r>
              <a:endParaRPr lang="en-US" sz="1600" dirty="0" smtClean="0">
                <a:solidFill>
                  <a:srgbClr val="548235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722717" y="5980938"/>
              <a:ext cx="108000" cy="1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722717" y="6237312"/>
              <a:ext cx="108000" cy="108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722717" y="6489352"/>
              <a:ext cx="108000" cy="10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566573"/>
              </p:ext>
            </p:extLst>
          </p:nvPr>
        </p:nvGraphicFramePr>
        <p:xfrm>
          <a:off x="493340" y="1046962"/>
          <a:ext cx="8039100" cy="2598062"/>
        </p:xfrm>
        <a:graphic>
          <a:graphicData uri="http://schemas.openxmlformats.org/drawingml/2006/table">
            <a:tbl>
              <a:tblPr rtl="1" firstRow="1" bandRow="1"/>
              <a:tblGrid>
                <a:gridCol w="1803400"/>
                <a:gridCol w="3962400"/>
                <a:gridCol w="2273300"/>
              </a:tblGrid>
              <a:tr h="281597"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b="1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الهدف</a:t>
                      </a:r>
                      <a:endParaRPr lang="en-US" sz="1400" dirty="0"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b="1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النتائج</a:t>
                      </a:r>
                      <a:endParaRPr lang="en-US" sz="1400" dirty="0"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b="1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النواتج</a:t>
                      </a:r>
                      <a:endParaRPr lang="en-US" sz="1400" dirty="0"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6465"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u="none" dirty="0" smtClean="0">
                          <a:solidFill>
                            <a:srgbClr val="548235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4.I</a:t>
                      </a:r>
                      <a:r>
                        <a:rPr lang="ar-EG" sz="1600" u="none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1600" u="none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تعزيز </a:t>
                      </a:r>
                      <a:r>
                        <a:rPr lang="ar-SA" sz="1600" u="none" dirty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استخدام تكنولوجيا المعلومات والاتصالات من أجل تحقيق المساواة بين الجنسين وتمكين المرأة</a:t>
                      </a:r>
                      <a:endParaRPr lang="en-US" sz="1400" u="none" dirty="0">
                        <a:solidFill>
                          <a:srgbClr val="548235"/>
                        </a:solidFill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600" i="1" u="none" dirty="0"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(العنوان)</a:t>
                      </a:r>
                      <a:endParaRPr lang="en-US" sz="1400" i="1" u="none" dirty="0"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u="none" dirty="0" smtClean="0">
                          <a:solidFill>
                            <a:srgbClr val="548235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1-4.I</a:t>
                      </a:r>
                      <a:r>
                        <a:rPr lang="ar-EG" sz="1600" u="none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kumimoji="0" lang="ar-EG" sz="1600" u="none" kern="1200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تعزيز </a:t>
                      </a:r>
                      <a:r>
                        <a:rPr kumimoji="0" lang="ar-EG" sz="1600" u="none" kern="1200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النفاذ إلى تكنولوجيا المعلومات والاتصالات واستخدامها للنهوض بتمكين النساء </a:t>
                      </a: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u="none" dirty="0" smtClean="0">
                          <a:solidFill>
                            <a:srgbClr val="548235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2-4.I</a:t>
                      </a:r>
                      <a:r>
                        <a:rPr lang="ar-EG" sz="1600" u="none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kumimoji="0" lang="ar-EG" sz="1600" u="none" kern="1200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تعزيز </a:t>
                      </a:r>
                      <a:r>
                        <a:rPr kumimoji="0" lang="ar-EG" sz="1600" u="none" kern="1200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مشاركة النساء </a:t>
                      </a:r>
                      <a:br>
                        <a:rPr kumimoji="0" lang="ar-EG" sz="1600" u="none" kern="1200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</a:br>
                      <a:r>
                        <a:rPr kumimoji="0" lang="ar-EG" sz="1600" u="none" kern="1200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في جميع مستويات صنع القرار في أعمال الاتحاد وقطاع تكنولوجيا </a:t>
                      </a:r>
                      <a:br>
                        <a:rPr kumimoji="0" lang="ar-EG" sz="1600" u="none" kern="1200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</a:br>
                      <a:r>
                        <a:rPr kumimoji="0" lang="ar-EG" sz="1600" u="none" kern="1200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المعلومات والاتصالات</a:t>
                      </a:r>
                      <a:endParaRPr kumimoji="0" lang="en-US" sz="1600" u="none" kern="1200" dirty="0" smtClean="0">
                        <a:solidFill>
                          <a:srgbClr val="548235"/>
                        </a:solidFill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u="none" dirty="0" smtClean="0">
                          <a:solidFill>
                            <a:srgbClr val="548235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3-4.I</a:t>
                      </a:r>
                      <a:r>
                        <a:rPr lang="ar-EG" sz="1600" u="none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kumimoji="0" lang="ar-EG" sz="1600" b="0" u="none" strike="noStrike" kern="1200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زيادة </a:t>
                      </a:r>
                      <a:r>
                        <a:rPr kumimoji="0" lang="ar-EG" sz="1600" b="0" u="none" strike="noStrike" kern="1200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التعاون مع سائر منظمات الأمم المتحدة وأصحاب المصلحة المعنيين باستخدام تكنولوجيا المعلومات والاتصالات من أجل النهوض</a:t>
                      </a:r>
                      <a:r>
                        <a:rPr kumimoji="0" lang="ar-EG" sz="1600" b="0" u="none" strike="noStrike" kern="1200" baseline="0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بتمكين </a:t>
                      </a:r>
                      <a:r>
                        <a:rPr kumimoji="0" lang="ar-EG" sz="1600" b="0" u="none" strike="noStrike" kern="1200" baseline="0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النساء</a:t>
                      </a:r>
                      <a:endParaRPr lang="en-US" sz="1400" b="0" u="none" strike="sngStrike" dirty="0" smtClean="0">
                        <a:solidFill>
                          <a:srgbClr val="FF0000"/>
                        </a:solidFill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u="none" dirty="0" smtClean="0">
                          <a:solidFill>
                            <a:srgbClr val="548235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1-4.I</a:t>
                      </a:r>
                      <a:r>
                        <a:rPr lang="ar-EG" sz="1600" u="none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1600" u="none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مجموعات </a:t>
                      </a:r>
                      <a:r>
                        <a:rPr lang="ar-SA" sz="1600" u="none" dirty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الأدوات وأدوات التقييم والمبادئ التوجيهية اللازمة لوضع السياسات </a:t>
                      </a:r>
                      <a:r>
                        <a:rPr kumimoji="0" lang="ar-EG" sz="1600" u="none" strike="noStrike" kern="1200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وتنمية </a:t>
                      </a:r>
                      <a:r>
                        <a:rPr kumimoji="0" lang="ar-EG" sz="1600" u="none" strike="noStrike" kern="1200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المهارات وممارسات أخرى لتنفيذها</a:t>
                      </a:r>
                      <a:endParaRPr lang="en-US" sz="1400" u="none" strike="noStrike" dirty="0">
                        <a:solidFill>
                          <a:srgbClr val="FF0000"/>
                        </a:solidFill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u="none" dirty="0" smtClean="0">
                          <a:solidFill>
                            <a:srgbClr val="548235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2-4.I</a:t>
                      </a:r>
                      <a:r>
                        <a:rPr lang="ar-EG" sz="1600" u="none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EG" sz="1600" u="none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</a:t>
                      </a:r>
                      <a:r>
                        <a:rPr lang="ar-SA" sz="1600" u="none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شبكات </a:t>
                      </a:r>
                      <a:r>
                        <a:rPr kumimoji="0" lang="ar-EG" sz="1600" u="none" strike="noStrike" kern="1200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والتعاون </a:t>
                      </a:r>
                      <a:r>
                        <a:rPr kumimoji="0" lang="ar-EG" sz="1600" u="none" strike="noStrike" kern="1200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والمبادرات والشراكات</a:t>
                      </a:r>
                      <a:endParaRPr lang="en-US" sz="1400" u="none" strike="sngStrike" dirty="0">
                        <a:solidFill>
                          <a:srgbClr val="FF0000"/>
                        </a:solidFill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u="none" dirty="0" smtClean="0">
                          <a:solidFill>
                            <a:srgbClr val="548235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3-4.I</a:t>
                      </a:r>
                      <a:r>
                        <a:rPr lang="ar-EG" sz="1600" u="none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EG" sz="1600" u="none" strike="noStrike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التوعية </a:t>
                      </a:r>
                      <a:r>
                        <a:rPr lang="ar-EG" sz="1600" u="none" strike="noStrike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على مستوى منظومة</a:t>
                      </a:r>
                      <a:r>
                        <a:rPr lang="ar-EG" sz="1600" u="none" strike="noStrike" baseline="0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الأمم المتحدة وعلى الصعيدين الإقليمي </a:t>
                      </a:r>
                      <a:r>
                        <a:rPr lang="ar-EG" sz="1600" u="none" strike="noStrike" baseline="0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والوطني</a:t>
                      </a:r>
                      <a:endParaRPr lang="en-US" sz="1400" u="none" strike="sngStrike" dirty="0">
                        <a:solidFill>
                          <a:srgbClr val="548235"/>
                        </a:solidFill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9948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82" y="228600"/>
            <a:ext cx="7612058" cy="573886"/>
          </a:xfrm>
        </p:spPr>
        <p:txBody>
          <a:bodyPr>
            <a:noAutofit/>
          </a:bodyPr>
          <a:lstStyle/>
          <a:p>
            <a:pPr algn="r" rtl="1"/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5.I</a:t>
            </a:r>
            <a:r>
              <a:rPr lang="ar-EG" sz="40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(الاستدامة البيئية)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64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294496" y="5805264"/>
            <a:ext cx="3165936" cy="830997"/>
            <a:chOff x="6664781" y="5877272"/>
            <a:chExt cx="3165936" cy="830997"/>
          </a:xfrm>
        </p:grpSpPr>
        <p:sp>
          <p:nvSpPr>
            <p:cNvPr id="12" name="TextBox 11"/>
            <p:cNvSpPr txBox="1"/>
            <p:nvPr/>
          </p:nvSpPr>
          <p:spPr>
            <a:xfrm>
              <a:off x="6664781" y="5877272"/>
              <a:ext cx="30428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ar-SA" sz="1600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النص الحالي (في الخطة الاستراتيجية للفترة </a:t>
              </a:r>
              <a:r>
                <a:rPr lang="en-US" sz="1100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2019-2016</a:t>
              </a:r>
              <a:r>
                <a:rPr lang="ar-EG" sz="16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)</a:t>
              </a:r>
              <a:endParaRPr lang="en-US" sz="1600" dirty="0" smtClean="0"/>
            </a:p>
            <a:p>
              <a:pPr algn="r" rtl="1"/>
              <a:r>
                <a:rPr lang="ar-SA" sz="1600" dirty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معدّل</a:t>
              </a:r>
              <a:endParaRPr lang="en-US" sz="1600" dirty="0" smtClean="0">
                <a:solidFill>
                  <a:srgbClr val="FF0000"/>
                </a:solidFill>
              </a:endParaRPr>
            </a:p>
            <a:p>
              <a:pPr algn="r" rtl="1"/>
              <a:r>
                <a:rPr lang="ar-SA" sz="1600" dirty="0">
                  <a:solidFill>
                    <a:srgbClr val="548235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جديد</a:t>
              </a:r>
              <a:endParaRPr lang="en-US" sz="1600" dirty="0" smtClean="0">
                <a:solidFill>
                  <a:srgbClr val="548235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722717" y="5980938"/>
              <a:ext cx="108000" cy="1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722717" y="6237312"/>
              <a:ext cx="108000" cy="108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722717" y="6489352"/>
              <a:ext cx="108000" cy="10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355466"/>
              </p:ext>
            </p:extLst>
          </p:nvPr>
        </p:nvGraphicFramePr>
        <p:xfrm>
          <a:off x="493340" y="1251869"/>
          <a:ext cx="8039100" cy="2282825"/>
        </p:xfrm>
        <a:graphic>
          <a:graphicData uri="http://schemas.openxmlformats.org/drawingml/2006/table">
            <a:tbl>
              <a:tblPr rtl="1" firstRow="1" bandRow="1"/>
              <a:tblGrid>
                <a:gridCol w="1803400"/>
                <a:gridCol w="3962400"/>
                <a:gridCol w="2273300"/>
              </a:tblGrid>
              <a:tr h="266700"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Y" sz="1600" b="1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الهدف</a:t>
                      </a:r>
                      <a:endParaRPr lang="en-US" sz="1400" dirty="0"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b="1" kern="120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النتائج</a:t>
                      </a:r>
                      <a:endParaRPr lang="en-US" sz="1400"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b="1" kern="120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النواتج</a:t>
                      </a:r>
                      <a:endParaRPr lang="en-US" sz="1400"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7950"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i="1" dirty="0" smtClean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(العنوان)</a:t>
                      </a: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548235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5.I</a:t>
                      </a:r>
                      <a:r>
                        <a:rPr lang="ar-EG" sz="1600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"الحد </a:t>
                      </a:r>
                      <a:r>
                        <a:rPr lang="ar-EG" sz="1600" dirty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من البصمة البيئية الناجمة عن قطاع الاتصالات/تكنولوجيا المعلومات </a:t>
                      </a:r>
                      <a:r>
                        <a:rPr lang="ar-EG" sz="1600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والاتصالات"</a:t>
                      </a:r>
                      <a:endParaRPr lang="en-US" sz="1400" dirty="0">
                        <a:solidFill>
                          <a:srgbClr val="548235"/>
                        </a:solidFill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600" i="1" dirty="0" smtClean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(مقترحات عمل)</a:t>
                      </a:r>
                      <a:endParaRPr lang="en-US" sz="1400" i="1" dirty="0" smtClean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548235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1-5.I</a:t>
                      </a:r>
                      <a:r>
                        <a:rPr lang="ar-EG" sz="1600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زيادة </a:t>
                      </a:r>
                      <a:r>
                        <a:rPr lang="ar-EG" sz="1600" dirty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عدد المخلفات الإلكترونية التي يُعاد تدويرها</a:t>
                      </a:r>
                      <a:endParaRPr lang="en-US" sz="1400" dirty="0">
                        <a:solidFill>
                          <a:srgbClr val="548235"/>
                        </a:solidFill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solidFill>
                            <a:srgbClr val="548235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2-5.I</a:t>
                      </a:r>
                      <a:r>
                        <a:rPr lang="ar-EG" sz="1600" dirty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الحد من استهلاك الطاقة</a:t>
                      </a:r>
                      <a:endParaRPr lang="en-US" sz="1400" dirty="0">
                        <a:solidFill>
                          <a:srgbClr val="548235"/>
                        </a:solidFill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600" i="1" dirty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(نص بديل)</a:t>
                      </a:r>
                      <a:endParaRPr lang="en-US" sz="1400" i="1" dirty="0">
                        <a:solidFill>
                          <a:srgbClr val="548235"/>
                        </a:solidFill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i="1" dirty="0" smtClean="0">
                          <a:solidFill>
                            <a:srgbClr val="548235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2-5.I</a:t>
                      </a:r>
                      <a:r>
                        <a:rPr lang="ar-EG" sz="1600" i="1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تحسين </a:t>
                      </a:r>
                      <a:r>
                        <a:rPr lang="ar-EG" sz="1600" i="1" dirty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كفاءة السياسات والمعايير البيئية</a:t>
                      </a:r>
                      <a:endParaRPr lang="en-US" sz="1400" i="1" dirty="0">
                        <a:solidFill>
                          <a:srgbClr val="548235"/>
                        </a:solidFill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i="1" dirty="0" smtClean="0">
                          <a:solidFill>
                            <a:srgbClr val="548235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3-5.I</a:t>
                      </a:r>
                      <a:r>
                        <a:rPr lang="ar-EG" sz="1600" i="1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تحسين </a:t>
                      </a:r>
                      <a:r>
                        <a:rPr lang="ar-EG" sz="1600" i="1" dirty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مؤشرات الأداء الرئيسية بشأن المدن الذكية </a:t>
                      </a:r>
                      <a:r>
                        <a:rPr lang="ar-EG" sz="1600" i="1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المستدامة</a:t>
                      </a:r>
                      <a:endParaRPr lang="en-US" sz="1400" i="1" dirty="0">
                        <a:solidFill>
                          <a:srgbClr val="548235"/>
                        </a:solidFill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600" i="1" dirty="0" smtClean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(مقترحات عمل)</a:t>
                      </a:r>
                      <a:endParaRPr lang="en-US" sz="1400" i="1" dirty="0" smtClean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548235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1-5.I</a:t>
                      </a:r>
                      <a:r>
                        <a:rPr lang="ar-EG" sz="1600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الأمان </a:t>
                      </a:r>
                      <a:r>
                        <a:rPr lang="ar-EG" sz="1600" dirty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والأداء البيئي لمعدات تكنولوجيا المعلومات والاتصالات ومرافقها (إدارة المخلفات الإلكترونية)</a:t>
                      </a:r>
                      <a:endParaRPr lang="en-US" sz="1400" dirty="0">
                        <a:solidFill>
                          <a:srgbClr val="548235"/>
                        </a:solidFill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548235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2-5.I</a:t>
                      </a:r>
                      <a:r>
                        <a:rPr lang="ar-EG" sz="1600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سياسات </a:t>
                      </a:r>
                      <a:r>
                        <a:rPr lang="ar-EG" sz="1600" dirty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ومعايير بشأن كفاءة استهلاك الطاقة</a:t>
                      </a:r>
                      <a:endParaRPr lang="en-US" sz="1400" dirty="0">
                        <a:solidFill>
                          <a:srgbClr val="548235"/>
                        </a:solidFill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  <a:p>
                      <a:pPr algn="r" rtl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548235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3-5.I</a:t>
                      </a:r>
                      <a:r>
                        <a:rPr lang="ar-EG" sz="1600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 منصة </a:t>
                      </a:r>
                      <a:r>
                        <a:rPr lang="ar-EG" sz="1600" dirty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عالمية للمدن الذكية </a:t>
                      </a:r>
                      <a:r>
                        <a:rPr lang="ar-EG" sz="1600" dirty="0" smtClean="0">
                          <a:solidFill>
                            <a:srgbClr val="548235"/>
                          </a:solidFill>
                          <a:effectLst/>
                          <a:latin typeface="Traditional Arabic" panose="02020603050405020304" pitchFamily="18" charset="-78"/>
                          <a:ea typeface="SimSun" panose="02010600030101010101" pitchFamily="2" charset="-122"/>
                          <a:cs typeface="Traditional Arabic" panose="02020603050405020304" pitchFamily="18" charset="-78"/>
                        </a:rPr>
                        <a:t>المستدامة</a:t>
                      </a:r>
                      <a:endParaRPr lang="en-US" sz="1400" dirty="0">
                        <a:solidFill>
                          <a:srgbClr val="548235"/>
                        </a:solidFill>
                        <a:effectLst/>
                        <a:latin typeface="Traditional Arabic" panose="02020603050405020304" pitchFamily="18" charset="-78"/>
                        <a:ea typeface="SimSun" panose="02010600030101010101" pitchFamily="2" charset="-122"/>
                        <a:cs typeface="Traditional Arabic" panose="02020603050405020304" pitchFamily="18" charset="-78"/>
                      </a:endParaRPr>
                    </a:p>
                  </a:txBody>
                  <a:tcPr marL="56515" marR="5651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8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87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2" y="278160"/>
            <a:ext cx="7703768" cy="990600"/>
          </a:xfrm>
        </p:spPr>
        <p:txBody>
          <a:bodyPr>
            <a:normAutofit/>
          </a:bodyPr>
          <a:lstStyle/>
          <a:p>
            <a:pPr rtl="1"/>
            <a:r>
              <a:rPr lang="ar-EG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أهداف القطاعات مقابل عمل المكاتب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65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912" y="1628800"/>
            <a:ext cx="8514528" cy="4495800"/>
          </a:xfrm>
        </p:spPr>
        <p:txBody>
          <a:bodyPr>
            <a:normAutofit/>
          </a:bodyPr>
          <a:lstStyle/>
          <a:p>
            <a:pPr algn="r" rtl="1"/>
            <a:r>
              <a:rPr lang="ar-EG" sz="3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نوقش اقتراح في اجتماع فريق العمل التابع للمجلس والمعني بالخطتين المالية والاستراتيجية يفيد بالتمييز بين </a:t>
            </a:r>
            <a:r>
              <a:rPr lang="ar-EG" sz="32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أهداف القطاعات وأهداف (العوامل </a:t>
            </a:r>
            <a:r>
              <a:rPr lang="ar-EG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التمكينية</a:t>
            </a:r>
            <a:r>
              <a:rPr lang="ar-EG" sz="32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 </a:t>
            </a:r>
            <a:r>
              <a:rPr lang="ar-EG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المكاتب</a:t>
            </a:r>
            <a:endParaRPr lang="en-US" b="1" dirty="0" smtClean="0"/>
          </a:p>
          <a:p>
            <a:pPr marL="0" indent="0" algn="r" rtl="1">
              <a:buNone/>
            </a:pPr>
            <a:endParaRPr lang="en-US" dirty="0" smtClean="0"/>
          </a:p>
          <a:p>
            <a:pPr marL="0" lvl="0" indent="0" algn="r" rtl="1">
              <a:buClr>
                <a:srgbClr val="498BC9"/>
              </a:buClr>
              <a:buNone/>
            </a:pP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  <a:sym typeface="Wingdings" panose="05000000000000000000" pitchFamily="2" charset="2"/>
              </a:rPr>
              <a:t></a:t>
            </a:r>
            <a:r>
              <a:rPr lang="ar-EG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  <a:sym typeface="Wingdings" panose="05000000000000000000" pitchFamily="2" charset="2"/>
              </a:rPr>
              <a:t> </a:t>
            </a:r>
            <a:r>
              <a:rPr lang="ar-EG" sz="24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  <a:sym typeface="Wingdings" panose="05000000000000000000" pitchFamily="2" charset="2"/>
              </a:rPr>
              <a:t>ال</a:t>
            </a:r>
            <a:r>
              <a:rPr lang="ar-SA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مقترح </a:t>
            </a:r>
            <a:r>
              <a:rPr lang="ar-EG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ذو الصلة</a:t>
            </a:r>
            <a:r>
              <a:rPr lang="ar-SA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</a:t>
            </a:r>
            <a:endParaRPr lang="ar-EG" sz="2400" dirty="0"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r" rtl="1"/>
            <a:r>
              <a:rPr lang="ar-EG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استخدام </a:t>
            </a:r>
            <a:r>
              <a:rPr lang="ar-EG" sz="3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مفهوم </a:t>
            </a:r>
            <a:r>
              <a:rPr lang="ar-EG" sz="32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"العوامل </a:t>
            </a:r>
            <a:r>
              <a:rPr lang="ar-EG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التمكينية</a:t>
            </a:r>
            <a:r>
              <a:rPr lang="ar-EG" sz="32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"</a:t>
            </a:r>
            <a:r>
              <a:rPr lang="ar-EG" sz="3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من أجل </a:t>
            </a:r>
            <a:r>
              <a:rPr lang="ar-EG" sz="32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المكاتب أيضاً</a:t>
            </a:r>
            <a:r>
              <a:rPr lang="ar-EG" sz="3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، على غرار </a:t>
            </a:r>
            <a:r>
              <a:rPr lang="ar-EG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/>
            </a:r>
            <a:br>
              <a:rPr lang="ar-EG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r>
              <a:rPr lang="ar-EG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ما </a:t>
            </a:r>
            <a:r>
              <a:rPr lang="ar-EG" sz="3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استخدمته الأمانة العامة في إطار الخطة الاستراتيجية </a:t>
            </a:r>
            <a:r>
              <a:rPr lang="ar-EG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للفترة</a:t>
            </a: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2019-2016</a:t>
            </a:r>
            <a:r>
              <a:rPr lang="en-US" sz="3200" dirty="0" smtClean="0">
                <a:latin typeface="Traditional Arabic" panose="02020603050405020304" pitchFamily="18" charset="-78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05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العوامل </a:t>
            </a:r>
            <a:r>
              <a:rPr lang="ar-EG" dirty="0" err="1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التمكينية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957A-38BF-4766-88FD-46AF2F4ED65D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4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350"/>
          <a:stretch/>
        </p:blipFill>
        <p:spPr>
          <a:xfrm>
            <a:off x="35496" y="1340768"/>
            <a:ext cx="4867409" cy="5439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2" y="278160"/>
            <a:ext cx="7703768" cy="990600"/>
          </a:xfrm>
        </p:spPr>
        <p:txBody>
          <a:bodyPr>
            <a:noAutofit/>
          </a:bodyPr>
          <a:lstStyle/>
          <a:p>
            <a:r>
              <a:rPr lang="ar-EG" sz="3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مثال: عمل الأمانة مقابل عمل الاتحاد في إطار أهداف التنمية المستدامة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67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221160" y="1600200"/>
            <a:ext cx="3815336" cy="4495800"/>
          </a:xfrm>
        </p:spPr>
        <p:txBody>
          <a:bodyPr>
            <a:normAutofit/>
          </a:bodyPr>
          <a:lstStyle/>
          <a:p>
            <a:pPr algn="r" rtl="1"/>
            <a:r>
              <a:rPr lang="ar-EG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نهج </a:t>
            </a:r>
            <a:r>
              <a:rPr lang="ar-EG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اليونيدو 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(UNIDO)</a:t>
            </a:r>
            <a:r>
              <a:rPr lang="ar-EG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(بالمقارنة مع الإطار الاستراتيجي للاتحاد)</a:t>
            </a:r>
            <a:endParaRPr lang="en-US" sz="2400" dirty="0"/>
          </a:p>
        </p:txBody>
      </p:sp>
      <p:sp>
        <p:nvSpPr>
          <p:cNvPr id="6" name="Left Brace 5"/>
          <p:cNvSpPr/>
          <p:nvPr/>
        </p:nvSpPr>
        <p:spPr>
          <a:xfrm flipH="1">
            <a:off x="5118929" y="4149080"/>
            <a:ext cx="317167" cy="2448272"/>
          </a:xfrm>
          <a:prstGeom prst="leftBrace">
            <a:avLst>
              <a:gd name="adj1" fmla="val 8333"/>
              <a:gd name="adj2" fmla="val 3249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flipH="1">
            <a:off x="4902905" y="1504692"/>
            <a:ext cx="317167" cy="2644388"/>
          </a:xfrm>
          <a:prstGeom prst="leftBrace">
            <a:avLst>
              <a:gd name="adj1" fmla="val 8333"/>
              <a:gd name="adj2" fmla="val 86740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32576" y="4581128"/>
            <a:ext cx="1119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EG" sz="2000" b="1" dirty="0" smtClean="0">
                <a:solidFill>
                  <a:schemeClr val="accent2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أمانة الاتحاد/</a:t>
            </a:r>
            <a:br>
              <a:rPr lang="ar-EG" sz="2000" b="1" dirty="0" smtClean="0">
                <a:solidFill>
                  <a:schemeClr val="accent2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EG" sz="2000" b="1" dirty="0" smtClean="0">
                <a:solidFill>
                  <a:schemeClr val="accent2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المكاتب</a:t>
            </a:r>
            <a:endParaRPr lang="en-US" sz="2000" b="1" dirty="0">
              <a:solidFill>
                <a:schemeClr val="accent2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9320" y="3647728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EG" sz="2000" b="1" dirty="0" smtClean="0">
                <a:solidFill>
                  <a:schemeClr val="accent6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قطاعات الاتحاد</a:t>
            </a:r>
            <a:endParaRPr lang="en-US" sz="2000" b="1" dirty="0">
              <a:solidFill>
                <a:schemeClr val="accent6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3208" y="3068960"/>
            <a:ext cx="2273288" cy="244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2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82" y="228600"/>
            <a:ext cx="7612058" cy="573886"/>
          </a:xfrm>
        </p:spPr>
        <p:txBody>
          <a:bodyPr>
            <a:noAutofit/>
          </a:bodyPr>
          <a:lstStyle/>
          <a:p>
            <a:pPr algn="r" rtl="1"/>
            <a:r>
              <a:rPr lang="ar-SA" sz="3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العوامل </a:t>
            </a:r>
            <a:r>
              <a:rPr lang="ar-SA" sz="3200" dirty="0" err="1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التمكينية</a:t>
            </a:r>
            <a:r>
              <a:rPr lang="ar-SA" sz="3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- دور الأمانة العامة والمكاتب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68</a:t>
            </a:fld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343036" y="5512438"/>
            <a:ext cx="8153400" cy="1225822"/>
          </a:xfrm>
        </p:spPr>
        <p:txBody>
          <a:bodyPr>
            <a:noAutofit/>
          </a:bodyPr>
          <a:lstStyle/>
          <a:p>
            <a:pPr algn="r" rtl="1"/>
            <a:r>
              <a:rPr lang="ar-EG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توفر المكاتب</a:t>
            </a:r>
            <a:r>
              <a:rPr lang="ar-EG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العوامل </a:t>
            </a:r>
            <a:r>
              <a:rPr lang="ar-EG" sz="2400" dirty="0" err="1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التمكينية</a:t>
            </a:r>
            <a:r>
              <a:rPr lang="ar-EG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أيضاً وليس </a:t>
            </a:r>
            <a:r>
              <a:rPr lang="ar-EG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الأمانة العامة</a:t>
            </a:r>
            <a:r>
              <a:rPr lang="ar-EG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فحسب</a:t>
            </a:r>
            <a:endParaRPr lang="en-US" sz="2400" b="1" dirty="0" smtClean="0"/>
          </a:p>
          <a:p>
            <a:pPr algn="r" rtl="1"/>
            <a:r>
              <a:rPr lang="ar-EG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سيتم وصف </a:t>
            </a:r>
            <a:r>
              <a:rPr lang="ar-EG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عمل (وأهداف) المكاتب</a:t>
            </a:r>
            <a:r>
              <a:rPr lang="ar-EG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على نحو مماثل للطريقة التي ستصف بها الأمانة العامة كيفية مساهمة </a:t>
            </a:r>
            <a:r>
              <a:rPr lang="ar-EG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العوامل </a:t>
            </a:r>
            <a:r>
              <a:rPr lang="ar-EG" sz="2400" b="1" dirty="0" err="1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التمكينية</a:t>
            </a:r>
            <a:r>
              <a:rPr lang="ar-EG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في تحقيق الغايات والأهداف العامة </a:t>
            </a:r>
            <a:endParaRPr lang="en-US" sz="2400" dirty="0"/>
          </a:p>
        </p:txBody>
      </p:sp>
      <p:sp>
        <p:nvSpPr>
          <p:cNvPr id="6" name="Up Arrow 5"/>
          <p:cNvSpPr/>
          <p:nvPr/>
        </p:nvSpPr>
        <p:spPr>
          <a:xfrm>
            <a:off x="3059832" y="4016988"/>
            <a:ext cx="3096344" cy="301087"/>
          </a:xfrm>
          <a:prstGeom prst="upArrow">
            <a:avLst>
              <a:gd name="adj1" fmla="val 50000"/>
              <a:gd name="adj2" fmla="val 70247"/>
            </a:avLst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47565" y="4311267"/>
            <a:ext cx="7848872" cy="11390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80000"/>
              </a:lnSpc>
            </a:pPr>
            <a:r>
              <a:rPr lang="ar-SA" sz="16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الاتحاد الدولي </a:t>
            </a:r>
            <a:r>
              <a:rPr lang="ar-SA" sz="1600" b="1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للاتصالات</a:t>
            </a:r>
            <a:r>
              <a:rPr lang="ar-EG" sz="1600" b="1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/>
            </a:r>
            <a:br>
              <a:rPr lang="ar-EG" sz="1600" b="1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r>
              <a:rPr lang="ar-EG" sz="1600" b="1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الأمانة</a:t>
            </a:r>
            <a:endParaRPr lang="en-US" sz="1600" b="1" dirty="0" smtClean="0">
              <a:solidFill>
                <a:srgbClr val="44546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565" y="3426763"/>
            <a:ext cx="7848872" cy="505445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1" dirty="0"/>
          </a:p>
        </p:txBody>
      </p:sp>
      <p:sp>
        <p:nvSpPr>
          <p:cNvPr id="9" name="Rectangle 8"/>
          <p:cNvSpPr/>
          <p:nvPr/>
        </p:nvSpPr>
        <p:spPr>
          <a:xfrm>
            <a:off x="647563" y="1700808"/>
            <a:ext cx="7848873" cy="731821"/>
          </a:xfrm>
          <a:prstGeom prst="rect">
            <a:avLst/>
          </a:prstGeom>
          <a:noFill/>
          <a:ln w="31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189663" algn="r" rtl="1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الغايات الاستراتيجية والمقاصد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564" y="2549612"/>
            <a:ext cx="1908000" cy="46800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SA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قطاع الاتصالات الراديوية</a:t>
            </a:r>
            <a:br>
              <a:rPr lang="ar-SA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r>
              <a:rPr lang="ar-SA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الأهداف والنتائج</a:t>
            </a:r>
            <a:endParaRPr lang="en-US" sz="1500" b="1" dirty="0"/>
          </a:p>
        </p:txBody>
      </p:sp>
      <p:sp>
        <p:nvSpPr>
          <p:cNvPr id="11" name="Rectangle 10"/>
          <p:cNvSpPr/>
          <p:nvPr/>
        </p:nvSpPr>
        <p:spPr>
          <a:xfrm>
            <a:off x="2627996" y="2549612"/>
            <a:ext cx="1908000" cy="46800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SA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قطاع تقييس </a:t>
            </a:r>
            <a:r>
              <a:rPr lang="ar-SA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الاتصالات</a:t>
            </a:r>
            <a:r>
              <a:rPr lang="en-US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/>
            </a:r>
            <a:br>
              <a:rPr lang="en-US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r>
              <a:rPr lang="ar-EG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الأهداف والنتائج</a:t>
            </a:r>
            <a:endParaRPr lang="en-US" sz="1500" b="1" dirty="0"/>
          </a:p>
        </p:txBody>
      </p:sp>
      <p:sp>
        <p:nvSpPr>
          <p:cNvPr id="12" name="Rectangle 11"/>
          <p:cNvSpPr/>
          <p:nvPr/>
        </p:nvSpPr>
        <p:spPr>
          <a:xfrm>
            <a:off x="4608004" y="2549612"/>
            <a:ext cx="1908000" cy="46800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SA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قطاع تنمية </a:t>
            </a:r>
            <a:r>
              <a:rPr lang="ar-SA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الاتصالات</a:t>
            </a:r>
            <a:r>
              <a:rPr lang="ar-EG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/>
            </a:r>
            <a:br>
              <a:rPr lang="ar-EG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r>
              <a:rPr lang="ar-EG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الأهداف والنتائج</a:t>
            </a:r>
            <a:endParaRPr lang="en-US" sz="1500" b="1" dirty="0"/>
          </a:p>
        </p:txBody>
      </p:sp>
      <p:sp>
        <p:nvSpPr>
          <p:cNvPr id="13" name="Rectangle 12"/>
          <p:cNvSpPr/>
          <p:nvPr/>
        </p:nvSpPr>
        <p:spPr>
          <a:xfrm>
            <a:off x="6588436" y="2549612"/>
            <a:ext cx="1908000" cy="46800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SA" sz="16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الأهداف </a:t>
            </a:r>
            <a:r>
              <a:rPr lang="ar-SA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والنتائج</a:t>
            </a:r>
            <a:r>
              <a:rPr lang="ar-EG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br>
              <a:rPr lang="ar-EG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r>
              <a:rPr lang="ar-EG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المشتركة بين القطاعات</a:t>
            </a:r>
            <a:endParaRPr lang="en-US" sz="1500" b="1" dirty="0"/>
          </a:p>
        </p:txBody>
      </p:sp>
      <p:sp>
        <p:nvSpPr>
          <p:cNvPr id="14" name="Isosceles Triangle 11"/>
          <p:cNvSpPr/>
          <p:nvPr/>
        </p:nvSpPr>
        <p:spPr>
          <a:xfrm>
            <a:off x="647564" y="987530"/>
            <a:ext cx="7848872" cy="65761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رؤية الاتحاد ورسالته</a:t>
            </a:r>
            <a:endParaRPr lang="en-US" sz="2400" b="1" dirty="0"/>
          </a:p>
        </p:txBody>
      </p:sp>
      <p:sp>
        <p:nvSpPr>
          <p:cNvPr id="15" name="Arc 14"/>
          <p:cNvSpPr/>
          <p:nvPr/>
        </p:nvSpPr>
        <p:spPr>
          <a:xfrm rot="10800000">
            <a:off x="1446896" y="4226204"/>
            <a:ext cx="5789400" cy="1121538"/>
          </a:xfrm>
          <a:prstGeom prst="arc">
            <a:avLst>
              <a:gd name="adj1" fmla="val 11627524"/>
              <a:gd name="adj2" fmla="val 21527746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c 15"/>
          <p:cNvSpPr/>
          <p:nvPr/>
        </p:nvSpPr>
        <p:spPr>
          <a:xfrm rot="10800000">
            <a:off x="3296818" y="4298217"/>
            <a:ext cx="3687449" cy="1008112"/>
          </a:xfrm>
          <a:prstGeom prst="arc">
            <a:avLst>
              <a:gd name="adj1" fmla="val 10933070"/>
              <a:gd name="adj2" fmla="val 21513184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c 16"/>
          <p:cNvSpPr/>
          <p:nvPr/>
        </p:nvSpPr>
        <p:spPr>
          <a:xfrm rot="10800000">
            <a:off x="5166557" y="4287315"/>
            <a:ext cx="1817709" cy="915421"/>
          </a:xfrm>
          <a:prstGeom prst="arc">
            <a:avLst>
              <a:gd name="adj1" fmla="val 14794445"/>
              <a:gd name="adj2" fmla="val 21298785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755996" y="3527056"/>
            <a:ext cx="7632448" cy="338554"/>
            <a:chOff x="827984" y="4392000"/>
            <a:chExt cx="7632448" cy="338554"/>
          </a:xfrm>
        </p:grpSpPr>
        <p:sp>
          <p:nvSpPr>
            <p:cNvPr id="19" name="TextBox 18"/>
            <p:cNvSpPr txBox="1"/>
            <p:nvPr/>
          </p:nvSpPr>
          <p:spPr>
            <a:xfrm>
              <a:off x="6660432" y="4392000"/>
              <a:ext cx="1800000" cy="338554"/>
            </a:xfrm>
            <a:prstGeom prst="rect">
              <a:avLst/>
            </a:prstGeom>
            <a:solidFill>
              <a:schemeClr val="accent5"/>
            </a:solidFill>
            <a:ln w="63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>
              <a:spAutoFit/>
            </a:bodyPr>
            <a:lstStyle>
              <a:defPPr>
                <a:defRPr lang="en-US"/>
              </a:defPPr>
              <a:lvl1pPr algn="ctr"/>
            </a:lstStyle>
            <a:p>
              <a:r>
                <a:rPr lang="ar-SA" sz="1600" b="1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نواتج مشتركة بين القطاعات</a:t>
              </a:r>
              <a:endParaRPr lang="en-US" sz="15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16216" y="4392000"/>
              <a:ext cx="1800000" cy="338554"/>
            </a:xfrm>
            <a:prstGeom prst="rect">
              <a:avLst/>
            </a:prstGeom>
            <a:solidFill>
              <a:schemeClr val="accent5"/>
            </a:solidFill>
            <a:ln w="63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/>
            </a:lstStyle>
            <a:p>
              <a:r>
                <a:rPr lang="ar-SA" sz="1600" b="1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نواتج قطاع تنمية الاتصالات</a:t>
              </a:r>
              <a:endParaRPr lang="en-US" sz="15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72000" y="4392000"/>
              <a:ext cx="1800000" cy="338554"/>
            </a:xfrm>
            <a:prstGeom prst="rect">
              <a:avLst/>
            </a:prstGeom>
            <a:solidFill>
              <a:schemeClr val="accent5"/>
            </a:solidFill>
            <a:ln w="63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/>
            </a:lstStyle>
            <a:p>
              <a:r>
                <a:rPr lang="ar-SA" sz="1600" b="1" spc="-40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نواتج قطاع تقييس الاتصالات</a:t>
              </a:r>
              <a:endParaRPr lang="en-US" sz="1500" b="1" spc="-4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27984" y="4392000"/>
              <a:ext cx="1800000" cy="338554"/>
            </a:xfrm>
            <a:prstGeom prst="rect">
              <a:avLst/>
            </a:prstGeom>
            <a:solidFill>
              <a:schemeClr val="accent5"/>
            </a:solidFill>
            <a:ln w="63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/>
            </a:lstStyle>
            <a:p>
              <a:r>
                <a:rPr lang="ar-SA" sz="1600" b="1" spc="-40" dirty="0">
                  <a:latin typeface="Calibri" panose="020F050202020403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نواتج قطاع الاتصالات الراديوية</a:t>
              </a:r>
              <a:endParaRPr lang="en-US" sz="1600" b="1" spc="-40" dirty="0"/>
            </a:p>
          </p:txBody>
        </p:sp>
      </p:grpSp>
      <p:sp>
        <p:nvSpPr>
          <p:cNvPr id="23" name="Arc 22"/>
          <p:cNvSpPr/>
          <p:nvPr/>
        </p:nvSpPr>
        <p:spPr>
          <a:xfrm rot="10800000">
            <a:off x="6408204" y="4442234"/>
            <a:ext cx="652071" cy="550640"/>
          </a:xfrm>
          <a:prstGeom prst="arc">
            <a:avLst>
              <a:gd name="adj1" fmla="val 13997088"/>
              <a:gd name="adj2" fmla="val 20243020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Up Arrow 23"/>
          <p:cNvSpPr/>
          <p:nvPr/>
        </p:nvSpPr>
        <p:spPr>
          <a:xfrm>
            <a:off x="3023828" y="3125676"/>
            <a:ext cx="3096344" cy="301087"/>
          </a:xfrm>
          <a:prstGeom prst="upArrow">
            <a:avLst>
              <a:gd name="adj1" fmla="val 50000"/>
              <a:gd name="adj2" fmla="val 70247"/>
            </a:avLst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389" y="1716333"/>
            <a:ext cx="1250094" cy="719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1936" y="1716116"/>
            <a:ext cx="1250846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791580" y="4467652"/>
            <a:ext cx="131064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1400" b="1" spc="-6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مكتب الاتصالات الراديوية</a:t>
            </a:r>
            <a:endParaRPr lang="en-US" sz="1400" b="1" spc="-60" dirty="0">
              <a:solidFill>
                <a:srgbClr val="44546A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83768" y="4467652"/>
            <a:ext cx="131064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ar-SA" sz="1400" spc="-4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مكتب تقييس الاتصالات</a:t>
            </a:r>
            <a:endParaRPr lang="en-US" sz="1400" spc="-40" dirty="0"/>
          </a:p>
        </p:txBody>
      </p:sp>
      <p:sp>
        <p:nvSpPr>
          <p:cNvPr id="30" name="TextBox 29"/>
          <p:cNvSpPr txBox="1"/>
          <p:nvPr/>
        </p:nvSpPr>
        <p:spPr>
          <a:xfrm>
            <a:off x="4211960" y="4469026"/>
            <a:ext cx="131064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ar-SA" sz="1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مكتب تنمية الاتصالات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868144" y="4469026"/>
            <a:ext cx="131064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ar-SA" sz="1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الأمانة العامة</a:t>
            </a:r>
            <a:endParaRPr lang="en-US" sz="1400" dirty="0"/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6428" y="1717621"/>
            <a:ext cx="1253930" cy="71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7889" y="1715558"/>
            <a:ext cx="1253930" cy="71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710110" y="3916213"/>
            <a:ext cx="18053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العوامل </a:t>
            </a:r>
            <a:r>
              <a:rPr lang="ar-SA" sz="28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التمكينية</a:t>
            </a:r>
            <a:endParaRPr lang="ar-EG" sz="2800" b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ctr"/>
            <a:endParaRPr lang="en-US" sz="2800" b="1" dirty="0">
              <a:solidFill>
                <a:srgbClr val="FF0000"/>
              </a:solidFill>
              <a:effectLst>
                <a:innerShdw blurRad="63500" dist="50800" dir="18900000">
                  <a:prstClr val="black">
                    <a:alpha val="75000"/>
                  </a:prstClr>
                </a:innerShdw>
              </a:effectLst>
            </a:endParaRPr>
          </a:p>
          <a:p>
            <a:pPr algn="ctr"/>
            <a:r>
              <a:rPr lang="ar-SA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خدمات الدعم</a:t>
            </a:r>
            <a:endParaRPr lang="en-US" sz="2800" b="1" dirty="0">
              <a:solidFill>
                <a:srgbClr val="FF0000"/>
              </a:solidFill>
              <a:effectLst>
                <a:innerShdw blurRad="63500" dist="50800" dir="18900000">
                  <a:prstClr val="black">
                    <a:alpha val="75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813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2" y="228600"/>
            <a:ext cx="7703768" cy="990600"/>
          </a:xfrm>
        </p:spPr>
        <p:txBody>
          <a:bodyPr>
            <a:normAutofit fontScale="90000"/>
          </a:bodyPr>
          <a:lstStyle/>
          <a:p>
            <a:pPr rtl="1"/>
            <a:r>
              <a:rPr lang="ar-SA" sz="49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الدروس المستفادة من الخطة الاستراتيجية </a:t>
            </a:r>
            <a:r>
              <a:rPr lang="ar-EG" sz="49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/>
            </a:r>
            <a:br>
              <a:rPr lang="ar-EG" sz="49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r>
              <a:rPr lang="ar-SA" sz="49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للفترة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2019-2016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83568" y="1600200"/>
            <a:ext cx="7865368" cy="4495800"/>
          </a:xfrm>
        </p:spPr>
        <p:txBody>
          <a:bodyPr>
            <a:normAutofit fontScale="92500" lnSpcReduction="10000"/>
          </a:bodyPr>
          <a:lstStyle/>
          <a:p>
            <a:pPr algn="just" rtl="1">
              <a:spcBef>
                <a:spcPts val="1200"/>
              </a:spcBef>
            </a:pP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مجموعة </a:t>
            </a:r>
            <a:r>
              <a:rPr lang="ar-SA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الغايات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والمقاصد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على مستوى </a:t>
            </a:r>
            <a:r>
              <a:rPr lang="ar-SA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الاتحاد</a:t>
            </a:r>
            <a:endParaRPr lang="en-US" sz="2400" b="1" dirty="0"/>
          </a:p>
          <a:p>
            <a:pPr lvl="1" algn="just" rtl="1"/>
            <a:r>
              <a:rPr lang="ar-SA" sz="2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الغايات العامة المعلنة للاتحاد </a:t>
            </a: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  <a:sym typeface="Symbol" panose="05050102010706020507" pitchFamily="18" charset="2"/>
              </a:rPr>
              <a:t></a:t>
            </a:r>
            <a:r>
              <a:rPr lang="ar-SA" sz="2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برنامج التوصيل لعام </a:t>
            </a:r>
            <a:r>
              <a:rPr lang="en-US" sz="19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2020</a:t>
            </a:r>
            <a:endParaRPr lang="en-US" sz="1900" dirty="0"/>
          </a:p>
          <a:p>
            <a:pPr algn="just" rtl="1">
              <a:spcBef>
                <a:spcPts val="1800"/>
              </a:spcBef>
            </a:pPr>
            <a:r>
              <a:rPr lang="ar-SA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المراقبة </a:t>
            </a:r>
            <a:r>
              <a:rPr lang="ar-SA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والإبلاغ</a:t>
            </a:r>
            <a:endParaRPr lang="en-US" sz="2400" b="1" dirty="0"/>
          </a:p>
          <a:p>
            <a:pPr lvl="1" algn="just" rtl="1"/>
            <a:r>
              <a:rPr lang="ar-SA" sz="2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الانفتاح والشفافية في الإبلاغ علناً عن التقدم المحرز إزاء مؤشرات الأداء </a:t>
            </a:r>
            <a:r>
              <a:rPr lang="ar-SA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الرئيسية</a:t>
            </a:r>
            <a:endParaRPr lang="en-US" sz="2200" dirty="0" smtClean="0"/>
          </a:p>
          <a:p>
            <a:pPr lvl="1" algn="just" rtl="1"/>
            <a:r>
              <a:rPr lang="ar-SA" sz="22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التقرير المرحلي السنوي </a:t>
            </a:r>
            <a:r>
              <a:rPr lang="ar-SA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للاتحاد</a:t>
            </a:r>
            <a:endParaRPr lang="en-US" sz="2200" dirty="0"/>
          </a:p>
          <a:p>
            <a:pPr lvl="2" algn="just" rtl="1"/>
            <a:r>
              <a:rPr lang="ar-SA" sz="19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إمكانية استعراض نسق </a:t>
            </a:r>
            <a:r>
              <a:rPr lang="ar-SA" sz="19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الإبلاغ</a:t>
            </a:r>
            <a:endParaRPr lang="en-US" sz="1900" dirty="0"/>
          </a:p>
          <a:p>
            <a:pPr algn="just" rtl="1">
              <a:spcBef>
                <a:spcPts val="1800"/>
              </a:spcBef>
            </a:pPr>
            <a:r>
              <a:rPr lang="ar-SA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المؤشرات: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ضرورة استعراض وإعداد مؤشرات أكثر </a:t>
            </a:r>
            <a:r>
              <a:rPr lang="ar-SA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دقة/أنسب</a:t>
            </a:r>
            <a:endParaRPr lang="ar-EG" sz="2400" dirty="0" smtClean="0">
              <a:latin typeface="Calibri" panose="020F050202020403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just" rtl="1">
              <a:spcBef>
                <a:spcPts val="1800"/>
              </a:spcBef>
            </a:pPr>
            <a:r>
              <a:rPr lang="ar-SA" sz="2400" b="1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الاستعراض </a:t>
            </a:r>
            <a:r>
              <a:rPr lang="ar-SA" sz="24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الدقيق لحالة مقاصد برنامج التوصيل </a:t>
            </a:r>
            <a:r>
              <a:rPr lang="ar-SA" sz="2400" b="1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لعام</a:t>
            </a:r>
            <a:r>
              <a:rPr lang="en-US" sz="1900" b="1" dirty="0" smtClean="0">
                <a:latin typeface="+mj-lt"/>
                <a:ea typeface="Times New Roman" panose="02020603050405020304" pitchFamily="18" charset="0"/>
                <a:cs typeface="Traditional Arabic" panose="02020603050405020304" pitchFamily="18" charset="-78"/>
              </a:rPr>
              <a:t>2020</a:t>
            </a:r>
            <a:r>
              <a:rPr lang="en-US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من </a:t>
            </a:r>
            <a:r>
              <a:rPr lang="ar-EG" sz="24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شأنه أن يدعم وضع مجموعة </a:t>
            </a:r>
            <a:r>
              <a:rPr lang="ar-EG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/>
            </a:r>
            <a:br>
              <a:rPr lang="ar-EG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r>
              <a:rPr lang="ar-EG" sz="24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المقاصد الجديدة</a:t>
            </a:r>
          </a:p>
          <a:p>
            <a:pPr algn="just" rtl="1">
              <a:spcBef>
                <a:spcPts val="1800"/>
              </a:spcBef>
            </a:pPr>
            <a:r>
              <a:rPr lang="ar-SA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ما 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هي مجالات </a:t>
            </a:r>
            <a:r>
              <a:rPr lang="ar-SA" sz="24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التحسين الأخرى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؟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7227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2" y="228600"/>
            <a:ext cx="7703768" cy="990600"/>
          </a:xfrm>
        </p:spPr>
        <p:txBody>
          <a:bodyPr/>
          <a:lstStyle/>
          <a:p>
            <a:pPr rtl="1"/>
            <a:r>
              <a:rPr lang="ar-SA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تحليل استراتيجي/تحليل الحالة</a:t>
            </a:r>
            <a:endParaRPr 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rtl="1"/>
            <a:fld id="{DDD2957A-38BF-4766-88FD-46AF2F4ED65D}" type="slidenum">
              <a:rPr lang="en-US" smtClean="0"/>
              <a:pPr rtl="1"/>
              <a:t>8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153400" cy="44958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EG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عوامل داخلية</a:t>
            </a:r>
            <a:endParaRPr lang="en-US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endParaRPr lang="en-US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EG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عوامل خارجية</a:t>
            </a:r>
            <a:endParaRPr lang="en-US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r" rtl="1"/>
            <a:r>
              <a:rPr lang="ar-EG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سياسية</a:t>
            </a:r>
            <a:endParaRPr lang="en-US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r" rtl="1"/>
            <a:r>
              <a:rPr lang="ar-EG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اقتصادية</a:t>
            </a:r>
            <a:endParaRPr lang="en-US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r" rtl="1"/>
            <a:r>
              <a:rPr lang="ar-EG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اجتماعية</a:t>
            </a:r>
            <a:endParaRPr lang="en-US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r" rtl="1"/>
            <a:r>
              <a:rPr lang="ar-EG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تكنولوجية</a:t>
            </a:r>
            <a:endParaRPr lang="en-US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r" rtl="1"/>
            <a:r>
              <a:rPr lang="ar-EG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قانونية</a:t>
            </a:r>
            <a:endParaRPr lang="en-US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r" rtl="1"/>
            <a:r>
              <a:rPr lang="ar-EG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بيئية</a:t>
            </a:r>
            <a:endParaRPr lang="en-US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r" rtl="1"/>
            <a:r>
              <a:rPr lang="ar-EG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تنظيمية</a:t>
            </a:r>
            <a:endParaRPr lang="en-US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endParaRPr 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63903976"/>
              </p:ext>
            </p:extLst>
          </p:nvPr>
        </p:nvGraphicFramePr>
        <p:xfrm>
          <a:off x="251520" y="1713756"/>
          <a:ext cx="525658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Up-Down Arrow 8"/>
          <p:cNvSpPr/>
          <p:nvPr/>
        </p:nvSpPr>
        <p:spPr>
          <a:xfrm>
            <a:off x="7380312" y="2060848"/>
            <a:ext cx="288032" cy="5760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662007" y="6024736"/>
            <a:ext cx="2448272" cy="6480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شركاء رئيسيون</a:t>
            </a:r>
            <a:endParaRPr lang="en-US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endParaRPr 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Up-Down Arrow 9"/>
          <p:cNvSpPr/>
          <p:nvPr/>
        </p:nvSpPr>
        <p:spPr>
          <a:xfrm>
            <a:off x="2742127" y="5448672"/>
            <a:ext cx="288032" cy="5760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2" y="228600"/>
            <a:ext cx="7703768" cy="990600"/>
          </a:xfrm>
        </p:spPr>
        <p:txBody>
          <a:bodyPr/>
          <a:lstStyle/>
          <a:p>
            <a:r>
              <a:rPr lang="ar-EG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مواطن القوة لدى الاتحاد</a:t>
            </a:r>
            <a:endParaRPr 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9552" y="1600200"/>
            <a:ext cx="8009384" cy="4997152"/>
          </a:xfrm>
        </p:spPr>
        <p:txBody>
          <a:bodyPr>
            <a:noAutofit/>
          </a:bodyPr>
          <a:lstStyle/>
          <a:p>
            <a:pPr marL="252000" indent="-252000" algn="just" rtl="1">
              <a:spcBef>
                <a:spcPts val="1200"/>
              </a:spcBef>
              <a:buSzPct val="65000"/>
              <a:buFont typeface="+mj-lt"/>
              <a:buAutoNum type="arabicPeriod"/>
            </a:pPr>
            <a:r>
              <a:rPr lang="ar-SA" sz="18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وكالة الأمم المتحدة المتخصصة في مجال تكنولوجيات المعلومات والاتصالات</a:t>
            </a:r>
            <a:r>
              <a:rPr lang="ar-SA" sz="18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، منظمة عريقة يمتد تاريخها/تراثها على </a:t>
            </a:r>
            <a:r>
              <a:rPr lang="ar-EG" sz="18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/>
            </a:r>
            <a:br>
              <a:rPr lang="ar-EG" sz="18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r>
              <a:rPr lang="ar-SA" sz="18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مدى </a:t>
            </a:r>
            <a:r>
              <a:rPr lang="en-US" sz="1500" dirty="0">
                <a:latin typeface="+mj-lt"/>
                <a:ea typeface="Times New Roman" panose="02020603050405020304" pitchFamily="18" charset="0"/>
                <a:cs typeface="Traditional Arabic" panose="02020603050405020304" pitchFamily="18" charset="-78"/>
              </a:rPr>
              <a:t>150</a:t>
            </a:r>
            <a:r>
              <a:rPr lang="ar-SA" sz="18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1800" dirty="0" smtClean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عاماً</a:t>
            </a:r>
            <a:endParaRPr lang="en-US" sz="18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252000" indent="-252000" algn="just" rtl="1">
              <a:spcBef>
                <a:spcPts val="1200"/>
              </a:spcBef>
              <a:buSzPct val="65000"/>
              <a:buFont typeface="+mj-lt"/>
              <a:buAutoNum type="arabicPeriod"/>
            </a:pPr>
            <a:r>
              <a:rPr lang="ar-SA" sz="18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دور ريادي في تنظيم استخدام</a:t>
            </a:r>
            <a:r>
              <a:rPr lang="ar-SA" sz="1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موارد تكنولوجيا المعلومات والاتصالات عالمياً من خلال وضع </a:t>
            </a:r>
            <a:r>
              <a:rPr lang="ar-SA" sz="18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لوائح ومعايير</a:t>
            </a:r>
            <a:r>
              <a:rPr lang="ar-SA" sz="1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يمكن تطبيقها على الصعيد </a:t>
            </a:r>
            <a:r>
              <a:rPr lang="ar-SA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العالمي</a:t>
            </a:r>
            <a:endParaRPr lang="en-US" sz="1800" dirty="0"/>
          </a:p>
          <a:p>
            <a:pPr marL="252000" indent="-252000" algn="just" rtl="1">
              <a:spcBef>
                <a:spcPts val="1200"/>
              </a:spcBef>
              <a:buSzPct val="65000"/>
              <a:buFont typeface="+mj-lt"/>
              <a:buAutoNum type="arabicPeriod"/>
            </a:pPr>
            <a:r>
              <a:rPr lang="ar-SA" sz="18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تشكيل</a:t>
            </a:r>
            <a:r>
              <a:rPr lang="ar-SA" sz="1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فريد </a:t>
            </a:r>
            <a:r>
              <a:rPr lang="ar-SA" sz="18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للأعضاء</a:t>
            </a:r>
            <a:r>
              <a:rPr lang="ar-SA" sz="1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EG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-</a:t>
            </a:r>
            <a:r>
              <a:rPr lang="ar-SA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1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مشاركة الحكومات والقطاع الخاص والمؤسسات الأكاديمية في أنشطة </a:t>
            </a:r>
            <a:r>
              <a:rPr lang="ar-SA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المنظمة</a:t>
            </a:r>
            <a:endParaRPr lang="en-US" sz="1800" dirty="0"/>
          </a:p>
          <a:p>
            <a:pPr marL="252000" indent="-252000" algn="just" rtl="1">
              <a:spcBef>
                <a:spcPts val="1200"/>
              </a:spcBef>
              <a:buSzPct val="65000"/>
              <a:buFont typeface="+mj-lt"/>
              <a:buAutoNum type="arabicPeriod"/>
            </a:pPr>
            <a:r>
              <a:rPr lang="ar-EG" sz="1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دور مزدوج </a:t>
            </a:r>
            <a:r>
              <a:rPr lang="ar-EG" sz="18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لمنظمة معيارية مقترن</a:t>
            </a:r>
            <a:r>
              <a:rPr lang="ar-EG" sz="1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بخبرة في مجال تنفيذ </a:t>
            </a:r>
            <a:r>
              <a:rPr lang="ar-EG" sz="18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المبادرات </a:t>
            </a:r>
            <a:r>
              <a:rPr lang="ar-EG" sz="1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الإنمائية</a:t>
            </a:r>
            <a:endParaRPr lang="en-US" sz="1800" b="1" dirty="0"/>
          </a:p>
          <a:p>
            <a:pPr marL="252000" indent="-252000" algn="just" rtl="1">
              <a:spcBef>
                <a:spcPts val="1200"/>
              </a:spcBef>
              <a:buSzPct val="65000"/>
              <a:buFont typeface="+mj-lt"/>
              <a:buAutoNum type="arabicPeriod"/>
            </a:pPr>
            <a:r>
              <a:rPr lang="ar-SA" sz="18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مكانة بارزة لتعزيز الدور </a:t>
            </a:r>
            <a:r>
              <a:rPr lang="ar-SA" sz="1800" b="1" dirty="0" err="1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التمكيني</a:t>
            </a:r>
            <a:r>
              <a:rPr lang="ar-SA" sz="18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لتكنولوجيا المعلومات والاتصالات</a:t>
            </a:r>
            <a:r>
              <a:rPr lang="ar-SA" sz="1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بغية تسريع وتيرة تنفيذ </a:t>
            </a:r>
            <a:r>
              <a:rPr lang="ar-SA" sz="18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أهداف التنمية </a:t>
            </a:r>
            <a:r>
              <a:rPr lang="ar-SA" sz="1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المستدامة</a:t>
            </a:r>
            <a:endParaRPr lang="en-US" sz="1800" b="1" dirty="0"/>
          </a:p>
          <a:p>
            <a:pPr marL="252000" indent="-252000" algn="just" rtl="1">
              <a:spcBef>
                <a:spcPts val="1200"/>
              </a:spcBef>
              <a:buSzPct val="65000"/>
              <a:buFont typeface="+mj-lt"/>
              <a:buAutoNum type="arabicPeriod"/>
            </a:pPr>
            <a:r>
              <a:rPr lang="ar-SA" sz="18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منصة عالمية محايدة شاملة للجميع</a:t>
            </a:r>
            <a:r>
              <a:rPr lang="ar-SA" sz="1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- </a:t>
            </a:r>
            <a:r>
              <a:rPr lang="ar-SA" sz="18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علامة قوية</a:t>
            </a:r>
            <a:r>
              <a:rPr lang="ar-SA" sz="1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ذات </a:t>
            </a:r>
            <a:r>
              <a:rPr lang="ar-SA" sz="18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سمعة </a:t>
            </a:r>
            <a:r>
              <a:rPr lang="ar-SA" sz="1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جيدة</a:t>
            </a:r>
            <a:endParaRPr lang="en-US" sz="1800" b="1" dirty="0"/>
          </a:p>
          <a:p>
            <a:pPr marL="252000" indent="-252000" algn="just" rtl="1">
              <a:spcBef>
                <a:spcPts val="1200"/>
              </a:spcBef>
              <a:buSzPct val="65000"/>
              <a:buFont typeface="+mj-lt"/>
              <a:buAutoNum type="arabicPeriod"/>
            </a:pPr>
            <a:r>
              <a:rPr lang="ar-SA" sz="18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شراكات</a:t>
            </a:r>
            <a:r>
              <a:rPr lang="ar-SA" sz="1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مع </a:t>
            </a:r>
            <a:r>
              <a:rPr lang="ar-SA" sz="18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أصحاب المصلحة الرئيسيين</a:t>
            </a:r>
            <a:r>
              <a:rPr lang="ar-SA" sz="1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18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وتعاون </a:t>
            </a:r>
            <a:r>
              <a:rPr lang="ar-SA" sz="1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وثيق</a:t>
            </a:r>
            <a:endParaRPr lang="en-US" sz="1800" b="1" dirty="0"/>
          </a:p>
          <a:p>
            <a:pPr marL="252000" indent="-252000" algn="just" rtl="1">
              <a:spcBef>
                <a:spcPts val="1200"/>
              </a:spcBef>
              <a:buSzPct val="65000"/>
              <a:buFont typeface="+mj-lt"/>
              <a:buAutoNum type="arabicPeriod"/>
            </a:pPr>
            <a:r>
              <a:rPr lang="ar-SA" sz="1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هيكل اتحادي - </a:t>
            </a:r>
            <a:r>
              <a:rPr lang="ar-SA" sz="18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يوفر المزيد من التركيز على مجالات </a:t>
            </a:r>
            <a:r>
              <a:rPr lang="ar-SA" sz="1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محددة</a:t>
            </a:r>
            <a:endParaRPr lang="en-US" sz="1800" dirty="0"/>
          </a:p>
          <a:p>
            <a:pPr marL="252000" indent="-252000" algn="just" rtl="1">
              <a:spcBef>
                <a:spcPts val="1200"/>
              </a:spcBef>
              <a:buSzPct val="65000"/>
              <a:buFont typeface="+mj-lt"/>
              <a:buAutoNum type="arabicPeriod"/>
            </a:pPr>
            <a:r>
              <a:rPr lang="ar-SA" sz="18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الشرعية والقدرة على تنظيم</a:t>
            </a:r>
            <a:r>
              <a:rPr lang="ar-SA" sz="1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مؤتمرات وأحداث دولية </a:t>
            </a:r>
            <a:r>
              <a:rPr lang="ar-SA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رئيسية</a:t>
            </a:r>
            <a:endParaRPr lang="en-US" sz="1800" dirty="0" smtClean="0"/>
          </a:p>
          <a:p>
            <a:pPr marL="252000" indent="-252000" algn="just" rtl="1">
              <a:spcBef>
                <a:spcPts val="1200"/>
              </a:spcBef>
              <a:buSzPct val="65000"/>
              <a:buFont typeface="+mj-lt"/>
              <a:buAutoNum type="arabicPeriod"/>
            </a:pPr>
            <a:r>
              <a:rPr lang="ar-SA" sz="1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المعرفة والمهارات التي يتمتع بها أعضاء الاتحاد وموظفوه في </a:t>
            </a:r>
            <a:r>
              <a:rPr lang="ar-SA" sz="18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المسائل</a:t>
            </a:r>
            <a:r>
              <a:rPr lang="ar-SA" sz="1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18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التقنية</a:t>
            </a:r>
            <a:r>
              <a:rPr lang="ar-SA" sz="1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(كالاتصالات الراديوية والتقييس) </a:t>
            </a:r>
            <a:r>
              <a:rPr lang="ar-SA" sz="1800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ومسائل السياسة العامة والمسائل التنظيمية والإحصاءات والتنمية</a:t>
            </a:r>
            <a:r>
              <a:rPr lang="ar-SA" sz="1800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(الاستقطاب الجماهيري للمهارات)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05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a0.WOxrkeXmgS4hYYkB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8PvkNZjUudGOm03jYt2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a0.WOxrkeXmgS4hYYkB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a0.WOxrkeXmgS4hYYkB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8PvkNZjUudGOm03jYt2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a0.WOxrkeXmgS4hYYkB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a0.WOxrkeXmgS4hYYkB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a0.WOxrkeXmgS4hYYkB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8PvkNZjUudGOm03jYt2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a0.WOxrkeXmgS4hYYkBA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ITU-1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498BC9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pper-median">
  <a:themeElements>
    <a:clrScheme name="ITU-1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498BC9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AEECEB53478D4FA58D21D6251A617C" ma:contentTypeVersion="0" ma:contentTypeDescription="Create a new document." ma:contentTypeScope="" ma:versionID="3a61f5a699ba4690e4307edfa93c25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DDB074-D6F8-4121-8E6F-B4C7EA7418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BA9A0B1-5F54-45EF-A28F-0B2FAC4CADC9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B469251-26C4-4223-92C9-72D773D1A1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51662</TotalTime>
  <Words>3942</Words>
  <Application>Microsoft Office PowerPoint</Application>
  <PresentationFormat>On-screen Show (4:3)</PresentationFormat>
  <Paragraphs>1002</Paragraphs>
  <Slides>68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80" baseType="lpstr">
      <vt:lpstr>Noto Sans Symbols</vt:lpstr>
      <vt:lpstr>宋体</vt:lpstr>
      <vt:lpstr>宋体</vt:lpstr>
      <vt:lpstr>Arial</vt:lpstr>
      <vt:lpstr>Calibri</vt:lpstr>
      <vt:lpstr>Symbol</vt:lpstr>
      <vt:lpstr>Times New Roman</vt:lpstr>
      <vt:lpstr>Traditional Arabic</vt:lpstr>
      <vt:lpstr>Wingdings</vt:lpstr>
      <vt:lpstr>Wingdings 2</vt:lpstr>
      <vt:lpstr>Median</vt:lpstr>
      <vt:lpstr>Upper-median</vt:lpstr>
      <vt:lpstr>PowerPoint Presentation</vt:lpstr>
      <vt:lpstr>مدخلات الأمانة المقدمة إلى فريق العمل</vt:lpstr>
      <vt:lpstr>خطة عمل فريق العمل المعني بالتخطيط الاستراتيجي</vt:lpstr>
      <vt:lpstr>تحليل الحالة/تحليل استراتيجي</vt:lpstr>
      <vt:lpstr>الإطار الاستراتيجي للاتحاد للفترة 2019-2016</vt:lpstr>
      <vt:lpstr>المفاهيم الجديدة المدرجة في الخطة الاستراتيجية  للفترة 2019-2016</vt:lpstr>
      <vt:lpstr>الدروس المستفادة من الخطة الاستراتيجية  للفترة 2019-2016</vt:lpstr>
      <vt:lpstr>تحليل استراتيجي/تحليل الحالة</vt:lpstr>
      <vt:lpstr>مواطن القوة لدى الاتحاد</vt:lpstr>
      <vt:lpstr>نقاط الضعف لدى الاتحاد</vt:lpstr>
      <vt:lpstr>الفرص المتاحة</vt:lpstr>
      <vt:lpstr>المخاطر</vt:lpstr>
      <vt:lpstr>الشركاء الرئيسيون</vt:lpstr>
      <vt:lpstr>رؤية الاتحاد ورسالته وقيمه</vt:lpstr>
      <vt:lpstr>الرؤية</vt:lpstr>
      <vt:lpstr>الرؤية - اقتراح للمناقشة</vt:lpstr>
      <vt:lpstr>الرسالة</vt:lpstr>
      <vt:lpstr>الرسالة - اقتراح للمناقشة</vt:lpstr>
      <vt:lpstr>القيم</vt:lpstr>
      <vt:lpstr>القيم - اقتراح</vt:lpstr>
      <vt:lpstr>الغايات الاستراتيجية - اقتراح لإدخال تعديلات</vt:lpstr>
      <vt:lpstr>المقاصد الاستراتيجية – يجري استعراضها</vt:lpstr>
      <vt:lpstr>الغاية 1</vt:lpstr>
      <vt:lpstr>الغاية 2</vt:lpstr>
      <vt:lpstr>الغاية 3 (الاستدامة)، 4 (الابتكار) و5 (الشراكة)</vt:lpstr>
      <vt:lpstr>المخاطر الاستراتيجية</vt:lpstr>
      <vt:lpstr>لمحة عامة عن المخاطر الاستراتيجية</vt:lpstr>
      <vt:lpstr>الخطر الاستراتيجي 1</vt:lpstr>
      <vt:lpstr>الخطر الاستراتيجي 2</vt:lpstr>
      <vt:lpstr>الخطر الاستراتيجي 3</vt:lpstr>
      <vt:lpstr>الخطر الاستراتيجي 4</vt:lpstr>
      <vt:lpstr>الخطر الاستراتيجي 5</vt:lpstr>
      <vt:lpstr>الخطر الاستراتيجي 6</vt:lpstr>
      <vt:lpstr>الربط بأهداف التنمية المستدامة</vt:lpstr>
      <vt:lpstr>مثال من الاتحاد البريدي العالمي</vt:lpstr>
      <vt:lpstr>مثال من المنظمة العالمية للملكية الفكرية</vt:lpstr>
      <vt:lpstr>مثال من برنامج الأغذية العالمي</vt:lpstr>
      <vt:lpstr>النهج المقترح: تقابل أهداف التنمية المستدامة</vt:lpstr>
      <vt:lpstr>الربط بأهداف التنمية المستدامة: التقابل على مستوى الأهداف</vt:lpstr>
      <vt:lpstr>النهج المقترح: التقابل مع أهداف التنمية المستدامة</vt:lpstr>
      <vt:lpstr>إطار نتائج الاتحاد</vt:lpstr>
      <vt:lpstr>1.R (لوائح استخدام الطيف)</vt:lpstr>
      <vt:lpstr>2.R (معايير الاتصالات الراديوية)</vt:lpstr>
      <vt:lpstr>3.R (نشر المعلومات)</vt:lpstr>
      <vt:lpstr>1.T (وضع المعايير)</vt:lpstr>
      <vt:lpstr>2.T (سد الفجوة في مجال التقييس)</vt:lpstr>
      <vt:lpstr>3.T (موارد الاتصالات)</vt:lpstr>
      <vt:lpstr>4.T (تبادل المعارف)</vt:lpstr>
      <vt:lpstr>5.T (التعاون مع هيئات التقييس)</vt:lpstr>
      <vt:lpstr>1.D (التنسيق)</vt:lpstr>
      <vt:lpstr>2.D (بنية تحتية حديثة وآمنة للاتصالات/تكنولوجيا المعلومات والاتصالات)</vt:lpstr>
      <vt:lpstr>3.D (بيئة تمكينية)</vt:lpstr>
      <vt:lpstr>4.D (مجتمع رقمي شامل)</vt:lpstr>
      <vt:lpstr>الأهداف المشتركة بين القطاعات (الهدف 1.I الجديد)</vt:lpstr>
      <vt:lpstr>الأهداف المشتركة بين القطاعات (الهدف 2.I الجديد)</vt:lpstr>
      <vt:lpstr>الأهداف المشتركة بين القطاعات</vt:lpstr>
      <vt:lpstr>الأهداف المشتركة بين القطاعات (الهدف 3.I الجديد)</vt:lpstr>
      <vt:lpstr>الأهداف المشتركة بين القطاعات (الهدفان 4.I و5.I الجديدان)</vt:lpstr>
      <vt:lpstr>اقتراح أهداف مشتركة بين القطاعات</vt:lpstr>
      <vt:lpstr>1.I (التعاون)</vt:lpstr>
      <vt:lpstr>2.I (الاتجاهات الناشئة في مجال تكنولوجيا المعلومات والاتصالات)</vt:lpstr>
      <vt:lpstr>3.I (إمكانية النفاذ إلى تكنولوجيا المعلومات والاتصالات)</vt:lpstr>
      <vt:lpstr>4.I (المساواة بين الجنسين)</vt:lpstr>
      <vt:lpstr>5.I (الاستدامة البيئية)</vt:lpstr>
      <vt:lpstr>أهداف القطاعات مقابل عمل المكاتب</vt:lpstr>
      <vt:lpstr>العوامل التمكينية</vt:lpstr>
      <vt:lpstr>مثال: عمل الأمانة مقابل عمل الاتحاد في إطار أهداف التنمية المستدامة</vt:lpstr>
      <vt:lpstr>العوامل التمكينية - دور الأمانة العامة والمكاتب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Igglesis, Vaggelis</dc:creator>
  <cp:lastModifiedBy>Imad RIZ</cp:lastModifiedBy>
  <cp:revision>2620</cp:revision>
  <cp:lastPrinted>2017-09-06T13:58:21Z</cp:lastPrinted>
  <dcterms:created xsi:type="dcterms:W3CDTF">2011-09-07T08:28:06Z</dcterms:created>
  <dcterms:modified xsi:type="dcterms:W3CDTF">2017-09-11T14:38:24Z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0x010100A1AEECEB53478D4FA58D21D6251A617C</vt:lpwstr>
  </property>
</Properties>
</file>