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4"/>
    <p:sldMasterId id="2147483669" r:id="rId5"/>
  </p:sldMasterIdLst>
  <p:notesMasterIdLst>
    <p:notesMasterId r:id="rId74"/>
  </p:notesMasterIdLst>
  <p:handoutMasterIdLst>
    <p:handoutMasterId r:id="rId75"/>
  </p:handoutMasterIdLst>
  <p:sldIdLst>
    <p:sldId id="1010" r:id="rId6"/>
    <p:sldId id="1020" r:id="rId7"/>
    <p:sldId id="1029" r:id="rId8"/>
    <p:sldId id="1132" r:id="rId9"/>
    <p:sldId id="1176" r:id="rId10"/>
    <p:sldId id="1174" r:id="rId11"/>
    <p:sldId id="1175" r:id="rId12"/>
    <p:sldId id="1038" r:id="rId13"/>
    <p:sldId id="1081" r:id="rId14"/>
    <p:sldId id="1082" r:id="rId15"/>
    <p:sldId id="1136" r:id="rId16"/>
    <p:sldId id="1137" r:id="rId17"/>
    <p:sldId id="1099" r:id="rId18"/>
    <p:sldId id="1030" r:id="rId19"/>
    <p:sldId id="1044" r:id="rId20"/>
    <p:sldId id="1049" r:id="rId21"/>
    <p:sldId id="1056" r:id="rId22"/>
    <p:sldId id="1052" r:id="rId23"/>
    <p:sldId id="1110" r:id="rId24"/>
    <p:sldId id="1133" r:id="rId25"/>
    <p:sldId id="1141" r:id="rId26"/>
    <p:sldId id="1109" r:id="rId27"/>
    <p:sldId id="1178" r:id="rId28"/>
    <p:sldId id="1179" r:id="rId29"/>
    <p:sldId id="1180" r:id="rId30"/>
    <p:sldId id="1181" r:id="rId31"/>
    <p:sldId id="1182" r:id="rId32"/>
    <p:sldId id="1183" r:id="rId33"/>
    <p:sldId id="1184" r:id="rId34"/>
    <p:sldId id="1185" r:id="rId35"/>
    <p:sldId id="1186" r:id="rId36"/>
    <p:sldId id="1187" r:id="rId37"/>
    <p:sldId id="1188" r:id="rId38"/>
    <p:sldId id="1189" r:id="rId39"/>
    <p:sldId id="1190" r:id="rId40"/>
    <p:sldId id="1191" r:id="rId41"/>
    <p:sldId id="1192" r:id="rId42"/>
    <p:sldId id="1193" r:id="rId43"/>
    <p:sldId id="1194" r:id="rId44"/>
    <p:sldId id="1195" r:id="rId45"/>
    <p:sldId id="1196" r:id="rId46"/>
    <p:sldId id="1197" r:id="rId47"/>
    <p:sldId id="1198" r:id="rId48"/>
    <p:sldId id="1199" r:id="rId49"/>
    <p:sldId id="1200" r:id="rId50"/>
    <p:sldId id="1201" r:id="rId51"/>
    <p:sldId id="1202" r:id="rId52"/>
    <p:sldId id="1203" r:id="rId53"/>
    <p:sldId id="1204" r:id="rId54"/>
    <p:sldId id="1205" r:id="rId55"/>
    <p:sldId id="1206" r:id="rId56"/>
    <p:sldId id="1207" r:id="rId57"/>
    <p:sldId id="1208" r:id="rId58"/>
    <p:sldId id="1209" r:id="rId59"/>
    <p:sldId id="1210" r:id="rId60"/>
    <p:sldId id="1211" r:id="rId61"/>
    <p:sldId id="1212" r:id="rId62"/>
    <p:sldId id="1213" r:id="rId63"/>
    <p:sldId id="1214" r:id="rId64"/>
    <p:sldId id="1215" r:id="rId65"/>
    <p:sldId id="1216" r:id="rId66"/>
    <p:sldId id="1217" r:id="rId67"/>
    <p:sldId id="1218" r:id="rId68"/>
    <p:sldId id="1219" r:id="rId69"/>
    <p:sldId id="1220" r:id="rId70"/>
    <p:sldId id="1221" r:id="rId71"/>
    <p:sldId id="1222" r:id="rId72"/>
    <p:sldId id="1224" r:id="rId73"/>
  </p:sldIdLst>
  <p:sldSz cx="9144000" cy="6858000" type="screen4x3"/>
  <p:notesSz cx="679450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ggelis Igglesis" initials="VI" lastIdx="7" clrIdx="0">
    <p:extLst/>
  </p:cmAuthor>
  <p:cmAuthor id="2" name="Igglesis, Vaggelis" initials="IV" lastIdx="7" clrIdx="1">
    <p:extLst/>
  </p:cmAuthor>
  <p:cmAuthor id="3" name="Marinescu, Catalin" initials="MC" lastIdx="38" clrIdx="2">
    <p:extLst>
      <p:ext uri="{19B8F6BF-5375-455C-9EA6-DF929625EA0E}">
        <p15:presenceInfo xmlns:p15="http://schemas.microsoft.com/office/powerpoint/2012/main" userId="S-1-5-21-8740799-900759487-1415713722-57632" providerId="AD"/>
      </p:ext>
    </p:extLst>
  </p:cmAuthor>
  <p:cmAuthor id="4" name="Author" initials="Author" lastIdx="3" clrIdx="3">
    <p:extLst>
      <p:ext uri="{19B8F6BF-5375-455C-9EA6-DF929625EA0E}">
        <p15:presenceInfo xmlns:p15="http://schemas.microsoft.com/office/powerpoint/2012/main" userId="Auth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496B"/>
    <a:srgbClr val="4D7CB0"/>
    <a:srgbClr val="BF8D2C"/>
    <a:srgbClr val="FF0000"/>
    <a:srgbClr val="FFDCDC"/>
    <a:srgbClr val="FFBFBF"/>
    <a:srgbClr val="C7212F"/>
    <a:srgbClr val="A41C44"/>
    <a:srgbClr val="136A9F"/>
    <a:srgbClr val="A31C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14" autoAdjust="0"/>
    <p:restoredTop sz="89843" autoAdjust="0"/>
  </p:normalViewPr>
  <p:slideViewPr>
    <p:cSldViewPr>
      <p:cViewPr varScale="1">
        <p:scale>
          <a:sx n="66" d="100"/>
          <a:sy n="66" d="100"/>
        </p:scale>
        <p:origin x="44" y="12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39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commentAuthors" Target="commentAuthor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6D8F6C-93A4-4660-B589-BD4C4AB4C22B}"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FBA52537-1E8E-46D7-8392-A64E3A37D4E0}">
      <dgm:prSet phldrT="[Text]"/>
      <dgm:spPr/>
      <dgm:t>
        <a:bodyPr/>
        <a:lstStyle/>
        <a:p>
          <a:r>
            <a:rPr lang="en-US" dirty="0" smtClean="0"/>
            <a:t>UIT</a:t>
          </a:r>
          <a:endParaRPr lang="en-US" dirty="0"/>
        </a:p>
      </dgm:t>
    </dgm:pt>
    <dgm:pt modelId="{CD66304F-58B6-4876-9CF9-4E7E2DB8D1EC}" type="parTrans" cxnId="{4AF8B79A-8B85-4D24-8E15-E4C1F62AC12C}">
      <dgm:prSet/>
      <dgm:spPr/>
      <dgm:t>
        <a:bodyPr/>
        <a:lstStyle/>
        <a:p>
          <a:endParaRPr lang="en-US"/>
        </a:p>
      </dgm:t>
    </dgm:pt>
    <dgm:pt modelId="{9DBCC95F-8A6A-4BC4-89E5-D1926D2BE5EB}" type="sibTrans" cxnId="{4AF8B79A-8B85-4D24-8E15-E4C1F62AC12C}">
      <dgm:prSet/>
      <dgm:spPr/>
      <dgm:t>
        <a:bodyPr/>
        <a:lstStyle/>
        <a:p>
          <a:endParaRPr lang="en-US"/>
        </a:p>
      </dgm:t>
    </dgm:pt>
    <dgm:pt modelId="{91D6176E-C086-4709-ABBF-C8E13BB1EBD1}">
      <dgm:prSet phldrT="[Text]"/>
      <dgm:spPr/>
      <dgm:t>
        <a:bodyPr/>
        <a:lstStyle/>
        <a:p>
          <a:r>
            <a:rPr lang="en-US" dirty="0" smtClean="0"/>
            <a:t>Forces</a:t>
          </a:r>
          <a:endParaRPr lang="en-US" dirty="0"/>
        </a:p>
      </dgm:t>
    </dgm:pt>
    <dgm:pt modelId="{5FA3323E-30C0-4DF9-A164-ED7E0490D923}" type="parTrans" cxnId="{BE99CABE-6D72-49F3-B90E-7912E19FA79D}">
      <dgm:prSet/>
      <dgm:spPr/>
      <dgm:t>
        <a:bodyPr/>
        <a:lstStyle/>
        <a:p>
          <a:endParaRPr lang="en-US"/>
        </a:p>
      </dgm:t>
    </dgm:pt>
    <dgm:pt modelId="{387404B6-8B71-4CD5-96BC-6D4F401B56BC}" type="sibTrans" cxnId="{BE99CABE-6D72-49F3-B90E-7912E19FA79D}">
      <dgm:prSet/>
      <dgm:spPr/>
      <dgm:t>
        <a:bodyPr/>
        <a:lstStyle/>
        <a:p>
          <a:endParaRPr lang="en-US"/>
        </a:p>
      </dgm:t>
    </dgm:pt>
    <dgm:pt modelId="{10C2FF6E-E311-4CEC-8668-8851F61F72FC}">
      <dgm:prSet phldrT="[Text]"/>
      <dgm:spPr/>
      <dgm:t>
        <a:bodyPr/>
        <a:lstStyle/>
        <a:p>
          <a:r>
            <a:rPr lang="fr-CH" noProof="0" dirty="0" smtClean="0"/>
            <a:t>Faiblesses</a:t>
          </a:r>
          <a:endParaRPr lang="fr-CH" noProof="0" dirty="0"/>
        </a:p>
      </dgm:t>
    </dgm:pt>
    <dgm:pt modelId="{066F14B1-6E6A-4ECC-B0A0-5E0512AF9B11}" type="parTrans" cxnId="{85D6CD08-DC7A-4095-BA08-12FEF4CD2723}">
      <dgm:prSet/>
      <dgm:spPr/>
      <dgm:t>
        <a:bodyPr/>
        <a:lstStyle/>
        <a:p>
          <a:endParaRPr lang="en-US"/>
        </a:p>
      </dgm:t>
    </dgm:pt>
    <dgm:pt modelId="{B86F39A0-1308-4E75-9756-9933FD806322}" type="sibTrans" cxnId="{85D6CD08-DC7A-4095-BA08-12FEF4CD2723}">
      <dgm:prSet/>
      <dgm:spPr/>
      <dgm:t>
        <a:bodyPr/>
        <a:lstStyle/>
        <a:p>
          <a:endParaRPr lang="en-US"/>
        </a:p>
      </dgm:t>
    </dgm:pt>
    <dgm:pt modelId="{45A9BF0C-BA5F-45E5-A5CB-04577C39EEB0}">
      <dgm:prSet phldrT="[Text]"/>
      <dgm:spPr/>
      <dgm:t>
        <a:bodyPr/>
        <a:lstStyle/>
        <a:p>
          <a:r>
            <a:rPr lang="en-US" dirty="0" smtClean="0"/>
            <a:t>Possibilités</a:t>
          </a:r>
          <a:endParaRPr lang="en-US" dirty="0"/>
        </a:p>
      </dgm:t>
    </dgm:pt>
    <dgm:pt modelId="{0BF5A467-27F4-4A74-899A-077603EC7AD2}" type="parTrans" cxnId="{F6CE957E-856F-4483-BD11-168CAC7E8D93}">
      <dgm:prSet/>
      <dgm:spPr/>
      <dgm:t>
        <a:bodyPr/>
        <a:lstStyle/>
        <a:p>
          <a:endParaRPr lang="en-US"/>
        </a:p>
      </dgm:t>
    </dgm:pt>
    <dgm:pt modelId="{57ECB618-AEEB-4E27-988A-EE13F765F48E}" type="sibTrans" cxnId="{F6CE957E-856F-4483-BD11-168CAC7E8D93}">
      <dgm:prSet/>
      <dgm:spPr/>
      <dgm:t>
        <a:bodyPr/>
        <a:lstStyle/>
        <a:p>
          <a:endParaRPr lang="en-US"/>
        </a:p>
      </dgm:t>
    </dgm:pt>
    <dgm:pt modelId="{0A112098-0319-4AF5-B9F7-289C1A83188F}">
      <dgm:prSet phldrT="[Text]"/>
      <dgm:spPr/>
      <dgm:t>
        <a:bodyPr/>
        <a:lstStyle/>
        <a:p>
          <a:r>
            <a:rPr lang="en-US" dirty="0" smtClean="0"/>
            <a:t>Menaces</a:t>
          </a:r>
          <a:endParaRPr lang="en-US" dirty="0"/>
        </a:p>
      </dgm:t>
    </dgm:pt>
    <dgm:pt modelId="{79D48734-1E6C-406F-B5FA-D5D303582229}" type="parTrans" cxnId="{81760B34-6F36-4F30-85C5-C3E86ECEC4E4}">
      <dgm:prSet/>
      <dgm:spPr/>
      <dgm:t>
        <a:bodyPr/>
        <a:lstStyle/>
        <a:p>
          <a:endParaRPr lang="en-US"/>
        </a:p>
      </dgm:t>
    </dgm:pt>
    <dgm:pt modelId="{F33A2E6A-F773-4667-BB49-2075B6E11A1B}" type="sibTrans" cxnId="{81760B34-6F36-4F30-85C5-C3E86ECEC4E4}">
      <dgm:prSet/>
      <dgm:spPr/>
      <dgm:t>
        <a:bodyPr/>
        <a:lstStyle/>
        <a:p>
          <a:endParaRPr lang="en-US"/>
        </a:p>
      </dgm:t>
    </dgm:pt>
    <dgm:pt modelId="{C35562A1-F516-45AD-A3FE-95B1EBFDCD95}" type="pres">
      <dgm:prSet presAssocID="{7A6D8F6C-93A4-4660-B589-BD4C4AB4C22B}" presName="diagram" presStyleCnt="0">
        <dgm:presLayoutVars>
          <dgm:chMax val="1"/>
          <dgm:dir/>
          <dgm:animLvl val="ctr"/>
          <dgm:resizeHandles val="exact"/>
        </dgm:presLayoutVars>
      </dgm:prSet>
      <dgm:spPr/>
      <dgm:t>
        <a:bodyPr/>
        <a:lstStyle/>
        <a:p>
          <a:endParaRPr lang="en-US"/>
        </a:p>
      </dgm:t>
    </dgm:pt>
    <dgm:pt modelId="{74A94E58-88CE-4F09-9809-6760D212B2F4}" type="pres">
      <dgm:prSet presAssocID="{7A6D8F6C-93A4-4660-B589-BD4C4AB4C22B}" presName="matrix" presStyleCnt="0"/>
      <dgm:spPr/>
    </dgm:pt>
    <dgm:pt modelId="{B9531CE4-081F-40B0-A286-C3B235212B9B}" type="pres">
      <dgm:prSet presAssocID="{7A6D8F6C-93A4-4660-B589-BD4C4AB4C22B}" presName="tile1" presStyleLbl="node1" presStyleIdx="0" presStyleCnt="4"/>
      <dgm:spPr/>
      <dgm:t>
        <a:bodyPr/>
        <a:lstStyle/>
        <a:p>
          <a:endParaRPr lang="en-US"/>
        </a:p>
      </dgm:t>
    </dgm:pt>
    <dgm:pt modelId="{0877119B-8EB7-448F-A0BE-5E78ABE49ACC}" type="pres">
      <dgm:prSet presAssocID="{7A6D8F6C-93A4-4660-B589-BD4C4AB4C22B}" presName="tile1text" presStyleLbl="node1" presStyleIdx="0" presStyleCnt="4">
        <dgm:presLayoutVars>
          <dgm:chMax val="0"/>
          <dgm:chPref val="0"/>
          <dgm:bulletEnabled val="1"/>
        </dgm:presLayoutVars>
      </dgm:prSet>
      <dgm:spPr/>
      <dgm:t>
        <a:bodyPr/>
        <a:lstStyle/>
        <a:p>
          <a:endParaRPr lang="en-US"/>
        </a:p>
      </dgm:t>
    </dgm:pt>
    <dgm:pt modelId="{E482DBEF-BE4A-4702-914A-E60C1E559470}" type="pres">
      <dgm:prSet presAssocID="{7A6D8F6C-93A4-4660-B589-BD4C4AB4C22B}" presName="tile2" presStyleLbl="node1" presStyleIdx="1" presStyleCnt="4"/>
      <dgm:spPr/>
      <dgm:t>
        <a:bodyPr/>
        <a:lstStyle/>
        <a:p>
          <a:endParaRPr lang="en-US"/>
        </a:p>
      </dgm:t>
    </dgm:pt>
    <dgm:pt modelId="{AED98A2E-C285-4B17-B9C9-AF9A346B36B8}" type="pres">
      <dgm:prSet presAssocID="{7A6D8F6C-93A4-4660-B589-BD4C4AB4C22B}" presName="tile2text" presStyleLbl="node1" presStyleIdx="1" presStyleCnt="4">
        <dgm:presLayoutVars>
          <dgm:chMax val="0"/>
          <dgm:chPref val="0"/>
          <dgm:bulletEnabled val="1"/>
        </dgm:presLayoutVars>
      </dgm:prSet>
      <dgm:spPr/>
      <dgm:t>
        <a:bodyPr/>
        <a:lstStyle/>
        <a:p>
          <a:endParaRPr lang="en-US"/>
        </a:p>
      </dgm:t>
    </dgm:pt>
    <dgm:pt modelId="{F1AAB971-E2C6-4562-AB25-A77EECABF792}" type="pres">
      <dgm:prSet presAssocID="{7A6D8F6C-93A4-4660-B589-BD4C4AB4C22B}" presName="tile3" presStyleLbl="node1" presStyleIdx="2" presStyleCnt="4"/>
      <dgm:spPr/>
      <dgm:t>
        <a:bodyPr/>
        <a:lstStyle/>
        <a:p>
          <a:endParaRPr lang="en-US"/>
        </a:p>
      </dgm:t>
    </dgm:pt>
    <dgm:pt modelId="{18C445C9-6205-4703-8445-8D58606ADACB}" type="pres">
      <dgm:prSet presAssocID="{7A6D8F6C-93A4-4660-B589-BD4C4AB4C22B}" presName="tile3text" presStyleLbl="node1" presStyleIdx="2" presStyleCnt="4">
        <dgm:presLayoutVars>
          <dgm:chMax val="0"/>
          <dgm:chPref val="0"/>
          <dgm:bulletEnabled val="1"/>
        </dgm:presLayoutVars>
      </dgm:prSet>
      <dgm:spPr/>
      <dgm:t>
        <a:bodyPr/>
        <a:lstStyle/>
        <a:p>
          <a:endParaRPr lang="en-US"/>
        </a:p>
      </dgm:t>
    </dgm:pt>
    <dgm:pt modelId="{7E0F8BF4-B18B-41AD-934A-FB26A7F1A78C}" type="pres">
      <dgm:prSet presAssocID="{7A6D8F6C-93A4-4660-B589-BD4C4AB4C22B}" presName="tile4" presStyleLbl="node1" presStyleIdx="3" presStyleCnt="4"/>
      <dgm:spPr/>
      <dgm:t>
        <a:bodyPr/>
        <a:lstStyle/>
        <a:p>
          <a:endParaRPr lang="en-US"/>
        </a:p>
      </dgm:t>
    </dgm:pt>
    <dgm:pt modelId="{698EE412-2481-4880-AF1E-CF93AB6DB5A9}" type="pres">
      <dgm:prSet presAssocID="{7A6D8F6C-93A4-4660-B589-BD4C4AB4C22B}" presName="tile4text" presStyleLbl="node1" presStyleIdx="3" presStyleCnt="4">
        <dgm:presLayoutVars>
          <dgm:chMax val="0"/>
          <dgm:chPref val="0"/>
          <dgm:bulletEnabled val="1"/>
        </dgm:presLayoutVars>
      </dgm:prSet>
      <dgm:spPr/>
      <dgm:t>
        <a:bodyPr/>
        <a:lstStyle/>
        <a:p>
          <a:endParaRPr lang="en-US"/>
        </a:p>
      </dgm:t>
    </dgm:pt>
    <dgm:pt modelId="{2390B9AF-CD4E-4DDC-82F2-58DF53A7F896}" type="pres">
      <dgm:prSet presAssocID="{7A6D8F6C-93A4-4660-B589-BD4C4AB4C22B}" presName="centerTile" presStyleLbl="fgShp" presStyleIdx="0" presStyleCnt="1">
        <dgm:presLayoutVars>
          <dgm:chMax val="0"/>
          <dgm:chPref val="0"/>
        </dgm:presLayoutVars>
      </dgm:prSet>
      <dgm:spPr/>
      <dgm:t>
        <a:bodyPr/>
        <a:lstStyle/>
        <a:p>
          <a:endParaRPr lang="en-US"/>
        </a:p>
      </dgm:t>
    </dgm:pt>
  </dgm:ptLst>
  <dgm:cxnLst>
    <dgm:cxn modelId="{8825C9B7-D3B1-4044-A51B-52AF4BCFD592}" type="presOf" srcId="{45A9BF0C-BA5F-45E5-A5CB-04577C39EEB0}" destId="{18C445C9-6205-4703-8445-8D58606ADACB}" srcOrd="1" destOrd="0" presId="urn:microsoft.com/office/officeart/2005/8/layout/matrix1"/>
    <dgm:cxn modelId="{DACCD7D0-3151-4F23-B77D-2967EE3C1270}" type="presOf" srcId="{7A6D8F6C-93A4-4660-B589-BD4C4AB4C22B}" destId="{C35562A1-F516-45AD-A3FE-95B1EBFDCD95}" srcOrd="0" destOrd="0" presId="urn:microsoft.com/office/officeart/2005/8/layout/matrix1"/>
    <dgm:cxn modelId="{FD6C5204-6B84-4F5E-9DF5-3B8450674299}" type="presOf" srcId="{0A112098-0319-4AF5-B9F7-289C1A83188F}" destId="{7E0F8BF4-B18B-41AD-934A-FB26A7F1A78C}" srcOrd="0" destOrd="0" presId="urn:microsoft.com/office/officeart/2005/8/layout/matrix1"/>
    <dgm:cxn modelId="{782191E4-322D-4F6A-9FC0-0C8B8586BA8E}" type="presOf" srcId="{45A9BF0C-BA5F-45E5-A5CB-04577C39EEB0}" destId="{F1AAB971-E2C6-4562-AB25-A77EECABF792}" srcOrd="0" destOrd="0" presId="urn:microsoft.com/office/officeart/2005/8/layout/matrix1"/>
    <dgm:cxn modelId="{6BCFDD0B-7A25-4677-B364-F818A9CC6DD2}" type="presOf" srcId="{10C2FF6E-E311-4CEC-8668-8851F61F72FC}" destId="{AED98A2E-C285-4B17-B9C9-AF9A346B36B8}" srcOrd="1" destOrd="0" presId="urn:microsoft.com/office/officeart/2005/8/layout/matrix1"/>
    <dgm:cxn modelId="{F85A4CF3-F9F9-4571-8900-81FC16C55E97}" type="presOf" srcId="{0A112098-0319-4AF5-B9F7-289C1A83188F}" destId="{698EE412-2481-4880-AF1E-CF93AB6DB5A9}" srcOrd="1" destOrd="0" presId="urn:microsoft.com/office/officeart/2005/8/layout/matrix1"/>
    <dgm:cxn modelId="{4AF8B79A-8B85-4D24-8E15-E4C1F62AC12C}" srcId="{7A6D8F6C-93A4-4660-B589-BD4C4AB4C22B}" destId="{FBA52537-1E8E-46D7-8392-A64E3A37D4E0}" srcOrd="0" destOrd="0" parTransId="{CD66304F-58B6-4876-9CF9-4E7E2DB8D1EC}" sibTransId="{9DBCC95F-8A6A-4BC4-89E5-D1926D2BE5EB}"/>
    <dgm:cxn modelId="{F6CE957E-856F-4483-BD11-168CAC7E8D93}" srcId="{FBA52537-1E8E-46D7-8392-A64E3A37D4E0}" destId="{45A9BF0C-BA5F-45E5-A5CB-04577C39EEB0}" srcOrd="2" destOrd="0" parTransId="{0BF5A467-27F4-4A74-899A-077603EC7AD2}" sibTransId="{57ECB618-AEEB-4E27-988A-EE13F765F48E}"/>
    <dgm:cxn modelId="{12E64269-A349-4D02-9353-5F8E8BFEBF9C}" type="presOf" srcId="{10C2FF6E-E311-4CEC-8668-8851F61F72FC}" destId="{E482DBEF-BE4A-4702-914A-E60C1E559470}" srcOrd="0" destOrd="0" presId="urn:microsoft.com/office/officeart/2005/8/layout/matrix1"/>
    <dgm:cxn modelId="{35E1573D-B0AD-421D-9D38-946C204518B1}" type="presOf" srcId="{91D6176E-C086-4709-ABBF-C8E13BB1EBD1}" destId="{0877119B-8EB7-448F-A0BE-5E78ABE49ACC}" srcOrd="1" destOrd="0" presId="urn:microsoft.com/office/officeart/2005/8/layout/matrix1"/>
    <dgm:cxn modelId="{7D52ADB9-7575-48F5-80C6-B1A5A319F30E}" type="presOf" srcId="{FBA52537-1E8E-46D7-8392-A64E3A37D4E0}" destId="{2390B9AF-CD4E-4DDC-82F2-58DF53A7F896}" srcOrd="0" destOrd="0" presId="urn:microsoft.com/office/officeart/2005/8/layout/matrix1"/>
    <dgm:cxn modelId="{781BD998-889B-4688-AA56-BD0BB02CACED}" type="presOf" srcId="{91D6176E-C086-4709-ABBF-C8E13BB1EBD1}" destId="{B9531CE4-081F-40B0-A286-C3B235212B9B}" srcOrd="0" destOrd="0" presId="urn:microsoft.com/office/officeart/2005/8/layout/matrix1"/>
    <dgm:cxn modelId="{81760B34-6F36-4F30-85C5-C3E86ECEC4E4}" srcId="{FBA52537-1E8E-46D7-8392-A64E3A37D4E0}" destId="{0A112098-0319-4AF5-B9F7-289C1A83188F}" srcOrd="3" destOrd="0" parTransId="{79D48734-1E6C-406F-B5FA-D5D303582229}" sibTransId="{F33A2E6A-F773-4667-BB49-2075B6E11A1B}"/>
    <dgm:cxn modelId="{85D6CD08-DC7A-4095-BA08-12FEF4CD2723}" srcId="{FBA52537-1E8E-46D7-8392-A64E3A37D4E0}" destId="{10C2FF6E-E311-4CEC-8668-8851F61F72FC}" srcOrd="1" destOrd="0" parTransId="{066F14B1-6E6A-4ECC-B0A0-5E0512AF9B11}" sibTransId="{B86F39A0-1308-4E75-9756-9933FD806322}"/>
    <dgm:cxn modelId="{BE99CABE-6D72-49F3-B90E-7912E19FA79D}" srcId="{FBA52537-1E8E-46D7-8392-A64E3A37D4E0}" destId="{91D6176E-C086-4709-ABBF-C8E13BB1EBD1}" srcOrd="0" destOrd="0" parTransId="{5FA3323E-30C0-4DF9-A164-ED7E0490D923}" sibTransId="{387404B6-8B71-4CD5-96BC-6D4F401B56BC}"/>
    <dgm:cxn modelId="{052A3F3F-5EDD-494C-8C64-6F8590FA4185}" type="presParOf" srcId="{C35562A1-F516-45AD-A3FE-95B1EBFDCD95}" destId="{74A94E58-88CE-4F09-9809-6760D212B2F4}" srcOrd="0" destOrd="0" presId="urn:microsoft.com/office/officeart/2005/8/layout/matrix1"/>
    <dgm:cxn modelId="{0BFA7DAB-77F5-454D-A75D-B525B459F26E}" type="presParOf" srcId="{74A94E58-88CE-4F09-9809-6760D212B2F4}" destId="{B9531CE4-081F-40B0-A286-C3B235212B9B}" srcOrd="0" destOrd="0" presId="urn:microsoft.com/office/officeart/2005/8/layout/matrix1"/>
    <dgm:cxn modelId="{869B65CE-E7E4-4079-A524-038551463FD7}" type="presParOf" srcId="{74A94E58-88CE-4F09-9809-6760D212B2F4}" destId="{0877119B-8EB7-448F-A0BE-5E78ABE49ACC}" srcOrd="1" destOrd="0" presId="urn:microsoft.com/office/officeart/2005/8/layout/matrix1"/>
    <dgm:cxn modelId="{BB3350F5-FCDF-4E8D-9D8E-CDB84CC5CE09}" type="presParOf" srcId="{74A94E58-88CE-4F09-9809-6760D212B2F4}" destId="{E482DBEF-BE4A-4702-914A-E60C1E559470}" srcOrd="2" destOrd="0" presId="urn:microsoft.com/office/officeart/2005/8/layout/matrix1"/>
    <dgm:cxn modelId="{BD7C9E0A-13F6-44CB-9590-F6405FB079A5}" type="presParOf" srcId="{74A94E58-88CE-4F09-9809-6760D212B2F4}" destId="{AED98A2E-C285-4B17-B9C9-AF9A346B36B8}" srcOrd="3" destOrd="0" presId="urn:microsoft.com/office/officeart/2005/8/layout/matrix1"/>
    <dgm:cxn modelId="{02E5F3DB-7400-4C6F-8489-3F43BC07AE93}" type="presParOf" srcId="{74A94E58-88CE-4F09-9809-6760D212B2F4}" destId="{F1AAB971-E2C6-4562-AB25-A77EECABF792}" srcOrd="4" destOrd="0" presId="urn:microsoft.com/office/officeart/2005/8/layout/matrix1"/>
    <dgm:cxn modelId="{E2792D25-F705-419A-A060-5500E1725C5A}" type="presParOf" srcId="{74A94E58-88CE-4F09-9809-6760D212B2F4}" destId="{18C445C9-6205-4703-8445-8D58606ADACB}" srcOrd="5" destOrd="0" presId="urn:microsoft.com/office/officeart/2005/8/layout/matrix1"/>
    <dgm:cxn modelId="{71BF5156-3E06-4625-973B-BB5E6AFF5CE9}" type="presParOf" srcId="{74A94E58-88CE-4F09-9809-6760D212B2F4}" destId="{7E0F8BF4-B18B-41AD-934A-FB26A7F1A78C}" srcOrd="6" destOrd="0" presId="urn:microsoft.com/office/officeart/2005/8/layout/matrix1"/>
    <dgm:cxn modelId="{A3150B80-C403-417E-9C59-739ECD031DD2}" type="presParOf" srcId="{74A94E58-88CE-4F09-9809-6760D212B2F4}" destId="{698EE412-2481-4880-AF1E-CF93AB6DB5A9}" srcOrd="7" destOrd="0" presId="urn:microsoft.com/office/officeart/2005/8/layout/matrix1"/>
    <dgm:cxn modelId="{ED3463EA-E81D-47E6-AE19-04D7D64442E0}" type="presParOf" srcId="{C35562A1-F516-45AD-A3FE-95B1EBFDCD95}" destId="{2390B9AF-CD4E-4DDC-82F2-58DF53A7F896}"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2"/>
            <a:ext cx="2944283" cy="495301"/>
          </a:xfrm>
          <a:prstGeom prst="rect">
            <a:avLst/>
          </a:prstGeom>
        </p:spPr>
        <p:txBody>
          <a:bodyPr vert="horz" lIns="91431" tIns="45715" rIns="91431" bIns="45715" rtlCol="0"/>
          <a:lstStyle>
            <a:lvl1pPr algn="l">
              <a:defRPr sz="1200"/>
            </a:lvl1pPr>
          </a:lstStyle>
          <a:p>
            <a:endParaRPr lang="en-US"/>
          </a:p>
        </p:txBody>
      </p:sp>
      <p:sp>
        <p:nvSpPr>
          <p:cNvPr id="3" name="Date Placeholder 2"/>
          <p:cNvSpPr>
            <a:spLocks noGrp="1"/>
          </p:cNvSpPr>
          <p:nvPr>
            <p:ph type="dt" sz="quarter" idx="1"/>
          </p:nvPr>
        </p:nvSpPr>
        <p:spPr>
          <a:xfrm>
            <a:off x="3848651" y="2"/>
            <a:ext cx="2944283" cy="495301"/>
          </a:xfrm>
          <a:prstGeom prst="rect">
            <a:avLst/>
          </a:prstGeom>
        </p:spPr>
        <p:txBody>
          <a:bodyPr vert="horz" lIns="91431" tIns="45715" rIns="91431" bIns="45715" rtlCol="0"/>
          <a:lstStyle>
            <a:lvl1pPr algn="r">
              <a:defRPr sz="1200"/>
            </a:lvl1pPr>
          </a:lstStyle>
          <a:p>
            <a:fld id="{F45AAE9B-511E-49C3-A9D9-4F02A73EB374}" type="datetimeFigureOut">
              <a:rPr lang="en-US" smtClean="0"/>
              <a:t>8/23/2017</a:t>
            </a:fld>
            <a:endParaRPr lang="en-US"/>
          </a:p>
        </p:txBody>
      </p:sp>
      <p:sp>
        <p:nvSpPr>
          <p:cNvPr id="4" name="Footer Placeholder 3"/>
          <p:cNvSpPr>
            <a:spLocks noGrp="1"/>
          </p:cNvSpPr>
          <p:nvPr>
            <p:ph type="ftr" sz="quarter" idx="2"/>
          </p:nvPr>
        </p:nvSpPr>
        <p:spPr>
          <a:xfrm>
            <a:off x="7" y="9408980"/>
            <a:ext cx="2944283" cy="495301"/>
          </a:xfrm>
          <a:prstGeom prst="rect">
            <a:avLst/>
          </a:prstGeom>
        </p:spPr>
        <p:txBody>
          <a:bodyPr vert="horz" lIns="91431" tIns="45715" rIns="91431" bIns="45715" rtlCol="0" anchor="b"/>
          <a:lstStyle>
            <a:lvl1pPr algn="l">
              <a:defRPr sz="1200"/>
            </a:lvl1pPr>
          </a:lstStyle>
          <a:p>
            <a:endParaRPr lang="en-US"/>
          </a:p>
        </p:txBody>
      </p:sp>
      <p:sp>
        <p:nvSpPr>
          <p:cNvPr id="5" name="Slide Number Placeholder 4"/>
          <p:cNvSpPr>
            <a:spLocks noGrp="1"/>
          </p:cNvSpPr>
          <p:nvPr>
            <p:ph type="sldNum" sz="quarter" idx="3"/>
          </p:nvPr>
        </p:nvSpPr>
        <p:spPr>
          <a:xfrm>
            <a:off x="3848651" y="9408980"/>
            <a:ext cx="2944283" cy="495301"/>
          </a:xfrm>
          <a:prstGeom prst="rect">
            <a:avLst/>
          </a:prstGeom>
        </p:spPr>
        <p:txBody>
          <a:bodyPr vert="horz" lIns="91431" tIns="45715" rIns="91431" bIns="45715" rtlCol="0" anchor="b"/>
          <a:lstStyle>
            <a:lvl1pPr algn="r">
              <a:defRPr sz="1200"/>
            </a:lvl1pPr>
          </a:lstStyle>
          <a:p>
            <a:fld id="{5440D271-B674-4151-A38E-76ED0970FE51}" type="slidenum">
              <a:rPr lang="en-US" smtClean="0"/>
              <a:t>‹#›</a:t>
            </a:fld>
            <a:endParaRPr lang="en-US"/>
          </a:p>
        </p:txBody>
      </p:sp>
    </p:spTree>
    <p:extLst>
      <p:ext uri="{BB962C8B-B14F-4D97-AF65-F5344CB8AC3E}">
        <p14:creationId xmlns:p14="http://schemas.microsoft.com/office/powerpoint/2010/main" val="2590637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2"/>
            <a:ext cx="2944283" cy="495301"/>
          </a:xfrm>
          <a:prstGeom prst="rect">
            <a:avLst/>
          </a:prstGeom>
        </p:spPr>
        <p:txBody>
          <a:bodyPr vert="horz" lIns="91431" tIns="45715" rIns="91431" bIns="45715" rtlCol="0"/>
          <a:lstStyle>
            <a:lvl1pPr algn="l">
              <a:defRPr sz="1200"/>
            </a:lvl1pPr>
          </a:lstStyle>
          <a:p>
            <a:endParaRPr lang="en-US"/>
          </a:p>
        </p:txBody>
      </p:sp>
      <p:sp>
        <p:nvSpPr>
          <p:cNvPr id="3" name="Date Placeholder 2"/>
          <p:cNvSpPr>
            <a:spLocks noGrp="1"/>
          </p:cNvSpPr>
          <p:nvPr>
            <p:ph type="dt" idx="1"/>
          </p:nvPr>
        </p:nvSpPr>
        <p:spPr>
          <a:xfrm>
            <a:off x="3848651" y="2"/>
            <a:ext cx="2944283" cy="495301"/>
          </a:xfrm>
          <a:prstGeom prst="rect">
            <a:avLst/>
          </a:prstGeom>
        </p:spPr>
        <p:txBody>
          <a:bodyPr vert="horz" lIns="91431" tIns="45715" rIns="91431" bIns="45715" rtlCol="0"/>
          <a:lstStyle>
            <a:lvl1pPr algn="r">
              <a:defRPr sz="1200"/>
            </a:lvl1pPr>
          </a:lstStyle>
          <a:p>
            <a:fld id="{7A3917A7-3722-4A71-95D6-F589C53EB019}" type="datetimeFigureOut">
              <a:rPr lang="en-US" smtClean="0"/>
              <a:t>8/23/2017</a:t>
            </a:fld>
            <a:endParaRPr lang="en-US"/>
          </a:p>
        </p:txBody>
      </p:sp>
      <p:sp>
        <p:nvSpPr>
          <p:cNvPr id="4" name="Slide Image Placeholder 3"/>
          <p:cNvSpPr>
            <a:spLocks noGrp="1" noRot="1" noChangeAspect="1"/>
          </p:cNvSpPr>
          <p:nvPr>
            <p:ph type="sldImg" idx="2"/>
          </p:nvPr>
        </p:nvSpPr>
        <p:spPr>
          <a:xfrm>
            <a:off x="922338" y="744538"/>
            <a:ext cx="4949825" cy="3713162"/>
          </a:xfrm>
          <a:prstGeom prst="rect">
            <a:avLst/>
          </a:prstGeom>
          <a:noFill/>
          <a:ln w="12700">
            <a:solidFill>
              <a:prstClr val="black"/>
            </a:solidFill>
          </a:ln>
        </p:spPr>
        <p:txBody>
          <a:bodyPr vert="horz" lIns="91431" tIns="45715" rIns="91431" bIns="45715" rtlCol="0" anchor="ctr"/>
          <a:lstStyle/>
          <a:p>
            <a:endParaRPr lang="en-US"/>
          </a:p>
        </p:txBody>
      </p:sp>
      <p:sp>
        <p:nvSpPr>
          <p:cNvPr id="5" name="Notes Placeholder 4"/>
          <p:cNvSpPr>
            <a:spLocks noGrp="1"/>
          </p:cNvSpPr>
          <p:nvPr>
            <p:ph type="body" sz="quarter" idx="3"/>
          </p:nvPr>
        </p:nvSpPr>
        <p:spPr>
          <a:xfrm>
            <a:off x="679450" y="4705352"/>
            <a:ext cx="5435600" cy="4457699"/>
          </a:xfrm>
          <a:prstGeom prst="rect">
            <a:avLst/>
          </a:prstGeom>
        </p:spPr>
        <p:txBody>
          <a:bodyPr vert="horz" lIns="91431" tIns="45715" rIns="91431" bIns="457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7" y="9408980"/>
            <a:ext cx="2944283" cy="495301"/>
          </a:xfrm>
          <a:prstGeom prst="rect">
            <a:avLst/>
          </a:prstGeom>
        </p:spPr>
        <p:txBody>
          <a:bodyPr vert="horz" lIns="91431" tIns="45715" rIns="91431" bIns="45715" rtlCol="0" anchor="b"/>
          <a:lstStyle>
            <a:lvl1pPr algn="l">
              <a:defRPr sz="1200"/>
            </a:lvl1pPr>
          </a:lstStyle>
          <a:p>
            <a:endParaRPr lang="en-US"/>
          </a:p>
        </p:txBody>
      </p:sp>
      <p:sp>
        <p:nvSpPr>
          <p:cNvPr id="7" name="Slide Number Placeholder 6"/>
          <p:cNvSpPr>
            <a:spLocks noGrp="1"/>
          </p:cNvSpPr>
          <p:nvPr>
            <p:ph type="sldNum" sz="quarter" idx="5"/>
          </p:nvPr>
        </p:nvSpPr>
        <p:spPr>
          <a:xfrm>
            <a:off x="3848651" y="9408980"/>
            <a:ext cx="2944283" cy="495301"/>
          </a:xfrm>
          <a:prstGeom prst="rect">
            <a:avLst/>
          </a:prstGeom>
        </p:spPr>
        <p:txBody>
          <a:bodyPr vert="horz" lIns="91431" tIns="45715" rIns="91431" bIns="45715" rtlCol="0" anchor="b"/>
          <a:lstStyle>
            <a:lvl1pPr algn="r">
              <a:defRPr sz="1200"/>
            </a:lvl1pPr>
          </a:lstStyle>
          <a:p>
            <a:fld id="{6E7D7EED-20F5-48D4-BC6F-628A515C546E}" type="slidenum">
              <a:rPr lang="en-US" smtClean="0"/>
              <a:t>‹#›</a:t>
            </a:fld>
            <a:endParaRPr lang="en-US"/>
          </a:p>
        </p:txBody>
      </p:sp>
    </p:spTree>
    <p:extLst>
      <p:ext uri="{BB962C8B-B14F-4D97-AF65-F5344CB8AC3E}">
        <p14:creationId xmlns:p14="http://schemas.microsoft.com/office/powerpoint/2010/main" val="3880434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p:txBody>
      </p:sp>
      <p:sp>
        <p:nvSpPr>
          <p:cNvPr id="4" name="Slide Number Placeholder 3"/>
          <p:cNvSpPr>
            <a:spLocks noGrp="1"/>
          </p:cNvSpPr>
          <p:nvPr>
            <p:ph type="sldNum" sz="quarter" idx="10"/>
          </p:nvPr>
        </p:nvSpPr>
        <p:spPr/>
        <p:txBody>
          <a:bodyPr/>
          <a:lstStyle/>
          <a:p>
            <a:fld id="{6E7D7EED-20F5-48D4-BC6F-628A515C546E}" type="slidenum">
              <a:rPr lang="en-US" smtClean="0"/>
              <a:t>1</a:t>
            </a:fld>
            <a:endParaRPr lang="en-US" dirty="0"/>
          </a:p>
        </p:txBody>
      </p:sp>
    </p:spTree>
    <p:extLst>
      <p:ext uri="{BB962C8B-B14F-4D97-AF65-F5344CB8AC3E}">
        <p14:creationId xmlns:p14="http://schemas.microsoft.com/office/powerpoint/2010/main" val="83092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12</a:t>
            </a:fld>
            <a:endParaRPr lang="en-US" dirty="0"/>
          </a:p>
        </p:txBody>
      </p:sp>
    </p:spTree>
    <p:extLst>
      <p:ext uri="{BB962C8B-B14F-4D97-AF65-F5344CB8AC3E}">
        <p14:creationId xmlns:p14="http://schemas.microsoft.com/office/powerpoint/2010/main" val="2810642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13</a:t>
            </a:fld>
            <a:endParaRPr lang="en-US" dirty="0"/>
          </a:p>
        </p:txBody>
      </p:sp>
    </p:spTree>
    <p:extLst>
      <p:ext uri="{BB962C8B-B14F-4D97-AF65-F5344CB8AC3E}">
        <p14:creationId xmlns:p14="http://schemas.microsoft.com/office/powerpoint/2010/main" val="17743903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15</a:t>
            </a:fld>
            <a:endParaRPr lang="en-US" dirty="0"/>
          </a:p>
        </p:txBody>
      </p:sp>
    </p:spTree>
    <p:extLst>
      <p:ext uri="{BB962C8B-B14F-4D97-AF65-F5344CB8AC3E}">
        <p14:creationId xmlns:p14="http://schemas.microsoft.com/office/powerpoint/2010/main" val="22253030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16</a:t>
            </a:fld>
            <a:endParaRPr lang="en-US" dirty="0"/>
          </a:p>
        </p:txBody>
      </p:sp>
    </p:spTree>
    <p:extLst>
      <p:ext uri="{BB962C8B-B14F-4D97-AF65-F5344CB8AC3E}">
        <p14:creationId xmlns:p14="http://schemas.microsoft.com/office/powerpoint/2010/main" val="6244698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17</a:t>
            </a:fld>
            <a:endParaRPr lang="en-US" dirty="0"/>
          </a:p>
        </p:txBody>
      </p:sp>
    </p:spTree>
    <p:extLst>
      <p:ext uri="{BB962C8B-B14F-4D97-AF65-F5344CB8AC3E}">
        <p14:creationId xmlns:p14="http://schemas.microsoft.com/office/powerpoint/2010/main" val="39958905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18</a:t>
            </a:fld>
            <a:endParaRPr lang="en-US" dirty="0"/>
          </a:p>
        </p:txBody>
      </p:sp>
    </p:spTree>
    <p:extLst>
      <p:ext uri="{BB962C8B-B14F-4D97-AF65-F5344CB8AC3E}">
        <p14:creationId xmlns:p14="http://schemas.microsoft.com/office/powerpoint/2010/main" val="9145324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19</a:t>
            </a:fld>
            <a:endParaRPr lang="en-US" dirty="0"/>
          </a:p>
        </p:txBody>
      </p:sp>
    </p:spTree>
    <p:extLst>
      <p:ext uri="{BB962C8B-B14F-4D97-AF65-F5344CB8AC3E}">
        <p14:creationId xmlns:p14="http://schemas.microsoft.com/office/powerpoint/2010/main" val="36695208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20</a:t>
            </a:fld>
            <a:endParaRPr lang="en-US" dirty="0"/>
          </a:p>
        </p:txBody>
      </p:sp>
    </p:spTree>
    <p:extLst>
      <p:ext uri="{BB962C8B-B14F-4D97-AF65-F5344CB8AC3E}">
        <p14:creationId xmlns:p14="http://schemas.microsoft.com/office/powerpoint/2010/main" val="7765216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sz="1600" dirty="0" smtClean="0">
              <a:solidFill>
                <a:srgbClr val="FF0000"/>
              </a:solidFill>
            </a:endParaRPr>
          </a:p>
        </p:txBody>
      </p:sp>
      <p:sp>
        <p:nvSpPr>
          <p:cNvPr id="4" name="Slide Number Placeholder 3"/>
          <p:cNvSpPr>
            <a:spLocks noGrp="1"/>
          </p:cNvSpPr>
          <p:nvPr>
            <p:ph type="sldNum" sz="quarter" idx="10"/>
          </p:nvPr>
        </p:nvSpPr>
        <p:spPr/>
        <p:txBody>
          <a:bodyPr/>
          <a:lstStyle/>
          <a:p>
            <a:fld id="{6E7D7EED-20F5-48D4-BC6F-628A515C546E}" type="slidenum">
              <a:rPr lang="en-US" smtClean="0"/>
              <a:t>21</a:t>
            </a:fld>
            <a:endParaRPr lang="en-US" dirty="0"/>
          </a:p>
        </p:txBody>
      </p:sp>
    </p:spTree>
    <p:extLst>
      <p:ext uri="{BB962C8B-B14F-4D97-AF65-F5344CB8AC3E}">
        <p14:creationId xmlns:p14="http://schemas.microsoft.com/office/powerpoint/2010/main" val="34472446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E7D7EED-20F5-48D4-BC6F-628A515C546E}" type="slidenum">
              <a:rPr lang="en-US" smtClean="0"/>
              <a:t>22</a:t>
            </a:fld>
            <a:endParaRPr lang="en-US" dirty="0"/>
          </a:p>
        </p:txBody>
      </p:sp>
    </p:spTree>
    <p:extLst>
      <p:ext uri="{BB962C8B-B14F-4D97-AF65-F5344CB8AC3E}">
        <p14:creationId xmlns:p14="http://schemas.microsoft.com/office/powerpoint/2010/main" val="1548961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2</a:t>
            </a:fld>
            <a:endParaRPr lang="en-US" dirty="0"/>
          </a:p>
        </p:txBody>
      </p:sp>
    </p:spTree>
    <p:extLst>
      <p:ext uri="{BB962C8B-B14F-4D97-AF65-F5344CB8AC3E}">
        <p14:creationId xmlns:p14="http://schemas.microsoft.com/office/powerpoint/2010/main" val="15026283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aseline="0" dirty="0" smtClean="0"/>
          </a:p>
        </p:txBody>
      </p:sp>
      <p:sp>
        <p:nvSpPr>
          <p:cNvPr id="4" name="Slide Number Placeholder 3"/>
          <p:cNvSpPr>
            <a:spLocks noGrp="1"/>
          </p:cNvSpPr>
          <p:nvPr>
            <p:ph type="sldNum" sz="quarter" idx="10"/>
          </p:nvPr>
        </p:nvSpPr>
        <p:spPr/>
        <p:txBody>
          <a:bodyPr/>
          <a:lstStyle/>
          <a:p>
            <a:fld id="{6E7D7EED-20F5-48D4-BC6F-628A515C546E}" type="slidenum">
              <a:rPr lang="en-US" smtClean="0"/>
              <a:t>23</a:t>
            </a:fld>
            <a:endParaRPr lang="en-US" dirty="0"/>
          </a:p>
        </p:txBody>
      </p:sp>
    </p:spTree>
    <p:extLst>
      <p:ext uri="{BB962C8B-B14F-4D97-AF65-F5344CB8AC3E}">
        <p14:creationId xmlns:p14="http://schemas.microsoft.com/office/powerpoint/2010/main" val="15760744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24</a:t>
            </a:fld>
            <a:endParaRPr lang="en-US" dirty="0"/>
          </a:p>
        </p:txBody>
      </p:sp>
    </p:spTree>
    <p:extLst>
      <p:ext uri="{BB962C8B-B14F-4D97-AF65-F5344CB8AC3E}">
        <p14:creationId xmlns:p14="http://schemas.microsoft.com/office/powerpoint/2010/main" val="28553245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25</a:t>
            </a:fld>
            <a:endParaRPr lang="en-US" dirty="0"/>
          </a:p>
        </p:txBody>
      </p:sp>
    </p:spTree>
    <p:extLst>
      <p:ext uri="{BB962C8B-B14F-4D97-AF65-F5344CB8AC3E}">
        <p14:creationId xmlns:p14="http://schemas.microsoft.com/office/powerpoint/2010/main" val="14324743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27</a:t>
            </a:fld>
            <a:endParaRPr lang="en-US" dirty="0"/>
          </a:p>
        </p:txBody>
      </p:sp>
    </p:spTree>
    <p:extLst>
      <p:ext uri="{BB962C8B-B14F-4D97-AF65-F5344CB8AC3E}">
        <p14:creationId xmlns:p14="http://schemas.microsoft.com/office/powerpoint/2010/main" val="14693549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38</a:t>
            </a:fld>
            <a:endParaRPr lang="en-US"/>
          </a:p>
        </p:txBody>
      </p:sp>
    </p:spTree>
    <p:extLst>
      <p:ext uri="{BB962C8B-B14F-4D97-AF65-F5344CB8AC3E}">
        <p14:creationId xmlns:p14="http://schemas.microsoft.com/office/powerpoint/2010/main" val="6363675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dirty="0"/>
          </a:p>
        </p:txBody>
      </p:sp>
      <p:sp>
        <p:nvSpPr>
          <p:cNvPr id="4" name="Slide Number Placeholder 3"/>
          <p:cNvSpPr>
            <a:spLocks noGrp="1"/>
          </p:cNvSpPr>
          <p:nvPr>
            <p:ph type="sldNum" sz="quarter" idx="10"/>
          </p:nvPr>
        </p:nvSpPr>
        <p:spPr/>
        <p:txBody>
          <a:bodyPr/>
          <a:lstStyle/>
          <a:p>
            <a:fld id="{6E7D7EED-20F5-48D4-BC6F-628A515C546E}" type="slidenum">
              <a:rPr lang="en-US" smtClean="0"/>
              <a:t>39</a:t>
            </a:fld>
            <a:endParaRPr lang="en-US"/>
          </a:p>
        </p:txBody>
      </p:sp>
    </p:spTree>
    <p:extLst>
      <p:ext uri="{BB962C8B-B14F-4D97-AF65-F5344CB8AC3E}">
        <p14:creationId xmlns:p14="http://schemas.microsoft.com/office/powerpoint/2010/main" val="3846637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40</a:t>
            </a:fld>
            <a:endParaRPr lang="en-US"/>
          </a:p>
        </p:txBody>
      </p:sp>
    </p:spTree>
    <p:extLst>
      <p:ext uri="{BB962C8B-B14F-4D97-AF65-F5344CB8AC3E}">
        <p14:creationId xmlns:p14="http://schemas.microsoft.com/office/powerpoint/2010/main" val="3593503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53</a:t>
            </a:fld>
            <a:endParaRPr lang="en-US"/>
          </a:p>
        </p:txBody>
      </p:sp>
    </p:spTree>
    <p:extLst>
      <p:ext uri="{BB962C8B-B14F-4D97-AF65-F5344CB8AC3E}">
        <p14:creationId xmlns:p14="http://schemas.microsoft.com/office/powerpoint/2010/main" val="9419561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54</a:t>
            </a:fld>
            <a:endParaRPr lang="en-US"/>
          </a:p>
        </p:txBody>
      </p:sp>
    </p:spTree>
    <p:extLst>
      <p:ext uri="{BB962C8B-B14F-4D97-AF65-F5344CB8AC3E}">
        <p14:creationId xmlns:p14="http://schemas.microsoft.com/office/powerpoint/2010/main" val="36270259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55</a:t>
            </a:fld>
            <a:endParaRPr lang="en-US"/>
          </a:p>
        </p:txBody>
      </p:sp>
    </p:spTree>
    <p:extLst>
      <p:ext uri="{BB962C8B-B14F-4D97-AF65-F5344CB8AC3E}">
        <p14:creationId xmlns:p14="http://schemas.microsoft.com/office/powerpoint/2010/main" val="14584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3</a:t>
            </a:fld>
            <a:endParaRPr lang="en-US" dirty="0"/>
          </a:p>
        </p:txBody>
      </p:sp>
    </p:spTree>
    <p:extLst>
      <p:ext uri="{BB962C8B-B14F-4D97-AF65-F5344CB8AC3E}">
        <p14:creationId xmlns:p14="http://schemas.microsoft.com/office/powerpoint/2010/main" val="2907772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56</a:t>
            </a:fld>
            <a:endParaRPr lang="en-US"/>
          </a:p>
        </p:txBody>
      </p:sp>
    </p:spTree>
    <p:extLst>
      <p:ext uri="{BB962C8B-B14F-4D97-AF65-F5344CB8AC3E}">
        <p14:creationId xmlns:p14="http://schemas.microsoft.com/office/powerpoint/2010/main" val="9002217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57</a:t>
            </a:fld>
            <a:endParaRPr lang="en-US"/>
          </a:p>
        </p:txBody>
      </p:sp>
    </p:spTree>
    <p:extLst>
      <p:ext uri="{BB962C8B-B14F-4D97-AF65-F5344CB8AC3E}">
        <p14:creationId xmlns:p14="http://schemas.microsoft.com/office/powerpoint/2010/main" val="30329057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58</a:t>
            </a:fld>
            <a:endParaRPr lang="en-US"/>
          </a:p>
        </p:txBody>
      </p:sp>
    </p:spTree>
    <p:extLst>
      <p:ext uri="{BB962C8B-B14F-4D97-AF65-F5344CB8AC3E}">
        <p14:creationId xmlns:p14="http://schemas.microsoft.com/office/powerpoint/2010/main" val="40362939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smtClean="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E7D7EED-20F5-48D4-BC6F-628A515C546E}" type="slidenum">
              <a:rPr lang="en-US" smtClean="0"/>
              <a:t>61</a:t>
            </a:fld>
            <a:endParaRPr lang="en-US"/>
          </a:p>
        </p:txBody>
      </p:sp>
    </p:spTree>
    <p:extLst>
      <p:ext uri="{BB962C8B-B14F-4D97-AF65-F5344CB8AC3E}">
        <p14:creationId xmlns:p14="http://schemas.microsoft.com/office/powerpoint/2010/main" val="36085691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67</a:t>
            </a:fld>
            <a:endParaRPr lang="en-US"/>
          </a:p>
        </p:txBody>
      </p:sp>
    </p:spTree>
    <p:extLst>
      <p:ext uri="{BB962C8B-B14F-4D97-AF65-F5344CB8AC3E}">
        <p14:creationId xmlns:p14="http://schemas.microsoft.com/office/powerpoint/2010/main" val="5362632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6E7D7EED-20F5-48D4-BC6F-628A515C546E}" type="slidenum">
              <a:rPr lang="en-US" smtClean="0"/>
              <a:t>68</a:t>
            </a:fld>
            <a:endParaRPr lang="en-US"/>
          </a:p>
        </p:txBody>
      </p:sp>
    </p:spTree>
    <p:extLst>
      <p:ext uri="{BB962C8B-B14F-4D97-AF65-F5344CB8AC3E}">
        <p14:creationId xmlns:p14="http://schemas.microsoft.com/office/powerpoint/2010/main" val="610527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4</a:t>
            </a:fld>
            <a:endParaRPr lang="en-US" dirty="0"/>
          </a:p>
        </p:txBody>
      </p:sp>
    </p:spTree>
    <p:extLst>
      <p:ext uri="{BB962C8B-B14F-4D97-AF65-F5344CB8AC3E}">
        <p14:creationId xmlns:p14="http://schemas.microsoft.com/office/powerpoint/2010/main" val="2742430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6E7D7EED-20F5-48D4-BC6F-628A515C546E}" type="slidenum">
              <a:rPr lang="en-US" smtClean="0"/>
              <a:t>5</a:t>
            </a:fld>
            <a:endParaRPr lang="en-US" dirty="0"/>
          </a:p>
        </p:txBody>
      </p:sp>
    </p:spTree>
    <p:extLst>
      <p:ext uri="{BB962C8B-B14F-4D97-AF65-F5344CB8AC3E}">
        <p14:creationId xmlns:p14="http://schemas.microsoft.com/office/powerpoint/2010/main" val="3417650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8</a:t>
            </a:fld>
            <a:endParaRPr lang="en-US" dirty="0"/>
          </a:p>
        </p:txBody>
      </p:sp>
    </p:spTree>
    <p:extLst>
      <p:ext uri="{BB962C8B-B14F-4D97-AF65-F5344CB8AC3E}">
        <p14:creationId xmlns:p14="http://schemas.microsoft.com/office/powerpoint/2010/main" val="497675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9</a:t>
            </a:fld>
            <a:endParaRPr lang="en-US" dirty="0"/>
          </a:p>
        </p:txBody>
      </p:sp>
    </p:spTree>
    <p:extLst>
      <p:ext uri="{BB962C8B-B14F-4D97-AF65-F5344CB8AC3E}">
        <p14:creationId xmlns:p14="http://schemas.microsoft.com/office/powerpoint/2010/main" val="3228044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10</a:t>
            </a:fld>
            <a:endParaRPr lang="en-US" dirty="0"/>
          </a:p>
        </p:txBody>
      </p:sp>
    </p:spTree>
    <p:extLst>
      <p:ext uri="{BB962C8B-B14F-4D97-AF65-F5344CB8AC3E}">
        <p14:creationId xmlns:p14="http://schemas.microsoft.com/office/powerpoint/2010/main" val="321289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11</a:t>
            </a:fld>
            <a:endParaRPr lang="en-US" dirty="0"/>
          </a:p>
        </p:txBody>
      </p:sp>
    </p:spTree>
    <p:extLst>
      <p:ext uri="{BB962C8B-B14F-4D97-AF65-F5344CB8AC3E}">
        <p14:creationId xmlns:p14="http://schemas.microsoft.com/office/powerpoint/2010/main" val="32520761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48000"/>
            <a:ext cx="2249424" cy="720000"/>
          </a:xfrm>
          <a:prstGeom prst="rect">
            <a:avLst/>
          </a:prstGeom>
          <a:solidFill>
            <a:srgbClr val="498BC9"/>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8000"/>
            <a:ext cx="6784848" cy="7200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hasCustomPrompt="1"/>
          </p:nvPr>
        </p:nvSpPr>
        <p:spPr>
          <a:xfrm>
            <a:off x="2362200" y="4038600"/>
            <a:ext cx="6477000" cy="1828800"/>
          </a:xfrm>
        </p:spPr>
        <p:txBody>
          <a:bodyPr anchor="b"/>
          <a:lstStyle>
            <a:lvl1pPr>
              <a:defRPr cap="all" baseline="0">
                <a:solidFill>
                  <a:schemeClr val="bg2"/>
                </a:solidFill>
              </a:defRPr>
            </a:lvl1pPr>
          </a:lstStyle>
          <a:p>
            <a:r>
              <a:rPr kumimoji="0" lang="en-US" dirty="0" smtClean="0"/>
              <a:t>Click to edit Master title style</a:t>
            </a:r>
            <a:br>
              <a:rPr kumimoji="0" lang="en-US" dirty="0" smtClean="0"/>
            </a:br>
            <a:endParaRPr kumimoji="0"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lang="en-US" smtClean="0"/>
              <a:t>Executive Management retreat</a:t>
            </a:r>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DDD2957A-38BF-4766-88FD-46AF2F4ED65D}" type="slidenum">
              <a:rPr lang="en-US" smtClean="0"/>
              <a:t>‹#›</a:t>
            </a:fld>
            <a:endParaRPr lang="en-US"/>
          </a:p>
        </p:txBody>
      </p:sp>
      <p:sp>
        <p:nvSpPr>
          <p:cNvPr id="13" name="AutoShape 4"/>
          <p:cNvSpPr>
            <a:spLocks noChangeAspect="1" noChangeArrowheads="1" noTextEdit="1"/>
          </p:cNvSpPr>
          <p:nvPr/>
        </p:nvSpPr>
        <p:spPr bwMode="auto">
          <a:xfrm>
            <a:off x="-41284" y="5013176"/>
            <a:ext cx="2277322" cy="864171"/>
          </a:xfrm>
          <a:prstGeom prst="rect">
            <a:avLst/>
          </a:prstGeom>
          <a:noFill/>
          <a:ln w="9525">
            <a:noFill/>
            <a:miter lim="800000"/>
            <a:headEnd/>
            <a:tailEnd/>
          </a:ln>
        </p:spPr>
        <p:txBody>
          <a:bodyPr/>
          <a:lstStyle/>
          <a:p>
            <a:endParaRPr lang="en-US"/>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3568" y="4950267"/>
            <a:ext cx="792088" cy="865430"/>
          </a:xfrm>
          <a:prstGeom prst="rect">
            <a:avLst/>
          </a:prstGeom>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cSld name="Section Header">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rgbClr val="498BC9"/>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a:xfrm>
            <a:off x="6096000" y="6248400"/>
            <a:ext cx="2667000" cy="365125"/>
          </a:xfrm>
          <a:prstGeom prst="rect">
            <a:avLst/>
          </a:prstGeom>
        </p:spPr>
        <p:txBody>
          <a:bodyPr/>
          <a:lstStyle/>
          <a:p>
            <a:fld id="{E6ADB3C4-37BC-4668-B07C-AC0A61DA5C70}" type="datetime1">
              <a:rPr lang="en-US" smtClean="0"/>
              <a:t>8/23/2017</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DDD2957A-38BF-4766-88FD-46AF2F4ED65D}" type="slidenum">
              <a:rPr lang="en-US" smtClean="0"/>
              <a:t>‹#›</a:t>
            </a:fld>
            <a:endParaRPr lang="en-US"/>
          </a:p>
        </p:txBody>
      </p:sp>
      <p:sp>
        <p:nvSpPr>
          <p:cNvPr id="14" name="Footer Placeholder 13"/>
          <p:cNvSpPr>
            <a:spLocks noGrp="1"/>
          </p:cNvSpPr>
          <p:nvPr>
            <p:ph type="ftr" sz="quarter" idx="12"/>
          </p:nvPr>
        </p:nvSpPr>
        <p:spPr/>
        <p:txBody>
          <a:bodyPr/>
          <a:lstStyle/>
          <a:p>
            <a:r>
              <a:rPr lang="en-US" smtClean="0"/>
              <a:t>Executive Management retreat</a:t>
            </a:r>
            <a:endParaRPr lang="en-US"/>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656" y="2716158"/>
            <a:ext cx="792088" cy="865430"/>
          </a:xfrm>
          <a:prstGeom prst="rect">
            <a:avLst/>
          </a:prstGeom>
        </p:spPr>
      </p:pic>
    </p:spTree>
    <p:extLst>
      <p:ext uri="{BB962C8B-B14F-4D97-AF65-F5344CB8AC3E}">
        <p14:creationId xmlns:p14="http://schemas.microsoft.com/office/powerpoint/2010/main" val="418496571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7703768"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a:xfrm>
            <a:off x="6096000" y="6248400"/>
            <a:ext cx="2667000" cy="365125"/>
          </a:xfrm>
          <a:prstGeom prst="rect">
            <a:avLst/>
          </a:prstGeom>
        </p:spPr>
        <p:txBody>
          <a:bodyPr/>
          <a:lstStyle/>
          <a:p>
            <a:fld id="{61396047-A25F-4C04-801C-E0B65870C122}" type="datetime1">
              <a:rPr lang="en-US" smtClean="0"/>
              <a:t>8/23/2017</a:t>
            </a:fld>
            <a:endParaRPr lang="en-US"/>
          </a:p>
        </p:txBody>
      </p:sp>
      <p:sp>
        <p:nvSpPr>
          <p:cNvPr id="5" name="Footer Placeholder 4"/>
          <p:cNvSpPr>
            <a:spLocks noGrp="1"/>
          </p:cNvSpPr>
          <p:nvPr>
            <p:ph type="ftr" sz="quarter" idx="11"/>
          </p:nvPr>
        </p:nvSpPr>
        <p:spPr/>
        <p:txBody>
          <a:bodyPr/>
          <a:lstStyle/>
          <a:p>
            <a:r>
              <a:rPr lang="en-US" smtClean="0"/>
              <a:t>Executive Management retreat</a:t>
            </a:r>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DD2957A-38BF-4766-88FD-46AF2F4ED65D}" type="slidenum">
              <a:rPr lang="en-US" smtClean="0"/>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92907307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7703768"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a:xfrm>
            <a:off x="6096000" y="6248400"/>
            <a:ext cx="2667000" cy="365125"/>
          </a:xfrm>
          <a:prstGeom prst="rect">
            <a:avLst/>
          </a:prstGeom>
        </p:spPr>
        <p:txBody>
          <a:bodyPr/>
          <a:lstStyle/>
          <a:p>
            <a:fld id="{61396047-A25F-4C04-801C-E0B65870C122}" type="datetime1">
              <a:rPr lang="en-US" smtClean="0"/>
              <a:t>8/23/2017</a:t>
            </a:fld>
            <a:endParaRPr lang="en-US"/>
          </a:p>
        </p:txBody>
      </p:sp>
      <p:sp>
        <p:nvSpPr>
          <p:cNvPr id="5" name="Footer Placeholder 4"/>
          <p:cNvSpPr>
            <a:spLocks noGrp="1"/>
          </p:cNvSpPr>
          <p:nvPr>
            <p:ph type="ftr" sz="quarter" idx="11"/>
          </p:nvPr>
        </p:nvSpPr>
        <p:spPr/>
        <p:txBody>
          <a:bodyPr/>
          <a:lstStyle/>
          <a:p>
            <a:r>
              <a:rPr lang="en-US" smtClean="0"/>
              <a:t>Executive Management retreat</a:t>
            </a:r>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DD2957A-38BF-4766-88FD-46AF2F4ED65D}" type="slidenum">
              <a:rPr lang="en-US" smtClean="0"/>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n-US" smtClean="0"/>
              <a:t>Executive Management retreat</a:t>
            </a:r>
            <a:endParaRPr lang="en-US" dirty="0"/>
          </a:p>
        </p:txBody>
      </p:sp>
      <p:sp>
        <p:nvSpPr>
          <p:cNvPr id="4" name="Slide Number Placeholder 3"/>
          <p:cNvSpPr>
            <a:spLocks noGrp="1"/>
          </p:cNvSpPr>
          <p:nvPr>
            <p:ph type="sldNum" sz="quarter" idx="11"/>
          </p:nvPr>
        </p:nvSpPr>
        <p:spPr/>
        <p:txBody>
          <a:bodyPr/>
          <a:lstStyle/>
          <a:p>
            <a:fld id="{DDD2957A-38BF-4766-88FD-46AF2F4ED65D}" type="slidenum">
              <a:rPr lang="en-US" smtClean="0"/>
              <a:t>‹#›</a:t>
            </a:fld>
            <a:endParaRPr lang="en-US"/>
          </a:p>
        </p:txBody>
      </p:sp>
    </p:spTree>
    <p:extLst>
      <p:ext uri="{BB962C8B-B14F-4D97-AF65-F5344CB8AC3E}">
        <p14:creationId xmlns:p14="http://schemas.microsoft.com/office/powerpoint/2010/main" val="1335534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rgbClr val="498BC9"/>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a:xfrm>
            <a:off x="6096000" y="6248400"/>
            <a:ext cx="2667000" cy="365125"/>
          </a:xfrm>
          <a:prstGeom prst="rect">
            <a:avLst/>
          </a:prstGeom>
        </p:spPr>
        <p:txBody>
          <a:bodyPr/>
          <a:lstStyle/>
          <a:p>
            <a:fld id="{E6ADB3C4-37BC-4668-B07C-AC0A61DA5C70}" type="datetime1">
              <a:rPr lang="en-US" smtClean="0"/>
              <a:t>8/23/2017</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DDD2957A-38BF-4766-88FD-46AF2F4ED65D}" type="slidenum">
              <a:rPr lang="en-US" smtClean="0"/>
              <a:t>‹#›</a:t>
            </a:fld>
            <a:endParaRPr lang="en-US"/>
          </a:p>
        </p:txBody>
      </p:sp>
      <p:sp>
        <p:nvSpPr>
          <p:cNvPr id="14" name="Footer Placeholder 13"/>
          <p:cNvSpPr>
            <a:spLocks noGrp="1"/>
          </p:cNvSpPr>
          <p:nvPr>
            <p:ph type="ftr" sz="quarter" idx="12"/>
          </p:nvPr>
        </p:nvSpPr>
        <p:spPr/>
        <p:txBody>
          <a:bodyPr/>
          <a:lstStyle/>
          <a:p>
            <a:r>
              <a:rPr lang="en-US" smtClean="0"/>
              <a:t>Executive Management retreat</a:t>
            </a:r>
            <a:endParaRPr lang="en-US"/>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656" y="2716158"/>
            <a:ext cx="792088" cy="865430"/>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dirty="0" smtClean="0"/>
              <a:t>Click to edit Master title style</a:t>
            </a:r>
            <a:endParaRPr kumimoji="0" lang="en-US" dirty="0"/>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a:xfrm>
            <a:off x="6096000" y="6248400"/>
            <a:ext cx="2667000" cy="365125"/>
          </a:xfrm>
          <a:prstGeom prst="rect">
            <a:avLst/>
          </a:prstGeom>
        </p:spPr>
        <p:txBody>
          <a:bodyPr rtlCol="0"/>
          <a:lstStyle/>
          <a:p>
            <a:fld id="{2A6A0925-FB6F-41AF-BC67-F44E03827291}" type="datetime1">
              <a:rPr lang="en-US" smtClean="0"/>
              <a:t>8/23/2017</a:t>
            </a:fld>
            <a:endParaRPr lang="en-US"/>
          </a:p>
        </p:txBody>
      </p:sp>
      <p:sp>
        <p:nvSpPr>
          <p:cNvPr id="10" name="Slide Number Placeholder 9"/>
          <p:cNvSpPr>
            <a:spLocks noGrp="1"/>
          </p:cNvSpPr>
          <p:nvPr>
            <p:ph type="sldNum" sz="quarter" idx="16"/>
          </p:nvPr>
        </p:nvSpPr>
        <p:spPr/>
        <p:txBody>
          <a:bodyPr rtlCol="0"/>
          <a:lstStyle/>
          <a:p>
            <a:fld id="{DDD2957A-38BF-4766-88FD-46AF2F4ED65D}" type="slidenum">
              <a:rPr lang="en-US" smtClean="0"/>
              <a:t>‹#›</a:t>
            </a:fld>
            <a:endParaRPr lang="en-US"/>
          </a:p>
        </p:txBody>
      </p:sp>
      <p:sp>
        <p:nvSpPr>
          <p:cNvPr id="12" name="Footer Placeholder 11"/>
          <p:cNvSpPr>
            <a:spLocks noGrp="1"/>
          </p:cNvSpPr>
          <p:nvPr>
            <p:ph type="ftr" sz="quarter" idx="17"/>
          </p:nvPr>
        </p:nvSpPr>
        <p:spPr/>
        <p:txBody>
          <a:bodyPr rtlCol="0"/>
          <a:lstStyle/>
          <a:p>
            <a:r>
              <a:rPr lang="en-US" smtClean="0"/>
              <a:t>Executive Management retreat</a:t>
            </a:r>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7783016"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a:xfrm>
            <a:off x="6096000" y="6248400"/>
            <a:ext cx="2667000" cy="365125"/>
          </a:xfrm>
          <a:prstGeom prst="rect">
            <a:avLst/>
          </a:prstGeom>
        </p:spPr>
        <p:txBody>
          <a:bodyPr rtlCol="0"/>
          <a:lstStyle/>
          <a:p>
            <a:fld id="{D21AAC08-61CE-4B90-B52E-AEC4BE5150C8}" type="datetime1">
              <a:rPr lang="en-US" smtClean="0"/>
              <a:t>8/23/2017</a:t>
            </a:fld>
            <a:endParaRPr lang="en-US"/>
          </a:p>
        </p:txBody>
      </p:sp>
      <p:sp>
        <p:nvSpPr>
          <p:cNvPr id="12" name="Slide Number Placeholder 11"/>
          <p:cNvSpPr>
            <a:spLocks noGrp="1"/>
          </p:cNvSpPr>
          <p:nvPr>
            <p:ph type="sldNum" sz="quarter" idx="16"/>
          </p:nvPr>
        </p:nvSpPr>
        <p:spPr/>
        <p:txBody>
          <a:bodyPr rtlCol="0"/>
          <a:lstStyle/>
          <a:p>
            <a:fld id="{DDD2957A-38BF-4766-88FD-46AF2F4ED65D}" type="slidenum">
              <a:rPr lang="en-US" smtClean="0"/>
              <a:t>‹#›</a:t>
            </a:fld>
            <a:endParaRPr lang="en-US" dirty="0"/>
          </a:p>
        </p:txBody>
      </p:sp>
      <p:sp>
        <p:nvSpPr>
          <p:cNvPr id="14" name="Footer Placeholder 13"/>
          <p:cNvSpPr>
            <a:spLocks noGrp="1"/>
          </p:cNvSpPr>
          <p:nvPr>
            <p:ph type="ftr" sz="quarter" idx="17"/>
          </p:nvPr>
        </p:nvSpPr>
        <p:spPr/>
        <p:txBody>
          <a:bodyPr rtlCol="0"/>
          <a:lstStyle/>
          <a:p>
            <a:r>
              <a:rPr lang="en-US" smtClean="0"/>
              <a:t>Executive Management retreat</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096000" y="6248400"/>
            <a:ext cx="2667000" cy="365125"/>
          </a:xfrm>
          <a:prstGeom prst="rect">
            <a:avLst/>
          </a:prstGeom>
        </p:spPr>
        <p:txBody>
          <a:bodyPr/>
          <a:lstStyle/>
          <a:p>
            <a:fld id="{084A3F8D-7326-489B-A111-72F253C23C70}" type="datetime1">
              <a:rPr lang="en-US" smtClean="0"/>
              <a:t>8/23/2017</a:t>
            </a:fld>
            <a:endParaRPr lang="en-US"/>
          </a:p>
        </p:txBody>
      </p:sp>
      <p:sp>
        <p:nvSpPr>
          <p:cNvPr id="4" name="Footer Placeholder 3"/>
          <p:cNvSpPr>
            <a:spLocks noGrp="1"/>
          </p:cNvSpPr>
          <p:nvPr>
            <p:ph type="ftr" sz="quarter" idx="11"/>
          </p:nvPr>
        </p:nvSpPr>
        <p:spPr/>
        <p:txBody>
          <a:bodyPr/>
          <a:lstStyle/>
          <a:p>
            <a:r>
              <a:rPr lang="en-US" smtClean="0"/>
              <a:t>Executive Management retreat</a:t>
            </a:r>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DDD2957A-38BF-4766-88FD-46AF2F4ED65D}"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7634808"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6096000" y="6248400"/>
            <a:ext cx="2667000" cy="365125"/>
          </a:xfrm>
          <a:prstGeom prst="rect">
            <a:avLst/>
          </a:prstGeom>
        </p:spPr>
        <p:txBody>
          <a:bodyPr/>
          <a:lstStyle/>
          <a:p>
            <a:fld id="{25BF7998-6C05-4FEA-AF9A-E2F1785DC22B}" type="datetime1">
              <a:rPr lang="en-US" smtClean="0"/>
              <a:t>8/23/2017</a:t>
            </a:fld>
            <a:endParaRPr lang="en-US"/>
          </a:p>
        </p:txBody>
      </p:sp>
      <p:sp>
        <p:nvSpPr>
          <p:cNvPr id="6" name="Footer Placeholder 5"/>
          <p:cNvSpPr>
            <a:spLocks noGrp="1"/>
          </p:cNvSpPr>
          <p:nvPr>
            <p:ph type="ftr" sz="quarter" idx="11"/>
          </p:nvPr>
        </p:nvSpPr>
        <p:spPr/>
        <p:txBody>
          <a:bodyPr/>
          <a:lstStyle/>
          <a:p>
            <a:r>
              <a:rPr lang="en-US" smtClean="0"/>
              <a:t>Executive Management retreat</a:t>
            </a:r>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DDD2957A-38BF-4766-88FD-46AF2F4ED65D}"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Upper-median-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n-US" smtClean="0"/>
              <a:t>Executive Management retreat</a:t>
            </a:r>
            <a:endParaRPr lang="en-US" dirty="0"/>
          </a:p>
        </p:txBody>
      </p:sp>
      <p:sp>
        <p:nvSpPr>
          <p:cNvPr id="4" name="Slide Number Placeholder 3"/>
          <p:cNvSpPr>
            <a:spLocks noGrp="1"/>
          </p:cNvSpPr>
          <p:nvPr>
            <p:ph type="sldNum" sz="quarter" idx="11"/>
          </p:nvPr>
        </p:nvSpPr>
        <p:spPr/>
        <p:txBody>
          <a:bodyPr/>
          <a:lstStyle/>
          <a:p>
            <a:fld id="{DDD2957A-38BF-4766-88FD-46AF2F4ED65D}" type="slidenum">
              <a:rPr lang="en-US" smtClean="0"/>
              <a:t>‹#›</a:t>
            </a:fld>
            <a:endParaRPr lang="en-US"/>
          </a:p>
        </p:txBody>
      </p:sp>
      <p:sp>
        <p:nvSpPr>
          <p:cNvPr id="5" name="Text Placeholder 12"/>
          <p:cNvSpPr>
            <a:spLocks noGrp="1"/>
          </p:cNvSpPr>
          <p:nvPr>
            <p:ph idx="1"/>
          </p:nvPr>
        </p:nvSpPr>
        <p:spPr>
          <a:xfrm>
            <a:off x="612648" y="1046962"/>
            <a:ext cx="8153400" cy="547838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2498217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3.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7612058" cy="990600"/>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612648" y="1600200"/>
            <a:ext cx="8153400" cy="4925144"/>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3" name="Footer Placeholder 2"/>
          <p:cNvSpPr>
            <a:spLocks noGrp="1"/>
          </p:cNvSpPr>
          <p:nvPr>
            <p:ph type="ftr" sz="quarter" idx="3"/>
          </p:nvPr>
        </p:nvSpPr>
        <p:spPr>
          <a:xfrm>
            <a:off x="3183365" y="6525344"/>
            <a:ext cx="5421083" cy="221109"/>
          </a:xfrm>
          <a:prstGeom prst="rect">
            <a:avLst/>
          </a:prstGeom>
        </p:spPr>
        <p:txBody>
          <a:bodyPr vert="horz" anchor="ctr"/>
          <a:lstStyle>
            <a:lvl1pPr algn="r" eaLnBrk="1" latinLnBrk="0" hangingPunct="1">
              <a:defRPr kumimoji="0" sz="1400">
                <a:solidFill>
                  <a:schemeClr val="tx2"/>
                </a:solidFill>
              </a:defRPr>
            </a:lvl1pPr>
          </a:lstStyle>
          <a:p>
            <a:r>
              <a:rPr lang="en-US" smtClean="0"/>
              <a:t>Executive Management retreat</a:t>
            </a:r>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rgbClr val="498BC9"/>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571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DDD2957A-38BF-4766-88FD-46AF2F4ED65D}" type="slidenum">
              <a:rPr lang="en-US" smtClean="0"/>
              <a:t>‹#›</a:t>
            </a:fld>
            <a:endParaRPr lang="en-US"/>
          </a:p>
        </p:txBody>
      </p:sp>
      <p:pic>
        <p:nvPicPr>
          <p:cNvPr id="2" name="Picture 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460432" y="419189"/>
            <a:ext cx="483493" cy="528261"/>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73" r:id="rId3"/>
    <p:sldLayoutId id="2147483663" r:id="rId4"/>
    <p:sldLayoutId id="2147483664" r:id="rId5"/>
    <p:sldLayoutId id="2147483665" r:id="rId6"/>
    <p:sldLayoutId id="2147483666" r:id="rId7"/>
    <p:sldLayoutId id="2147483668" r:id="rId8"/>
  </p:sldLayoutIdLst>
  <p:timing>
    <p:tnLst>
      <p:par>
        <p:cTn id="1" dur="indefinite" restart="never" nodeType="tmRoot"/>
      </p:par>
    </p:tnLst>
  </p:timing>
  <p:hf hdr="0" ftr="0" dt="0"/>
  <p:txStyles>
    <p:titleStyle>
      <a:lvl1pPr algn="l" rtl="0" eaLnBrk="1" latinLnBrk="0" hangingPunct="1">
        <a:lnSpc>
          <a:spcPct val="80000"/>
        </a:lnSpc>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7612058" cy="573886"/>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612648" y="1046962"/>
            <a:ext cx="8153400" cy="547838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3" name="Footer Placeholder 2"/>
          <p:cNvSpPr>
            <a:spLocks noGrp="1"/>
          </p:cNvSpPr>
          <p:nvPr>
            <p:ph type="ftr" sz="quarter" idx="3"/>
          </p:nvPr>
        </p:nvSpPr>
        <p:spPr>
          <a:xfrm>
            <a:off x="3183365" y="6525344"/>
            <a:ext cx="5421083" cy="221109"/>
          </a:xfrm>
          <a:prstGeom prst="rect">
            <a:avLst/>
          </a:prstGeom>
        </p:spPr>
        <p:txBody>
          <a:bodyPr vert="horz" anchor="ctr"/>
          <a:lstStyle>
            <a:lvl1pPr algn="r" eaLnBrk="1" latinLnBrk="0" hangingPunct="1">
              <a:defRPr kumimoji="0" sz="1400">
                <a:solidFill>
                  <a:schemeClr val="tx2"/>
                </a:solidFill>
              </a:defRPr>
            </a:lvl1pPr>
          </a:lstStyle>
          <a:p>
            <a:r>
              <a:rPr lang="en-US" smtClean="0"/>
              <a:t>Executive Management retreat</a:t>
            </a:r>
            <a:endParaRPr lang="en-US" dirty="0"/>
          </a:p>
        </p:txBody>
      </p:sp>
      <p:sp>
        <p:nvSpPr>
          <p:cNvPr id="8" name="Rectangle 7"/>
          <p:cNvSpPr/>
          <p:nvPr/>
        </p:nvSpPr>
        <p:spPr>
          <a:xfrm>
            <a:off x="0" y="810424"/>
            <a:ext cx="533400" cy="228600"/>
          </a:xfrm>
          <a:prstGeom prst="rect">
            <a:avLst/>
          </a:prstGeom>
          <a:solidFill>
            <a:srgbClr val="498BC9"/>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810424"/>
            <a:ext cx="8553450" cy="571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802486"/>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DDD2957A-38BF-4766-88FD-46AF2F4ED65D}" type="slidenum">
              <a:rPr lang="en-US" smtClean="0"/>
              <a:t>‹#›</a:t>
            </a:fld>
            <a:endParaRPr lang="en-US"/>
          </a:p>
        </p:txBody>
      </p:sp>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460432" y="188640"/>
            <a:ext cx="483493" cy="528261"/>
          </a:xfrm>
          <a:prstGeom prst="rect">
            <a:avLst/>
          </a:prstGeom>
        </p:spPr>
      </p:pic>
    </p:spTree>
    <p:extLst>
      <p:ext uri="{BB962C8B-B14F-4D97-AF65-F5344CB8AC3E}">
        <p14:creationId xmlns:p14="http://schemas.microsoft.com/office/powerpoint/2010/main" val="218939183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Lst>
  <p:timing>
    <p:tnLst>
      <p:par>
        <p:cTn id="1" dur="indefinite" restart="never" nodeType="tmRoot"/>
      </p:par>
    </p:tnLst>
  </p:timing>
  <p:hf hdr="0" ftr="0" dt="0"/>
  <p:txStyles>
    <p:titleStyle>
      <a:lvl1pPr algn="l" rtl="0" eaLnBrk="1" latinLnBrk="0" hangingPunct="1">
        <a:lnSpc>
          <a:spcPct val="80000"/>
        </a:lnSpc>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3.png"/><Relationship Id="rId4" Type="http://schemas.openxmlformats.org/officeDocument/2006/relationships/image" Target="../media/image12.gif"/></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2.gif"/><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image" Target="../media/image17.jpeg"/><Relationship Id="rId5" Type="http://schemas.openxmlformats.org/officeDocument/2006/relationships/image" Target="../media/image6.png"/><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9.jpeg"/><Relationship Id="rId3" Type="http://schemas.openxmlformats.org/officeDocument/2006/relationships/image" Target="../media/image19.png"/><Relationship Id="rId7" Type="http://schemas.openxmlformats.org/officeDocument/2006/relationships/image" Target="../media/image23.jpeg"/><Relationship Id="rId12"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image" Target="../media/image22.jpeg"/><Relationship Id="rId11" Type="http://schemas.openxmlformats.org/officeDocument/2006/relationships/image" Target="../media/image27.jpe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notesSlide" Target="../notesSlides/notesSlide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slideLayout" Target="../slideLayouts/slideLayout9.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9.xml"/><Relationship Id="rId4" Type="http://schemas.openxmlformats.org/officeDocument/2006/relationships/hyperlink" Target="https://www.itu.int/net4/CRM/SDG/#/home/objective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8" Type="http://schemas.openxmlformats.org/officeDocument/2006/relationships/image" Target="../media/image41.jpeg"/><Relationship Id="rId13" Type="http://schemas.openxmlformats.org/officeDocument/2006/relationships/image" Target="../media/image24.jpeg"/><Relationship Id="rId18" Type="http://schemas.openxmlformats.org/officeDocument/2006/relationships/image" Target="../media/image47.jpeg"/><Relationship Id="rId3" Type="http://schemas.openxmlformats.org/officeDocument/2006/relationships/image" Target="../media/image36.jpeg"/><Relationship Id="rId7" Type="http://schemas.openxmlformats.org/officeDocument/2006/relationships/image" Target="../media/image40.jpeg"/><Relationship Id="rId12" Type="http://schemas.openxmlformats.org/officeDocument/2006/relationships/image" Target="../media/image44.jpeg"/><Relationship Id="rId17" Type="http://schemas.openxmlformats.org/officeDocument/2006/relationships/image" Target="../media/image46.jpeg"/><Relationship Id="rId2" Type="http://schemas.openxmlformats.org/officeDocument/2006/relationships/notesSlide" Target="../notesSlides/notesSlide26.xml"/><Relationship Id="rId16" Type="http://schemas.openxmlformats.org/officeDocument/2006/relationships/image" Target="../media/image26.jpeg"/><Relationship Id="rId1" Type="http://schemas.openxmlformats.org/officeDocument/2006/relationships/slideLayout" Target="../slideLayouts/slideLayout9.xml"/><Relationship Id="rId6" Type="http://schemas.openxmlformats.org/officeDocument/2006/relationships/image" Target="../media/image39.jpeg"/><Relationship Id="rId11" Type="http://schemas.openxmlformats.org/officeDocument/2006/relationships/image" Target="../media/image43.png"/><Relationship Id="rId5" Type="http://schemas.openxmlformats.org/officeDocument/2006/relationships/image" Target="../media/image38.jpeg"/><Relationship Id="rId15" Type="http://schemas.openxmlformats.org/officeDocument/2006/relationships/image" Target="../media/image29.jpeg"/><Relationship Id="rId10" Type="http://schemas.openxmlformats.org/officeDocument/2006/relationships/image" Target="../media/image23.jpeg"/><Relationship Id="rId19" Type="http://schemas.openxmlformats.org/officeDocument/2006/relationships/image" Target="../media/image27.jpeg"/><Relationship Id="rId4" Type="http://schemas.openxmlformats.org/officeDocument/2006/relationships/image" Target="../media/image37.jpeg"/><Relationship Id="rId9" Type="http://schemas.openxmlformats.org/officeDocument/2006/relationships/image" Target="../media/image42.jpeg"/><Relationship Id="rId14" Type="http://schemas.openxmlformats.org/officeDocument/2006/relationships/image" Target="../media/image45.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8.xml"/><Relationship Id="rId1" Type="http://schemas.openxmlformats.org/officeDocument/2006/relationships/slideLayout" Target="../slideLayouts/slideLayout9.xml"/><Relationship Id="rId4" Type="http://schemas.openxmlformats.org/officeDocument/2006/relationships/image" Target="../media/image49.png"/></Relationships>
</file>

<file path=ppt/slides/_rels/slide5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4.xml"/><Relationship Id="rId1" Type="http://schemas.openxmlformats.org/officeDocument/2006/relationships/slideLayout" Target="../slideLayouts/slideLayout11.xml"/><Relationship Id="rId4" Type="http://schemas.openxmlformats.org/officeDocument/2006/relationships/image" Target="../media/image54.png"/></Relationships>
</file>

<file path=ppt/slides/_rels/slide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1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normAutofit/>
          </a:bodyPr>
          <a:lstStyle/>
          <a:p>
            <a:r>
              <a:rPr lang="en-US" sz="1900" dirty="0" smtClean="0"/>
              <a:t>		</a:t>
            </a:r>
            <a:r>
              <a:rPr lang="en-US" dirty="0" smtClean="0"/>
              <a:t>		 	</a:t>
            </a:r>
            <a:r>
              <a:rPr lang="en-US" sz="2800" b="1" dirty="0" smtClean="0"/>
              <a:t> </a:t>
            </a:r>
            <a:r>
              <a:rPr lang="en-US" sz="1300" b="1" dirty="0" smtClean="0"/>
              <a:t>7 </a:t>
            </a:r>
            <a:r>
              <a:rPr lang="fr-CH" sz="1300" b="1" dirty="0" smtClean="0"/>
              <a:t>août</a:t>
            </a:r>
            <a:r>
              <a:rPr lang="en-US" sz="1300" b="1" dirty="0" smtClean="0"/>
              <a:t> 2017</a:t>
            </a:r>
            <a:endParaRPr lang="en-US" sz="1900" b="1" dirty="0"/>
          </a:p>
        </p:txBody>
      </p:sp>
      <p:sp>
        <p:nvSpPr>
          <p:cNvPr id="7" name="Title 4"/>
          <p:cNvSpPr txBox="1">
            <a:spLocks/>
          </p:cNvSpPr>
          <p:nvPr/>
        </p:nvSpPr>
        <p:spPr>
          <a:xfrm>
            <a:off x="2362200" y="836712"/>
            <a:ext cx="6602288" cy="4968552"/>
          </a:xfrm>
          <a:prstGeom prst="rect">
            <a:avLst/>
          </a:prstGeom>
        </p:spPr>
        <p:txBody>
          <a:bodyPr vert="horz" anchor="b">
            <a:normAutofit/>
          </a:bodyPr>
          <a:lstStyle>
            <a:lvl1pPr algn="l" rtl="0" eaLnBrk="1" latinLnBrk="0" hangingPunct="1">
              <a:lnSpc>
                <a:spcPct val="80000"/>
              </a:lnSpc>
              <a:spcBef>
                <a:spcPct val="0"/>
              </a:spcBef>
              <a:buNone/>
              <a:defRPr kumimoji="0" sz="4400" kern="1200" cap="all" baseline="0">
                <a:solidFill>
                  <a:schemeClr val="bg2"/>
                </a:solidFill>
                <a:latin typeface="+mj-lt"/>
                <a:ea typeface="+mj-ea"/>
                <a:cs typeface="+mj-cs"/>
              </a:defRPr>
            </a:lvl1pPr>
          </a:lstStyle>
          <a:p>
            <a:pPr>
              <a:lnSpc>
                <a:spcPct val="100000"/>
              </a:lnSpc>
              <a:spcBef>
                <a:spcPts val="600"/>
              </a:spcBef>
            </a:pPr>
            <a:r>
              <a:rPr lang="en-US" sz="2800" b="1" dirty="0"/>
              <a:t>Cadre de planification stratégique</a:t>
            </a:r>
            <a:r>
              <a:rPr lang="en-US" sz="2800" b="1" dirty="0" smtClean="0"/>
              <a:t/>
            </a:r>
            <a:br>
              <a:rPr lang="en-US" sz="2800" b="1" dirty="0" smtClean="0"/>
            </a:br>
            <a:endParaRPr lang="en-US" sz="2800" b="1" dirty="0" smtClean="0"/>
          </a:p>
          <a:p>
            <a:pPr>
              <a:lnSpc>
                <a:spcPct val="100000"/>
              </a:lnSpc>
              <a:spcBef>
                <a:spcPts val="600"/>
              </a:spcBef>
            </a:pPr>
            <a:r>
              <a:rPr lang="fr-FR" sz="2400" i="1" cap="none" dirty="0"/>
              <a:t>Deuxième réunion du Groupe de travail du Conseil chargé </a:t>
            </a:r>
            <a:r>
              <a:rPr lang="fr-FR" sz="2400" i="1" cap="none" dirty="0" smtClean="0"/>
              <a:t>d'élaborer </a:t>
            </a:r>
            <a:r>
              <a:rPr lang="fr-FR" sz="2400" i="1" cap="none" dirty="0"/>
              <a:t>le Plan stratégique et le Plan financier pour la période </a:t>
            </a:r>
            <a:r>
              <a:rPr lang="fr-FR" sz="2400" i="1" cap="none" dirty="0" smtClean="0"/>
              <a:t>2020-2023</a:t>
            </a:r>
            <a:endParaRPr lang="en-US" sz="2800" b="1" dirty="0" smtClean="0"/>
          </a:p>
          <a:p>
            <a:pPr>
              <a:lnSpc>
                <a:spcPct val="100000"/>
              </a:lnSpc>
              <a:spcBef>
                <a:spcPts val="600"/>
              </a:spcBef>
            </a:pPr>
            <a:r>
              <a:rPr lang="fr-CH" sz="2400" dirty="0" smtClean="0"/>
              <a:t>"</a:t>
            </a:r>
            <a:r>
              <a:rPr lang="fr-FR" sz="2400" b="1" dirty="0" smtClean="0"/>
              <a:t>Engagée </a:t>
            </a:r>
            <a:r>
              <a:rPr lang="fr-FR" sz="2400" b="1" dirty="0"/>
              <a:t>à connecter le </a:t>
            </a:r>
            <a:r>
              <a:rPr lang="fr-FR" sz="2400" b="1" dirty="0" smtClean="0"/>
              <a:t>monde</a:t>
            </a:r>
            <a:r>
              <a:rPr lang="fr-CH" sz="2400" dirty="0" smtClean="0"/>
              <a:t>"</a:t>
            </a:r>
            <a:endParaRPr lang="en-US" sz="2400" b="1" i="1" cap="none" dirty="0" smtClean="0"/>
          </a:p>
        </p:txBody>
      </p:sp>
      <p:sp>
        <p:nvSpPr>
          <p:cNvPr id="4" name="Rectangle 3"/>
          <p:cNvSpPr/>
          <p:nvPr/>
        </p:nvSpPr>
        <p:spPr>
          <a:xfrm>
            <a:off x="6948264" y="222607"/>
            <a:ext cx="1825756" cy="738664"/>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CH" sz="1200" b="1" spc="-20" dirty="0">
                <a:solidFill>
                  <a:schemeClr val="bg1"/>
                </a:solidFill>
                <a:latin typeface="Calibri" panose="020F0502020204030204" pitchFamily="34" charset="0"/>
                <a:ea typeface="SimSun" panose="02010600030101010101" pitchFamily="2" charset="-122"/>
                <a:cs typeface="Times New Roman Bold" panose="02020803070505020304" pitchFamily="18" charset="0"/>
              </a:rPr>
              <a:t>Document</a:t>
            </a:r>
            <a:r>
              <a:rPr lang="de-CH" b="1" spc="-20" dirty="0">
                <a:solidFill>
                  <a:schemeClr val="bg1"/>
                </a:solidFill>
                <a:latin typeface="Calibri" panose="020F0502020204030204" pitchFamily="34" charset="0"/>
                <a:ea typeface="SimSun" panose="02010600030101010101" pitchFamily="2" charset="-122"/>
                <a:cs typeface="Times New Roman Bold" panose="02020803070505020304" pitchFamily="18" charset="0"/>
              </a:rPr>
              <a:t> </a:t>
            </a:r>
            <a:r>
              <a:rPr lang="de-CH" sz="1200" b="1" spc="-20" dirty="0" smtClean="0">
                <a:solidFill>
                  <a:schemeClr val="bg1"/>
                </a:solidFill>
                <a:latin typeface="Calibri" panose="020F0502020204030204" pitchFamily="34" charset="0"/>
                <a:ea typeface="SimSun" panose="02010600030101010101" pitchFamily="2" charset="-122"/>
                <a:cs typeface="Times New Roman Bold" panose="02020803070505020304" pitchFamily="18" charset="0"/>
              </a:rPr>
              <a:t>CWG-SFP-2/6-F</a:t>
            </a:r>
            <a:br>
              <a:rPr lang="de-CH" sz="1200" b="1" spc="-20" dirty="0" smtClean="0">
                <a:solidFill>
                  <a:schemeClr val="bg1"/>
                </a:solidFill>
                <a:latin typeface="Calibri" panose="020F0502020204030204" pitchFamily="34" charset="0"/>
                <a:ea typeface="SimSun" panose="02010600030101010101" pitchFamily="2" charset="-122"/>
                <a:cs typeface="Times New Roman Bold" panose="02020803070505020304" pitchFamily="18" charset="0"/>
              </a:rPr>
            </a:br>
            <a:r>
              <a:rPr lang="de-CH" sz="1200" b="1" spc="-20" dirty="0" smtClean="0">
                <a:solidFill>
                  <a:schemeClr val="bg1"/>
                </a:solidFill>
                <a:latin typeface="Calibri" panose="020F0502020204030204" pitchFamily="34" charset="0"/>
                <a:ea typeface="SimSun" panose="02010600030101010101" pitchFamily="2" charset="-122"/>
                <a:cs typeface="Times New Roman Bold" panose="02020803070505020304" pitchFamily="18" charset="0"/>
              </a:rPr>
              <a:t>4 août 2017</a:t>
            </a:r>
            <a:br>
              <a:rPr lang="de-CH" sz="1200" b="1" spc="-20" dirty="0" smtClean="0">
                <a:solidFill>
                  <a:schemeClr val="bg1"/>
                </a:solidFill>
                <a:latin typeface="Calibri" panose="020F0502020204030204" pitchFamily="34" charset="0"/>
                <a:ea typeface="SimSun" panose="02010600030101010101" pitchFamily="2" charset="-122"/>
                <a:cs typeface="Times New Roman Bold" panose="02020803070505020304" pitchFamily="18" charset="0"/>
              </a:rPr>
            </a:br>
            <a:r>
              <a:rPr lang="de-CH" sz="1200" b="1" spc="-20" dirty="0" smtClean="0">
                <a:solidFill>
                  <a:schemeClr val="bg1"/>
                </a:solidFill>
                <a:latin typeface="Calibri" panose="020F0502020204030204" pitchFamily="34" charset="0"/>
                <a:ea typeface="SimSun" panose="02010600030101010101" pitchFamily="2" charset="-122"/>
                <a:cs typeface="Times New Roman Bold" panose="02020803070505020304" pitchFamily="18" charset="0"/>
              </a:rPr>
              <a:t>Original: anglais</a:t>
            </a:r>
            <a:endParaRPr lang="en-US" sz="1200" dirty="0">
              <a:solidFill>
                <a:schemeClr val="bg1"/>
              </a:solidFill>
            </a:endParaRPr>
          </a:p>
        </p:txBody>
      </p:sp>
    </p:spTree>
    <p:extLst>
      <p:ext uri="{BB962C8B-B14F-4D97-AF65-F5344CB8AC3E}">
        <p14:creationId xmlns:p14="http://schemas.microsoft.com/office/powerpoint/2010/main" val="1383331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Faiblesses de </a:t>
            </a:r>
            <a:r>
              <a:rPr lang="fr-FR" dirty="0" smtClean="0"/>
              <a:t>l'UIT</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DDD2957A-38BF-4766-88FD-46AF2F4ED65D}" type="slidenum">
              <a:rPr lang="en-US" smtClean="0"/>
              <a:t>10</a:t>
            </a:fld>
            <a:endParaRPr lang="en-US" dirty="0"/>
          </a:p>
        </p:txBody>
      </p:sp>
      <p:sp>
        <p:nvSpPr>
          <p:cNvPr id="4" name="Content Placeholder 3"/>
          <p:cNvSpPr>
            <a:spLocks noGrp="1"/>
          </p:cNvSpPr>
          <p:nvPr>
            <p:ph sz="quarter" idx="1"/>
          </p:nvPr>
        </p:nvSpPr>
        <p:spPr>
          <a:xfrm>
            <a:off x="533400" y="1600200"/>
            <a:ext cx="8232648" cy="4925144"/>
          </a:xfrm>
        </p:spPr>
        <p:txBody>
          <a:bodyPr>
            <a:normAutofit lnSpcReduction="10000"/>
          </a:bodyPr>
          <a:lstStyle/>
          <a:p>
            <a:pPr marL="514350" lvl="0" indent="-514350">
              <a:buFont typeface="+mj-lt"/>
              <a:buAutoNum type="arabicParenR"/>
            </a:pPr>
            <a:r>
              <a:rPr lang="fr-FR" b="1" dirty="0" smtClean="0"/>
              <a:t>Processus </a:t>
            </a:r>
            <a:r>
              <a:rPr lang="fr-FR" b="1" dirty="0"/>
              <a:t>décisionnel des organes directeurs </a:t>
            </a:r>
            <a:r>
              <a:rPr lang="fr-FR" dirty="0"/>
              <a:t>trop long</a:t>
            </a:r>
            <a:endParaRPr lang="en-GB" dirty="0"/>
          </a:p>
          <a:p>
            <a:pPr marL="514350" lvl="0" indent="-514350">
              <a:buFont typeface="+mj-lt"/>
              <a:buAutoNum type="arabicParenR"/>
            </a:pPr>
            <a:r>
              <a:rPr lang="fr-FR" dirty="0"/>
              <a:t>Une </a:t>
            </a:r>
            <a:r>
              <a:rPr lang="fr-FR" b="1" dirty="0"/>
              <a:t>structure</a:t>
            </a:r>
            <a:r>
              <a:rPr lang="fr-FR" dirty="0"/>
              <a:t> fédérale qui </a:t>
            </a:r>
            <a:r>
              <a:rPr lang="fr-FR" b="1" dirty="0"/>
              <a:t>nécessite une coordination et une clarification</a:t>
            </a:r>
            <a:r>
              <a:rPr lang="fr-FR" dirty="0"/>
              <a:t> des rôles de chaque secteur afin </a:t>
            </a:r>
            <a:r>
              <a:rPr lang="fr-FR" dirty="0" smtClean="0"/>
              <a:t>d'éviter </a:t>
            </a:r>
            <a:r>
              <a:rPr lang="fr-FR" dirty="0"/>
              <a:t>les chevauchements/conflits</a:t>
            </a:r>
            <a:endParaRPr lang="en-GB" dirty="0"/>
          </a:p>
          <a:p>
            <a:pPr marL="514350" lvl="0" indent="-514350">
              <a:buFont typeface="+mj-lt"/>
              <a:buAutoNum type="arabicParenR"/>
            </a:pPr>
            <a:r>
              <a:rPr lang="fr-FR" dirty="0"/>
              <a:t>Une </a:t>
            </a:r>
            <a:r>
              <a:rPr lang="fr-FR" b="1" dirty="0"/>
              <a:t>culture de </a:t>
            </a:r>
            <a:r>
              <a:rPr lang="fr-FR" b="1" dirty="0" smtClean="0"/>
              <a:t>l'organisation </a:t>
            </a:r>
            <a:r>
              <a:rPr lang="fr-FR" b="1" dirty="0"/>
              <a:t>empreinte </a:t>
            </a:r>
            <a:r>
              <a:rPr lang="fr-FR" b="1" dirty="0" smtClean="0"/>
              <a:t>d'un </a:t>
            </a:r>
            <a:r>
              <a:rPr lang="fr-FR" b="1" dirty="0"/>
              <a:t>certain conservatisme</a:t>
            </a:r>
            <a:r>
              <a:rPr lang="fr-FR" dirty="0"/>
              <a:t> et </a:t>
            </a:r>
            <a:r>
              <a:rPr lang="fr-FR" dirty="0" smtClean="0"/>
              <a:t>d'une </a:t>
            </a:r>
            <a:r>
              <a:rPr lang="fr-FR" b="1" dirty="0"/>
              <a:t>aversion au risque</a:t>
            </a:r>
            <a:r>
              <a:rPr lang="fr-FR" dirty="0"/>
              <a:t> </a:t>
            </a:r>
            <a:endParaRPr lang="en-GB" dirty="0"/>
          </a:p>
          <a:p>
            <a:pPr marL="514350" indent="-514350">
              <a:buFont typeface="+mj-lt"/>
              <a:buAutoNum type="arabicParenR"/>
            </a:pPr>
            <a:r>
              <a:rPr lang="fr-FR" dirty="0" smtClean="0"/>
              <a:t>Difficulté à </a:t>
            </a:r>
            <a:r>
              <a:rPr lang="fr-FR" dirty="0"/>
              <a:t>prendre des décisions concernant la diversification des </a:t>
            </a:r>
            <a:r>
              <a:rPr lang="fr-FR" b="1" dirty="0"/>
              <a:t>sources de recettes</a:t>
            </a:r>
            <a:endParaRPr lang="en-US" b="1" dirty="0"/>
          </a:p>
        </p:txBody>
      </p:sp>
    </p:spTree>
    <p:extLst>
      <p:ext uri="{BB962C8B-B14F-4D97-AF65-F5344CB8AC3E}">
        <p14:creationId xmlns:p14="http://schemas.microsoft.com/office/powerpoint/2010/main" val="34609474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Possibilités</a:t>
            </a:r>
            <a:endParaRPr lang="en-US"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11</a:t>
            </a:fld>
            <a:endParaRPr lang="en-US" dirty="0"/>
          </a:p>
        </p:txBody>
      </p:sp>
      <p:sp>
        <p:nvSpPr>
          <p:cNvPr id="4" name="Content Placeholder 3"/>
          <p:cNvSpPr>
            <a:spLocks noGrp="1"/>
          </p:cNvSpPr>
          <p:nvPr>
            <p:ph idx="1"/>
          </p:nvPr>
        </p:nvSpPr>
        <p:spPr/>
        <p:txBody>
          <a:bodyPr>
            <a:normAutofit fontScale="85000" lnSpcReduction="10000"/>
          </a:bodyPr>
          <a:lstStyle/>
          <a:p>
            <a:pPr marL="457200" lvl="0" indent="-457200">
              <a:buFont typeface="+mj-lt"/>
              <a:buAutoNum type="arabicParenR"/>
            </a:pPr>
            <a:r>
              <a:rPr lang="fr-FR" sz="2400" dirty="0"/>
              <a:t>La création de </a:t>
            </a:r>
            <a:r>
              <a:rPr lang="fr-FR" sz="2400" b="1" dirty="0"/>
              <a:t>nouveaux marchés</a:t>
            </a:r>
            <a:r>
              <a:rPr lang="fr-FR" sz="2400" dirty="0"/>
              <a:t> et </a:t>
            </a:r>
            <a:r>
              <a:rPr lang="fr-FR" sz="2400" dirty="0" smtClean="0"/>
              <a:t>l'arrivée </a:t>
            </a:r>
            <a:r>
              <a:rPr lang="fr-FR" sz="2400" dirty="0"/>
              <a:t>de </a:t>
            </a:r>
            <a:r>
              <a:rPr lang="fr-FR" sz="2400" b="1" dirty="0"/>
              <a:t>nouveaux acteurs de premier plan ouvre de nouvelles perspectives pour les membres</a:t>
            </a:r>
            <a:endParaRPr lang="en-GB" sz="2400" dirty="0"/>
          </a:p>
          <a:p>
            <a:pPr marL="457200" lvl="0" indent="-457200">
              <a:buFont typeface="+mj-lt"/>
              <a:buAutoNum type="arabicParenR"/>
            </a:pPr>
            <a:r>
              <a:rPr lang="fr-FR" sz="2400" dirty="0"/>
              <a:t>Les Etats Membres </a:t>
            </a:r>
            <a:r>
              <a:rPr lang="fr-FR" sz="2400" b="1" dirty="0"/>
              <a:t>des pays en développement </a:t>
            </a:r>
            <a:r>
              <a:rPr lang="fr-FR" sz="2400" b="1" dirty="0" smtClean="0"/>
              <a:t>s'impliquent </a:t>
            </a:r>
            <a:r>
              <a:rPr lang="fr-FR" sz="2400" b="1" dirty="0"/>
              <a:t>davantage dans le système multilatéral</a:t>
            </a:r>
            <a:endParaRPr lang="en-GB" sz="2400" dirty="0"/>
          </a:p>
          <a:p>
            <a:pPr marL="457200" lvl="0" indent="-457200">
              <a:buFont typeface="+mj-lt"/>
              <a:buAutoNum type="arabicParenR"/>
            </a:pPr>
            <a:r>
              <a:rPr lang="fr-FR" sz="2400" b="1" dirty="0"/>
              <a:t>Intérêt accru des TIC dans la société, les données</a:t>
            </a:r>
            <a:r>
              <a:rPr lang="fr-FR" sz="2400" dirty="0"/>
              <a:t> sont considérées comme le </a:t>
            </a:r>
            <a:r>
              <a:rPr lang="fr-FR" sz="2400" b="1" dirty="0"/>
              <a:t>nouveau "pétrole"</a:t>
            </a:r>
            <a:endParaRPr lang="en-GB" sz="2400" dirty="0"/>
          </a:p>
          <a:p>
            <a:pPr marL="457200" lvl="0" indent="-457200">
              <a:buFont typeface="+mj-lt"/>
              <a:buAutoNum type="arabicParenR"/>
            </a:pPr>
            <a:r>
              <a:rPr lang="fr-FR" sz="2400" b="1" dirty="0"/>
              <a:t>Rôle de catalyseur des TIC pour la mise en </a:t>
            </a:r>
            <a:r>
              <a:rPr lang="fr-FR" sz="2400" b="1" dirty="0" smtClean="0"/>
              <a:t>oeuvre </a:t>
            </a:r>
            <a:r>
              <a:rPr lang="fr-FR" sz="2400" b="1" dirty="0"/>
              <a:t>des ODD</a:t>
            </a:r>
            <a:r>
              <a:rPr lang="fr-FR" sz="2400" dirty="0"/>
              <a:t> (incidences sur les soins médicaux et sociaux, sur </a:t>
            </a:r>
            <a:r>
              <a:rPr lang="fr-FR" sz="2400" dirty="0" smtClean="0"/>
              <a:t>l'éducation</a:t>
            </a:r>
            <a:r>
              <a:rPr lang="fr-FR" sz="2400" dirty="0"/>
              <a:t>, </a:t>
            </a:r>
            <a:r>
              <a:rPr lang="fr-FR" sz="2400" dirty="0" smtClean="0"/>
              <a:t>l'identité </a:t>
            </a:r>
            <a:r>
              <a:rPr lang="fr-FR" sz="2400" dirty="0"/>
              <a:t>sociale etc.)</a:t>
            </a:r>
            <a:endParaRPr lang="en-GB" sz="2400" dirty="0"/>
          </a:p>
          <a:p>
            <a:pPr marL="457200" lvl="0" indent="-457200">
              <a:buFont typeface="+mj-lt"/>
              <a:buAutoNum type="arabicParenR"/>
            </a:pPr>
            <a:r>
              <a:rPr lang="fr-FR" sz="2400" b="1" dirty="0"/>
              <a:t>Transformation numérique</a:t>
            </a:r>
            <a:r>
              <a:rPr lang="fr-FR" sz="2400" dirty="0"/>
              <a:t> du secteur et des services publics</a:t>
            </a:r>
            <a:endParaRPr lang="en-GB" sz="2400" dirty="0"/>
          </a:p>
          <a:p>
            <a:pPr marL="457200" lvl="0" indent="-457200">
              <a:buFont typeface="+mj-lt"/>
              <a:buAutoNum type="arabicParenR"/>
            </a:pPr>
            <a:r>
              <a:rPr lang="fr-FR" sz="2400" dirty="0"/>
              <a:t>Les nouvelles </a:t>
            </a:r>
            <a:r>
              <a:rPr lang="fr-FR" sz="2400" dirty="0" smtClean="0"/>
              <a:t>technologies, </a:t>
            </a:r>
            <a:r>
              <a:rPr lang="fr-FR" sz="2400" dirty="0"/>
              <a:t>les nouveaux systèmes et </a:t>
            </a:r>
            <a:r>
              <a:rPr lang="fr-FR" sz="2400" dirty="0" smtClean="0"/>
              <a:t>les </a:t>
            </a:r>
            <a:r>
              <a:rPr lang="fr-FR" sz="2400" dirty="0"/>
              <a:t>nouveaux acteurs ont besoin </a:t>
            </a:r>
            <a:r>
              <a:rPr lang="fr-FR" sz="2400" b="1" dirty="0" smtClean="0"/>
              <a:t>d'une </a:t>
            </a:r>
            <a:r>
              <a:rPr lang="fr-FR" sz="2400" b="1" dirty="0"/>
              <a:t>réglementation et de normes </a:t>
            </a:r>
            <a:r>
              <a:rPr lang="fr-FR" sz="2400" b="1" dirty="0" smtClean="0"/>
              <a:t>harmonisées</a:t>
            </a:r>
            <a:endParaRPr lang="en-GB" sz="2400" dirty="0"/>
          </a:p>
          <a:p>
            <a:pPr marL="457200" lvl="0" indent="-457200">
              <a:buFont typeface="+mj-lt"/>
              <a:buAutoNum type="arabicParenR"/>
            </a:pPr>
            <a:r>
              <a:rPr lang="fr-FR" sz="2400" dirty="0"/>
              <a:t>Les nouvelles </a:t>
            </a:r>
            <a:r>
              <a:rPr lang="fr-FR" sz="2400" b="1" dirty="0"/>
              <a:t>technologies/nouveaux marchés écologiques</a:t>
            </a:r>
            <a:r>
              <a:rPr lang="fr-FR" sz="2400" dirty="0"/>
              <a:t> ouvrent de nouvelles perspectives de partenariat</a:t>
            </a:r>
            <a:endParaRPr lang="en-GB" sz="2400" dirty="0"/>
          </a:p>
          <a:p>
            <a:pPr marL="457200" indent="-457200">
              <a:buFont typeface="+mj-lt"/>
              <a:buAutoNum type="arabicParenR"/>
            </a:pPr>
            <a:r>
              <a:rPr lang="fr-FR" sz="2400" dirty="0"/>
              <a:t>Appui </a:t>
            </a:r>
            <a:r>
              <a:rPr lang="fr-FR" sz="2400" dirty="0" smtClean="0"/>
              <a:t>apporté par </a:t>
            </a:r>
            <a:r>
              <a:rPr lang="fr-FR" sz="2400" dirty="0"/>
              <a:t>certains </a:t>
            </a:r>
            <a:r>
              <a:rPr lang="fr-FR" sz="2400" b="1" dirty="0"/>
              <a:t>médias et certains groupes de défense </a:t>
            </a:r>
            <a:r>
              <a:rPr lang="fr-FR" sz="2400" b="1" dirty="0" smtClean="0"/>
              <a:t>d'intérêts</a:t>
            </a:r>
            <a:endParaRPr lang="en-US" sz="2700" b="1" dirty="0"/>
          </a:p>
        </p:txBody>
      </p:sp>
    </p:spTree>
    <p:extLst>
      <p:ext uri="{BB962C8B-B14F-4D97-AF65-F5344CB8AC3E}">
        <p14:creationId xmlns:p14="http://schemas.microsoft.com/office/powerpoint/2010/main" val="7898619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Menaces</a:t>
            </a:r>
            <a:endParaRPr lang="en-US" sz="2800"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12</a:t>
            </a:fld>
            <a:endParaRPr lang="en-US" dirty="0"/>
          </a:p>
        </p:txBody>
      </p:sp>
      <p:sp>
        <p:nvSpPr>
          <p:cNvPr id="4" name="Content Placeholder 3"/>
          <p:cNvSpPr>
            <a:spLocks noGrp="1"/>
          </p:cNvSpPr>
          <p:nvPr>
            <p:ph idx="1"/>
          </p:nvPr>
        </p:nvSpPr>
        <p:spPr>
          <a:xfrm>
            <a:off x="612648" y="1046962"/>
            <a:ext cx="8153400" cy="5406374"/>
          </a:xfrm>
        </p:spPr>
        <p:txBody>
          <a:bodyPr>
            <a:noAutofit/>
          </a:bodyPr>
          <a:lstStyle/>
          <a:p>
            <a:pPr marL="457200" lvl="0" indent="-457200">
              <a:buFont typeface="+mj-lt"/>
              <a:buAutoNum type="arabicParenR"/>
            </a:pPr>
            <a:r>
              <a:rPr lang="fr-FR" sz="2000" b="1" dirty="0"/>
              <a:t>Fractures plus marquées</a:t>
            </a:r>
            <a:r>
              <a:rPr lang="fr-FR" sz="2000" dirty="0"/>
              <a:t> (par exemple fracture numérique, fracture entre les sexes, division géographique)</a:t>
            </a:r>
            <a:endParaRPr lang="en-GB" sz="2000" dirty="0"/>
          </a:p>
          <a:p>
            <a:pPr marL="457200" lvl="0" indent="-457200">
              <a:buFont typeface="+mj-lt"/>
              <a:buAutoNum type="arabicParenR"/>
            </a:pPr>
            <a:r>
              <a:rPr lang="fr-FR" sz="2000" dirty="0"/>
              <a:t>Difficultés pour </a:t>
            </a:r>
            <a:r>
              <a:rPr lang="fr-FR" sz="2000" b="1" dirty="0" smtClean="0"/>
              <a:t>l'économie </a:t>
            </a:r>
            <a:r>
              <a:rPr lang="fr-FR" sz="2000" b="1" dirty="0"/>
              <a:t>mondiale</a:t>
            </a:r>
            <a:r>
              <a:rPr lang="fr-FR" sz="2000" dirty="0"/>
              <a:t> de retrouver une trajectoire de croissance forte, équilibrée et pérenne</a:t>
            </a:r>
            <a:endParaRPr lang="en-GB" sz="2000" dirty="0"/>
          </a:p>
          <a:p>
            <a:pPr marL="457200" lvl="0" indent="-457200">
              <a:buFont typeface="+mj-lt"/>
              <a:buAutoNum type="arabicParenR"/>
            </a:pPr>
            <a:r>
              <a:rPr lang="fr-FR" sz="2000" dirty="0"/>
              <a:t>Les nouveaux </a:t>
            </a:r>
            <a:r>
              <a:rPr lang="fr-FR" sz="2000" b="1" dirty="0"/>
              <a:t>fournisseurs de services numériques</a:t>
            </a:r>
            <a:r>
              <a:rPr lang="fr-FR" sz="2000" dirty="0"/>
              <a:t> et la </a:t>
            </a:r>
            <a:r>
              <a:rPr lang="fr-FR" sz="2000" b="1" dirty="0"/>
              <a:t>concurrence plus vive</a:t>
            </a:r>
            <a:r>
              <a:rPr lang="fr-FR" sz="2000" dirty="0"/>
              <a:t> </a:t>
            </a:r>
            <a:r>
              <a:rPr lang="fr-FR" sz="2000" dirty="0" smtClean="0"/>
              <a:t>réduisent </a:t>
            </a:r>
            <a:r>
              <a:rPr lang="fr-FR" sz="2000" dirty="0"/>
              <a:t>les marges et </a:t>
            </a:r>
            <a:r>
              <a:rPr lang="fr-FR" sz="2000" dirty="0" smtClean="0"/>
              <a:t>remettent </a:t>
            </a:r>
            <a:r>
              <a:rPr lang="fr-FR" sz="2000" dirty="0"/>
              <a:t>en question les types de réglementation nécessaires</a:t>
            </a:r>
            <a:endParaRPr lang="en-GB" sz="2000" dirty="0"/>
          </a:p>
          <a:p>
            <a:pPr marL="457200" lvl="0" indent="-457200">
              <a:buFont typeface="+mj-lt"/>
              <a:buAutoNum type="arabicParenR"/>
            </a:pPr>
            <a:r>
              <a:rPr lang="fr-FR" sz="2000" b="1" dirty="0"/>
              <a:t>Répercussions sociales des TIC</a:t>
            </a:r>
            <a:r>
              <a:rPr lang="fr-FR" sz="2000" dirty="0"/>
              <a:t> (respect de la sphère privée en ligne, protection des consommateurs, sécurité, incidence sur </a:t>
            </a:r>
            <a:r>
              <a:rPr lang="fr-FR" sz="2000" dirty="0" smtClean="0"/>
              <a:t>l'emploi</a:t>
            </a:r>
            <a:r>
              <a:rPr lang="fr-FR" sz="2000" dirty="0"/>
              <a:t>, inégalités croissantes, éthique)</a:t>
            </a:r>
            <a:endParaRPr lang="en-GB" sz="2000" dirty="0"/>
          </a:p>
          <a:p>
            <a:pPr marL="457200" lvl="0" indent="-457200">
              <a:buFont typeface="+mj-lt"/>
              <a:buAutoNum type="arabicParenR"/>
            </a:pPr>
            <a:r>
              <a:rPr lang="fr-FR" sz="2000" b="1" dirty="0"/>
              <a:t>Incidence sur </a:t>
            </a:r>
            <a:r>
              <a:rPr lang="fr-FR" sz="2000" b="1" dirty="0" smtClean="0"/>
              <a:t>l'environnement</a:t>
            </a:r>
            <a:r>
              <a:rPr lang="fr-FR" sz="2000" dirty="0" smtClean="0"/>
              <a:t> </a:t>
            </a:r>
            <a:r>
              <a:rPr lang="fr-FR" sz="2000" dirty="0"/>
              <a:t>de </a:t>
            </a:r>
            <a:r>
              <a:rPr lang="fr-FR" sz="2000" dirty="0" smtClean="0"/>
              <a:t>l'augmentation </a:t>
            </a:r>
            <a:r>
              <a:rPr lang="fr-FR" sz="2000" dirty="0"/>
              <a:t>du nombre de réseaux et de dispositifs connectés et du volume </a:t>
            </a:r>
            <a:r>
              <a:rPr lang="fr-FR" sz="2000" dirty="0" smtClean="0"/>
              <a:t>des </a:t>
            </a:r>
            <a:r>
              <a:rPr lang="fr-FR" sz="2000" dirty="0"/>
              <a:t>données</a:t>
            </a:r>
            <a:endParaRPr lang="en-GB" sz="2000" dirty="0"/>
          </a:p>
          <a:p>
            <a:pPr marL="457200" lvl="0" indent="-457200">
              <a:buFont typeface="+mj-lt"/>
              <a:buAutoNum type="arabicParenR"/>
            </a:pPr>
            <a:r>
              <a:rPr lang="fr-FR" sz="2000" b="1" dirty="0"/>
              <a:t>Pression</a:t>
            </a:r>
            <a:r>
              <a:rPr lang="fr-FR" sz="2000" dirty="0"/>
              <a:t> exercée par différentes parties prenantes pour </a:t>
            </a:r>
            <a:r>
              <a:rPr lang="fr-FR" sz="2000" b="1" dirty="0"/>
              <a:t>mettre en </a:t>
            </a:r>
            <a:r>
              <a:rPr lang="fr-FR" sz="2000" b="1" dirty="0" smtClean="0"/>
              <a:t>oeuvre </a:t>
            </a:r>
            <a:r>
              <a:rPr lang="fr-FR" sz="2000" b="1" dirty="0"/>
              <a:t>des approches qui </a:t>
            </a:r>
            <a:r>
              <a:rPr lang="fr-FR" sz="2000" b="1" dirty="0" smtClean="0"/>
              <a:t>n'ont </a:t>
            </a:r>
            <a:r>
              <a:rPr lang="fr-FR" sz="2000" b="1" dirty="0"/>
              <a:t>pas encore fait leurs </a:t>
            </a:r>
            <a:r>
              <a:rPr lang="fr-FR" sz="2000" b="1" dirty="0" smtClean="0"/>
              <a:t>preuves</a:t>
            </a:r>
            <a:endParaRPr lang="en-GB" sz="2000" dirty="0"/>
          </a:p>
          <a:p>
            <a:pPr marL="457200" indent="-457200">
              <a:buFont typeface="+mj-lt"/>
              <a:buAutoNum type="arabicParenR"/>
            </a:pPr>
            <a:r>
              <a:rPr lang="fr-FR" sz="2000" b="1" dirty="0"/>
              <a:t>Regroupement des travaux</a:t>
            </a:r>
            <a:r>
              <a:rPr lang="fr-FR" sz="2000" dirty="0"/>
              <a:t> avec </a:t>
            </a:r>
            <a:r>
              <a:rPr lang="fr-FR" sz="2000" dirty="0" smtClean="0"/>
              <a:t>d'autres </a:t>
            </a:r>
            <a:r>
              <a:rPr lang="fr-FR" sz="2000" dirty="0"/>
              <a:t>organisations/associations</a:t>
            </a:r>
            <a:endParaRPr lang="en-US" sz="2000" dirty="0"/>
          </a:p>
        </p:txBody>
      </p:sp>
    </p:spTree>
    <p:extLst>
      <p:ext uri="{BB962C8B-B14F-4D97-AF65-F5344CB8AC3E}">
        <p14:creationId xmlns:p14="http://schemas.microsoft.com/office/powerpoint/2010/main" val="25283417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Principaux partenaires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DDD2957A-38BF-4766-88FD-46AF2F4ED65D}" type="slidenum">
              <a:rPr lang="en-US" smtClean="0"/>
              <a:t>13</a:t>
            </a:fld>
            <a:endParaRPr lang="en-US" dirty="0"/>
          </a:p>
        </p:txBody>
      </p:sp>
      <p:sp>
        <p:nvSpPr>
          <p:cNvPr id="4" name="Content Placeholder 3"/>
          <p:cNvSpPr>
            <a:spLocks noGrp="1"/>
          </p:cNvSpPr>
          <p:nvPr>
            <p:ph sz="quarter" idx="1"/>
          </p:nvPr>
        </p:nvSpPr>
        <p:spPr/>
        <p:txBody>
          <a:bodyPr>
            <a:normAutofit fontScale="92500"/>
          </a:bodyPr>
          <a:lstStyle/>
          <a:p>
            <a:r>
              <a:rPr lang="fr-FR" dirty="0"/>
              <a:t>Etats Membres</a:t>
            </a:r>
            <a:endParaRPr lang="en-GB" dirty="0"/>
          </a:p>
          <a:p>
            <a:r>
              <a:rPr lang="fr-FR" dirty="0" smtClean="0"/>
              <a:t>Membres </a:t>
            </a:r>
            <a:r>
              <a:rPr lang="fr-FR" dirty="0"/>
              <a:t>de Secteur et autres acteurs du secteur privé</a:t>
            </a:r>
            <a:endParaRPr lang="en-GB" dirty="0"/>
          </a:p>
          <a:p>
            <a:r>
              <a:rPr lang="fr-FR" dirty="0" smtClean="0"/>
              <a:t>Etablissements </a:t>
            </a:r>
            <a:r>
              <a:rPr lang="fr-FR" dirty="0"/>
              <a:t>universitaires</a:t>
            </a:r>
            <a:endParaRPr lang="en-GB" dirty="0"/>
          </a:p>
          <a:p>
            <a:r>
              <a:rPr lang="fr-FR" dirty="0" smtClean="0"/>
              <a:t>Institutions </a:t>
            </a:r>
            <a:r>
              <a:rPr lang="fr-FR" dirty="0"/>
              <a:t>du système des Nations Unies et autres organisations internationales</a:t>
            </a:r>
            <a:endParaRPr lang="en-GB" dirty="0"/>
          </a:p>
          <a:p>
            <a:r>
              <a:rPr lang="fr-FR" dirty="0" smtClean="0"/>
              <a:t>Associations </a:t>
            </a:r>
            <a:r>
              <a:rPr lang="fr-FR" dirty="0"/>
              <a:t>professionnelles (y compris les groupements de PME spécialisées dans la technologie)</a:t>
            </a:r>
            <a:endParaRPr lang="en-GB" dirty="0"/>
          </a:p>
          <a:p>
            <a:r>
              <a:rPr lang="fr-FR" dirty="0" smtClean="0"/>
              <a:t>ONG</a:t>
            </a:r>
            <a:endParaRPr lang="en-GB" dirty="0"/>
          </a:p>
          <a:p>
            <a:endParaRPr lang="en-US" dirty="0" smtClean="0"/>
          </a:p>
        </p:txBody>
      </p:sp>
    </p:spTree>
    <p:extLst>
      <p:ext uri="{BB962C8B-B14F-4D97-AF65-F5344CB8AC3E}">
        <p14:creationId xmlns:p14="http://schemas.microsoft.com/office/powerpoint/2010/main" val="501939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a:p>
        </p:txBody>
      </p:sp>
      <p:sp>
        <p:nvSpPr>
          <p:cNvPr id="3" name="Title 2"/>
          <p:cNvSpPr>
            <a:spLocks noGrp="1"/>
          </p:cNvSpPr>
          <p:nvPr>
            <p:ph type="title"/>
          </p:nvPr>
        </p:nvSpPr>
        <p:spPr/>
        <p:txBody>
          <a:bodyPr>
            <a:normAutofit fontScale="90000"/>
          </a:bodyPr>
          <a:lstStyle/>
          <a:p>
            <a:r>
              <a:rPr lang="en-US" dirty="0" smtClean="0"/>
              <a:t>Vision, mission et valeurs de l'UIT</a:t>
            </a:r>
            <a:endParaRPr lang="en-US" dirty="0"/>
          </a:p>
        </p:txBody>
      </p:sp>
      <p:sp>
        <p:nvSpPr>
          <p:cNvPr id="4" name="Slide Number Placeholder 3"/>
          <p:cNvSpPr>
            <a:spLocks noGrp="1"/>
          </p:cNvSpPr>
          <p:nvPr>
            <p:ph type="sldNum" sz="quarter" idx="11"/>
          </p:nvPr>
        </p:nvSpPr>
        <p:spPr/>
        <p:txBody>
          <a:bodyPr/>
          <a:lstStyle/>
          <a:p>
            <a:fld id="{DDD2957A-38BF-4766-88FD-46AF2F4ED65D}" type="slidenum">
              <a:rPr lang="en-US" smtClean="0"/>
              <a:t>14</a:t>
            </a:fld>
            <a:endParaRPr lang="en-US" dirty="0"/>
          </a:p>
        </p:txBody>
      </p:sp>
    </p:spTree>
    <p:extLst>
      <p:ext uri="{BB962C8B-B14F-4D97-AF65-F5344CB8AC3E}">
        <p14:creationId xmlns:p14="http://schemas.microsoft.com/office/powerpoint/2010/main" val="7858705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Vision</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DDD2957A-38BF-4766-88FD-46AF2F4ED65D}" type="slidenum">
              <a:rPr lang="en-US" smtClean="0"/>
              <a:t>15</a:t>
            </a:fld>
            <a:endParaRPr lang="en-US" dirty="0"/>
          </a:p>
        </p:txBody>
      </p:sp>
      <p:grpSp>
        <p:nvGrpSpPr>
          <p:cNvPr id="7" name="Group 6"/>
          <p:cNvGrpSpPr/>
          <p:nvPr/>
        </p:nvGrpSpPr>
        <p:grpSpPr>
          <a:xfrm>
            <a:off x="572480" y="4870340"/>
            <a:ext cx="7999040" cy="954107"/>
            <a:chOff x="486290" y="2014082"/>
            <a:chExt cx="7999040" cy="954107"/>
          </a:xfrm>
        </p:grpSpPr>
        <p:pic>
          <p:nvPicPr>
            <p:cNvPr id="5" name="Picture 4"/>
            <p:cNvPicPr>
              <a:picLocks noChangeAspect="1"/>
            </p:cNvPicPr>
            <p:nvPr/>
          </p:nvPicPr>
          <p:blipFill>
            <a:blip r:embed="rId3"/>
            <a:stretch>
              <a:fillRect/>
            </a:stretch>
          </p:blipFill>
          <p:spPr>
            <a:xfrm>
              <a:off x="486290" y="2040161"/>
              <a:ext cx="1734343" cy="524743"/>
            </a:xfrm>
            <a:prstGeom prst="rect">
              <a:avLst/>
            </a:prstGeom>
          </p:spPr>
        </p:pic>
        <p:sp>
          <p:nvSpPr>
            <p:cNvPr id="6" name="TextBox 5"/>
            <p:cNvSpPr txBox="1"/>
            <p:nvPr/>
          </p:nvSpPr>
          <p:spPr>
            <a:xfrm>
              <a:off x="2220634" y="2014082"/>
              <a:ext cx="6264696" cy="954107"/>
            </a:xfrm>
            <a:prstGeom prst="rect">
              <a:avLst/>
            </a:prstGeom>
            <a:noFill/>
          </p:spPr>
          <p:txBody>
            <a:bodyPr wrap="square" rtlCol="0">
              <a:spAutoFit/>
            </a:bodyPr>
            <a:lstStyle/>
            <a:p>
              <a:r>
                <a:rPr lang="fr-CH" dirty="0" smtClean="0"/>
                <a:t>"</a:t>
              </a:r>
              <a:r>
                <a:rPr lang="fr-FR" dirty="0" smtClean="0"/>
                <a:t>Le </a:t>
              </a:r>
              <a:r>
                <a:rPr lang="fr-FR" dirty="0"/>
                <a:t>secteur des postes est considéré comme un vecteur de développement inclusif et une composante essentielle de </a:t>
              </a:r>
              <a:r>
                <a:rPr lang="fr-FR" dirty="0" smtClean="0"/>
                <a:t>l'économie mondiale</a:t>
              </a:r>
              <a:r>
                <a:rPr lang="fr-CH" dirty="0" smtClean="0"/>
                <a:t>"</a:t>
              </a:r>
              <a:endParaRPr lang="en-US" dirty="0"/>
            </a:p>
          </p:txBody>
        </p:sp>
      </p:gr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547" y="1556526"/>
            <a:ext cx="794345" cy="878452"/>
          </a:xfrm>
          <a:prstGeom prst="rect">
            <a:avLst/>
          </a:prstGeom>
        </p:spPr>
      </p:pic>
      <p:sp>
        <p:nvSpPr>
          <p:cNvPr id="14" name="TextBox 13"/>
          <p:cNvSpPr txBox="1"/>
          <p:nvPr/>
        </p:nvSpPr>
        <p:spPr>
          <a:xfrm>
            <a:off x="1979712" y="1493994"/>
            <a:ext cx="6840760" cy="1692771"/>
          </a:xfrm>
          <a:prstGeom prst="rect">
            <a:avLst/>
          </a:prstGeom>
          <a:noFill/>
        </p:spPr>
        <p:txBody>
          <a:bodyPr wrap="square" rtlCol="0">
            <a:spAutoFit/>
          </a:bodyPr>
          <a:lstStyle/>
          <a:p>
            <a:r>
              <a:rPr lang="en-US" sz="2000" dirty="0" smtClean="0">
                <a:solidFill>
                  <a:schemeClr val="accent1">
                    <a:lumMod val="75000"/>
                  </a:schemeClr>
                </a:solidFill>
              </a:rPr>
              <a:t>UIT</a:t>
            </a:r>
            <a:r>
              <a:rPr lang="en-US" sz="2000" dirty="0" smtClean="0"/>
              <a:t> </a:t>
            </a:r>
            <a:r>
              <a:rPr lang="fr-CH" sz="2000" dirty="0" smtClean="0"/>
              <a:t>"</a:t>
            </a:r>
            <a:r>
              <a:rPr lang="fr-FR" sz="2000" dirty="0" smtClean="0"/>
              <a:t>Une </a:t>
            </a:r>
            <a:r>
              <a:rPr lang="fr-FR" sz="2000" b="1" dirty="0"/>
              <a:t>société de </a:t>
            </a:r>
            <a:r>
              <a:rPr lang="fr-FR" sz="2000" b="1" dirty="0" smtClean="0"/>
              <a:t>l'information </a:t>
            </a:r>
            <a:r>
              <a:rPr lang="fr-FR" sz="2000" dirty="0"/>
              <a:t>reposant sur le </a:t>
            </a:r>
            <a:r>
              <a:rPr lang="fr-FR" sz="2000" b="1" dirty="0"/>
              <a:t>monde interconnecté</a:t>
            </a:r>
            <a:r>
              <a:rPr lang="fr-FR" sz="2000" dirty="0"/>
              <a:t>, où les </a:t>
            </a:r>
            <a:r>
              <a:rPr lang="fr-FR" sz="2000" b="1" dirty="0"/>
              <a:t>télécommunications/technologies de </a:t>
            </a:r>
            <a:r>
              <a:rPr lang="fr-FR" sz="2000" b="1" dirty="0" smtClean="0"/>
              <a:t>l'information </a:t>
            </a:r>
            <a:r>
              <a:rPr lang="fr-FR" sz="2000" b="1" dirty="0"/>
              <a:t>et de la communication </a:t>
            </a:r>
            <a:r>
              <a:rPr lang="fr-FR" sz="2000" dirty="0"/>
              <a:t>permettent et accélèrent </a:t>
            </a:r>
            <a:r>
              <a:rPr lang="fr-FR" sz="2000" b="1" dirty="0"/>
              <a:t>une croissance </a:t>
            </a:r>
            <a:r>
              <a:rPr lang="fr-FR" sz="2000" dirty="0"/>
              <a:t>et </a:t>
            </a:r>
            <a:r>
              <a:rPr lang="fr-FR" sz="2000" b="1" dirty="0"/>
              <a:t>un développement socio-économiques </a:t>
            </a:r>
            <a:r>
              <a:rPr lang="fr-FR" sz="2000" dirty="0"/>
              <a:t>et </a:t>
            </a:r>
            <a:r>
              <a:rPr lang="fr-FR" sz="2000" b="1" dirty="0"/>
              <a:t>écologiquement</a:t>
            </a:r>
            <a:r>
              <a:rPr lang="fr-FR" sz="2000" dirty="0"/>
              <a:t> durables pour </a:t>
            </a:r>
            <a:r>
              <a:rPr lang="fr-FR" sz="2000" dirty="0" smtClean="0"/>
              <a:t>tous</a:t>
            </a:r>
            <a:r>
              <a:rPr lang="fr-CH" sz="2000" dirty="0" smtClean="0"/>
              <a:t>"</a:t>
            </a:r>
            <a:endParaRPr lang="en-US" sz="2000" dirty="0"/>
          </a:p>
        </p:txBody>
      </p:sp>
      <p:cxnSp>
        <p:nvCxnSpPr>
          <p:cNvPr id="15" name="Straight Connector 14"/>
          <p:cNvCxnSpPr/>
          <p:nvPr/>
        </p:nvCxnSpPr>
        <p:spPr>
          <a:xfrm>
            <a:off x="503548" y="3284984"/>
            <a:ext cx="8136904"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Rounded Rectangular Callout 15"/>
          <p:cNvSpPr/>
          <p:nvPr/>
        </p:nvSpPr>
        <p:spPr>
          <a:xfrm>
            <a:off x="2627784" y="260648"/>
            <a:ext cx="2808312" cy="648072"/>
          </a:xfrm>
          <a:prstGeom prst="wedgeRoundRectCallout">
            <a:avLst>
              <a:gd name="adj1" fmla="val -59049"/>
              <a:gd name="adj2" fmla="val -804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fr-FR" sz="2000" dirty="0"/>
              <a:t>Le monde meilleur envisagé par </a:t>
            </a:r>
            <a:r>
              <a:rPr lang="fr-FR" sz="2000" dirty="0" smtClean="0"/>
              <a:t>l'UIT</a:t>
            </a:r>
            <a:endParaRPr lang="en-US" sz="2000" dirty="0">
              <a:solidFill>
                <a:schemeClr val="bg1"/>
              </a:solidFill>
            </a:endParaRPr>
          </a:p>
        </p:txBody>
      </p:sp>
      <p:grpSp>
        <p:nvGrpSpPr>
          <p:cNvPr id="19" name="Group 18"/>
          <p:cNvGrpSpPr/>
          <p:nvPr/>
        </p:nvGrpSpPr>
        <p:grpSpPr>
          <a:xfrm>
            <a:off x="425896" y="3380799"/>
            <a:ext cx="8538592" cy="1231106"/>
            <a:chOff x="533400" y="4149080"/>
            <a:chExt cx="8538592" cy="1231106"/>
          </a:xfrm>
        </p:grpSpPr>
        <p:sp>
          <p:nvSpPr>
            <p:cNvPr id="10" name="TextBox 9"/>
            <p:cNvSpPr txBox="1"/>
            <p:nvPr/>
          </p:nvSpPr>
          <p:spPr>
            <a:xfrm>
              <a:off x="2404320" y="4149080"/>
              <a:ext cx="6667672" cy="1231106"/>
            </a:xfrm>
            <a:prstGeom prst="rect">
              <a:avLst/>
            </a:prstGeom>
            <a:noFill/>
          </p:spPr>
          <p:txBody>
            <a:bodyPr wrap="square" rtlCol="0">
              <a:spAutoFit/>
            </a:bodyPr>
            <a:lstStyle/>
            <a:p>
              <a:r>
                <a:rPr lang="fr-CH" dirty="0" smtClean="0"/>
                <a:t>"</a:t>
              </a:r>
              <a:r>
                <a:rPr lang="fr-FR" dirty="0" smtClean="0"/>
                <a:t>Un </a:t>
              </a:r>
              <a:r>
                <a:rPr lang="fr-FR" dirty="0"/>
                <a:t>monde libéré de la faim et de la malnutrition, dans lequel </a:t>
              </a:r>
              <a:r>
                <a:rPr lang="fr-FR" dirty="0" smtClean="0"/>
                <a:t>l'alimentation </a:t>
              </a:r>
              <a:r>
                <a:rPr lang="fr-FR" dirty="0"/>
                <a:t>et </a:t>
              </a:r>
              <a:r>
                <a:rPr lang="fr-FR" dirty="0" smtClean="0"/>
                <a:t>l'agriculture </a:t>
              </a:r>
              <a:r>
                <a:rPr lang="fr-FR" dirty="0"/>
                <a:t>contribuent à améliorer le niveau de vie des populations, notamment les plus pauvres, et cela de manière durable sur les plans économique, social et </a:t>
              </a:r>
              <a:r>
                <a:rPr lang="fr-FR" dirty="0" smtClean="0"/>
                <a:t>environnemental</a:t>
              </a:r>
              <a:r>
                <a:rPr lang="fr-CH" dirty="0" smtClean="0"/>
                <a:t>"</a:t>
              </a:r>
              <a:endParaRPr lang="en-US" dirty="0"/>
            </a:p>
          </p:txBody>
        </p:sp>
        <p:pic>
          <p:nvPicPr>
            <p:cNvPr id="1026" name="Picture 2" descr="http://www.fao.org/fileadmin/templates/faoweb/images/FAO-logo.png"/>
            <p:cNvPicPr>
              <a:picLocks noChangeAspect="1" noChangeArrowheads="1"/>
            </p:cNvPicPr>
            <p:nvPr/>
          </p:nvPicPr>
          <p:blipFill rotWithShape="1">
            <a:blip r:embed="rId5">
              <a:extLst>
                <a:ext uri="{28A0092B-C50C-407E-A947-70E740481C1C}">
                  <a14:useLocalDpi xmlns:a14="http://schemas.microsoft.com/office/drawing/2010/main" val="0"/>
                </a:ext>
              </a:extLst>
            </a:blip>
            <a:srcRect r="79213"/>
            <a:stretch/>
          </p:blipFill>
          <p:spPr bwMode="auto">
            <a:xfrm>
              <a:off x="533400" y="4255662"/>
              <a:ext cx="510208" cy="45871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p:cNvGrpSpPr/>
          <p:nvPr/>
        </p:nvGrpSpPr>
        <p:grpSpPr>
          <a:xfrm>
            <a:off x="1259632" y="5879013"/>
            <a:ext cx="6624736" cy="923330"/>
            <a:chOff x="755576" y="5637784"/>
            <a:chExt cx="6624736" cy="923330"/>
          </a:xfrm>
        </p:grpSpPr>
        <p:pic>
          <p:nvPicPr>
            <p:cNvPr id="1028" name="Picture 4" descr="Image result for unicef logo"/>
            <p:cNvPicPr>
              <a:picLocks noChangeAspect="1" noChangeArrowheads="1"/>
            </p:cNvPicPr>
            <p:nvPr/>
          </p:nvPicPr>
          <p:blipFill rotWithShape="1">
            <a:blip r:embed="rId6">
              <a:extLst>
                <a:ext uri="{28A0092B-C50C-407E-A947-70E740481C1C}">
                  <a14:useLocalDpi xmlns:a14="http://schemas.microsoft.com/office/drawing/2010/main" val="0"/>
                </a:ext>
              </a:extLst>
            </a:blip>
            <a:srcRect t="27399" b="36601"/>
            <a:stretch/>
          </p:blipFill>
          <p:spPr bwMode="auto">
            <a:xfrm>
              <a:off x="755576" y="5691539"/>
              <a:ext cx="1496740" cy="538819"/>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2346991" y="5637784"/>
              <a:ext cx="5033321" cy="923330"/>
            </a:xfrm>
            <a:prstGeom prst="rect">
              <a:avLst/>
            </a:prstGeom>
            <a:noFill/>
          </p:spPr>
          <p:txBody>
            <a:bodyPr wrap="square" rtlCol="0">
              <a:spAutoFit/>
            </a:bodyPr>
            <a:lstStyle/>
            <a:p>
              <a:r>
                <a:rPr lang="fr-CH" dirty="0" smtClean="0"/>
                <a:t>"</a:t>
              </a:r>
              <a:r>
                <a:rPr lang="fr-FR" dirty="0" smtClean="0"/>
                <a:t>L'UNICEF </a:t>
              </a:r>
              <a:r>
                <a:rPr lang="fr-FR" dirty="0"/>
                <a:t>joue un rôle déterminant pour contribuer à édifier un monde où </a:t>
              </a:r>
              <a:r>
                <a:rPr lang="fr-FR" dirty="0" smtClean="0"/>
                <a:t>chaque </a:t>
              </a:r>
              <a:r>
                <a:rPr lang="fr-FR" dirty="0"/>
                <a:t>enfant </a:t>
              </a:r>
              <a:r>
                <a:rPr lang="fr-FR" dirty="0" smtClean="0"/>
                <a:t>peut exercer ses droits</a:t>
              </a:r>
              <a:r>
                <a:rPr lang="fr-CH" dirty="0" smtClean="0"/>
                <a:t>"</a:t>
              </a:r>
              <a:endParaRPr lang="en-US" dirty="0"/>
            </a:p>
          </p:txBody>
        </p:sp>
      </p:grpSp>
      <p:sp>
        <p:nvSpPr>
          <p:cNvPr id="4" name="Rectangle 3"/>
          <p:cNvSpPr/>
          <p:nvPr/>
        </p:nvSpPr>
        <p:spPr>
          <a:xfrm>
            <a:off x="308719" y="3945725"/>
            <a:ext cx="2286000" cy="338554"/>
          </a:xfrm>
          <a:prstGeom prst="rect">
            <a:avLst/>
          </a:prstGeom>
        </p:spPr>
        <p:txBody>
          <a:bodyPr wrap="square">
            <a:spAutoFit/>
          </a:bodyPr>
          <a:lstStyle/>
          <a:p>
            <a:r>
              <a:rPr lang="fr-FR" sz="800" dirty="0">
                <a:solidFill>
                  <a:schemeClr val="accent1">
                    <a:lumMod val="75000"/>
                  </a:schemeClr>
                </a:solidFill>
                <a:latin typeface="Calibri" panose="020F0502020204030204" pitchFamily="34" charset="0"/>
                <a:ea typeface="SimSun" panose="02010600030101010101" pitchFamily="2" charset="-122"/>
                <a:cs typeface="Arial" panose="020B0604020202020204" pitchFamily="34" charset="0"/>
              </a:rPr>
              <a:t>Organisation des Nations Unies pour </a:t>
            </a:r>
            <a:r>
              <a:rPr lang="fr-FR" sz="800" dirty="0" smtClean="0">
                <a:solidFill>
                  <a:schemeClr val="accent1">
                    <a:lumMod val="75000"/>
                  </a:schemeClr>
                </a:solidFill>
                <a:latin typeface="Calibri" panose="020F0502020204030204" pitchFamily="34" charset="0"/>
                <a:ea typeface="SimSun" panose="02010600030101010101" pitchFamily="2" charset="-122"/>
                <a:cs typeface="Arial" panose="020B0604020202020204" pitchFamily="34" charset="0"/>
              </a:rPr>
              <a:t>l'alimentation </a:t>
            </a:r>
            <a:r>
              <a:rPr lang="fr-FR" sz="800" dirty="0">
                <a:solidFill>
                  <a:schemeClr val="accent1">
                    <a:lumMod val="75000"/>
                  </a:schemeClr>
                </a:solidFill>
                <a:latin typeface="Calibri" panose="020F0502020204030204" pitchFamily="34" charset="0"/>
                <a:ea typeface="SimSun" panose="02010600030101010101" pitchFamily="2" charset="-122"/>
                <a:cs typeface="Arial" panose="020B0604020202020204" pitchFamily="34" charset="0"/>
              </a:rPr>
              <a:t>et </a:t>
            </a:r>
            <a:r>
              <a:rPr lang="fr-FR" sz="800" dirty="0" smtClean="0">
                <a:solidFill>
                  <a:schemeClr val="accent1">
                    <a:lumMod val="75000"/>
                  </a:schemeClr>
                </a:solidFill>
                <a:latin typeface="Calibri" panose="020F0502020204030204" pitchFamily="34" charset="0"/>
                <a:ea typeface="SimSun" panose="02010600030101010101" pitchFamily="2" charset="-122"/>
                <a:cs typeface="Arial" panose="020B0604020202020204" pitchFamily="34" charset="0"/>
              </a:rPr>
              <a:t>l'agriculture</a:t>
            </a:r>
            <a:endParaRPr lang="en-GB" sz="800" dirty="0">
              <a:solidFill>
                <a:schemeClr val="accent1">
                  <a:lumMod val="75000"/>
                </a:schemeClr>
              </a:solidFill>
            </a:endParaRPr>
          </a:p>
        </p:txBody>
      </p:sp>
      <p:sp useBgFill="1">
        <p:nvSpPr>
          <p:cNvPr id="18" name="Rectangle 17"/>
          <p:cNvSpPr/>
          <p:nvPr/>
        </p:nvSpPr>
        <p:spPr>
          <a:xfrm>
            <a:off x="1485215" y="4955051"/>
            <a:ext cx="821608" cy="507831"/>
          </a:xfrm>
          <a:prstGeom prst="rect">
            <a:avLst/>
          </a:prstGeom>
        </p:spPr>
        <p:txBody>
          <a:bodyPr wrap="square">
            <a:spAutoFit/>
          </a:bodyPr>
          <a:lstStyle/>
          <a:p>
            <a:r>
              <a:rPr lang="fr-FR" sz="900" dirty="0" smtClean="0">
                <a:solidFill>
                  <a:schemeClr val="accent1">
                    <a:lumMod val="75000"/>
                  </a:schemeClr>
                </a:solidFill>
                <a:latin typeface="Calibri" panose="020F0502020204030204" pitchFamily="34" charset="0"/>
                <a:ea typeface="SimSun" panose="02010600030101010101" pitchFamily="2" charset="-122"/>
                <a:cs typeface="Arial" panose="020B0604020202020204" pitchFamily="34" charset="0"/>
              </a:rPr>
              <a:t>UNION</a:t>
            </a:r>
            <a:br>
              <a:rPr lang="fr-FR" sz="900" dirty="0" smtClean="0">
                <a:solidFill>
                  <a:schemeClr val="accent1">
                    <a:lumMod val="75000"/>
                  </a:schemeClr>
                </a:solidFill>
                <a:latin typeface="Calibri" panose="020F0502020204030204" pitchFamily="34" charset="0"/>
                <a:ea typeface="SimSun" panose="02010600030101010101" pitchFamily="2" charset="-122"/>
                <a:cs typeface="Arial" panose="020B0604020202020204" pitchFamily="34" charset="0"/>
              </a:rPr>
            </a:br>
            <a:r>
              <a:rPr lang="fr-FR" sz="900" dirty="0" smtClean="0">
                <a:solidFill>
                  <a:schemeClr val="accent1">
                    <a:lumMod val="75000"/>
                  </a:schemeClr>
                </a:solidFill>
                <a:latin typeface="Calibri" panose="020F0502020204030204" pitchFamily="34" charset="0"/>
                <a:ea typeface="SimSun" panose="02010600030101010101" pitchFamily="2" charset="-122"/>
                <a:cs typeface="Arial" panose="020B0604020202020204" pitchFamily="34" charset="0"/>
              </a:rPr>
              <a:t>POSTALE </a:t>
            </a:r>
            <a:br>
              <a:rPr lang="fr-FR" sz="900" dirty="0" smtClean="0">
                <a:solidFill>
                  <a:schemeClr val="accent1">
                    <a:lumMod val="75000"/>
                  </a:schemeClr>
                </a:solidFill>
                <a:latin typeface="Calibri" panose="020F0502020204030204" pitchFamily="34" charset="0"/>
                <a:ea typeface="SimSun" panose="02010600030101010101" pitchFamily="2" charset="-122"/>
                <a:cs typeface="Arial" panose="020B0604020202020204" pitchFamily="34" charset="0"/>
              </a:rPr>
            </a:br>
            <a:r>
              <a:rPr lang="fr-FR" sz="900" dirty="0" smtClean="0">
                <a:solidFill>
                  <a:schemeClr val="accent1">
                    <a:lumMod val="75000"/>
                  </a:schemeClr>
                </a:solidFill>
                <a:latin typeface="Calibri" panose="020F0502020204030204" pitchFamily="34" charset="0"/>
                <a:ea typeface="SimSun" panose="02010600030101010101" pitchFamily="2" charset="-122"/>
                <a:cs typeface="Arial" panose="020B0604020202020204" pitchFamily="34" charset="0"/>
              </a:rPr>
              <a:t>UNIVERSELLE</a:t>
            </a:r>
            <a:endParaRPr lang="en-GB" sz="900" dirty="0">
              <a:solidFill>
                <a:schemeClr val="accent1">
                  <a:lumMod val="75000"/>
                </a:schemeClr>
              </a:solidFill>
            </a:endParaRPr>
          </a:p>
        </p:txBody>
      </p:sp>
    </p:spTree>
    <p:extLst>
      <p:ext uri="{BB962C8B-B14F-4D97-AF65-F5344CB8AC3E}">
        <p14:creationId xmlns:p14="http://schemas.microsoft.com/office/powerpoint/2010/main" val="18285395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 Proposition </a:t>
            </a:r>
            <a:r>
              <a:rPr lang="en-GB" dirty="0"/>
              <a:t>à examiner</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DDD2957A-38BF-4766-88FD-46AF2F4ED65D}" type="slidenum">
              <a:rPr lang="en-US" smtClean="0"/>
              <a:t>16</a:t>
            </a:fld>
            <a:endParaRPr lang="en-US"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547" y="1628800"/>
            <a:ext cx="794345" cy="878452"/>
          </a:xfrm>
          <a:prstGeom prst="rect">
            <a:avLst/>
          </a:prstGeom>
        </p:spPr>
      </p:pic>
      <p:sp>
        <p:nvSpPr>
          <p:cNvPr id="14" name="TextBox 13"/>
          <p:cNvSpPr txBox="1"/>
          <p:nvPr/>
        </p:nvSpPr>
        <p:spPr>
          <a:xfrm>
            <a:off x="1979712" y="1493994"/>
            <a:ext cx="6840760" cy="1631216"/>
          </a:xfrm>
          <a:prstGeom prst="rect">
            <a:avLst/>
          </a:prstGeom>
          <a:noFill/>
        </p:spPr>
        <p:txBody>
          <a:bodyPr wrap="square" rtlCol="0">
            <a:spAutoFit/>
          </a:bodyPr>
          <a:lstStyle/>
          <a:p>
            <a:r>
              <a:rPr lang="fr-CH" sz="2000" dirty="0" smtClean="0"/>
              <a:t>"Une </a:t>
            </a:r>
            <a:r>
              <a:rPr lang="fr-CH" sz="2000" b="1" dirty="0"/>
              <a:t>société de </a:t>
            </a:r>
            <a:r>
              <a:rPr lang="fr-CH" sz="2000" b="1" dirty="0" smtClean="0"/>
              <a:t>l'information</a:t>
            </a:r>
            <a:r>
              <a:rPr lang="fr-CH" sz="2000" dirty="0" smtClean="0"/>
              <a:t> </a:t>
            </a:r>
            <a:r>
              <a:rPr lang="fr-CH" sz="2000" dirty="0"/>
              <a:t>reposant sur le </a:t>
            </a:r>
            <a:r>
              <a:rPr lang="fr-CH" sz="2000" b="1" dirty="0"/>
              <a:t>monde interconnecté</a:t>
            </a:r>
            <a:r>
              <a:rPr lang="fr-CH" sz="2000" dirty="0"/>
              <a:t>, où les </a:t>
            </a:r>
            <a:r>
              <a:rPr lang="fr-CH" sz="2000" b="1" dirty="0"/>
              <a:t>télécommunications/technologies de </a:t>
            </a:r>
            <a:r>
              <a:rPr lang="fr-CH" sz="2000" b="1" dirty="0" smtClean="0"/>
              <a:t>l'information </a:t>
            </a:r>
            <a:r>
              <a:rPr lang="fr-CH" sz="2000" b="1" dirty="0"/>
              <a:t>et de la communication</a:t>
            </a:r>
            <a:r>
              <a:rPr lang="fr-CH" sz="2000" dirty="0"/>
              <a:t> permettent et accélèrent une croissance et un </a:t>
            </a:r>
            <a:r>
              <a:rPr lang="fr-CH" sz="2000" b="1" dirty="0"/>
              <a:t>développement</a:t>
            </a:r>
            <a:r>
              <a:rPr lang="fr-CH" sz="2000" dirty="0"/>
              <a:t> </a:t>
            </a:r>
            <a:r>
              <a:rPr lang="fr-CH" sz="2000" b="1" dirty="0"/>
              <a:t>socio-économiques</a:t>
            </a:r>
            <a:r>
              <a:rPr lang="fr-CH" sz="2000" dirty="0"/>
              <a:t> et </a:t>
            </a:r>
            <a:r>
              <a:rPr lang="fr-CH" sz="2000" b="1" dirty="0"/>
              <a:t>écologiquement</a:t>
            </a:r>
            <a:r>
              <a:rPr lang="fr-CH" sz="2000" dirty="0"/>
              <a:t> durables pour </a:t>
            </a:r>
            <a:r>
              <a:rPr lang="fr-CH" sz="2000" dirty="0" smtClean="0"/>
              <a:t>tous"</a:t>
            </a:r>
            <a:endParaRPr lang="en-US" sz="2000" dirty="0"/>
          </a:p>
        </p:txBody>
      </p:sp>
      <p:cxnSp>
        <p:nvCxnSpPr>
          <p:cNvPr id="15" name="Straight Connector 14"/>
          <p:cNvCxnSpPr/>
          <p:nvPr/>
        </p:nvCxnSpPr>
        <p:spPr>
          <a:xfrm>
            <a:off x="503548" y="3284984"/>
            <a:ext cx="8136904"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979712" y="3429000"/>
            <a:ext cx="6840760" cy="1077218"/>
          </a:xfrm>
          <a:prstGeom prst="rect">
            <a:avLst/>
          </a:prstGeom>
          <a:noFill/>
        </p:spPr>
        <p:txBody>
          <a:bodyPr wrap="square" rtlCol="0">
            <a:spAutoFit/>
          </a:bodyPr>
          <a:lstStyle/>
          <a:p>
            <a:r>
              <a:rPr lang="fr-CH" sz="1600" dirty="0" smtClean="0"/>
              <a:t>"Un</a:t>
            </a:r>
            <a:r>
              <a:rPr lang="fr-CH" sz="1600" strike="sngStrike" dirty="0" smtClean="0">
                <a:solidFill>
                  <a:srgbClr val="FF0000"/>
                </a:solidFill>
              </a:rPr>
              <a:t>e </a:t>
            </a:r>
            <a:r>
              <a:rPr lang="fr-CH" sz="1600" b="1" strike="sngStrike" dirty="0">
                <a:solidFill>
                  <a:srgbClr val="FF0000"/>
                </a:solidFill>
              </a:rPr>
              <a:t>société de </a:t>
            </a:r>
            <a:r>
              <a:rPr lang="fr-CH" sz="1600" b="1" strike="sngStrike" dirty="0" smtClean="0">
                <a:solidFill>
                  <a:srgbClr val="FF0000"/>
                </a:solidFill>
              </a:rPr>
              <a:t>l'information</a:t>
            </a:r>
            <a:r>
              <a:rPr lang="fr-CH" sz="1600" strike="sngStrike" dirty="0" smtClean="0">
                <a:solidFill>
                  <a:srgbClr val="FF0000"/>
                </a:solidFill>
              </a:rPr>
              <a:t> </a:t>
            </a:r>
            <a:r>
              <a:rPr lang="fr-CH" sz="1600" strike="sngStrike" dirty="0">
                <a:solidFill>
                  <a:srgbClr val="FF0000"/>
                </a:solidFill>
              </a:rPr>
              <a:t>reposant sur le</a:t>
            </a:r>
            <a:r>
              <a:rPr lang="fr-CH" sz="1600" dirty="0"/>
              <a:t> </a:t>
            </a:r>
            <a:r>
              <a:rPr lang="fr-CH" sz="1600" b="1" dirty="0"/>
              <a:t>monde </a:t>
            </a:r>
            <a:r>
              <a:rPr lang="fr-CH" sz="1600" b="1" strike="sngStrike" dirty="0">
                <a:solidFill>
                  <a:srgbClr val="FF0000"/>
                </a:solidFill>
              </a:rPr>
              <a:t>inter</a:t>
            </a:r>
            <a:r>
              <a:rPr lang="fr-CH" sz="1600" b="1" dirty="0"/>
              <a:t>connecté</a:t>
            </a:r>
            <a:r>
              <a:rPr lang="fr-CH" sz="1600" dirty="0"/>
              <a:t>, où les </a:t>
            </a:r>
            <a:r>
              <a:rPr lang="fr-CH" sz="1600" b="1" dirty="0"/>
              <a:t>télécommunications/technologies de </a:t>
            </a:r>
            <a:r>
              <a:rPr lang="fr-CH" sz="1600" b="1" dirty="0" smtClean="0"/>
              <a:t>l'information </a:t>
            </a:r>
            <a:r>
              <a:rPr lang="fr-CH" sz="1600" b="1" dirty="0"/>
              <a:t>et de la communication</a:t>
            </a:r>
            <a:r>
              <a:rPr lang="fr-CH" sz="1600" dirty="0"/>
              <a:t> </a:t>
            </a:r>
            <a:r>
              <a:rPr lang="fr-CH" sz="1600" strike="sngStrike" dirty="0">
                <a:solidFill>
                  <a:srgbClr val="FF0000"/>
                </a:solidFill>
              </a:rPr>
              <a:t>permettent et</a:t>
            </a:r>
            <a:r>
              <a:rPr lang="fr-CH" sz="1600" dirty="0"/>
              <a:t> accélèrent </a:t>
            </a:r>
            <a:r>
              <a:rPr lang="fr-CH" sz="1600" strike="sngStrike" dirty="0">
                <a:solidFill>
                  <a:srgbClr val="FF0000"/>
                </a:solidFill>
              </a:rPr>
              <a:t>une croissance </a:t>
            </a:r>
            <a:r>
              <a:rPr lang="fr-CH" sz="1600" strike="sngStrike" dirty="0" smtClean="0">
                <a:solidFill>
                  <a:srgbClr val="FF0000"/>
                </a:solidFill>
              </a:rPr>
              <a:t>et</a:t>
            </a:r>
            <a:r>
              <a:rPr lang="fr-CH" sz="1600" u="sng" dirty="0" smtClean="0">
                <a:solidFill>
                  <a:srgbClr val="FF0000"/>
                </a:solidFill>
              </a:rPr>
              <a:t>le progrès humain et permettent </a:t>
            </a:r>
            <a:r>
              <a:rPr lang="fr-CH" sz="1600" dirty="0"/>
              <a:t>un </a:t>
            </a:r>
            <a:r>
              <a:rPr lang="fr-CH" sz="1600" b="1" dirty="0"/>
              <a:t>développement</a:t>
            </a:r>
            <a:r>
              <a:rPr lang="fr-CH" sz="1600" dirty="0"/>
              <a:t> </a:t>
            </a:r>
            <a:r>
              <a:rPr lang="fr-CH" sz="1600" b="1" strike="sngStrike" dirty="0">
                <a:solidFill>
                  <a:srgbClr val="FF0000"/>
                </a:solidFill>
              </a:rPr>
              <a:t>socio-économiques</a:t>
            </a:r>
            <a:r>
              <a:rPr lang="fr-CH" sz="1600" strike="sngStrike" dirty="0">
                <a:solidFill>
                  <a:srgbClr val="FF0000"/>
                </a:solidFill>
              </a:rPr>
              <a:t> et </a:t>
            </a:r>
            <a:r>
              <a:rPr lang="fr-CH" sz="1600" b="1" strike="sngStrike" dirty="0">
                <a:solidFill>
                  <a:srgbClr val="FF0000"/>
                </a:solidFill>
              </a:rPr>
              <a:t>écologiquement</a:t>
            </a:r>
            <a:r>
              <a:rPr lang="fr-CH" sz="1600" strike="sngStrike" dirty="0">
                <a:solidFill>
                  <a:srgbClr val="FF0000"/>
                </a:solidFill>
              </a:rPr>
              <a:t> </a:t>
            </a:r>
            <a:r>
              <a:rPr lang="fr-CH" sz="1600" dirty="0"/>
              <a:t>durable</a:t>
            </a:r>
            <a:r>
              <a:rPr lang="fr-CH" sz="1600" strike="sngStrike" dirty="0"/>
              <a:t>s</a:t>
            </a:r>
            <a:r>
              <a:rPr lang="fr-CH" sz="1600" dirty="0"/>
              <a:t> pour </a:t>
            </a:r>
            <a:r>
              <a:rPr lang="fr-CH" sz="1600" dirty="0" smtClean="0"/>
              <a:t>tous"</a:t>
            </a:r>
            <a:endParaRPr lang="en-US" sz="1600" dirty="0"/>
          </a:p>
        </p:txBody>
      </p:sp>
      <p:sp>
        <p:nvSpPr>
          <p:cNvPr id="6" name="TextBox 5"/>
          <p:cNvSpPr txBox="1"/>
          <p:nvPr/>
        </p:nvSpPr>
        <p:spPr>
          <a:xfrm>
            <a:off x="1403648" y="5027692"/>
            <a:ext cx="7236804" cy="1569660"/>
          </a:xfrm>
          <a:prstGeom prst="rect">
            <a:avLst/>
          </a:prstGeom>
          <a:noFill/>
        </p:spPr>
        <p:txBody>
          <a:bodyPr wrap="square" rtlCol="0">
            <a:spAutoFit/>
          </a:bodyPr>
          <a:lstStyle/>
          <a:p>
            <a:r>
              <a:rPr lang="fr-CH" sz="2400" dirty="0"/>
              <a:t>Un </a:t>
            </a:r>
            <a:r>
              <a:rPr lang="fr-CH" sz="2400" b="1" dirty="0"/>
              <a:t>monde connecté</a:t>
            </a:r>
            <a:r>
              <a:rPr lang="fr-CH" sz="2400" dirty="0"/>
              <a:t> où les télécommunications/technologies de </a:t>
            </a:r>
            <a:r>
              <a:rPr lang="fr-CH" sz="2400" dirty="0" smtClean="0"/>
              <a:t>l'information </a:t>
            </a:r>
            <a:r>
              <a:rPr lang="fr-CH" sz="2400" dirty="0"/>
              <a:t>et de la communication </a:t>
            </a:r>
            <a:r>
              <a:rPr lang="fr-CH" sz="2400" b="1" dirty="0" smtClean="0"/>
              <a:t>accélèrent </a:t>
            </a:r>
            <a:r>
              <a:rPr lang="fr-CH" sz="2400" b="1" dirty="0"/>
              <a:t>le progrès humain</a:t>
            </a:r>
            <a:r>
              <a:rPr lang="fr-CH" sz="2400" dirty="0"/>
              <a:t> et </a:t>
            </a:r>
            <a:r>
              <a:rPr lang="fr-CH" sz="2400" b="1" dirty="0"/>
              <a:t>permettent un développement durable pour tous</a:t>
            </a:r>
            <a:endParaRPr lang="en-US" sz="2400" b="1"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54" y="5027692"/>
            <a:ext cx="794345" cy="878452"/>
          </a:xfrm>
          <a:prstGeom prst="rect">
            <a:avLst/>
          </a:prstGeom>
        </p:spPr>
      </p:pic>
      <p:sp>
        <p:nvSpPr>
          <p:cNvPr id="4" name="Rectangle 3"/>
          <p:cNvSpPr/>
          <p:nvPr/>
        </p:nvSpPr>
        <p:spPr>
          <a:xfrm>
            <a:off x="1403648" y="4689781"/>
            <a:ext cx="2066078" cy="369332"/>
          </a:xfrm>
          <a:prstGeom prst="rect">
            <a:avLst/>
          </a:prstGeom>
        </p:spPr>
        <p:txBody>
          <a:bodyPr wrap="none">
            <a:spAutoFit/>
          </a:bodyPr>
          <a:lstStyle/>
          <a:p>
            <a:r>
              <a:rPr lang="en-US" dirty="0">
                <a:sym typeface="Wingdings" panose="05000000000000000000" pitchFamily="2" charset="2"/>
              </a:rPr>
              <a:t> </a:t>
            </a:r>
            <a:r>
              <a:rPr lang="fr-CH" dirty="0"/>
              <a:t>Vision </a:t>
            </a:r>
            <a:r>
              <a:rPr lang="fr-CH" dirty="0" smtClean="0"/>
              <a:t>proposée</a:t>
            </a:r>
            <a:r>
              <a:rPr lang="en-US" dirty="0" smtClean="0"/>
              <a:t>:</a:t>
            </a:r>
            <a:endParaRPr lang="en-US" dirty="0"/>
          </a:p>
        </p:txBody>
      </p:sp>
    </p:spTree>
    <p:extLst>
      <p:ext uri="{BB962C8B-B14F-4D97-AF65-F5344CB8AC3E}">
        <p14:creationId xmlns:p14="http://schemas.microsoft.com/office/powerpoint/2010/main" val="41989830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DDD2957A-38BF-4766-88FD-46AF2F4ED65D}" type="slidenum">
              <a:rPr lang="en-US" smtClean="0"/>
              <a:t>17</a:t>
            </a:fld>
            <a:endParaRPr lang="en-US"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547" y="1556526"/>
            <a:ext cx="794345" cy="878452"/>
          </a:xfrm>
          <a:prstGeom prst="rect">
            <a:avLst/>
          </a:prstGeom>
        </p:spPr>
      </p:pic>
      <p:sp>
        <p:nvSpPr>
          <p:cNvPr id="14" name="TextBox 13"/>
          <p:cNvSpPr txBox="1"/>
          <p:nvPr/>
        </p:nvSpPr>
        <p:spPr>
          <a:xfrm>
            <a:off x="1979712" y="1493994"/>
            <a:ext cx="6840760" cy="1492716"/>
          </a:xfrm>
          <a:prstGeom prst="rect">
            <a:avLst/>
          </a:prstGeom>
          <a:noFill/>
        </p:spPr>
        <p:txBody>
          <a:bodyPr wrap="square" rtlCol="0">
            <a:spAutoFit/>
          </a:bodyPr>
          <a:lstStyle/>
          <a:p>
            <a:r>
              <a:rPr lang="fr-CH" sz="2000" dirty="0" smtClean="0"/>
              <a:t>"</a:t>
            </a:r>
            <a:r>
              <a:rPr lang="fr-CH" sz="1700" b="1" dirty="0" smtClean="0"/>
              <a:t>Promouvoir</a:t>
            </a:r>
            <a:r>
              <a:rPr lang="fr-CH" sz="1700" dirty="0"/>
              <a:t>, </a:t>
            </a:r>
            <a:r>
              <a:rPr lang="fr-CH" sz="1700" b="1" dirty="0"/>
              <a:t>faciliter</a:t>
            </a:r>
            <a:r>
              <a:rPr lang="fr-CH" sz="1700" dirty="0"/>
              <a:t> et </a:t>
            </a:r>
            <a:r>
              <a:rPr lang="fr-CH" sz="1700" b="1" dirty="0"/>
              <a:t>encourager </a:t>
            </a:r>
            <a:r>
              <a:rPr lang="fr-CH" sz="1700" b="1" dirty="0" smtClean="0"/>
              <a:t>l'accès </a:t>
            </a:r>
            <a:r>
              <a:rPr lang="fr-CH" sz="1700" b="1" dirty="0"/>
              <a:t>universel</a:t>
            </a:r>
            <a:r>
              <a:rPr lang="fr-CH" sz="1700" dirty="0"/>
              <a:t>, à un </a:t>
            </a:r>
            <a:r>
              <a:rPr lang="fr-CH" sz="1700" b="1" dirty="0"/>
              <a:t>coût abordable</a:t>
            </a:r>
            <a:r>
              <a:rPr lang="fr-CH" sz="1700" dirty="0"/>
              <a:t>, </a:t>
            </a:r>
            <a:r>
              <a:rPr lang="fr-CH" sz="1700" b="1" dirty="0"/>
              <a:t>aux réseaux, services et applications de télécommunication/technologies de </a:t>
            </a:r>
            <a:r>
              <a:rPr lang="fr-CH" sz="1700" b="1" dirty="0" smtClean="0"/>
              <a:t>l'information </a:t>
            </a:r>
            <a:r>
              <a:rPr lang="fr-CH" sz="1700" b="1" dirty="0"/>
              <a:t>et de la communication ainsi que </a:t>
            </a:r>
            <a:r>
              <a:rPr lang="fr-CH" sz="1700" b="1" dirty="0" smtClean="0"/>
              <a:t>l'utilisation </a:t>
            </a:r>
            <a:r>
              <a:rPr lang="fr-CH" sz="1700" b="1" dirty="0"/>
              <a:t>de ces réseaux</a:t>
            </a:r>
            <a:r>
              <a:rPr lang="fr-CH" sz="1700" dirty="0"/>
              <a:t>, </a:t>
            </a:r>
            <a:r>
              <a:rPr lang="fr-CH" sz="1700" b="1" dirty="0"/>
              <a:t>services</a:t>
            </a:r>
            <a:r>
              <a:rPr lang="fr-CH" sz="1700" dirty="0"/>
              <a:t> et </a:t>
            </a:r>
            <a:r>
              <a:rPr lang="fr-CH" sz="1700" b="1" dirty="0"/>
              <a:t>applications</a:t>
            </a:r>
            <a:r>
              <a:rPr lang="fr-CH" sz="1700" dirty="0"/>
              <a:t> au </a:t>
            </a:r>
            <a:r>
              <a:rPr lang="fr-CH" sz="1700" b="1" dirty="0"/>
              <a:t>service </a:t>
            </a:r>
            <a:r>
              <a:rPr lang="fr-CH" sz="1700" b="1" dirty="0" smtClean="0"/>
              <a:t>d'une </a:t>
            </a:r>
            <a:r>
              <a:rPr lang="fr-CH" sz="1700" b="1" dirty="0"/>
              <a:t>croissance </a:t>
            </a:r>
            <a:r>
              <a:rPr lang="fr-CH" sz="1700" dirty="0"/>
              <a:t>et</a:t>
            </a:r>
            <a:r>
              <a:rPr lang="fr-CH" sz="1700" b="1" dirty="0"/>
              <a:t> </a:t>
            </a:r>
            <a:r>
              <a:rPr lang="fr-CH" sz="1700" b="1" dirty="0" smtClean="0"/>
              <a:t>d'un </a:t>
            </a:r>
            <a:r>
              <a:rPr lang="fr-CH" sz="1700" b="1" dirty="0"/>
              <a:t>développement socio-économiques </a:t>
            </a:r>
            <a:r>
              <a:rPr lang="fr-CH" sz="1700" dirty="0"/>
              <a:t>et</a:t>
            </a:r>
            <a:r>
              <a:rPr lang="fr-CH" sz="1700" b="1" dirty="0"/>
              <a:t> écologiquement </a:t>
            </a:r>
            <a:r>
              <a:rPr lang="fr-CH" sz="1700" b="1" dirty="0" smtClean="0"/>
              <a:t>durables</a:t>
            </a:r>
            <a:r>
              <a:rPr lang="fr-CH" sz="2000" dirty="0" smtClean="0"/>
              <a:t>"</a:t>
            </a:r>
            <a:endParaRPr lang="en-US" sz="2000" dirty="0"/>
          </a:p>
        </p:txBody>
      </p:sp>
      <p:cxnSp>
        <p:nvCxnSpPr>
          <p:cNvPr id="15" name="Straight Connector 14"/>
          <p:cNvCxnSpPr/>
          <p:nvPr/>
        </p:nvCxnSpPr>
        <p:spPr>
          <a:xfrm>
            <a:off x="503548" y="3212976"/>
            <a:ext cx="8136904"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Rounded Rectangular Callout 18"/>
          <p:cNvSpPr/>
          <p:nvPr/>
        </p:nvSpPr>
        <p:spPr>
          <a:xfrm>
            <a:off x="2915816" y="260648"/>
            <a:ext cx="5184576" cy="648072"/>
          </a:xfrm>
          <a:prstGeom prst="wedgeRoundRectCallout">
            <a:avLst>
              <a:gd name="adj1" fmla="val -54981"/>
              <a:gd name="adj2" fmla="val -654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fr-CH" sz="1700" dirty="0"/>
              <a:t>La mission désigne les principaux buts généraux </a:t>
            </a:r>
            <a:r>
              <a:rPr lang="fr-CH" sz="1700" dirty="0" smtClean="0"/>
              <a:t/>
            </a:r>
            <a:br>
              <a:rPr lang="fr-CH" sz="1700" dirty="0" smtClean="0"/>
            </a:br>
            <a:r>
              <a:rPr lang="fr-CH" sz="1700" dirty="0" smtClean="0"/>
              <a:t>de l'Union</a:t>
            </a:r>
            <a:r>
              <a:rPr lang="fr-CH" sz="1700" dirty="0"/>
              <a:t>, conformément aux Instruments fondamentaux de </a:t>
            </a:r>
            <a:r>
              <a:rPr lang="fr-CH" sz="1700" dirty="0" smtClean="0"/>
              <a:t>l'UIT</a:t>
            </a:r>
            <a:endParaRPr lang="en-US" sz="1700" dirty="0">
              <a:solidFill>
                <a:schemeClr val="bg1"/>
              </a:solidFill>
            </a:endParaRPr>
          </a:p>
        </p:txBody>
      </p:sp>
      <p:grpSp>
        <p:nvGrpSpPr>
          <p:cNvPr id="5" name="Group 4"/>
          <p:cNvGrpSpPr/>
          <p:nvPr/>
        </p:nvGrpSpPr>
        <p:grpSpPr>
          <a:xfrm>
            <a:off x="859146" y="3284984"/>
            <a:ext cx="7601286" cy="935712"/>
            <a:chOff x="859146" y="3672845"/>
            <a:chExt cx="7601286" cy="935712"/>
          </a:xfrm>
        </p:grpSpPr>
        <p:pic>
          <p:nvPicPr>
            <p:cNvPr id="9" name="Picture 4" descr="Image result for wipo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146" y="3733571"/>
              <a:ext cx="1222047" cy="874986"/>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2081193" y="3672845"/>
              <a:ext cx="6379239" cy="830997"/>
            </a:xfrm>
            <a:prstGeom prst="rect">
              <a:avLst/>
            </a:prstGeom>
            <a:noFill/>
          </p:spPr>
          <p:txBody>
            <a:bodyPr wrap="square" rtlCol="0">
              <a:spAutoFit/>
            </a:bodyPr>
            <a:lstStyle/>
            <a:p>
              <a:r>
                <a:rPr lang="fr-CH" sz="1600" dirty="0" smtClean="0"/>
                <a:t>"Promouvoir l'innovation </a:t>
              </a:r>
              <a:r>
                <a:rPr lang="fr-CH" sz="1600" dirty="0"/>
                <a:t>et la créativité pour le développement économique social et culturel de tous les pays, à </a:t>
              </a:r>
              <a:r>
                <a:rPr lang="fr-CH" sz="1600" dirty="0" smtClean="0"/>
                <a:t>l'aide d'un </a:t>
              </a:r>
              <a:r>
                <a:rPr lang="fr-CH" sz="1600" dirty="0"/>
                <a:t>système international de propriété intellectuelle équilibré et </a:t>
              </a:r>
              <a:r>
                <a:rPr lang="fr-CH" sz="1600" dirty="0" smtClean="0"/>
                <a:t>efficace"</a:t>
              </a:r>
              <a:endParaRPr lang="en-US" sz="1600" dirty="0"/>
            </a:p>
          </p:txBody>
        </p:sp>
      </p:grpSp>
      <p:grpSp>
        <p:nvGrpSpPr>
          <p:cNvPr id="6" name="Group 5"/>
          <p:cNvGrpSpPr/>
          <p:nvPr/>
        </p:nvGrpSpPr>
        <p:grpSpPr>
          <a:xfrm>
            <a:off x="638588" y="4452679"/>
            <a:ext cx="8151439" cy="1077218"/>
            <a:chOff x="290364" y="4473102"/>
            <a:chExt cx="8151439" cy="1077218"/>
          </a:xfrm>
        </p:grpSpPr>
        <p:sp>
          <p:nvSpPr>
            <p:cNvPr id="16" name="TextBox 15"/>
            <p:cNvSpPr txBox="1"/>
            <p:nvPr/>
          </p:nvSpPr>
          <p:spPr>
            <a:xfrm>
              <a:off x="1444079" y="4473102"/>
              <a:ext cx="6997724" cy="1077218"/>
            </a:xfrm>
            <a:prstGeom prst="rect">
              <a:avLst/>
            </a:prstGeom>
            <a:noFill/>
          </p:spPr>
          <p:txBody>
            <a:bodyPr wrap="square" rtlCol="0">
              <a:spAutoFit/>
            </a:bodyPr>
            <a:lstStyle/>
            <a:p>
              <a:r>
                <a:rPr lang="fr-CH" sz="1600" dirty="0" smtClean="0"/>
                <a:t>"En </a:t>
              </a:r>
              <a:r>
                <a:rPr lang="fr-CH" sz="1600" dirty="0"/>
                <a:t>tant </a:t>
              </a:r>
              <a:r>
                <a:rPr lang="fr-CH" sz="1600" dirty="0" smtClean="0"/>
                <a:t>qu'institution </a:t>
              </a:r>
              <a:r>
                <a:rPr lang="fr-CH" sz="1600" dirty="0"/>
                <a:t>spécialisée des Nations Unies, </a:t>
              </a:r>
              <a:r>
                <a:rPr lang="fr-CH" sz="1600" dirty="0" smtClean="0"/>
                <a:t>l'UNESCO</a:t>
              </a:r>
              <a:r>
                <a:rPr lang="fr-CH" sz="1600" dirty="0"/>
                <a:t>, conformément à sa Constitution, contribue au maintien de la paix, à </a:t>
              </a:r>
              <a:r>
                <a:rPr lang="fr-CH" sz="1600" dirty="0" smtClean="0"/>
                <a:t>l'élimination </a:t>
              </a:r>
              <a:r>
                <a:rPr lang="fr-CH" sz="1600" dirty="0"/>
                <a:t>de la pauvreté, au développement durable et au dialogue interculturel à travers </a:t>
              </a:r>
              <a:r>
                <a:rPr lang="fr-CH" sz="1600" dirty="0" smtClean="0"/>
                <a:t>l'éducation</a:t>
              </a:r>
              <a:r>
                <a:rPr lang="fr-CH" sz="1600" dirty="0"/>
                <a:t>, les sciences, la culture, la communication et </a:t>
              </a:r>
              <a:r>
                <a:rPr lang="fr-CH" sz="1600" dirty="0" smtClean="0"/>
                <a:t>l'information"</a:t>
              </a:r>
              <a:endParaRPr lang="en-US" sz="1600" dirty="0"/>
            </a:p>
          </p:txBody>
        </p:sp>
        <p:pic>
          <p:nvPicPr>
            <p:cNvPr id="9218" name="Picture 2" descr="Image result for unesco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364" y="4473102"/>
              <a:ext cx="1179319" cy="100460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9"/>
          <p:cNvGrpSpPr/>
          <p:nvPr/>
        </p:nvGrpSpPr>
        <p:grpSpPr>
          <a:xfrm>
            <a:off x="812652" y="5805264"/>
            <a:ext cx="7999039" cy="830997"/>
            <a:chOff x="486291" y="2014082"/>
            <a:chExt cx="7999039" cy="830997"/>
          </a:xfrm>
        </p:grpSpPr>
        <p:pic>
          <p:nvPicPr>
            <p:cNvPr id="21" name="Picture 20"/>
            <p:cNvPicPr>
              <a:picLocks noChangeAspect="1"/>
            </p:cNvPicPr>
            <p:nvPr/>
          </p:nvPicPr>
          <p:blipFill>
            <a:blip r:embed="rId6"/>
            <a:stretch>
              <a:fillRect/>
            </a:stretch>
          </p:blipFill>
          <p:spPr>
            <a:xfrm>
              <a:off x="486291" y="2137411"/>
              <a:ext cx="1704004" cy="524743"/>
            </a:xfrm>
            <a:prstGeom prst="rect">
              <a:avLst/>
            </a:prstGeom>
          </p:spPr>
        </p:pic>
        <p:sp>
          <p:nvSpPr>
            <p:cNvPr id="22" name="TextBox 21"/>
            <p:cNvSpPr txBox="1"/>
            <p:nvPr/>
          </p:nvSpPr>
          <p:spPr>
            <a:xfrm>
              <a:off x="2220634" y="2014082"/>
              <a:ext cx="6264696" cy="830997"/>
            </a:xfrm>
            <a:prstGeom prst="rect">
              <a:avLst/>
            </a:prstGeom>
            <a:noFill/>
          </p:spPr>
          <p:txBody>
            <a:bodyPr wrap="square" rtlCol="0">
              <a:spAutoFit/>
            </a:bodyPr>
            <a:lstStyle/>
            <a:p>
              <a:r>
                <a:rPr lang="fr-CH" sz="1600" dirty="0" smtClean="0"/>
                <a:t>"Stimuler </a:t>
              </a:r>
              <a:r>
                <a:rPr lang="fr-CH" sz="1600" dirty="0"/>
                <a:t>le développement durable de services postaux universels de qualité, efficaces et accessibles, pour faciliter la communication entre habitants de la planète </a:t>
              </a:r>
              <a:r>
                <a:rPr lang="fr-CH" sz="1600" dirty="0" smtClean="0"/>
                <a:t>en</a:t>
              </a:r>
              <a:r>
                <a:rPr lang="en-US" sz="1600" dirty="0" smtClean="0"/>
                <a:t> … (…)</a:t>
              </a:r>
              <a:r>
                <a:rPr lang="fr-CH" sz="1600" dirty="0" smtClean="0"/>
                <a:t>"</a:t>
              </a:r>
              <a:endParaRPr lang="en-US" sz="1600" dirty="0"/>
            </a:p>
          </p:txBody>
        </p:sp>
      </p:grpSp>
      <p:sp useBgFill="1">
        <p:nvSpPr>
          <p:cNvPr id="18" name="Rectangle 17"/>
          <p:cNvSpPr/>
          <p:nvPr/>
        </p:nvSpPr>
        <p:spPr>
          <a:xfrm>
            <a:off x="1728815" y="5956943"/>
            <a:ext cx="821608" cy="507831"/>
          </a:xfrm>
          <a:prstGeom prst="rect">
            <a:avLst/>
          </a:prstGeom>
        </p:spPr>
        <p:txBody>
          <a:bodyPr wrap="square">
            <a:spAutoFit/>
          </a:bodyPr>
          <a:lstStyle/>
          <a:p>
            <a:r>
              <a:rPr lang="fr-FR" sz="900" dirty="0" smtClean="0">
                <a:solidFill>
                  <a:schemeClr val="accent1">
                    <a:lumMod val="75000"/>
                  </a:schemeClr>
                </a:solidFill>
                <a:latin typeface="Calibri" panose="020F0502020204030204" pitchFamily="34" charset="0"/>
                <a:ea typeface="SimSun" panose="02010600030101010101" pitchFamily="2" charset="-122"/>
                <a:cs typeface="Arial" panose="020B0604020202020204" pitchFamily="34" charset="0"/>
              </a:rPr>
              <a:t>UNION</a:t>
            </a:r>
            <a:br>
              <a:rPr lang="fr-FR" sz="900" dirty="0" smtClean="0">
                <a:solidFill>
                  <a:schemeClr val="accent1">
                    <a:lumMod val="75000"/>
                  </a:schemeClr>
                </a:solidFill>
                <a:latin typeface="Calibri" panose="020F0502020204030204" pitchFamily="34" charset="0"/>
                <a:ea typeface="SimSun" panose="02010600030101010101" pitchFamily="2" charset="-122"/>
                <a:cs typeface="Arial" panose="020B0604020202020204" pitchFamily="34" charset="0"/>
              </a:rPr>
            </a:br>
            <a:r>
              <a:rPr lang="fr-FR" sz="900" dirty="0" smtClean="0">
                <a:solidFill>
                  <a:schemeClr val="accent1">
                    <a:lumMod val="75000"/>
                  </a:schemeClr>
                </a:solidFill>
                <a:latin typeface="Calibri" panose="020F0502020204030204" pitchFamily="34" charset="0"/>
                <a:ea typeface="SimSun" panose="02010600030101010101" pitchFamily="2" charset="-122"/>
                <a:cs typeface="Arial" panose="020B0604020202020204" pitchFamily="34" charset="0"/>
              </a:rPr>
              <a:t>POSTALE </a:t>
            </a:r>
            <a:br>
              <a:rPr lang="fr-FR" sz="900" dirty="0" smtClean="0">
                <a:solidFill>
                  <a:schemeClr val="accent1">
                    <a:lumMod val="75000"/>
                  </a:schemeClr>
                </a:solidFill>
                <a:latin typeface="Calibri" panose="020F0502020204030204" pitchFamily="34" charset="0"/>
                <a:ea typeface="SimSun" panose="02010600030101010101" pitchFamily="2" charset="-122"/>
                <a:cs typeface="Arial" panose="020B0604020202020204" pitchFamily="34" charset="0"/>
              </a:rPr>
            </a:br>
            <a:r>
              <a:rPr lang="fr-FR" sz="900" dirty="0" smtClean="0">
                <a:solidFill>
                  <a:schemeClr val="accent1">
                    <a:lumMod val="75000"/>
                  </a:schemeClr>
                </a:solidFill>
                <a:latin typeface="Calibri" panose="020F0502020204030204" pitchFamily="34" charset="0"/>
                <a:ea typeface="SimSun" panose="02010600030101010101" pitchFamily="2" charset="-122"/>
                <a:cs typeface="Arial" panose="020B0604020202020204" pitchFamily="34" charset="0"/>
              </a:rPr>
              <a:t>UNIVERSELLE</a:t>
            </a:r>
            <a:endParaRPr lang="en-GB" sz="900" dirty="0">
              <a:solidFill>
                <a:schemeClr val="accent1">
                  <a:lumMod val="75000"/>
                </a:schemeClr>
              </a:solidFill>
            </a:endParaRPr>
          </a:p>
        </p:txBody>
      </p:sp>
      <p:sp useBgFill="1">
        <p:nvSpPr>
          <p:cNvPr id="23" name="Rectangle 22"/>
          <p:cNvSpPr/>
          <p:nvPr/>
        </p:nvSpPr>
        <p:spPr>
          <a:xfrm>
            <a:off x="312741" y="5060657"/>
            <a:ext cx="1368152" cy="507831"/>
          </a:xfrm>
          <a:prstGeom prst="rect">
            <a:avLst/>
          </a:prstGeom>
        </p:spPr>
        <p:txBody>
          <a:bodyPr wrap="square">
            <a:spAutoFit/>
          </a:bodyPr>
          <a:lstStyle/>
          <a:p>
            <a:pPr algn="r"/>
            <a:r>
              <a:rPr lang="fr-CH" sz="900" dirty="0">
                <a:solidFill>
                  <a:srgbClr val="4D7CB0"/>
                </a:solidFill>
              </a:rPr>
              <a:t>Organisation des Nations Unies pour l'éducation, la science et la culture</a:t>
            </a:r>
            <a:endParaRPr lang="en-GB" sz="900" dirty="0">
              <a:solidFill>
                <a:schemeClr val="accent1">
                  <a:lumMod val="75000"/>
                </a:schemeClr>
              </a:solidFill>
            </a:endParaRPr>
          </a:p>
        </p:txBody>
      </p:sp>
      <p:sp useBgFill="1">
        <p:nvSpPr>
          <p:cNvPr id="24" name="Rectangle 23"/>
          <p:cNvSpPr/>
          <p:nvPr/>
        </p:nvSpPr>
        <p:spPr>
          <a:xfrm>
            <a:off x="799553" y="3875198"/>
            <a:ext cx="1344201" cy="600164"/>
          </a:xfrm>
          <a:prstGeom prst="rect">
            <a:avLst/>
          </a:prstGeom>
        </p:spPr>
        <p:txBody>
          <a:bodyPr wrap="square">
            <a:spAutoFit/>
          </a:bodyPr>
          <a:lstStyle/>
          <a:p>
            <a:r>
              <a:rPr lang="fr-CH" sz="900" b="1" dirty="0">
                <a:solidFill>
                  <a:srgbClr val="4D7CB0"/>
                </a:solidFill>
              </a:rPr>
              <a:t>OMPI</a:t>
            </a:r>
            <a:r>
              <a:rPr lang="fr-FR" sz="900" dirty="0" smtClean="0">
                <a:solidFill>
                  <a:schemeClr val="accent1">
                    <a:lumMod val="75000"/>
                  </a:schemeClr>
                </a:solidFill>
                <a:latin typeface="Calibri" panose="020F0502020204030204" pitchFamily="34" charset="0"/>
                <a:ea typeface="SimSun" panose="02010600030101010101" pitchFamily="2" charset="-122"/>
                <a:cs typeface="Arial" panose="020B0604020202020204" pitchFamily="34" charset="0"/>
              </a:rPr>
              <a:t/>
            </a:r>
            <a:br>
              <a:rPr lang="fr-FR" sz="900" dirty="0" smtClean="0">
                <a:solidFill>
                  <a:schemeClr val="accent1">
                    <a:lumMod val="75000"/>
                  </a:schemeClr>
                </a:solidFill>
                <a:latin typeface="Calibri" panose="020F0502020204030204" pitchFamily="34" charset="0"/>
                <a:ea typeface="SimSun" panose="02010600030101010101" pitchFamily="2" charset="-122"/>
                <a:cs typeface="Arial" panose="020B0604020202020204" pitchFamily="34" charset="0"/>
              </a:rPr>
            </a:br>
            <a:r>
              <a:rPr lang="fr-CH" sz="800" dirty="0">
                <a:solidFill>
                  <a:srgbClr val="4D7CB0"/>
                </a:solidFill>
              </a:rPr>
              <a:t>ORGANISATION MONDIALE DE LA PROPRIÉTÉ INTELLECTUELLE</a:t>
            </a:r>
            <a:endParaRPr lang="en-GB" sz="800" dirty="0">
              <a:solidFill>
                <a:schemeClr val="accent1">
                  <a:lumMod val="75000"/>
                </a:schemeClr>
              </a:solidFill>
            </a:endParaRPr>
          </a:p>
        </p:txBody>
      </p:sp>
    </p:spTree>
    <p:extLst>
      <p:ext uri="{BB962C8B-B14F-4D97-AF65-F5344CB8AC3E}">
        <p14:creationId xmlns:p14="http://schemas.microsoft.com/office/powerpoint/2010/main" val="6383441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Mission – </a:t>
            </a:r>
            <a:r>
              <a:rPr lang="en-US" dirty="0"/>
              <a:t>P</a:t>
            </a:r>
            <a:r>
              <a:rPr lang="en-US" dirty="0" smtClean="0"/>
              <a:t>roposition à examiner</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DDD2957A-38BF-4766-88FD-46AF2F4ED65D}" type="slidenum">
              <a:rPr lang="en-US" smtClean="0"/>
              <a:t>18</a:t>
            </a:fld>
            <a:endParaRPr lang="en-US"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088" y="4837907"/>
            <a:ext cx="794345" cy="878452"/>
          </a:xfrm>
          <a:prstGeom prst="rect">
            <a:avLst/>
          </a:prstGeom>
        </p:spPr>
      </p:pic>
      <p:sp>
        <p:nvSpPr>
          <p:cNvPr id="14" name="TextBox 13"/>
          <p:cNvSpPr txBox="1"/>
          <p:nvPr/>
        </p:nvSpPr>
        <p:spPr>
          <a:xfrm>
            <a:off x="1979712" y="1412776"/>
            <a:ext cx="6840760" cy="1508105"/>
          </a:xfrm>
          <a:prstGeom prst="rect">
            <a:avLst/>
          </a:prstGeom>
          <a:noFill/>
        </p:spPr>
        <p:txBody>
          <a:bodyPr wrap="square" rtlCol="0">
            <a:spAutoFit/>
          </a:bodyPr>
          <a:lstStyle/>
          <a:p>
            <a:r>
              <a:rPr lang="fr-CH" dirty="0" smtClean="0"/>
              <a:t>"</a:t>
            </a:r>
            <a:r>
              <a:rPr lang="fr-CH" b="1" dirty="0" smtClean="0"/>
              <a:t>Promouvoir</a:t>
            </a:r>
            <a:r>
              <a:rPr lang="fr-CH" dirty="0"/>
              <a:t>, </a:t>
            </a:r>
            <a:r>
              <a:rPr lang="fr-CH" b="1" dirty="0"/>
              <a:t>faciliter</a:t>
            </a:r>
            <a:r>
              <a:rPr lang="fr-CH" dirty="0"/>
              <a:t> et </a:t>
            </a:r>
            <a:r>
              <a:rPr lang="fr-CH" b="1" dirty="0"/>
              <a:t>encourager </a:t>
            </a:r>
            <a:r>
              <a:rPr lang="fr-CH" b="1" dirty="0" smtClean="0"/>
              <a:t>l'accès </a:t>
            </a:r>
            <a:r>
              <a:rPr lang="fr-CH" b="1" dirty="0"/>
              <a:t>universel</a:t>
            </a:r>
            <a:r>
              <a:rPr lang="fr-CH" dirty="0"/>
              <a:t>, </a:t>
            </a:r>
            <a:r>
              <a:rPr lang="fr-CH" b="1" dirty="0"/>
              <a:t>à un coût abordable</a:t>
            </a:r>
            <a:r>
              <a:rPr lang="fr-CH" dirty="0"/>
              <a:t>, </a:t>
            </a:r>
            <a:r>
              <a:rPr lang="fr-CH" b="1" dirty="0"/>
              <a:t>aux réseaux, services</a:t>
            </a:r>
            <a:r>
              <a:rPr lang="fr-CH" dirty="0"/>
              <a:t> et </a:t>
            </a:r>
            <a:r>
              <a:rPr lang="fr-CH" b="1" dirty="0"/>
              <a:t>applications de télécommunication/technologies de </a:t>
            </a:r>
            <a:r>
              <a:rPr lang="fr-CH" b="1" dirty="0" smtClean="0"/>
              <a:t>l'information </a:t>
            </a:r>
            <a:r>
              <a:rPr lang="fr-CH" b="1" dirty="0"/>
              <a:t>et de la communication</a:t>
            </a:r>
            <a:r>
              <a:rPr lang="fr-CH" dirty="0"/>
              <a:t> et leur </a:t>
            </a:r>
            <a:r>
              <a:rPr lang="fr-CH" b="1" dirty="0"/>
              <a:t>utilisation</a:t>
            </a:r>
            <a:r>
              <a:rPr lang="fr-CH" dirty="0"/>
              <a:t> au service </a:t>
            </a:r>
            <a:r>
              <a:rPr lang="fr-CH" dirty="0" smtClean="0"/>
              <a:t>d'une </a:t>
            </a:r>
            <a:r>
              <a:rPr lang="fr-CH" b="1" dirty="0"/>
              <a:t>croissance et </a:t>
            </a:r>
            <a:r>
              <a:rPr lang="fr-CH" b="1" dirty="0" smtClean="0"/>
              <a:t>d'un </a:t>
            </a:r>
            <a:r>
              <a:rPr lang="fr-CH" b="1" dirty="0"/>
              <a:t>développement socio-économiques </a:t>
            </a:r>
            <a:r>
              <a:rPr lang="fr-CH" dirty="0"/>
              <a:t>et</a:t>
            </a:r>
            <a:r>
              <a:rPr lang="fr-CH" b="1" dirty="0"/>
              <a:t> écologiquement </a:t>
            </a:r>
            <a:r>
              <a:rPr lang="fr-CH" b="1" dirty="0" smtClean="0"/>
              <a:t>durables</a:t>
            </a:r>
            <a:r>
              <a:rPr lang="fr-CH" dirty="0" smtClean="0"/>
              <a:t>"</a:t>
            </a:r>
            <a:endParaRPr lang="en-US" dirty="0"/>
          </a:p>
        </p:txBody>
      </p:sp>
      <p:cxnSp>
        <p:nvCxnSpPr>
          <p:cNvPr id="15" name="Straight Connector 14"/>
          <p:cNvCxnSpPr/>
          <p:nvPr/>
        </p:nvCxnSpPr>
        <p:spPr>
          <a:xfrm>
            <a:off x="503548" y="2996952"/>
            <a:ext cx="8136904"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1331640" y="4720814"/>
            <a:ext cx="7560840" cy="1200329"/>
          </a:xfrm>
          <a:prstGeom prst="rect">
            <a:avLst/>
          </a:prstGeom>
        </p:spPr>
        <p:txBody>
          <a:bodyPr wrap="square">
            <a:spAutoFit/>
          </a:bodyPr>
          <a:lstStyle/>
          <a:p>
            <a:r>
              <a:rPr lang="fr-CH" b="1" dirty="0"/>
              <a:t>Promouvoir, faciliter et encourager </a:t>
            </a:r>
            <a:r>
              <a:rPr lang="fr-CH" b="1" dirty="0" smtClean="0"/>
              <a:t>l'accès </a:t>
            </a:r>
            <a:r>
              <a:rPr lang="fr-CH" b="1" dirty="0"/>
              <a:t>universel, à un coût abordable, aux réseaux, services et applications de télécommunication/technologies de </a:t>
            </a:r>
            <a:r>
              <a:rPr lang="fr-CH" b="1" dirty="0" smtClean="0"/>
              <a:t>l'information </a:t>
            </a:r>
            <a:r>
              <a:rPr lang="fr-CH" b="1" dirty="0"/>
              <a:t>et de la communication et leur utilisation au service du progrès humain et du développement durable</a:t>
            </a:r>
            <a:endParaRPr lang="en-US" b="1" dirty="0"/>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4467" y="1607153"/>
            <a:ext cx="794345" cy="878452"/>
          </a:xfrm>
          <a:prstGeom prst="rect">
            <a:avLst/>
          </a:prstGeom>
        </p:spPr>
      </p:pic>
      <p:sp>
        <p:nvSpPr>
          <p:cNvPr id="17" name="Rectangle 16"/>
          <p:cNvSpPr/>
          <p:nvPr/>
        </p:nvSpPr>
        <p:spPr>
          <a:xfrm>
            <a:off x="1331639" y="4424918"/>
            <a:ext cx="2221570" cy="369332"/>
          </a:xfrm>
          <a:prstGeom prst="rect">
            <a:avLst/>
          </a:prstGeom>
        </p:spPr>
        <p:txBody>
          <a:bodyPr wrap="none">
            <a:spAutoFit/>
          </a:bodyPr>
          <a:lstStyle/>
          <a:p>
            <a:r>
              <a:rPr lang="en-US" dirty="0">
                <a:sym typeface="Wingdings" panose="05000000000000000000" pitchFamily="2" charset="2"/>
              </a:rPr>
              <a:t> </a:t>
            </a:r>
            <a:r>
              <a:rPr lang="fr-CH" dirty="0"/>
              <a:t>Mission </a:t>
            </a:r>
            <a:r>
              <a:rPr lang="fr-CH" dirty="0" smtClean="0"/>
              <a:t>proposée</a:t>
            </a:r>
            <a:r>
              <a:rPr lang="en-US" dirty="0" smtClean="0"/>
              <a:t>:</a:t>
            </a:r>
            <a:endParaRPr lang="en-US" dirty="0"/>
          </a:p>
        </p:txBody>
      </p:sp>
      <p:sp>
        <p:nvSpPr>
          <p:cNvPr id="13" name="Rectangle 12"/>
          <p:cNvSpPr/>
          <p:nvPr/>
        </p:nvSpPr>
        <p:spPr>
          <a:xfrm>
            <a:off x="1331640" y="3212976"/>
            <a:ext cx="7560840" cy="1323439"/>
          </a:xfrm>
          <a:prstGeom prst="rect">
            <a:avLst/>
          </a:prstGeom>
        </p:spPr>
        <p:txBody>
          <a:bodyPr wrap="square">
            <a:spAutoFit/>
          </a:bodyPr>
          <a:lstStyle/>
          <a:p>
            <a:r>
              <a:rPr lang="fr-CH" sz="1600" dirty="0" smtClean="0"/>
              <a:t>"</a:t>
            </a:r>
            <a:r>
              <a:rPr lang="fr-CH" sz="1600" b="1" dirty="0" smtClean="0"/>
              <a:t>Promouvoir</a:t>
            </a:r>
            <a:r>
              <a:rPr lang="fr-CH" sz="1600" dirty="0"/>
              <a:t>, </a:t>
            </a:r>
            <a:r>
              <a:rPr lang="fr-CH" sz="1600" b="1" dirty="0"/>
              <a:t>faciliter</a:t>
            </a:r>
            <a:r>
              <a:rPr lang="fr-CH" sz="1600" dirty="0"/>
              <a:t> et </a:t>
            </a:r>
            <a:r>
              <a:rPr lang="fr-CH" sz="1600" b="1" dirty="0"/>
              <a:t>encourager </a:t>
            </a:r>
            <a:r>
              <a:rPr lang="fr-CH" sz="1600" b="1" dirty="0" smtClean="0"/>
              <a:t>l'accès </a:t>
            </a:r>
            <a:r>
              <a:rPr lang="fr-CH" sz="1600" b="1" dirty="0"/>
              <a:t>universel</a:t>
            </a:r>
            <a:r>
              <a:rPr lang="fr-CH" sz="1600" dirty="0"/>
              <a:t>, </a:t>
            </a:r>
            <a:r>
              <a:rPr lang="fr-CH" sz="1600" b="1" dirty="0"/>
              <a:t>à un coût abordable</a:t>
            </a:r>
            <a:r>
              <a:rPr lang="fr-CH" sz="1600" dirty="0"/>
              <a:t>, </a:t>
            </a:r>
            <a:r>
              <a:rPr lang="fr-CH" sz="1600" b="1" dirty="0"/>
              <a:t>aux réseaux, services</a:t>
            </a:r>
            <a:r>
              <a:rPr lang="fr-CH" sz="1600" dirty="0"/>
              <a:t> et </a:t>
            </a:r>
            <a:r>
              <a:rPr lang="fr-CH" sz="1600" b="1" dirty="0"/>
              <a:t>applications de télécommunication/technologies de </a:t>
            </a:r>
            <a:r>
              <a:rPr lang="fr-CH" sz="1600" b="1" dirty="0" smtClean="0"/>
              <a:t>l'information </a:t>
            </a:r>
            <a:r>
              <a:rPr lang="fr-CH" sz="1600" b="1" dirty="0"/>
              <a:t>et de la communication</a:t>
            </a:r>
            <a:r>
              <a:rPr lang="fr-CH" sz="1600" dirty="0"/>
              <a:t> et leur </a:t>
            </a:r>
            <a:r>
              <a:rPr lang="fr-CH" sz="1600" b="1" dirty="0"/>
              <a:t>utilisation</a:t>
            </a:r>
            <a:r>
              <a:rPr lang="fr-CH" sz="1600" dirty="0"/>
              <a:t> au service </a:t>
            </a:r>
            <a:r>
              <a:rPr lang="fr-CH" sz="1600" strike="sngStrike" dirty="0" smtClean="0">
                <a:solidFill>
                  <a:srgbClr val="FF0000"/>
                </a:solidFill>
              </a:rPr>
              <a:t>d'une </a:t>
            </a:r>
            <a:r>
              <a:rPr lang="fr-CH" sz="1600" b="1" strike="sngStrike" dirty="0">
                <a:solidFill>
                  <a:srgbClr val="FF0000"/>
                </a:solidFill>
              </a:rPr>
              <a:t>croissance et </a:t>
            </a:r>
            <a:r>
              <a:rPr lang="fr-CH" sz="1600" b="1" strike="sngStrike" dirty="0" smtClean="0">
                <a:solidFill>
                  <a:srgbClr val="FF0000"/>
                </a:solidFill>
              </a:rPr>
              <a:t>d'un </a:t>
            </a:r>
            <a:r>
              <a:rPr lang="fr-CH" sz="1600" b="1" strike="sngStrike" dirty="0">
                <a:solidFill>
                  <a:srgbClr val="FF0000"/>
                </a:solidFill>
              </a:rPr>
              <a:t>développement socio-économiques </a:t>
            </a:r>
            <a:r>
              <a:rPr lang="fr-CH" sz="1600" strike="sngStrike" dirty="0">
                <a:solidFill>
                  <a:srgbClr val="FF0000"/>
                </a:solidFill>
              </a:rPr>
              <a:t>et</a:t>
            </a:r>
            <a:r>
              <a:rPr lang="fr-CH" sz="1600" b="1" strike="sngStrike" dirty="0">
                <a:solidFill>
                  <a:srgbClr val="FF0000"/>
                </a:solidFill>
              </a:rPr>
              <a:t> écologiquement </a:t>
            </a:r>
            <a:r>
              <a:rPr lang="fr-CH" sz="1600" b="1" strike="sngStrike" dirty="0" smtClean="0">
                <a:solidFill>
                  <a:srgbClr val="FF0000"/>
                </a:solidFill>
              </a:rPr>
              <a:t>durables</a:t>
            </a:r>
            <a:r>
              <a:rPr lang="fr-CH" sz="1600" b="1" u="sng" dirty="0" smtClean="0">
                <a:solidFill>
                  <a:srgbClr val="FF0000"/>
                </a:solidFill>
              </a:rPr>
              <a:t>du progrès humain et du développement durable</a:t>
            </a:r>
            <a:r>
              <a:rPr lang="fr-CH" sz="1600" dirty="0" smtClean="0"/>
              <a:t>"</a:t>
            </a:r>
            <a:endParaRPr lang="en-US" sz="1600" dirty="0"/>
          </a:p>
        </p:txBody>
      </p:sp>
    </p:spTree>
    <p:extLst>
      <p:ext uri="{BB962C8B-B14F-4D97-AF65-F5344CB8AC3E}">
        <p14:creationId xmlns:p14="http://schemas.microsoft.com/office/powerpoint/2010/main" val="5304113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dirty="0" smtClean="0"/>
              <a:t>Valeurs</a:t>
            </a:r>
            <a:endParaRPr lang="en-US" sz="4200" dirty="0"/>
          </a:p>
        </p:txBody>
      </p:sp>
      <p:sp>
        <p:nvSpPr>
          <p:cNvPr id="3" name="Slide Number Placeholder 2"/>
          <p:cNvSpPr>
            <a:spLocks noGrp="1"/>
          </p:cNvSpPr>
          <p:nvPr>
            <p:ph type="sldNum" sz="quarter" idx="12"/>
          </p:nvPr>
        </p:nvSpPr>
        <p:spPr/>
        <p:txBody>
          <a:bodyPr>
            <a:normAutofit fontScale="85000" lnSpcReduction="20000"/>
          </a:bodyPr>
          <a:lstStyle/>
          <a:p>
            <a:fld id="{DDD2957A-38BF-4766-88FD-46AF2F4ED65D}" type="slidenum">
              <a:rPr lang="en-US" smtClean="0"/>
              <a:t>19</a:t>
            </a:fld>
            <a:endParaRPr lang="en-US"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1556526"/>
            <a:ext cx="794345" cy="878452"/>
          </a:xfrm>
          <a:prstGeom prst="rect">
            <a:avLst/>
          </a:prstGeom>
        </p:spPr>
      </p:pic>
      <p:sp>
        <p:nvSpPr>
          <p:cNvPr id="14" name="TextBox 13"/>
          <p:cNvSpPr txBox="1"/>
          <p:nvPr/>
        </p:nvSpPr>
        <p:spPr>
          <a:xfrm>
            <a:off x="1448502" y="1493993"/>
            <a:ext cx="7371970" cy="1303809"/>
          </a:xfrm>
          <a:prstGeom prst="rect">
            <a:avLst/>
          </a:prstGeom>
          <a:noFill/>
        </p:spPr>
        <p:txBody>
          <a:bodyPr wrap="square" lIns="36000" tIns="36000" rIns="36000" bIns="36000" rtlCol="0">
            <a:spAutoFit/>
          </a:bodyPr>
          <a:lstStyle/>
          <a:p>
            <a:pPr algn="ctr"/>
            <a:r>
              <a:rPr lang="fr-CH" sz="2000" b="1" dirty="0"/>
              <a:t>"Dimension humaine</a:t>
            </a:r>
            <a:r>
              <a:rPr lang="fr-CH" sz="2000" dirty="0"/>
              <a:t>, </a:t>
            </a:r>
            <a:r>
              <a:rPr lang="fr-CH" sz="2000" b="1" dirty="0"/>
              <a:t>orientée </a:t>
            </a:r>
            <a:r>
              <a:rPr lang="fr-CH" sz="2000" b="1" dirty="0" smtClean="0"/>
              <a:t>vers les services</a:t>
            </a:r>
            <a:r>
              <a:rPr lang="fr-CH" sz="2000" dirty="0" smtClean="0"/>
              <a:t> </a:t>
            </a:r>
            <a:r>
              <a:rPr lang="fr-CH" sz="2000" dirty="0"/>
              <a:t>et </a:t>
            </a:r>
            <a:r>
              <a:rPr lang="fr-CH" sz="2000" b="1" dirty="0"/>
              <a:t>axée sur les résultats"</a:t>
            </a:r>
            <a:r>
              <a:rPr lang="fr-CH" sz="2000" dirty="0"/>
              <a:t> "</a:t>
            </a:r>
            <a:r>
              <a:rPr lang="fr-CH" sz="2000" b="1" dirty="0"/>
              <a:t>Inclusion" "Universalité et neutralité" "Synergies </a:t>
            </a:r>
            <a:r>
              <a:rPr lang="fr-CH" sz="2000" b="1" dirty="0" smtClean="0"/>
              <a:t/>
            </a:r>
            <a:br>
              <a:rPr lang="fr-CH" sz="2000" b="1" dirty="0" smtClean="0"/>
            </a:br>
            <a:r>
              <a:rPr lang="fr-CH" sz="2000" b="1" dirty="0" smtClean="0"/>
              <a:t>grâce </a:t>
            </a:r>
            <a:r>
              <a:rPr lang="fr-CH" sz="2000" b="1" dirty="0"/>
              <a:t>à la collaboration" "Esprit </a:t>
            </a:r>
            <a:r>
              <a:rPr lang="fr-CH" sz="2000" b="1" dirty="0" smtClean="0"/>
              <a:t>d'innovation</a:t>
            </a:r>
            <a:r>
              <a:rPr lang="fr-CH" sz="2000" b="1" dirty="0"/>
              <a:t>" "Efficacité" </a:t>
            </a:r>
            <a:r>
              <a:rPr lang="fr-CH" sz="2000" b="1" dirty="0" smtClean="0"/>
              <a:t/>
            </a:r>
            <a:br>
              <a:rPr lang="fr-CH" sz="2000" b="1" dirty="0" smtClean="0"/>
            </a:br>
            <a:r>
              <a:rPr lang="fr-CH" sz="2000" b="1" dirty="0" smtClean="0"/>
              <a:t>"</a:t>
            </a:r>
            <a:r>
              <a:rPr lang="fr-CH" sz="2000" b="1" dirty="0"/>
              <a:t>Amélioration continue" "Transparence"</a:t>
            </a:r>
            <a:endParaRPr lang="en-US" sz="2000" dirty="0"/>
          </a:p>
        </p:txBody>
      </p:sp>
      <p:cxnSp>
        <p:nvCxnSpPr>
          <p:cNvPr id="15" name="Straight Connector 14"/>
          <p:cNvCxnSpPr/>
          <p:nvPr/>
        </p:nvCxnSpPr>
        <p:spPr>
          <a:xfrm>
            <a:off x="503548" y="3068960"/>
            <a:ext cx="8136904"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Rounded Rectangular Callout 18"/>
          <p:cNvSpPr/>
          <p:nvPr/>
        </p:nvSpPr>
        <p:spPr>
          <a:xfrm>
            <a:off x="2555776" y="260648"/>
            <a:ext cx="5544616" cy="648072"/>
          </a:xfrm>
          <a:prstGeom prst="wedgeRoundRectCallout">
            <a:avLst>
              <a:gd name="adj1" fmla="val -54981"/>
              <a:gd name="adj2" fmla="val -654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fr-CH" dirty="0"/>
              <a:t>Convictions communes à toute </a:t>
            </a:r>
            <a:r>
              <a:rPr lang="fr-CH" dirty="0" smtClean="0"/>
              <a:t>l'UIT </a:t>
            </a:r>
            <a:r>
              <a:rPr lang="fr-CH" dirty="0"/>
              <a:t>qui déterminent ses priorités et guident tous les processus décisionnels</a:t>
            </a:r>
            <a:endParaRPr lang="en-US" dirty="0">
              <a:solidFill>
                <a:schemeClr val="bg1"/>
              </a:solidFill>
            </a:endParaRPr>
          </a:p>
        </p:txBody>
      </p:sp>
      <p:grpSp>
        <p:nvGrpSpPr>
          <p:cNvPr id="5" name="Group 4"/>
          <p:cNvGrpSpPr/>
          <p:nvPr/>
        </p:nvGrpSpPr>
        <p:grpSpPr>
          <a:xfrm>
            <a:off x="2195736" y="3212978"/>
            <a:ext cx="6624736" cy="1077218"/>
            <a:chOff x="2051720" y="3125553"/>
            <a:chExt cx="6552728" cy="1108000"/>
          </a:xfrm>
        </p:grpSpPr>
        <p:sp>
          <p:nvSpPr>
            <p:cNvPr id="29" name="TextBox 28"/>
            <p:cNvSpPr txBox="1"/>
            <p:nvPr/>
          </p:nvSpPr>
          <p:spPr>
            <a:xfrm>
              <a:off x="4251245" y="3125553"/>
              <a:ext cx="4353203" cy="1108000"/>
            </a:xfrm>
            <a:prstGeom prst="rect">
              <a:avLst/>
            </a:prstGeom>
            <a:noFill/>
          </p:spPr>
          <p:txBody>
            <a:bodyPr wrap="square" rtlCol="0">
              <a:spAutoFit/>
            </a:bodyPr>
            <a:lstStyle/>
            <a:p>
              <a:r>
                <a:rPr lang="fr-CH" sz="1600" dirty="0" smtClean="0"/>
                <a:t>"</a:t>
              </a:r>
              <a:r>
                <a:rPr lang="fr-CH" sz="1600" dirty="0"/>
                <a:t>Appropriation et capacité nationales"</a:t>
              </a:r>
              <a:endParaRPr lang="en-GB" sz="1600" dirty="0"/>
            </a:p>
            <a:p>
              <a:r>
                <a:rPr lang="fr-CH" sz="1600" dirty="0"/>
                <a:t>"Obligation de </a:t>
              </a:r>
              <a:r>
                <a:rPr lang="fr-CH" sz="1600" dirty="0" smtClean="0"/>
                <a:t>résultats </a:t>
              </a:r>
              <a:r>
                <a:rPr lang="fr-CH" sz="1600" dirty="0"/>
                <a:t>et transparence "</a:t>
              </a:r>
              <a:endParaRPr lang="en-GB" sz="1600" dirty="0"/>
            </a:p>
            <a:p>
              <a:r>
                <a:rPr lang="fr-CH" sz="1600" dirty="0"/>
                <a:t>"Partenariats et coordination"</a:t>
              </a:r>
              <a:endParaRPr lang="en-GB" sz="1600" dirty="0"/>
            </a:p>
            <a:p>
              <a:r>
                <a:rPr lang="fr-CH" sz="1600" dirty="0"/>
                <a:t>"Excellence</a:t>
              </a:r>
              <a:r>
                <a:rPr lang="fr-CH" sz="1600" dirty="0" smtClean="0"/>
                <a:t>"</a:t>
              </a:r>
              <a:endParaRPr lang="en-US" sz="1600" dirty="0"/>
            </a:p>
          </p:txBody>
        </p:sp>
        <p:pic>
          <p:nvPicPr>
            <p:cNvPr id="30" name="Picture 2" descr="Image result for unops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1720" y="3236496"/>
              <a:ext cx="2080274" cy="3804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p:cNvGrpSpPr/>
          <p:nvPr/>
        </p:nvGrpSpPr>
        <p:grpSpPr>
          <a:xfrm>
            <a:off x="685657" y="4653136"/>
            <a:ext cx="7280064" cy="901034"/>
            <a:chOff x="1067389" y="4353447"/>
            <a:chExt cx="7280064" cy="901034"/>
          </a:xfrm>
        </p:grpSpPr>
        <p:pic>
          <p:nvPicPr>
            <p:cNvPr id="34" name="Picture 4" descr="Image result for wipo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7389" y="4379495"/>
              <a:ext cx="1222047" cy="874986"/>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p:nvSpPr>
          <p:spPr>
            <a:xfrm>
              <a:off x="1765541" y="4353447"/>
              <a:ext cx="6581912" cy="738664"/>
            </a:xfrm>
            <a:prstGeom prst="rect">
              <a:avLst/>
            </a:prstGeom>
            <a:noFill/>
          </p:spPr>
          <p:txBody>
            <a:bodyPr wrap="square" rtlCol="0">
              <a:spAutoFit/>
            </a:bodyPr>
            <a:lstStyle/>
            <a:p>
              <a:r>
                <a:rPr lang="fr-CH" sz="1400" dirty="0" smtClean="0"/>
                <a:t>"</a:t>
              </a:r>
              <a:r>
                <a:rPr lang="fr-CH" sz="1400" dirty="0"/>
                <a:t>Orientation vers les </a:t>
              </a:r>
              <a:r>
                <a:rPr lang="fr-CH" sz="1400" dirty="0" smtClean="0"/>
                <a:t>services" </a:t>
              </a:r>
              <a:r>
                <a:rPr lang="fr-CH" sz="1400" dirty="0"/>
                <a:t>"Unité dans </a:t>
              </a:r>
              <a:r>
                <a:rPr lang="fr-CH" sz="1400" dirty="0" smtClean="0"/>
                <a:t>l'action" "</a:t>
              </a:r>
              <a:r>
                <a:rPr lang="fr-CH" sz="1400" dirty="0"/>
                <a:t>Responsabilité pour les </a:t>
              </a:r>
              <a:r>
                <a:rPr lang="fr-CH" sz="1400" dirty="0" smtClean="0"/>
                <a:t>résultats" "Responsabilité au niveau de l'environnement, au niveau social et au niveau de la gouvernance"</a:t>
              </a:r>
              <a:endParaRPr lang="en-US" sz="1400" dirty="0"/>
            </a:p>
          </p:txBody>
        </p:sp>
      </p:grpSp>
      <p:grpSp>
        <p:nvGrpSpPr>
          <p:cNvPr id="8" name="Group 7"/>
          <p:cNvGrpSpPr/>
          <p:nvPr/>
        </p:nvGrpSpPr>
        <p:grpSpPr>
          <a:xfrm>
            <a:off x="4139952" y="5602014"/>
            <a:ext cx="4524923" cy="1200329"/>
            <a:chOff x="3575469" y="5714137"/>
            <a:chExt cx="4524923" cy="1200329"/>
          </a:xfrm>
        </p:grpSpPr>
        <p:pic>
          <p:nvPicPr>
            <p:cNvPr id="8195" name="Picture 3" descr="Image result for undp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75469" y="5749270"/>
              <a:ext cx="420467" cy="853063"/>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4052911" y="5714137"/>
              <a:ext cx="4047481" cy="1200329"/>
            </a:xfrm>
            <a:prstGeom prst="rect">
              <a:avLst/>
            </a:prstGeom>
            <a:noFill/>
          </p:spPr>
          <p:txBody>
            <a:bodyPr wrap="square" rtlCol="0">
              <a:spAutoFit/>
            </a:bodyPr>
            <a:lstStyle/>
            <a:p>
              <a:r>
                <a:rPr lang="fr-CH" dirty="0" smtClean="0"/>
                <a:t>"Responsabilisation</a:t>
              </a:r>
              <a:r>
                <a:rPr lang="fr-CH" dirty="0"/>
                <a:t>" "Intégrité"</a:t>
              </a:r>
              <a:endParaRPr lang="en-GB" dirty="0"/>
            </a:p>
            <a:p>
              <a:r>
                <a:rPr lang="fr-CH" dirty="0"/>
                <a:t>"Transparence" "Respect mutuel"</a:t>
              </a:r>
              <a:endParaRPr lang="en-GB" dirty="0"/>
            </a:p>
            <a:p>
              <a:r>
                <a:rPr lang="fr-CH" dirty="0"/>
                <a:t>"Professionnalisme" </a:t>
              </a:r>
              <a:r>
                <a:rPr lang="fr-CH" dirty="0" smtClean="0"/>
                <a:t/>
              </a:r>
              <a:br>
                <a:rPr lang="fr-CH" dirty="0" smtClean="0"/>
              </a:br>
              <a:r>
                <a:rPr lang="fr-CH" dirty="0" smtClean="0"/>
                <a:t>"</a:t>
              </a:r>
              <a:r>
                <a:rPr lang="fr-CH" dirty="0"/>
                <a:t>Orientation vers les résultats"</a:t>
              </a:r>
              <a:endParaRPr lang="en-US" dirty="0"/>
            </a:p>
          </p:txBody>
        </p:sp>
      </p:grpSp>
      <p:sp>
        <p:nvSpPr>
          <p:cNvPr id="4" name="Rectangle 3"/>
          <p:cNvSpPr/>
          <p:nvPr/>
        </p:nvSpPr>
        <p:spPr>
          <a:xfrm>
            <a:off x="2627784" y="3695987"/>
            <a:ext cx="1932635" cy="646331"/>
          </a:xfrm>
          <a:prstGeom prst="rect">
            <a:avLst/>
          </a:prstGeom>
        </p:spPr>
        <p:txBody>
          <a:bodyPr wrap="square">
            <a:spAutoFit/>
          </a:bodyPr>
          <a:lstStyle/>
          <a:p>
            <a:r>
              <a:rPr lang="fr-CH" sz="1200" dirty="0">
                <a:solidFill>
                  <a:srgbClr val="4D7CB0"/>
                </a:solidFill>
              </a:rPr>
              <a:t>Bureau des Nations Unies pour les services d'appui aux projets</a:t>
            </a:r>
            <a:endParaRPr lang="en-US" sz="1200" dirty="0"/>
          </a:p>
        </p:txBody>
      </p:sp>
    </p:spTree>
    <p:extLst>
      <p:ext uri="{BB962C8B-B14F-4D97-AF65-F5344CB8AC3E}">
        <p14:creationId xmlns:p14="http://schemas.microsoft.com/office/powerpoint/2010/main" val="19760521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43880"/>
            <a:ext cx="7612058" cy="664840"/>
          </a:xfrm>
        </p:spPr>
        <p:txBody>
          <a:bodyPr>
            <a:noAutofit/>
          </a:bodyPr>
          <a:lstStyle/>
          <a:p>
            <a:r>
              <a:rPr lang="fr-FR" sz="2800" dirty="0"/>
              <a:t>Contribution du Secrétariat aux travaux du GTC-SFP</a:t>
            </a:r>
            <a:endParaRPr lang="en-US" sz="2800"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2</a:t>
            </a:fld>
            <a:endParaRPr lang="en-US" dirty="0"/>
          </a:p>
        </p:txBody>
      </p:sp>
      <p:sp>
        <p:nvSpPr>
          <p:cNvPr id="4" name="Content Placeholder 3"/>
          <p:cNvSpPr>
            <a:spLocks noGrp="1"/>
          </p:cNvSpPr>
          <p:nvPr>
            <p:ph idx="1"/>
          </p:nvPr>
        </p:nvSpPr>
        <p:spPr/>
        <p:txBody>
          <a:bodyPr>
            <a:normAutofit fontScale="92500" lnSpcReduction="20000"/>
          </a:bodyPr>
          <a:lstStyle/>
          <a:p>
            <a:r>
              <a:rPr lang="fr-FR" dirty="0"/>
              <a:t>Programme de travail du </a:t>
            </a:r>
            <a:r>
              <a:rPr lang="fr-FR" b="1" dirty="0"/>
              <a:t>Groupe de travail sur la planification stratégique</a:t>
            </a:r>
            <a:endParaRPr lang="en-US" b="1" dirty="0" smtClean="0"/>
          </a:p>
          <a:p>
            <a:r>
              <a:rPr lang="fr-FR" b="1" dirty="0"/>
              <a:t>Analyse</a:t>
            </a:r>
            <a:r>
              <a:rPr lang="fr-FR" dirty="0"/>
              <a:t> de situation/stratégique</a:t>
            </a:r>
            <a:endParaRPr lang="en-US" b="1" dirty="0" smtClean="0"/>
          </a:p>
          <a:p>
            <a:r>
              <a:rPr lang="fr-FR" dirty="0" smtClean="0"/>
              <a:t>Proposition </a:t>
            </a:r>
            <a:r>
              <a:rPr lang="fr-FR" dirty="0"/>
              <a:t>de révision de la </a:t>
            </a:r>
            <a:r>
              <a:rPr lang="fr-FR" b="1" dirty="0"/>
              <a:t>vision, de la mission, des valeurs et des buts stratégiques</a:t>
            </a:r>
            <a:r>
              <a:rPr lang="fr-FR" dirty="0"/>
              <a:t> de </a:t>
            </a:r>
            <a:r>
              <a:rPr lang="fr-FR" dirty="0" smtClean="0"/>
              <a:t>l'UIT</a:t>
            </a:r>
            <a:endParaRPr lang="en-US" b="1" dirty="0" smtClean="0"/>
          </a:p>
          <a:p>
            <a:r>
              <a:rPr lang="fr-FR" dirty="0"/>
              <a:t>Processus </a:t>
            </a:r>
            <a:r>
              <a:rPr lang="fr-FR" dirty="0" smtClean="0"/>
              <a:t>d'examen </a:t>
            </a:r>
            <a:r>
              <a:rPr lang="fr-FR" dirty="0"/>
              <a:t>des </a:t>
            </a:r>
            <a:r>
              <a:rPr lang="fr-FR" b="1" dirty="0"/>
              <a:t>cibles</a:t>
            </a:r>
            <a:endParaRPr lang="en-US" b="1" dirty="0" smtClean="0"/>
          </a:p>
          <a:p>
            <a:r>
              <a:rPr lang="fr-FR" dirty="0"/>
              <a:t>Analyse de la </a:t>
            </a:r>
            <a:r>
              <a:rPr lang="fr-FR" b="1" dirty="0"/>
              <a:t>gestion des risques</a:t>
            </a:r>
            <a:r>
              <a:rPr lang="fr-FR" dirty="0"/>
              <a:t> stratégiques</a:t>
            </a:r>
            <a:endParaRPr lang="en-US" dirty="0" smtClean="0"/>
          </a:p>
          <a:p>
            <a:r>
              <a:rPr lang="fr-FR" dirty="0" smtClean="0"/>
              <a:t>L'UIT </a:t>
            </a:r>
            <a:r>
              <a:rPr lang="fr-FR" dirty="0"/>
              <a:t>au sein du système des Nations Unies et </a:t>
            </a:r>
            <a:r>
              <a:rPr lang="fr-FR" b="1" dirty="0"/>
              <a:t>coordination avec les ODD</a:t>
            </a:r>
            <a:endParaRPr lang="en-US" b="1" dirty="0"/>
          </a:p>
          <a:p>
            <a:r>
              <a:rPr lang="fr-FR" dirty="0"/>
              <a:t>Avant-projet de cadre UIT de présentation des résultats</a:t>
            </a:r>
            <a:endParaRPr lang="en-US" dirty="0" smtClean="0"/>
          </a:p>
          <a:p>
            <a:pPr lvl="1"/>
            <a:r>
              <a:rPr lang="fr-FR" b="1" dirty="0"/>
              <a:t>Objectifs/résultats</a:t>
            </a:r>
            <a:r>
              <a:rPr lang="fr-FR" dirty="0"/>
              <a:t> et </a:t>
            </a:r>
            <a:r>
              <a:rPr lang="fr-FR" b="1" dirty="0"/>
              <a:t>produits</a:t>
            </a:r>
            <a:endParaRPr lang="en-US" b="1" dirty="0" smtClean="0"/>
          </a:p>
          <a:p>
            <a:pPr lvl="1"/>
            <a:r>
              <a:rPr lang="fr-FR" b="1" dirty="0"/>
              <a:t>Catalyseurs/services </a:t>
            </a:r>
            <a:r>
              <a:rPr lang="fr-FR" b="1" dirty="0" smtClean="0"/>
              <a:t>d'appui</a:t>
            </a:r>
            <a:endParaRPr lang="en-US" b="1" dirty="0" smtClean="0"/>
          </a:p>
        </p:txBody>
      </p:sp>
    </p:spTree>
    <p:extLst>
      <p:ext uri="{BB962C8B-B14F-4D97-AF65-F5344CB8AC3E}">
        <p14:creationId xmlns:p14="http://schemas.microsoft.com/office/powerpoint/2010/main" val="9640420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Valeurs - proposition</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DDD2957A-38BF-4766-88FD-46AF2F4ED65D}" type="slidenum">
              <a:rPr lang="en-US" smtClean="0"/>
              <a:t>20</a:t>
            </a:fld>
            <a:endParaRPr lang="en-US" dirty="0"/>
          </a:p>
        </p:txBody>
      </p:sp>
      <p:sp>
        <p:nvSpPr>
          <p:cNvPr id="4" name="Content Placeholder 3"/>
          <p:cNvSpPr>
            <a:spLocks noGrp="1"/>
          </p:cNvSpPr>
          <p:nvPr>
            <p:ph sz="quarter" idx="1"/>
          </p:nvPr>
        </p:nvSpPr>
        <p:spPr>
          <a:xfrm>
            <a:off x="612648" y="1600200"/>
            <a:ext cx="8153400" cy="4853136"/>
          </a:xfrm>
        </p:spPr>
        <p:txBody>
          <a:bodyPr>
            <a:normAutofit fontScale="70000" lnSpcReduction="20000"/>
          </a:bodyPr>
          <a:lstStyle/>
          <a:p>
            <a:pPr marL="0" indent="0">
              <a:buNone/>
            </a:pPr>
            <a:r>
              <a:rPr lang="en-US" sz="3200" dirty="0" smtClean="0">
                <a:sym typeface="Wingdings" panose="05000000000000000000" pitchFamily="2" charset="2"/>
              </a:rPr>
              <a:t> </a:t>
            </a:r>
            <a:r>
              <a:rPr lang="fr-CH" dirty="0"/>
              <a:t>Proposition de </a:t>
            </a:r>
            <a:r>
              <a:rPr lang="fr-CH" b="1" dirty="0"/>
              <a:t>déclaration concernant les </a:t>
            </a:r>
            <a:r>
              <a:rPr lang="fr-CH" b="1" dirty="0" smtClean="0"/>
              <a:t>valeurs</a:t>
            </a:r>
            <a:r>
              <a:rPr lang="en-US" dirty="0" smtClean="0"/>
              <a:t>:</a:t>
            </a:r>
          </a:p>
          <a:p>
            <a:pPr marL="0" indent="0">
              <a:buNone/>
            </a:pPr>
            <a:endParaRPr lang="en-US" dirty="0"/>
          </a:p>
          <a:p>
            <a:pPr marL="0" indent="0">
              <a:spcBef>
                <a:spcPts val="0"/>
              </a:spcBef>
              <a:buNone/>
            </a:pPr>
            <a:r>
              <a:rPr lang="fr-CH" i="1" dirty="0" smtClean="0"/>
              <a:t>L'Union </a:t>
            </a:r>
            <a:r>
              <a:rPr lang="fr-CH" i="1" dirty="0"/>
              <a:t>est consciente </a:t>
            </a:r>
            <a:r>
              <a:rPr lang="fr-CH" i="1" dirty="0" smtClean="0"/>
              <a:t>qu'elle </a:t>
            </a:r>
            <a:r>
              <a:rPr lang="fr-CH" i="1" dirty="0"/>
              <a:t>a besoin pour </a:t>
            </a:r>
            <a:r>
              <a:rPr lang="fr-CH" i="1" dirty="0" smtClean="0"/>
              <a:t>s'acquitter </a:t>
            </a:r>
            <a:r>
              <a:rPr lang="fr-CH" i="1" dirty="0"/>
              <a:t>de sa mission de gagner et de conserver la </a:t>
            </a:r>
            <a:r>
              <a:rPr lang="fr-CH" b="1" i="1" dirty="0"/>
              <a:t>confiance</a:t>
            </a:r>
            <a:r>
              <a:rPr lang="fr-CH" i="1" dirty="0"/>
              <a:t> de ses Membres et </a:t>
            </a:r>
            <a:r>
              <a:rPr lang="fr-CH" i="1" dirty="0" smtClean="0"/>
              <a:t>d'inspirer </a:t>
            </a:r>
            <a:r>
              <a:rPr lang="fr-CH" b="1" i="1" dirty="0"/>
              <a:t>confiance</a:t>
            </a:r>
            <a:r>
              <a:rPr lang="fr-CH" i="1" dirty="0"/>
              <a:t> au public au sens large. Ce constat </a:t>
            </a:r>
            <a:r>
              <a:rPr lang="fr-CH" i="1" dirty="0" smtClean="0"/>
              <a:t>s'applique </a:t>
            </a:r>
            <a:r>
              <a:rPr lang="fr-CH" i="1" dirty="0"/>
              <a:t>aussi bien à ce que fait </a:t>
            </a:r>
            <a:r>
              <a:rPr lang="fr-CH" i="1" dirty="0" smtClean="0"/>
              <a:t>l'Union qu'à </a:t>
            </a:r>
            <a:r>
              <a:rPr lang="fr-CH" i="1" dirty="0"/>
              <a:t>la façon dont elle le fait.</a:t>
            </a:r>
            <a:endParaRPr lang="en-GB" dirty="0"/>
          </a:p>
          <a:p>
            <a:pPr marL="0" indent="0">
              <a:buNone/>
            </a:pPr>
            <a:r>
              <a:rPr lang="fr-CH" i="1" dirty="0" smtClean="0"/>
              <a:t>L'Union s'engage </a:t>
            </a:r>
            <a:r>
              <a:rPr lang="fr-CH" i="1" dirty="0"/>
              <a:t>à instaurer et conserver en permanence cette confiance en faisant en sorte que son action, en tant que catalyseur du progrès humain:</a:t>
            </a:r>
            <a:endParaRPr lang="en-US" i="1" dirty="0" smtClean="0"/>
          </a:p>
          <a:p>
            <a:r>
              <a:rPr lang="fr-CH" i="1" dirty="0"/>
              <a:t>Encourage </a:t>
            </a:r>
            <a:r>
              <a:rPr lang="fr-CH" b="1" i="1" dirty="0" smtClean="0"/>
              <a:t>l'innovation</a:t>
            </a:r>
            <a:r>
              <a:rPr lang="fr-CH" i="1" dirty="0" smtClean="0"/>
              <a:t> </a:t>
            </a:r>
            <a:r>
              <a:rPr lang="fr-CH" i="1" dirty="0"/>
              <a:t>et </a:t>
            </a:r>
            <a:r>
              <a:rPr lang="fr-CH" b="1" i="1" dirty="0" smtClean="0"/>
              <a:t>l'inclusion</a:t>
            </a:r>
            <a:endParaRPr lang="en-US" i="1" dirty="0"/>
          </a:p>
          <a:p>
            <a:r>
              <a:rPr lang="fr-CH" i="1" dirty="0"/>
              <a:t>Permette la </a:t>
            </a:r>
            <a:r>
              <a:rPr lang="fr-CH" b="1" i="1" dirty="0"/>
              <a:t>collaboration</a:t>
            </a:r>
            <a:r>
              <a:rPr lang="fr-CH" i="1" dirty="0"/>
              <a:t> et </a:t>
            </a:r>
            <a:r>
              <a:rPr lang="fr-CH" b="1" i="1" dirty="0" smtClean="0"/>
              <a:t>l'harmonisation</a:t>
            </a:r>
            <a:endParaRPr lang="en-US" i="1" dirty="0"/>
          </a:p>
          <a:p>
            <a:r>
              <a:rPr lang="fr-CH" i="1" dirty="0"/>
              <a:t>Vise à la </a:t>
            </a:r>
            <a:r>
              <a:rPr lang="fr-CH" b="1" i="1" dirty="0"/>
              <a:t>transparence</a:t>
            </a:r>
            <a:r>
              <a:rPr lang="fr-CH" i="1" dirty="0"/>
              <a:t>, </a:t>
            </a:r>
            <a:r>
              <a:rPr lang="fr-CH" b="1" i="1" dirty="0" smtClean="0"/>
              <a:t>l'ouverture</a:t>
            </a:r>
            <a:r>
              <a:rPr lang="fr-CH" i="1" dirty="0"/>
              <a:t>, la </a:t>
            </a:r>
            <a:r>
              <a:rPr lang="fr-CH" b="1" i="1" dirty="0"/>
              <a:t>neutralité</a:t>
            </a:r>
            <a:r>
              <a:rPr lang="fr-CH" i="1" dirty="0"/>
              <a:t> et </a:t>
            </a:r>
            <a:r>
              <a:rPr lang="fr-CH" b="1" i="1" dirty="0" smtClean="0"/>
              <a:t>l'impartialité</a:t>
            </a:r>
            <a:endParaRPr lang="en-US" i="1" dirty="0" smtClean="0"/>
          </a:p>
          <a:p>
            <a:r>
              <a:rPr lang="fr-CH" i="1" dirty="0"/>
              <a:t>Soit </a:t>
            </a:r>
            <a:r>
              <a:rPr lang="fr-CH" i="1" dirty="0" smtClean="0"/>
              <a:t>caractérisée par l'obligation de résultats et </a:t>
            </a:r>
            <a:r>
              <a:rPr lang="fr-CH" b="1" i="1" dirty="0" smtClean="0"/>
              <a:t>l'intégrité</a:t>
            </a:r>
            <a:r>
              <a:rPr lang="en-US" i="1" dirty="0" smtClean="0"/>
              <a:t>.</a:t>
            </a:r>
          </a:p>
          <a:p>
            <a:pPr marL="0" indent="0">
              <a:buNone/>
            </a:pPr>
            <a:r>
              <a:rPr lang="fr-CH" i="1" dirty="0" smtClean="0"/>
              <a:t>L'Union </a:t>
            </a:r>
            <a:r>
              <a:rPr lang="fr-CH" i="1" dirty="0"/>
              <a:t>attend de </a:t>
            </a:r>
            <a:r>
              <a:rPr lang="fr-CH" i="1" dirty="0" smtClean="0"/>
              <a:t>l'ensemble </a:t>
            </a:r>
            <a:r>
              <a:rPr lang="fr-CH" i="1" dirty="0"/>
              <a:t>de </a:t>
            </a:r>
            <a:r>
              <a:rPr lang="fr-CH" i="1" dirty="0" smtClean="0"/>
              <a:t>son </a:t>
            </a:r>
            <a:r>
              <a:rPr lang="fr-CH" i="1" dirty="0"/>
              <a:t>personnel </a:t>
            </a:r>
            <a:r>
              <a:rPr lang="fr-CH" i="1" dirty="0" smtClean="0"/>
              <a:t>qu'il </a:t>
            </a:r>
            <a:r>
              <a:rPr lang="fr-CH" i="1" dirty="0"/>
              <a:t>se conforme scrupuleusement aux Normes de conduite des fonctionnaires internationaux et au Code </a:t>
            </a:r>
            <a:r>
              <a:rPr lang="fr-CH" i="1" dirty="0" smtClean="0"/>
              <a:t>d'éthique </a:t>
            </a:r>
            <a:r>
              <a:rPr lang="fr-CH" i="1" dirty="0"/>
              <a:t>de </a:t>
            </a:r>
            <a:r>
              <a:rPr lang="fr-CH" i="1" dirty="0" smtClean="0"/>
              <a:t>l'UIT</a:t>
            </a:r>
            <a:r>
              <a:rPr lang="fr-CH" i="1" dirty="0"/>
              <a:t>. Elle attend de ses partenaires </a:t>
            </a:r>
            <a:r>
              <a:rPr lang="fr-CH" i="1" dirty="0" smtClean="0"/>
              <a:t>qu'ils </a:t>
            </a:r>
            <a:r>
              <a:rPr lang="fr-CH" i="1" dirty="0"/>
              <a:t>respectent les normes de conduite et </a:t>
            </a:r>
            <a:r>
              <a:rPr lang="fr-CH" i="1" dirty="0" smtClean="0"/>
              <a:t>d'éthique </a:t>
            </a:r>
            <a:r>
              <a:rPr lang="fr-CH" i="1" dirty="0"/>
              <a:t>les plus élevées.</a:t>
            </a:r>
            <a:endParaRPr lang="en-US" dirty="0"/>
          </a:p>
        </p:txBody>
      </p:sp>
    </p:spTree>
    <p:extLst>
      <p:ext uri="{BB962C8B-B14F-4D97-AF65-F5344CB8AC3E}">
        <p14:creationId xmlns:p14="http://schemas.microsoft.com/office/powerpoint/2010/main" val="895722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fr-CH" sz="3200" dirty="0"/>
              <a:t>Buts stratégiques - </a:t>
            </a:r>
            <a:r>
              <a:rPr lang="fr-CH" sz="3200" dirty="0" smtClean="0"/>
              <a:t>Propositions </a:t>
            </a:r>
            <a:r>
              <a:rPr lang="fr-CH" sz="3200" dirty="0"/>
              <a:t>de modification</a:t>
            </a:r>
            <a:endParaRPr lang="en-US" sz="3600" dirty="0"/>
          </a:p>
        </p:txBody>
      </p:sp>
      <p:sp>
        <p:nvSpPr>
          <p:cNvPr id="4" name="Slide Number Placeholder 3"/>
          <p:cNvSpPr>
            <a:spLocks noGrp="1"/>
          </p:cNvSpPr>
          <p:nvPr>
            <p:ph type="sldNum" sz="quarter" idx="11"/>
          </p:nvPr>
        </p:nvSpPr>
        <p:spPr/>
        <p:txBody>
          <a:bodyPr>
            <a:normAutofit fontScale="85000" lnSpcReduction="20000"/>
          </a:bodyPr>
          <a:lstStyle/>
          <a:p>
            <a:fld id="{DDD2957A-38BF-4766-88FD-46AF2F4ED65D}" type="slidenum">
              <a:rPr lang="en-US" smtClean="0"/>
              <a:t>21</a:t>
            </a:fld>
            <a:endParaRPr lang="en-US" dirty="0"/>
          </a:p>
        </p:txBody>
      </p:sp>
      <p:sp>
        <p:nvSpPr>
          <p:cNvPr id="7" name="Content Placeholder 3"/>
          <p:cNvSpPr>
            <a:spLocks noGrp="1"/>
          </p:cNvSpPr>
          <p:nvPr>
            <p:ph idx="1"/>
          </p:nvPr>
        </p:nvSpPr>
        <p:spPr>
          <a:xfrm>
            <a:off x="2411760" y="1008112"/>
            <a:ext cx="6522076" cy="5733256"/>
          </a:xfrm>
        </p:spPr>
        <p:txBody>
          <a:bodyPr>
            <a:normAutofit fontScale="55000" lnSpcReduction="20000"/>
          </a:bodyPr>
          <a:lstStyle/>
          <a:p>
            <a:r>
              <a:rPr lang="fr-CH" b="1" dirty="0"/>
              <a:t>Croissance</a:t>
            </a:r>
            <a:r>
              <a:rPr lang="fr-CH" dirty="0"/>
              <a:t>: Permettre et encourager </a:t>
            </a:r>
            <a:r>
              <a:rPr lang="fr-CH" dirty="0" smtClean="0"/>
              <a:t>l'accès </a:t>
            </a:r>
            <a:r>
              <a:rPr lang="fr-CH" dirty="0"/>
              <a:t>aux services numériques qui participent à la création de </a:t>
            </a:r>
            <a:r>
              <a:rPr lang="fr-CH" dirty="0" smtClean="0"/>
              <a:t>l'économie </a:t>
            </a:r>
            <a:r>
              <a:rPr lang="fr-CH" dirty="0"/>
              <a:t>et de la société numériques et leur utilisation accrue</a:t>
            </a:r>
            <a:endParaRPr lang="en-GB" dirty="0"/>
          </a:p>
          <a:p>
            <a:pPr marL="320040" lvl="1" indent="0">
              <a:buNone/>
            </a:pPr>
            <a:r>
              <a:rPr lang="fr-CH" dirty="0" smtClean="0"/>
              <a:t>-  (</a:t>
            </a:r>
            <a:r>
              <a:rPr lang="fr-CH" dirty="0"/>
              <a:t>2016) Permettre et encourager </a:t>
            </a:r>
            <a:r>
              <a:rPr lang="fr-CH" dirty="0" smtClean="0"/>
              <a:t>l'accès </a:t>
            </a:r>
            <a:r>
              <a:rPr lang="fr-CH" dirty="0"/>
              <a:t>aux télécommunications/TIC et leur utilisation accrue</a:t>
            </a:r>
            <a:endParaRPr lang="en-US" dirty="0" smtClean="0"/>
          </a:p>
          <a:p>
            <a:r>
              <a:rPr lang="fr-CH" b="1" dirty="0"/>
              <a:t>Inclusion</a:t>
            </a:r>
            <a:r>
              <a:rPr lang="fr-CH" dirty="0"/>
              <a:t>: Réduire les disparités dans </a:t>
            </a:r>
            <a:r>
              <a:rPr lang="fr-CH" dirty="0" smtClean="0"/>
              <a:t>l'optique d'une </a:t>
            </a:r>
            <a:r>
              <a:rPr lang="fr-CH" dirty="0"/>
              <a:t>société numérique inclusive et </a:t>
            </a:r>
            <a:r>
              <a:rPr lang="fr-CH" dirty="0" smtClean="0"/>
              <a:t>d'un </a:t>
            </a:r>
            <a:r>
              <a:rPr lang="fr-CH" dirty="0"/>
              <a:t>accès au large bande </a:t>
            </a:r>
            <a:r>
              <a:rPr lang="fr-CH" dirty="0" smtClean="0"/>
              <a:t>ne </a:t>
            </a:r>
            <a:r>
              <a:rPr lang="fr-CH" dirty="0"/>
              <a:t>laissant personne de </a:t>
            </a:r>
            <a:r>
              <a:rPr lang="fr-CH" dirty="0" smtClean="0"/>
              <a:t>côté</a:t>
            </a:r>
            <a:endParaRPr lang="en-GB" dirty="0"/>
          </a:p>
          <a:p>
            <a:pPr marL="320040" lvl="1" indent="0">
              <a:buNone/>
            </a:pPr>
            <a:r>
              <a:rPr lang="fr-CH" dirty="0" smtClean="0"/>
              <a:t>-  (</a:t>
            </a:r>
            <a:r>
              <a:rPr lang="fr-CH" dirty="0"/>
              <a:t>2016) Réduire la fracture numérique et mettre le large bande à la portée de tous</a:t>
            </a:r>
            <a:endParaRPr lang="en-US" dirty="0"/>
          </a:p>
          <a:p>
            <a:r>
              <a:rPr lang="fr-CH" b="1" dirty="0"/>
              <a:t>Durabilité</a:t>
            </a:r>
            <a:r>
              <a:rPr lang="fr-CH" dirty="0"/>
              <a:t>: gérer les nouveaux risques et les nouveaux problèmes découlant de </a:t>
            </a:r>
            <a:r>
              <a:rPr lang="fr-CH" dirty="0" smtClean="0"/>
              <a:t>l'utilisation </a:t>
            </a:r>
            <a:r>
              <a:rPr lang="fr-CH" dirty="0"/>
              <a:t>accrue des télécommunications/TIC </a:t>
            </a:r>
            <a:endParaRPr lang="en-GB" dirty="0"/>
          </a:p>
          <a:p>
            <a:pPr marL="320040" lvl="1" indent="0">
              <a:buNone/>
            </a:pPr>
            <a:r>
              <a:rPr lang="fr-CH" dirty="0" smtClean="0"/>
              <a:t>-  (</a:t>
            </a:r>
            <a:r>
              <a:rPr lang="fr-CH" dirty="0"/>
              <a:t>2016) Gérer les problèmes résultant du développement des télécommunications/TIC</a:t>
            </a:r>
            <a:endParaRPr lang="en-US" dirty="0"/>
          </a:p>
          <a:p>
            <a:r>
              <a:rPr lang="fr-CH" b="1" dirty="0"/>
              <a:t>Innovation</a:t>
            </a:r>
            <a:r>
              <a:rPr lang="fr-CH" dirty="0"/>
              <a:t>: Permettre la transformation numérique de la société et de </a:t>
            </a:r>
            <a:r>
              <a:rPr lang="fr-CH" dirty="0" smtClean="0"/>
              <a:t>l'économie </a:t>
            </a:r>
            <a:r>
              <a:rPr lang="fr-CH" dirty="0"/>
              <a:t>en facilitant </a:t>
            </a:r>
            <a:r>
              <a:rPr lang="fr-CH" dirty="0" smtClean="0"/>
              <a:t>l'innovation </a:t>
            </a:r>
            <a:r>
              <a:rPr lang="fr-CH" dirty="0"/>
              <a:t>dans le domaine des télécommunications/TIC</a:t>
            </a:r>
            <a:endParaRPr lang="en-GB" dirty="0"/>
          </a:p>
          <a:p>
            <a:pPr marL="320040" lvl="1" indent="0">
              <a:buNone/>
            </a:pPr>
            <a:r>
              <a:rPr lang="fr-CH" dirty="0" smtClean="0"/>
              <a:t>-  (</a:t>
            </a:r>
            <a:r>
              <a:rPr lang="fr-CH" dirty="0"/>
              <a:t>2016) Jouer un rôle de premier plan dans </a:t>
            </a:r>
            <a:r>
              <a:rPr lang="fr-CH" dirty="0" smtClean="0"/>
              <a:t>l'évolution </a:t>
            </a:r>
            <a:r>
              <a:rPr lang="fr-CH" dirty="0"/>
              <a:t>de </a:t>
            </a:r>
            <a:r>
              <a:rPr lang="fr-CH" dirty="0" smtClean="0"/>
              <a:t>l'environnement </a:t>
            </a:r>
            <a:r>
              <a:rPr lang="fr-CH" dirty="0"/>
              <a:t>des télécommunications/TIC, mieux contribuer à cette évolution et </a:t>
            </a:r>
            <a:r>
              <a:rPr lang="fr-CH" dirty="0" smtClean="0"/>
              <a:t>s'y </a:t>
            </a:r>
            <a:r>
              <a:rPr lang="fr-CH" dirty="0"/>
              <a:t>adapter</a:t>
            </a:r>
            <a:endParaRPr lang="en-US" dirty="0"/>
          </a:p>
          <a:p>
            <a:r>
              <a:rPr lang="fr-CH" b="1" dirty="0"/>
              <a:t>Partenariats</a:t>
            </a:r>
            <a:r>
              <a:rPr lang="fr-CH" dirty="0"/>
              <a:t>: renforcer la coopération entre les </a:t>
            </a:r>
            <a:r>
              <a:rPr lang="fr-CH" dirty="0" smtClean="0"/>
              <a:t>Etats </a:t>
            </a:r>
            <a:r>
              <a:rPr lang="fr-CH" dirty="0"/>
              <a:t>Membres, le secteur privé, en particulier les PME, les établissements universitaires, les organisations intergouvernementales et toutes les autres parties prenantes pour ce qui est du rôle des télécommunications/TIC dans la mise en </a:t>
            </a:r>
            <a:r>
              <a:rPr lang="fr-CH" dirty="0" smtClean="0"/>
              <a:t>oeuvre </a:t>
            </a:r>
            <a:r>
              <a:rPr lang="fr-CH" dirty="0"/>
              <a:t>des ODD</a:t>
            </a:r>
            <a:endParaRPr lang="en-GB" dirty="0"/>
          </a:p>
          <a:p>
            <a:pPr marL="320040" lvl="1" indent="0">
              <a:buNone/>
            </a:pPr>
            <a:r>
              <a:rPr lang="fr-CH" dirty="0" smtClean="0"/>
              <a:t>-  (</a:t>
            </a:r>
            <a:r>
              <a:rPr lang="fr-CH" dirty="0"/>
              <a:t>2016) Jouer un rôle de premier plan dans </a:t>
            </a:r>
            <a:r>
              <a:rPr lang="fr-CH" dirty="0" smtClean="0"/>
              <a:t>l'évolution </a:t>
            </a:r>
            <a:r>
              <a:rPr lang="fr-CH" dirty="0"/>
              <a:t>de </a:t>
            </a:r>
            <a:r>
              <a:rPr lang="fr-CH" dirty="0" smtClean="0"/>
              <a:t>l'environnement </a:t>
            </a:r>
            <a:r>
              <a:rPr lang="fr-CH" dirty="0"/>
              <a:t>des télécommunications/TIC, mieux contribuer à cette évolution et </a:t>
            </a:r>
            <a:r>
              <a:rPr lang="fr-CH" dirty="0" smtClean="0"/>
              <a:t>s'y </a:t>
            </a:r>
            <a:r>
              <a:rPr lang="fr-CH" dirty="0"/>
              <a:t>adapter</a:t>
            </a:r>
            <a:endParaRPr lang="en-US" dirty="0"/>
          </a:p>
        </p:txBody>
      </p:sp>
      <p:pic>
        <p:nvPicPr>
          <p:cNvPr id="8" name="Picture 2" descr="rt5-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428" y="1129349"/>
            <a:ext cx="1762125" cy="101441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rt5-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2209469"/>
            <a:ext cx="1764000" cy="101287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rt5-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0490" y="3288054"/>
            <a:ext cx="1762125" cy="1003693"/>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539552" y="5438053"/>
            <a:ext cx="1764000" cy="1012878"/>
            <a:chOff x="608278" y="5440405"/>
            <a:chExt cx="1764000" cy="1012878"/>
          </a:xfrm>
        </p:grpSpPr>
        <p:pic>
          <p:nvPicPr>
            <p:cNvPr id="15" name="Picture 8" descr="rt5-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278" y="5440405"/>
              <a:ext cx="1764000" cy="101287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15616" y="5476307"/>
              <a:ext cx="792088" cy="785370"/>
            </a:xfrm>
            <a:prstGeom prst="rect">
              <a:avLst/>
            </a:prstGeom>
            <a:solidFill>
              <a:srgbClr val="4D7CB0"/>
            </a:solidFill>
          </p:spPr>
          <p:txBody>
            <a:bodyPr wrap="square" rtlCol="0">
              <a:noAutofit/>
            </a:bodyPr>
            <a:lstStyle/>
            <a:p>
              <a:endParaRPr lang="en-US" dirty="0"/>
            </a:p>
          </p:txBody>
        </p:sp>
        <p:sp>
          <p:nvSpPr>
            <p:cNvPr id="12" name="TextBox 11"/>
            <p:cNvSpPr txBox="1"/>
            <p:nvPr/>
          </p:nvSpPr>
          <p:spPr>
            <a:xfrm>
              <a:off x="827584" y="6258495"/>
              <a:ext cx="324000" cy="147197"/>
            </a:xfrm>
            <a:prstGeom prst="rect">
              <a:avLst/>
            </a:prstGeom>
            <a:solidFill>
              <a:srgbClr val="4D7CB0"/>
            </a:solidFill>
          </p:spPr>
          <p:txBody>
            <a:bodyPr wrap="square" rtlCol="0">
              <a:noAutofit/>
            </a:bodyPr>
            <a:lstStyle/>
            <a:p>
              <a:endParaRPr lang="en-US" dirty="0"/>
            </a:p>
          </p:txBody>
        </p:sp>
        <p:pic>
          <p:nvPicPr>
            <p:cNvPr id="1026" name="Picture 2" descr="Image result for partnership"/>
            <p:cNvPicPr>
              <a:picLocks noChangeAspect="1" noChangeArrowheads="1"/>
            </p:cNvPicPr>
            <p:nvPr/>
          </p:nvPicPr>
          <p:blipFill>
            <a:blip r:embed="rId7" cstate="print">
              <a:clrChange>
                <a:clrFrom>
                  <a:srgbClr val="FFFFFF"/>
                </a:clrFrom>
                <a:clrTo>
                  <a:srgbClr val="FFFFFF">
                    <a:alpha val="0"/>
                  </a:srgbClr>
                </a:clrTo>
              </a:clrChange>
              <a:biLevel thresh="25000"/>
              <a:extLst>
                <a:ext uri="{28A0092B-C50C-407E-A947-70E740481C1C}">
                  <a14:useLocalDpi xmlns:a14="http://schemas.microsoft.com/office/drawing/2010/main" val="0"/>
                </a:ext>
              </a:extLst>
            </a:blip>
            <a:srcRect/>
            <a:stretch>
              <a:fillRect/>
            </a:stretch>
          </p:blipFill>
          <p:spPr bwMode="auto">
            <a:xfrm>
              <a:off x="1185121" y="5476307"/>
              <a:ext cx="690829" cy="69082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 18"/>
          <p:cNvGrpSpPr/>
          <p:nvPr/>
        </p:nvGrpSpPr>
        <p:grpSpPr>
          <a:xfrm>
            <a:off x="539552" y="4359100"/>
            <a:ext cx="1764000" cy="1011600"/>
            <a:chOff x="608278" y="4359100"/>
            <a:chExt cx="1764000" cy="1011600"/>
          </a:xfrm>
        </p:grpSpPr>
        <p:sp>
          <p:nvSpPr>
            <p:cNvPr id="5" name="Rectangle 4"/>
            <p:cNvSpPr/>
            <p:nvPr/>
          </p:nvSpPr>
          <p:spPr>
            <a:xfrm>
              <a:off x="608278" y="4359100"/>
              <a:ext cx="1764000" cy="1011600"/>
            </a:xfrm>
            <a:prstGeom prst="rect">
              <a:avLst/>
            </a:prstGeom>
            <a:solidFill>
              <a:srgbClr val="4D7C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8" descr="rt5-2.png"/>
            <p:cNvPicPr>
              <a:picLocks noChangeAspect="1" noChangeArrowheads="1"/>
            </p:cNvPicPr>
            <p:nvPr/>
          </p:nvPicPr>
          <p:blipFill rotWithShape="1">
            <a:blip r:embed="rId6">
              <a:extLst>
                <a:ext uri="{28A0092B-C50C-407E-A947-70E740481C1C}">
                  <a14:useLocalDpi xmlns:a14="http://schemas.microsoft.com/office/drawing/2010/main" val="0"/>
                </a:ext>
              </a:extLst>
            </a:blip>
            <a:srcRect b="14101"/>
            <a:stretch/>
          </p:blipFill>
          <p:spPr bwMode="auto">
            <a:xfrm>
              <a:off x="608278" y="4431158"/>
              <a:ext cx="1764000" cy="87005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007660" y="5258594"/>
              <a:ext cx="1008000" cy="72000"/>
            </a:xfrm>
            <a:prstGeom prst="rect">
              <a:avLst/>
            </a:prstGeom>
            <a:solidFill>
              <a:srgbClr val="4D7CB0"/>
            </a:solidFill>
          </p:spPr>
          <p:txBody>
            <a:bodyPr wrap="square" rtlCol="0">
              <a:noAutofit/>
            </a:bodyPr>
            <a:lstStyle/>
            <a:p>
              <a:endParaRPr lang="en-US" dirty="0"/>
            </a:p>
          </p:txBody>
        </p:sp>
      </p:grpSp>
      <p:sp>
        <p:nvSpPr>
          <p:cNvPr id="11" name="TextBox 10"/>
          <p:cNvSpPr txBox="1"/>
          <p:nvPr/>
        </p:nvSpPr>
        <p:spPr>
          <a:xfrm>
            <a:off x="959394" y="1798618"/>
            <a:ext cx="1004830" cy="261610"/>
          </a:xfrm>
          <a:prstGeom prst="rect">
            <a:avLst/>
          </a:prstGeom>
          <a:solidFill>
            <a:srgbClr val="4D7CB0"/>
          </a:solidFill>
        </p:spPr>
        <p:txBody>
          <a:bodyPr wrap="square" rtlCol="0">
            <a:spAutoFit/>
          </a:bodyPr>
          <a:lstStyle/>
          <a:p>
            <a:r>
              <a:rPr lang="fr-CH" sz="1100" dirty="0" smtClean="0">
                <a:solidFill>
                  <a:schemeClr val="bg1"/>
                </a:solidFill>
              </a:rPr>
              <a:t>CROISSANCE</a:t>
            </a:r>
            <a:endParaRPr lang="en-GB" sz="1100" dirty="0">
              <a:solidFill>
                <a:schemeClr val="bg1"/>
              </a:solidFill>
            </a:endParaRPr>
          </a:p>
        </p:txBody>
      </p:sp>
      <p:sp>
        <p:nvSpPr>
          <p:cNvPr id="20" name="TextBox 19"/>
          <p:cNvSpPr txBox="1"/>
          <p:nvPr/>
        </p:nvSpPr>
        <p:spPr>
          <a:xfrm>
            <a:off x="962624" y="2931903"/>
            <a:ext cx="1004830" cy="261610"/>
          </a:xfrm>
          <a:prstGeom prst="rect">
            <a:avLst/>
          </a:prstGeom>
          <a:solidFill>
            <a:srgbClr val="4D7CB0"/>
          </a:solidFill>
        </p:spPr>
        <p:txBody>
          <a:bodyPr wrap="square" rtlCol="0">
            <a:spAutoFit/>
          </a:bodyPr>
          <a:lstStyle/>
          <a:p>
            <a:r>
              <a:rPr lang="fr-CH" sz="1100" dirty="0" smtClean="0">
                <a:solidFill>
                  <a:schemeClr val="bg1"/>
                </a:solidFill>
              </a:rPr>
              <a:t>INCLUSION</a:t>
            </a:r>
            <a:endParaRPr lang="en-GB" sz="1100" dirty="0">
              <a:solidFill>
                <a:schemeClr val="bg1"/>
              </a:solidFill>
            </a:endParaRPr>
          </a:p>
        </p:txBody>
      </p:sp>
      <p:sp>
        <p:nvSpPr>
          <p:cNvPr id="21" name="TextBox 20"/>
          <p:cNvSpPr txBox="1"/>
          <p:nvPr/>
        </p:nvSpPr>
        <p:spPr>
          <a:xfrm>
            <a:off x="977012" y="3969552"/>
            <a:ext cx="1004830" cy="261610"/>
          </a:xfrm>
          <a:prstGeom prst="rect">
            <a:avLst/>
          </a:prstGeom>
          <a:solidFill>
            <a:srgbClr val="4D7CB0"/>
          </a:solidFill>
        </p:spPr>
        <p:txBody>
          <a:bodyPr wrap="square" rtlCol="0">
            <a:spAutoFit/>
          </a:bodyPr>
          <a:lstStyle/>
          <a:p>
            <a:r>
              <a:rPr lang="fr-CH" sz="1100" dirty="0" smtClean="0">
                <a:solidFill>
                  <a:schemeClr val="bg1"/>
                </a:solidFill>
              </a:rPr>
              <a:t>DURABILITÉ</a:t>
            </a:r>
            <a:endParaRPr lang="en-GB" sz="1100" dirty="0">
              <a:solidFill>
                <a:schemeClr val="bg1"/>
              </a:solidFill>
            </a:endParaRPr>
          </a:p>
        </p:txBody>
      </p:sp>
      <p:sp>
        <p:nvSpPr>
          <p:cNvPr id="22" name="TextBox 21"/>
          <p:cNvSpPr txBox="1"/>
          <p:nvPr/>
        </p:nvSpPr>
        <p:spPr>
          <a:xfrm>
            <a:off x="996208" y="5074344"/>
            <a:ext cx="1004830" cy="261610"/>
          </a:xfrm>
          <a:prstGeom prst="rect">
            <a:avLst/>
          </a:prstGeom>
          <a:solidFill>
            <a:srgbClr val="4D7CB0"/>
          </a:solidFill>
        </p:spPr>
        <p:txBody>
          <a:bodyPr wrap="square" rtlCol="0">
            <a:spAutoFit/>
          </a:bodyPr>
          <a:lstStyle/>
          <a:p>
            <a:r>
              <a:rPr lang="fr-CH" sz="1100" dirty="0" smtClean="0">
                <a:solidFill>
                  <a:schemeClr val="bg1"/>
                </a:solidFill>
              </a:rPr>
              <a:t>INNOVATION</a:t>
            </a:r>
            <a:endParaRPr lang="en-GB" sz="1100" dirty="0">
              <a:solidFill>
                <a:schemeClr val="bg1"/>
              </a:solidFill>
            </a:endParaRPr>
          </a:p>
        </p:txBody>
      </p:sp>
      <p:sp>
        <p:nvSpPr>
          <p:cNvPr id="23" name="TextBox 22"/>
          <p:cNvSpPr txBox="1"/>
          <p:nvPr/>
        </p:nvSpPr>
        <p:spPr>
          <a:xfrm>
            <a:off x="938934" y="5999454"/>
            <a:ext cx="1184794" cy="430887"/>
          </a:xfrm>
          <a:prstGeom prst="rect">
            <a:avLst/>
          </a:prstGeom>
          <a:solidFill>
            <a:srgbClr val="4D7CB0"/>
          </a:solidFill>
        </p:spPr>
        <p:txBody>
          <a:bodyPr wrap="square" rtlCol="0">
            <a:spAutoFit/>
          </a:bodyPr>
          <a:lstStyle/>
          <a:p>
            <a:r>
              <a:rPr lang="fr-CH" sz="1100" dirty="0" smtClean="0">
                <a:solidFill>
                  <a:schemeClr val="bg1"/>
                </a:solidFill>
              </a:rPr>
              <a:t>PARTENARIATS</a:t>
            </a:r>
            <a:r>
              <a:rPr lang="en-GB" sz="1100" dirty="0" smtClean="0">
                <a:solidFill>
                  <a:schemeClr val="bg1"/>
                </a:solidFill>
              </a:rPr>
              <a:t/>
            </a:r>
            <a:br>
              <a:rPr lang="en-GB" sz="1100" dirty="0" smtClean="0">
                <a:solidFill>
                  <a:schemeClr val="bg1"/>
                </a:solidFill>
              </a:rPr>
            </a:br>
            <a:endParaRPr lang="fr-CH" sz="1100" dirty="0" smtClean="0">
              <a:solidFill>
                <a:schemeClr val="bg1"/>
              </a:solidFill>
            </a:endParaRPr>
          </a:p>
        </p:txBody>
      </p:sp>
    </p:spTree>
    <p:extLst>
      <p:ext uri="{BB962C8B-B14F-4D97-AF65-F5344CB8AC3E}">
        <p14:creationId xmlns:p14="http://schemas.microsoft.com/office/powerpoint/2010/main" val="40349742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Curved Connector 27"/>
          <p:cNvCxnSpPr>
            <a:endCxn id="5" idx="2"/>
          </p:cNvCxnSpPr>
          <p:nvPr/>
        </p:nvCxnSpPr>
        <p:spPr>
          <a:xfrm rot="10800000">
            <a:off x="1059926" y="2755697"/>
            <a:ext cx="3008018" cy="926749"/>
          </a:xfrm>
          <a:prstGeom prst="curvedConnector2">
            <a:avLst/>
          </a:prstGeom>
          <a:ln w="12700">
            <a:solidFill>
              <a:srgbClr val="BF8D2C"/>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fontScale="90000"/>
          </a:bodyPr>
          <a:lstStyle/>
          <a:p>
            <a:r>
              <a:rPr lang="en-US" sz="4000" dirty="0" smtClean="0"/>
              <a:t>Cibles stratégiques – </a:t>
            </a:r>
            <a:r>
              <a:rPr lang="en-US" sz="4000" dirty="0"/>
              <a:t>E</a:t>
            </a:r>
            <a:r>
              <a:rPr lang="en-US" sz="4000" dirty="0" smtClean="0"/>
              <a:t>n cours d'examen</a:t>
            </a:r>
            <a:endParaRPr lang="en-US" sz="4000"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22</a:t>
            </a:fld>
            <a:endParaRPr lang="en-US" dirty="0"/>
          </a:p>
        </p:txBody>
      </p:sp>
      <p:pic>
        <p:nvPicPr>
          <p:cNvPr id="33" name="Picture 32"/>
          <p:cNvPicPr>
            <a:picLocks noChangeAspect="1"/>
          </p:cNvPicPr>
          <p:nvPr/>
        </p:nvPicPr>
        <p:blipFill>
          <a:blip r:embed="rId3"/>
          <a:stretch>
            <a:fillRect/>
          </a:stretch>
        </p:blipFill>
        <p:spPr>
          <a:xfrm>
            <a:off x="2676692" y="1026771"/>
            <a:ext cx="6329381" cy="3914397"/>
          </a:xfrm>
          <a:prstGeom prst="rect">
            <a:avLst/>
          </a:prstGeom>
        </p:spPr>
      </p:pic>
      <p:sp>
        <p:nvSpPr>
          <p:cNvPr id="34" name="Content Placeholder 3"/>
          <p:cNvSpPr txBox="1">
            <a:spLocks/>
          </p:cNvSpPr>
          <p:nvPr/>
        </p:nvSpPr>
        <p:spPr>
          <a:xfrm>
            <a:off x="1133349" y="5013175"/>
            <a:ext cx="7975155" cy="1751639"/>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spcBef>
                <a:spcPts val="300"/>
              </a:spcBef>
              <a:buNone/>
            </a:pPr>
            <a:r>
              <a:rPr lang="en-US" sz="1600" dirty="0">
                <a:sym typeface="Wingdings" panose="05000000000000000000" pitchFamily="2" charset="2"/>
              </a:rPr>
              <a:t> </a:t>
            </a:r>
            <a:r>
              <a:rPr lang="fr-CH" sz="1600" b="1" dirty="0"/>
              <a:t>Cibles associées aux ODD concernant les TIC</a:t>
            </a:r>
            <a:r>
              <a:rPr lang="en-US" sz="1600" dirty="0" smtClean="0"/>
              <a:t>:</a:t>
            </a:r>
          </a:p>
          <a:p>
            <a:pPr marL="180000" indent="-180000">
              <a:spcBef>
                <a:spcPts val="300"/>
              </a:spcBef>
            </a:pPr>
            <a:r>
              <a:rPr lang="en-US" sz="1400" b="1" dirty="0" smtClean="0"/>
              <a:t>4.4</a:t>
            </a:r>
            <a:r>
              <a:rPr lang="en-US" sz="1400" dirty="0"/>
              <a:t>: </a:t>
            </a:r>
            <a:r>
              <a:rPr lang="fr-CH" sz="1150" dirty="0"/>
              <a:t>Proportion de </a:t>
            </a:r>
            <a:r>
              <a:rPr lang="fr-CH" sz="1150" dirty="0" smtClean="0"/>
              <a:t>jeunes/d'adultes </a:t>
            </a:r>
            <a:r>
              <a:rPr lang="fr-CH" sz="1150" dirty="0"/>
              <a:t>disposant de compétences techniques dans le domaine des TIC, par type de compétence</a:t>
            </a:r>
            <a:endParaRPr lang="en-US" sz="1150" dirty="0" smtClean="0"/>
          </a:p>
          <a:p>
            <a:pPr marL="180000" indent="-180000">
              <a:spcBef>
                <a:spcPts val="300"/>
              </a:spcBef>
            </a:pPr>
            <a:r>
              <a:rPr lang="en-US" sz="1400" b="1" dirty="0" smtClean="0"/>
              <a:t>5.b</a:t>
            </a:r>
            <a:r>
              <a:rPr lang="en-US" sz="1400" dirty="0"/>
              <a:t>: </a:t>
            </a:r>
            <a:r>
              <a:rPr lang="fr-CH" sz="1150" dirty="0"/>
              <a:t>Proportion de personnes ayant un téléphone mobile, par sexe</a:t>
            </a:r>
            <a:endParaRPr lang="en-US" sz="1150" dirty="0" smtClean="0"/>
          </a:p>
          <a:p>
            <a:pPr marL="180000" indent="-180000">
              <a:spcBef>
                <a:spcPts val="300"/>
              </a:spcBef>
            </a:pPr>
            <a:r>
              <a:rPr lang="en-US" sz="1400" b="1" dirty="0" smtClean="0"/>
              <a:t>9.c</a:t>
            </a:r>
            <a:r>
              <a:rPr lang="en-US" sz="1400" dirty="0" smtClean="0"/>
              <a:t>:</a:t>
            </a:r>
            <a:r>
              <a:rPr lang="en-US" sz="1600" dirty="0" smtClean="0"/>
              <a:t> </a:t>
            </a:r>
            <a:r>
              <a:rPr lang="fr-CH" sz="1150" dirty="0"/>
              <a:t>Pourcentage de la population desservie par un réseau mobile, ventilé par technologie</a:t>
            </a:r>
            <a:endParaRPr lang="en-US" sz="1150" dirty="0" smtClean="0"/>
          </a:p>
          <a:p>
            <a:pPr marL="180000" indent="-180000">
              <a:spcBef>
                <a:spcPts val="300"/>
              </a:spcBef>
            </a:pPr>
            <a:r>
              <a:rPr lang="en-US" sz="1400" b="1" dirty="0" smtClean="0"/>
              <a:t>17.6</a:t>
            </a:r>
            <a:r>
              <a:rPr lang="en-US" sz="1400" dirty="0"/>
              <a:t>:</a:t>
            </a:r>
            <a:r>
              <a:rPr lang="en-US" sz="1600" dirty="0"/>
              <a:t> </a:t>
            </a:r>
            <a:r>
              <a:rPr lang="fr-CH" sz="1150" dirty="0"/>
              <a:t>Abonnements à </a:t>
            </a:r>
            <a:r>
              <a:rPr lang="fr-CH" sz="1150" dirty="0" smtClean="0"/>
              <a:t>l'Internet </a:t>
            </a:r>
            <a:r>
              <a:rPr lang="fr-CH" sz="1150" dirty="0"/>
              <a:t>large </a:t>
            </a:r>
            <a:r>
              <a:rPr lang="fr-CH" sz="1150" dirty="0" smtClean="0"/>
              <a:t>bande </a:t>
            </a:r>
            <a:r>
              <a:rPr lang="fr-CH" sz="1150" dirty="0"/>
              <a:t>fixe, ventilés par débit</a:t>
            </a:r>
            <a:endParaRPr lang="en-US" sz="1150" dirty="0"/>
          </a:p>
          <a:p>
            <a:pPr marL="180000" indent="-180000">
              <a:spcBef>
                <a:spcPts val="300"/>
              </a:spcBef>
            </a:pPr>
            <a:r>
              <a:rPr lang="en-US" sz="1400" b="1" dirty="0" smtClean="0"/>
              <a:t>17.8</a:t>
            </a:r>
            <a:r>
              <a:rPr lang="en-US" sz="1400" dirty="0"/>
              <a:t>:</a:t>
            </a:r>
            <a:r>
              <a:rPr lang="en-US" sz="1600" dirty="0"/>
              <a:t> </a:t>
            </a:r>
            <a:r>
              <a:rPr lang="fr-CH" sz="1150" dirty="0"/>
              <a:t>Proportion </a:t>
            </a:r>
            <a:r>
              <a:rPr lang="fr-CH" sz="1150" dirty="0" smtClean="0"/>
              <a:t>d'internautes</a:t>
            </a:r>
            <a:endParaRPr lang="en-US" sz="1150" dirty="0"/>
          </a:p>
        </p:txBody>
      </p:sp>
      <p:cxnSp>
        <p:nvCxnSpPr>
          <p:cNvPr id="35" name="Straight Connector 34"/>
          <p:cNvCxnSpPr/>
          <p:nvPr/>
        </p:nvCxnSpPr>
        <p:spPr>
          <a:xfrm>
            <a:off x="503548" y="5013176"/>
            <a:ext cx="8136904" cy="0"/>
          </a:xfrm>
          <a:prstGeom prst="line">
            <a:avLst/>
          </a:prstGeom>
        </p:spPr>
        <p:style>
          <a:lnRef idx="1">
            <a:schemeClr val="accent1"/>
          </a:lnRef>
          <a:fillRef idx="0">
            <a:schemeClr val="accent1"/>
          </a:fillRef>
          <a:effectRef idx="0">
            <a:schemeClr val="accent1"/>
          </a:effectRef>
          <a:fontRef idx="minor">
            <a:schemeClr val="tx1"/>
          </a:fontRef>
        </p:style>
      </p:cxnSp>
      <p:sp>
        <p:nvSpPr>
          <p:cNvPr id="36" name="Left Brace 35"/>
          <p:cNvSpPr/>
          <p:nvPr/>
        </p:nvSpPr>
        <p:spPr>
          <a:xfrm>
            <a:off x="2267744" y="973266"/>
            <a:ext cx="378415" cy="2306635"/>
          </a:xfrm>
          <a:prstGeom prst="leftBrace">
            <a:avLst>
              <a:gd name="adj1" fmla="val 39656"/>
              <a:gd name="adj2" fmla="val 44100"/>
            </a:avLst>
          </a:prstGeom>
          <a:solidFill>
            <a:srgbClr val="F36A2D"/>
          </a:solidFill>
          <a:ln w="38100">
            <a:solidFill>
              <a:srgbClr val="12496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38" name="Picture 14" descr="https://sustainabledevelopment.un.org/content/images/E_SDG_Icons-0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56040" y="1242776"/>
            <a:ext cx="756000" cy="75600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6" descr="https://sustainabledevelopment.un.org/content/images/E_SDG_Icons-1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56040" y="1988840"/>
            <a:ext cx="756000" cy="7560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0" descr="https://sustainabledevelopment.un.org/content/images/E_SDG_Icons-0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41366" y="4381938"/>
            <a:ext cx="568800" cy="568800"/>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1835696" y="4048059"/>
            <a:ext cx="389850" cy="369332"/>
          </a:xfrm>
          <a:prstGeom prst="rect">
            <a:avLst/>
          </a:prstGeom>
          <a:noFill/>
        </p:spPr>
        <p:txBody>
          <a:bodyPr wrap="none" rtlCol="0">
            <a:spAutoFit/>
          </a:bodyPr>
          <a:lstStyle/>
          <a:p>
            <a:r>
              <a:rPr lang="en-US" b="1" dirty="0">
                <a:solidFill>
                  <a:srgbClr val="C7212F"/>
                </a:solidFill>
                <a:sym typeface="Wingdings" panose="05000000000000000000" pitchFamily="2" charset="2"/>
              </a:rPr>
              <a:t></a:t>
            </a:r>
            <a:endParaRPr lang="en-US" b="1" dirty="0">
              <a:solidFill>
                <a:srgbClr val="C7212F"/>
              </a:solidFill>
            </a:endParaRPr>
          </a:p>
        </p:txBody>
      </p:sp>
      <p:cxnSp>
        <p:nvCxnSpPr>
          <p:cNvPr id="43" name="Curved Connector 42"/>
          <p:cNvCxnSpPr>
            <a:endCxn id="37" idx="3"/>
          </p:cNvCxnSpPr>
          <p:nvPr/>
        </p:nvCxnSpPr>
        <p:spPr>
          <a:xfrm rot="10800000" flipV="1">
            <a:off x="1943640" y="2881150"/>
            <a:ext cx="2916392" cy="709833"/>
          </a:xfrm>
          <a:prstGeom prst="curvedConnector3">
            <a:avLst>
              <a:gd name="adj1" fmla="val 72536"/>
            </a:avLst>
          </a:prstGeom>
          <a:ln w="12700">
            <a:solidFill>
              <a:srgbClr val="EF402D"/>
            </a:solidFill>
            <a:tailEnd type="triangle"/>
          </a:ln>
        </p:spPr>
        <p:style>
          <a:lnRef idx="1">
            <a:schemeClr val="accent1"/>
          </a:lnRef>
          <a:fillRef idx="0">
            <a:schemeClr val="accent1"/>
          </a:fillRef>
          <a:effectRef idx="0">
            <a:schemeClr val="accent1"/>
          </a:effectRef>
          <a:fontRef idx="minor">
            <a:schemeClr val="tx1"/>
          </a:fontRef>
        </p:style>
      </p:cxnSp>
      <p:pic>
        <p:nvPicPr>
          <p:cNvPr id="46" name="Picture 4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4125" y="4383619"/>
            <a:ext cx="568590" cy="568590"/>
          </a:xfrm>
          <a:prstGeom prst="rect">
            <a:avLst/>
          </a:prstGeom>
        </p:spPr>
      </p:pic>
      <p:pic>
        <p:nvPicPr>
          <p:cNvPr id="47" name="Picture 4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1520" y="3724506"/>
            <a:ext cx="568590" cy="568590"/>
          </a:xfrm>
          <a:prstGeom prst="rect">
            <a:avLst/>
          </a:prstGeom>
        </p:spPr>
      </p:pic>
      <p:pic>
        <p:nvPicPr>
          <p:cNvPr id="48" name="Picture 4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4437" y="2870609"/>
            <a:ext cx="568800" cy="568800"/>
          </a:xfrm>
          <a:prstGeom prst="rect">
            <a:avLst/>
          </a:prstGeom>
        </p:spPr>
      </p:pic>
      <p:pic>
        <p:nvPicPr>
          <p:cNvPr id="49" name="Picture 4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7504" y="1611214"/>
            <a:ext cx="568590" cy="568590"/>
          </a:xfrm>
          <a:prstGeom prst="rect">
            <a:avLst/>
          </a:prstGeom>
        </p:spPr>
      </p:pic>
      <p:pic>
        <p:nvPicPr>
          <p:cNvPr id="50" name="Picture 4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34899" y="948653"/>
            <a:ext cx="568590" cy="568590"/>
          </a:xfrm>
          <a:prstGeom prst="rect">
            <a:avLst/>
          </a:prstGeom>
        </p:spPr>
      </p:pic>
      <p:cxnSp>
        <p:nvCxnSpPr>
          <p:cNvPr id="62" name="Curved Connector 61"/>
          <p:cNvCxnSpPr>
            <a:endCxn id="49" idx="2"/>
          </p:cNvCxnSpPr>
          <p:nvPr/>
        </p:nvCxnSpPr>
        <p:spPr>
          <a:xfrm rot="10800000">
            <a:off x="391800" y="2179805"/>
            <a:ext cx="4900281" cy="1889433"/>
          </a:xfrm>
          <a:prstGeom prst="curvedConnector2">
            <a:avLst/>
          </a:prstGeom>
          <a:ln w="12700">
            <a:solidFill>
              <a:srgbClr val="407F46"/>
            </a:solidFill>
            <a:tailEnd type="triangle"/>
          </a:ln>
        </p:spPr>
        <p:style>
          <a:lnRef idx="1">
            <a:schemeClr val="accent1"/>
          </a:lnRef>
          <a:fillRef idx="0">
            <a:schemeClr val="accent1"/>
          </a:fillRef>
          <a:effectRef idx="0">
            <a:schemeClr val="accent1"/>
          </a:effectRef>
          <a:fontRef idx="minor">
            <a:schemeClr val="tx1"/>
          </a:fontRef>
        </p:style>
      </p:cxnSp>
      <p:cxnSp>
        <p:nvCxnSpPr>
          <p:cNvPr id="68" name="Curved Connector 67"/>
          <p:cNvCxnSpPr>
            <a:endCxn id="47" idx="3"/>
          </p:cNvCxnSpPr>
          <p:nvPr/>
        </p:nvCxnSpPr>
        <p:spPr>
          <a:xfrm rot="10800000" flipV="1">
            <a:off x="820110" y="3160239"/>
            <a:ext cx="5768114" cy="848561"/>
          </a:xfrm>
          <a:prstGeom prst="curvedConnector3">
            <a:avLst>
              <a:gd name="adj1" fmla="val 66678"/>
            </a:avLst>
          </a:prstGeom>
          <a:ln w="12700">
            <a:solidFill>
              <a:srgbClr val="DE1768"/>
            </a:solidFill>
            <a:tailEnd type="triangle"/>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694876" y="2960825"/>
            <a:ext cx="389850" cy="369332"/>
          </a:xfrm>
          <a:prstGeom prst="rect">
            <a:avLst/>
          </a:prstGeom>
          <a:noFill/>
        </p:spPr>
        <p:txBody>
          <a:bodyPr wrap="none" rtlCol="0">
            <a:spAutoFit/>
          </a:bodyPr>
          <a:lstStyle/>
          <a:p>
            <a:r>
              <a:rPr lang="en-US" b="1" dirty="0" smtClean="0">
                <a:solidFill>
                  <a:srgbClr val="F89D2A"/>
                </a:solidFill>
                <a:sym typeface="Wingdings" panose="05000000000000000000" pitchFamily="2" charset="2"/>
              </a:rPr>
              <a:t></a:t>
            </a:r>
            <a:endParaRPr lang="en-US" b="1" dirty="0">
              <a:solidFill>
                <a:srgbClr val="F89D2A"/>
              </a:solidFill>
            </a:endParaRPr>
          </a:p>
        </p:txBody>
      </p:sp>
      <p:sp>
        <p:nvSpPr>
          <p:cNvPr id="75" name="TextBox 74"/>
          <p:cNvSpPr txBox="1"/>
          <p:nvPr/>
        </p:nvSpPr>
        <p:spPr>
          <a:xfrm>
            <a:off x="934125" y="1476593"/>
            <a:ext cx="389850" cy="369332"/>
          </a:xfrm>
          <a:prstGeom prst="rect">
            <a:avLst/>
          </a:prstGeom>
          <a:noFill/>
        </p:spPr>
        <p:txBody>
          <a:bodyPr wrap="none" rtlCol="0">
            <a:spAutoFit/>
          </a:bodyPr>
          <a:lstStyle/>
          <a:p>
            <a:r>
              <a:rPr lang="en-US" b="1" dirty="0">
                <a:solidFill>
                  <a:srgbClr val="136A9F"/>
                </a:solidFill>
                <a:sym typeface="Wingdings" panose="05000000000000000000" pitchFamily="2" charset="2"/>
              </a:rPr>
              <a:t></a:t>
            </a:r>
            <a:endParaRPr lang="en-US" b="1" dirty="0">
              <a:solidFill>
                <a:srgbClr val="136A9F"/>
              </a:solidFill>
            </a:endParaRPr>
          </a:p>
        </p:txBody>
      </p:sp>
      <p:sp>
        <p:nvSpPr>
          <p:cNvPr id="76" name="TextBox 75"/>
          <p:cNvSpPr txBox="1"/>
          <p:nvPr/>
        </p:nvSpPr>
        <p:spPr>
          <a:xfrm>
            <a:off x="1013798" y="4057488"/>
            <a:ext cx="389850" cy="369332"/>
          </a:xfrm>
          <a:prstGeom prst="rect">
            <a:avLst/>
          </a:prstGeom>
          <a:noFill/>
        </p:spPr>
        <p:txBody>
          <a:bodyPr wrap="none" rtlCol="0">
            <a:spAutoFit/>
          </a:bodyPr>
          <a:lstStyle/>
          <a:p>
            <a:r>
              <a:rPr lang="en-US" b="1" dirty="0">
                <a:solidFill>
                  <a:srgbClr val="A41C44"/>
                </a:solidFill>
                <a:sym typeface="Wingdings" panose="05000000000000000000" pitchFamily="2" charset="2"/>
              </a:rPr>
              <a:t></a:t>
            </a:r>
            <a:endParaRPr lang="en-US" b="1" dirty="0">
              <a:solidFill>
                <a:srgbClr val="A41C44"/>
              </a:solidFill>
            </a:endParaRPr>
          </a:p>
        </p:txBody>
      </p:sp>
      <p:pic>
        <p:nvPicPr>
          <p:cNvPr id="37" name="Picture 12" descr="https://sustainabledevelopment.un.org/content/images/E_SDG_Icons-05.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331640" y="3284984"/>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9" name="Content Placeholder 3"/>
          <p:cNvSpPr txBox="1">
            <a:spLocks/>
          </p:cNvSpPr>
          <p:nvPr/>
        </p:nvSpPr>
        <p:spPr>
          <a:xfrm>
            <a:off x="35495" y="5361299"/>
            <a:ext cx="1127665" cy="1312505"/>
          </a:xfrm>
          <a:prstGeom prst="rect">
            <a:avLst/>
          </a:prstGeom>
        </p:spPr>
        <p:txBody>
          <a:bodyPr vert="horz" lIns="0" tIns="36000" rIns="0" bIns="36000">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r">
              <a:spcBef>
                <a:spcPts val="900"/>
              </a:spcBef>
              <a:buNone/>
            </a:pPr>
            <a:r>
              <a:rPr lang="en-US" sz="1100" b="1" dirty="0" smtClean="0">
                <a:solidFill>
                  <a:srgbClr val="4D7CB0"/>
                </a:solidFill>
                <a:sym typeface="Wingdings" panose="05000000000000000000" pitchFamily="2" charset="2"/>
              </a:rPr>
              <a:t> </a:t>
            </a:r>
            <a:r>
              <a:rPr lang="en-US" sz="1100" b="1" dirty="0" smtClean="0">
                <a:solidFill>
                  <a:srgbClr val="4D7CB0"/>
                </a:solidFill>
              </a:rPr>
              <a:t>INCLUSION</a:t>
            </a:r>
          </a:p>
          <a:p>
            <a:pPr marL="0" indent="0" algn="r">
              <a:spcBef>
                <a:spcPts val="600"/>
              </a:spcBef>
              <a:buNone/>
            </a:pPr>
            <a:r>
              <a:rPr lang="en-US" sz="1100" b="1" dirty="0" smtClean="0">
                <a:solidFill>
                  <a:srgbClr val="4D7CB0"/>
                </a:solidFill>
                <a:sym typeface="Wingdings" panose="05000000000000000000" pitchFamily="2" charset="2"/>
              </a:rPr>
              <a:t> </a:t>
            </a:r>
            <a:r>
              <a:rPr lang="en-US" sz="1100" b="1" dirty="0">
                <a:solidFill>
                  <a:srgbClr val="4D7CB0"/>
                </a:solidFill>
              </a:rPr>
              <a:t>INCLUSION</a:t>
            </a:r>
            <a:endParaRPr lang="en-US" sz="1100" b="1" dirty="0" smtClean="0">
              <a:solidFill>
                <a:srgbClr val="4D7CB0"/>
              </a:solidFill>
            </a:endParaRPr>
          </a:p>
          <a:p>
            <a:pPr marL="0" indent="0" algn="r">
              <a:spcBef>
                <a:spcPts val="800"/>
              </a:spcBef>
              <a:buNone/>
            </a:pPr>
            <a:r>
              <a:rPr lang="en-US" sz="1100" b="1" dirty="0">
                <a:solidFill>
                  <a:srgbClr val="4D7CB0"/>
                </a:solidFill>
                <a:sym typeface="Wingdings" panose="05000000000000000000" pitchFamily="2" charset="2"/>
              </a:rPr>
              <a:t> </a:t>
            </a:r>
            <a:r>
              <a:rPr lang="en-US" sz="1100" b="1" dirty="0">
                <a:solidFill>
                  <a:srgbClr val="4D7CB0"/>
                </a:solidFill>
              </a:rPr>
              <a:t>INCLUSION</a:t>
            </a:r>
          </a:p>
          <a:p>
            <a:pPr marL="0" indent="0" algn="r">
              <a:spcBef>
                <a:spcPts val="900"/>
              </a:spcBef>
              <a:buNone/>
            </a:pPr>
            <a:r>
              <a:rPr lang="en-US" sz="1100" b="1" dirty="0">
                <a:solidFill>
                  <a:srgbClr val="4D7CB0"/>
                </a:solidFill>
                <a:sym typeface="Wingdings" panose="05000000000000000000" pitchFamily="2" charset="2"/>
              </a:rPr>
              <a:t> </a:t>
            </a:r>
            <a:r>
              <a:rPr lang="en-US" sz="1100" b="1" dirty="0" smtClean="0">
                <a:solidFill>
                  <a:srgbClr val="4D7CB0"/>
                </a:solidFill>
              </a:rPr>
              <a:t>CROISSANCE</a:t>
            </a:r>
          </a:p>
          <a:p>
            <a:pPr marL="0" indent="0" algn="r">
              <a:spcBef>
                <a:spcPts val="900"/>
              </a:spcBef>
              <a:buNone/>
            </a:pPr>
            <a:r>
              <a:rPr lang="en-US" sz="1100" b="1" dirty="0">
                <a:solidFill>
                  <a:srgbClr val="4D7CB0"/>
                </a:solidFill>
                <a:sym typeface="Wingdings" panose="05000000000000000000" pitchFamily="2" charset="2"/>
              </a:rPr>
              <a:t> </a:t>
            </a:r>
            <a:r>
              <a:rPr lang="en-US" sz="1100" b="1" dirty="0" smtClean="0">
                <a:solidFill>
                  <a:srgbClr val="4D7CB0"/>
                </a:solidFill>
              </a:rPr>
              <a:t>CROISSANCE</a:t>
            </a:r>
            <a:endParaRPr lang="en-US" sz="1100" b="1" dirty="0">
              <a:solidFill>
                <a:srgbClr val="4D7CB0"/>
              </a:solidFill>
            </a:endParaRPr>
          </a:p>
        </p:txBody>
      </p:sp>
      <p:pic>
        <p:nvPicPr>
          <p:cNvPr id="5" name="Picture 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75526" y="2186896"/>
            <a:ext cx="568800" cy="568800"/>
          </a:xfrm>
          <a:prstGeom prst="rect">
            <a:avLst/>
          </a:prstGeom>
        </p:spPr>
      </p:pic>
      <p:sp>
        <p:nvSpPr>
          <p:cNvPr id="32" name="TextBox 31"/>
          <p:cNvSpPr txBox="1"/>
          <p:nvPr/>
        </p:nvSpPr>
        <p:spPr>
          <a:xfrm>
            <a:off x="1609443" y="2700393"/>
            <a:ext cx="389850" cy="369332"/>
          </a:xfrm>
          <a:prstGeom prst="rect">
            <a:avLst/>
          </a:prstGeom>
          <a:noFill/>
        </p:spPr>
        <p:txBody>
          <a:bodyPr wrap="none" rtlCol="0">
            <a:spAutoFit/>
          </a:bodyPr>
          <a:lstStyle/>
          <a:p>
            <a:r>
              <a:rPr lang="en-US" b="1" dirty="0">
                <a:solidFill>
                  <a:srgbClr val="14496B"/>
                </a:solidFill>
                <a:sym typeface="Wingdings" panose="05000000000000000000" pitchFamily="2" charset="2"/>
              </a:rPr>
              <a:t></a:t>
            </a:r>
            <a:endParaRPr lang="en-US" b="1" dirty="0">
              <a:solidFill>
                <a:srgbClr val="14496B"/>
              </a:solidFill>
            </a:endParaRPr>
          </a:p>
        </p:txBody>
      </p:sp>
    </p:spTree>
    <p:extLst>
      <p:ext uri="{BB962C8B-B14F-4D97-AF65-F5344CB8AC3E}">
        <p14:creationId xmlns:p14="http://schemas.microsoft.com/office/powerpoint/2010/main" val="38726140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But 1</a:t>
            </a:r>
            <a:endParaRPr lang="en-US"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23</a:t>
            </a:fld>
            <a:endParaRPr lang="en-US" dirty="0"/>
          </a:p>
        </p:txBody>
      </p:sp>
      <p:sp>
        <p:nvSpPr>
          <p:cNvPr id="4" name="Content Placeholder 3"/>
          <p:cNvSpPr>
            <a:spLocks noGrp="1"/>
          </p:cNvSpPr>
          <p:nvPr>
            <p:ph idx="1"/>
          </p:nvPr>
        </p:nvSpPr>
        <p:spPr>
          <a:xfrm>
            <a:off x="612648" y="1046962"/>
            <a:ext cx="5615536" cy="5811038"/>
          </a:xfrm>
        </p:spPr>
        <p:txBody>
          <a:bodyPr>
            <a:normAutofit fontScale="92500" lnSpcReduction="20000"/>
          </a:bodyPr>
          <a:lstStyle/>
          <a:p>
            <a:pPr marL="457200" lvl="0" indent="-343693">
              <a:lnSpc>
                <a:spcPct val="80000"/>
              </a:lnSpc>
              <a:spcBef>
                <a:spcPts val="0"/>
              </a:spcBef>
              <a:buClr>
                <a:srgbClr val="498BC9"/>
              </a:buClr>
              <a:buSzPct val="100694"/>
              <a:buFont typeface="Noto Sans Symbols"/>
              <a:buChar char="●"/>
            </a:pPr>
            <a:r>
              <a:rPr lang="en-US" sz="1700" b="1" dirty="0">
                <a:ea typeface="Calibri"/>
                <a:cs typeface="Calibri"/>
                <a:sym typeface="Calibri"/>
              </a:rPr>
              <a:t>1.1</a:t>
            </a:r>
            <a:r>
              <a:rPr lang="en-US" sz="1700" dirty="0">
                <a:ea typeface="Calibri"/>
                <a:cs typeface="Calibri"/>
                <a:sym typeface="Calibri"/>
              </a:rPr>
              <a:t>: </a:t>
            </a:r>
            <a:r>
              <a:rPr lang="en-US" sz="1700" dirty="0" smtClean="0">
                <a:ea typeface="Calibri"/>
                <a:cs typeface="Calibri"/>
                <a:sym typeface="Calibri"/>
              </a:rPr>
              <a:t>A l'échelle mondiale, </a:t>
            </a:r>
            <a:r>
              <a:rPr lang="en-US" sz="1700" dirty="0">
                <a:ea typeface="Calibri"/>
                <a:cs typeface="Calibri"/>
                <a:sym typeface="Calibri"/>
              </a:rPr>
              <a:t>55% </a:t>
            </a:r>
            <a:r>
              <a:rPr lang="en-US" sz="1700" dirty="0" smtClean="0">
                <a:ea typeface="Calibri"/>
                <a:cs typeface="Calibri"/>
                <a:sym typeface="Calibri"/>
              </a:rPr>
              <a:t>des ménages devraient être connectés</a:t>
            </a:r>
            <a:endParaRPr lang="en-US" sz="1700" dirty="0">
              <a:ea typeface="Calibri"/>
              <a:cs typeface="Calibri"/>
              <a:sym typeface="Calibri"/>
            </a:endParaRPr>
          </a:p>
          <a:p>
            <a:pPr marL="914400" lvl="1" indent="-343693">
              <a:lnSpc>
                <a:spcPct val="80000"/>
              </a:lnSpc>
              <a:spcBef>
                <a:spcPts val="0"/>
              </a:spcBef>
              <a:buClr>
                <a:srgbClr val="5B9BD5"/>
              </a:buClr>
              <a:buSzPct val="100694"/>
              <a:buFont typeface="Noto Sans Symbols"/>
              <a:buChar char="○"/>
            </a:pPr>
            <a:r>
              <a:rPr lang="en-US" sz="1700" dirty="0" smtClean="0">
                <a:ea typeface="Calibri"/>
                <a:cs typeface="Calibri"/>
                <a:sym typeface="Calibri"/>
              </a:rPr>
              <a:t>Devrait être atteint</a:t>
            </a:r>
            <a:endParaRPr lang="en-US" sz="1700" dirty="0">
              <a:ea typeface="Calibri"/>
              <a:cs typeface="Calibri"/>
              <a:sym typeface="Calibri"/>
            </a:endParaRPr>
          </a:p>
          <a:p>
            <a:pPr marL="914400" lvl="1" indent="-343693">
              <a:lnSpc>
                <a:spcPct val="80000"/>
              </a:lnSpc>
              <a:spcBef>
                <a:spcPts val="0"/>
              </a:spcBef>
              <a:buClr>
                <a:srgbClr val="498BC9"/>
              </a:buClr>
              <a:buSzPct val="100694"/>
              <a:buFont typeface="Noto Sans Symbols"/>
              <a:buChar char="○"/>
            </a:pPr>
            <a:r>
              <a:rPr lang="en-US" sz="1700" dirty="0" smtClean="0">
                <a:ea typeface="Calibri"/>
                <a:cs typeface="Calibri"/>
                <a:sym typeface="Calibri"/>
              </a:rPr>
              <a:t>PROPOSITION: à l'horizon 2023: 65%/</a:t>
            </a:r>
            <a:br>
              <a:rPr lang="en-US" sz="1700" dirty="0" smtClean="0">
                <a:ea typeface="Calibri"/>
                <a:cs typeface="Calibri"/>
                <a:sym typeface="Calibri"/>
              </a:rPr>
            </a:br>
            <a:r>
              <a:rPr lang="en-US" sz="1700" dirty="0" smtClean="0">
                <a:ea typeface="Calibri"/>
                <a:cs typeface="Calibri"/>
                <a:sym typeface="Calibri"/>
              </a:rPr>
              <a:t>à l'horizon 2025: 70%</a:t>
            </a:r>
            <a:endParaRPr lang="en-US" sz="1700" dirty="0">
              <a:ea typeface="Calibri"/>
              <a:cs typeface="Calibri"/>
              <a:sym typeface="Calibri"/>
            </a:endParaRPr>
          </a:p>
          <a:p>
            <a:pPr marL="457200" lvl="0" indent="-343693">
              <a:lnSpc>
                <a:spcPct val="80000"/>
              </a:lnSpc>
              <a:spcBef>
                <a:spcPts val="0"/>
              </a:spcBef>
              <a:buClr>
                <a:srgbClr val="498BC9"/>
              </a:buClr>
              <a:buSzPct val="100694"/>
              <a:buFont typeface="Noto Sans Symbols"/>
              <a:buChar char="●"/>
            </a:pPr>
            <a:endParaRPr lang="en-US" sz="1700" dirty="0" smtClean="0">
              <a:ea typeface="Calibri"/>
              <a:cs typeface="Calibri"/>
              <a:sym typeface="Calibri"/>
            </a:endParaRPr>
          </a:p>
          <a:p>
            <a:pPr marL="457200" lvl="0" indent="-343693">
              <a:lnSpc>
                <a:spcPct val="80000"/>
              </a:lnSpc>
              <a:spcBef>
                <a:spcPts val="0"/>
              </a:spcBef>
              <a:buClr>
                <a:srgbClr val="498BC9"/>
              </a:buClr>
              <a:buSzPct val="100694"/>
              <a:buFont typeface="Noto Sans Symbols"/>
              <a:buChar char="●"/>
            </a:pPr>
            <a:r>
              <a:rPr lang="en-US" sz="1700" b="1" dirty="0" smtClean="0">
                <a:ea typeface="Calibri"/>
                <a:cs typeface="Calibri"/>
                <a:sym typeface="Calibri"/>
              </a:rPr>
              <a:t>1.2</a:t>
            </a:r>
            <a:r>
              <a:rPr lang="en-US" sz="1700" dirty="0">
                <a:ea typeface="Calibri"/>
                <a:cs typeface="Calibri"/>
                <a:sym typeface="Calibri"/>
              </a:rPr>
              <a:t>: A </a:t>
            </a:r>
            <a:r>
              <a:rPr lang="en-US" sz="1700" dirty="0" smtClean="0">
                <a:ea typeface="Calibri"/>
                <a:cs typeface="Calibri"/>
                <a:sym typeface="Calibri"/>
              </a:rPr>
              <a:t>l'échelle </a:t>
            </a:r>
            <a:r>
              <a:rPr lang="en-US" sz="1700" dirty="0">
                <a:ea typeface="Calibri"/>
                <a:cs typeface="Calibri"/>
                <a:sym typeface="Calibri"/>
              </a:rPr>
              <a:t>mondiale, 60% </a:t>
            </a:r>
            <a:r>
              <a:rPr lang="en-US" sz="1700" dirty="0" smtClean="0">
                <a:ea typeface="Calibri"/>
                <a:cs typeface="Calibri"/>
                <a:sym typeface="Calibri"/>
              </a:rPr>
              <a:t>de la population devrait utiliser Internet à l'horizon 2020 </a:t>
            </a:r>
            <a:r>
              <a:rPr lang="en-US" sz="1700" dirty="0" smtClean="0">
                <a:ea typeface="Calibri"/>
                <a:cs typeface="Calibri"/>
                <a:sym typeface="Wingdings" panose="05000000000000000000" pitchFamily="2" charset="2"/>
              </a:rPr>
              <a:t></a:t>
            </a:r>
            <a:r>
              <a:rPr lang="en-US" sz="1700" dirty="0" smtClean="0">
                <a:ea typeface="Calibri"/>
                <a:cs typeface="Calibri"/>
                <a:sym typeface="Calibri"/>
              </a:rPr>
              <a:t> </a:t>
            </a:r>
            <a:r>
              <a:rPr lang="en-US" sz="1700" dirty="0" smtClean="0">
                <a:solidFill>
                  <a:schemeClr val="accent6">
                    <a:lumMod val="75000"/>
                  </a:schemeClr>
                </a:solidFill>
                <a:ea typeface="Calibri"/>
                <a:cs typeface="Calibri"/>
                <a:sym typeface="Calibri"/>
              </a:rPr>
              <a:t>ODD 17.8.1</a:t>
            </a:r>
            <a:endParaRPr lang="en-US" sz="1700" dirty="0">
              <a:solidFill>
                <a:schemeClr val="accent6">
                  <a:lumMod val="75000"/>
                </a:schemeClr>
              </a:solidFill>
              <a:ea typeface="Calibri"/>
              <a:cs typeface="Calibri"/>
              <a:sym typeface="Calibri"/>
            </a:endParaRPr>
          </a:p>
          <a:p>
            <a:pPr marL="914400" lvl="1" indent="-343693">
              <a:lnSpc>
                <a:spcPct val="80000"/>
              </a:lnSpc>
              <a:spcBef>
                <a:spcPts val="0"/>
              </a:spcBef>
              <a:buClr>
                <a:srgbClr val="5B9BD5"/>
              </a:buClr>
              <a:buSzPct val="100694"/>
              <a:buFont typeface="Noto Sans Symbols"/>
              <a:buChar char="○"/>
            </a:pPr>
            <a:r>
              <a:rPr lang="en-US" sz="1700" dirty="0">
                <a:ea typeface="Calibri"/>
                <a:cs typeface="Calibri"/>
                <a:sym typeface="Calibri"/>
              </a:rPr>
              <a:t>Devrait être atteint</a:t>
            </a:r>
          </a:p>
          <a:p>
            <a:pPr marL="914400" lvl="1" indent="-343693">
              <a:lnSpc>
                <a:spcPct val="80000"/>
              </a:lnSpc>
              <a:spcBef>
                <a:spcPts val="0"/>
              </a:spcBef>
              <a:buClr>
                <a:srgbClr val="5B9BD5"/>
              </a:buClr>
              <a:buSzPct val="100694"/>
              <a:buFont typeface="Noto Sans Symbols"/>
              <a:buChar char="○"/>
            </a:pPr>
            <a:r>
              <a:rPr lang="en-US" sz="1700" dirty="0" smtClean="0">
                <a:ea typeface="Calibri"/>
                <a:cs typeface="Calibri"/>
                <a:sym typeface="Calibri"/>
              </a:rPr>
              <a:t>PROPOSITION: </a:t>
            </a:r>
            <a:r>
              <a:rPr lang="en-US" sz="1700" dirty="0">
                <a:ea typeface="Calibri"/>
                <a:cs typeface="Calibri"/>
                <a:sym typeface="Calibri"/>
              </a:rPr>
              <a:t>à </a:t>
            </a:r>
            <a:r>
              <a:rPr lang="en-US" sz="1700" dirty="0" smtClean="0">
                <a:ea typeface="Calibri"/>
                <a:cs typeface="Calibri"/>
                <a:sym typeface="Calibri"/>
              </a:rPr>
              <a:t>l'horizon 2023: 65%/</a:t>
            </a:r>
            <a:br>
              <a:rPr lang="en-US" sz="1700" dirty="0" smtClean="0">
                <a:ea typeface="Calibri"/>
                <a:cs typeface="Calibri"/>
                <a:sym typeface="Calibri"/>
              </a:rPr>
            </a:br>
            <a:r>
              <a:rPr lang="en-US" sz="1700" dirty="0" smtClean="0">
                <a:ea typeface="Calibri"/>
                <a:cs typeface="Calibri"/>
                <a:sym typeface="Calibri"/>
              </a:rPr>
              <a:t>à l'horizon 2025: 70%</a:t>
            </a:r>
            <a:endParaRPr lang="en-US" sz="1700" dirty="0">
              <a:ea typeface="Calibri"/>
              <a:cs typeface="Calibri"/>
              <a:sym typeface="Calibri"/>
            </a:endParaRPr>
          </a:p>
          <a:p>
            <a:pPr marL="457200" lvl="0" indent="-343693">
              <a:lnSpc>
                <a:spcPct val="80000"/>
              </a:lnSpc>
              <a:spcBef>
                <a:spcPts val="0"/>
              </a:spcBef>
              <a:buClr>
                <a:srgbClr val="498BC9"/>
              </a:buClr>
              <a:buSzPct val="100694"/>
              <a:buFont typeface="Noto Sans Symbols"/>
              <a:buChar char="●"/>
            </a:pPr>
            <a:endParaRPr lang="en-US" sz="1700" dirty="0" smtClean="0">
              <a:solidFill>
                <a:srgbClr val="000000"/>
              </a:solidFill>
              <a:ea typeface="Calibri"/>
              <a:cs typeface="Calibri"/>
              <a:sym typeface="Calibri"/>
            </a:endParaRPr>
          </a:p>
          <a:p>
            <a:pPr marL="457200" lvl="0" indent="-343693">
              <a:lnSpc>
                <a:spcPct val="80000"/>
              </a:lnSpc>
              <a:spcBef>
                <a:spcPts val="0"/>
              </a:spcBef>
              <a:buClr>
                <a:srgbClr val="498BC9"/>
              </a:buClr>
              <a:buSzPct val="100694"/>
              <a:buFont typeface="Noto Sans Symbols"/>
              <a:buChar char="●"/>
            </a:pPr>
            <a:r>
              <a:rPr lang="en-US" sz="1700" b="1" dirty="0" smtClean="0">
                <a:solidFill>
                  <a:srgbClr val="000000"/>
                </a:solidFill>
                <a:ea typeface="Calibri"/>
                <a:cs typeface="Calibri"/>
                <a:sym typeface="Calibri"/>
              </a:rPr>
              <a:t>1.3</a:t>
            </a:r>
            <a:r>
              <a:rPr lang="en-US" sz="1700" dirty="0" smtClean="0">
                <a:solidFill>
                  <a:srgbClr val="000000"/>
                </a:solidFill>
                <a:ea typeface="Calibri"/>
                <a:cs typeface="Calibri"/>
                <a:sym typeface="Calibri"/>
              </a:rPr>
              <a:t>: </a:t>
            </a:r>
            <a:r>
              <a:rPr lang="en-US" sz="1700" dirty="0" smtClean="0">
                <a:ea typeface="Calibri"/>
                <a:cs typeface="Calibri"/>
                <a:sym typeface="Calibri"/>
              </a:rPr>
              <a:t>A l'échelle mondiale</a:t>
            </a:r>
            <a:r>
              <a:rPr lang="en-US" sz="1700" dirty="0" smtClean="0">
                <a:solidFill>
                  <a:srgbClr val="000000"/>
                </a:solidFill>
                <a:ea typeface="Calibri"/>
                <a:cs typeface="Calibri"/>
                <a:sym typeface="Calibri"/>
              </a:rPr>
              <a:t>, le prix des télécommunications/TIC devrait avoir baissé de 40% à l'horizon 2020</a:t>
            </a:r>
          </a:p>
          <a:p>
            <a:pPr marL="914400" lvl="1" indent="-343693">
              <a:lnSpc>
                <a:spcPct val="80000"/>
              </a:lnSpc>
              <a:spcBef>
                <a:spcPts val="0"/>
              </a:spcBef>
              <a:buClr>
                <a:srgbClr val="5B9BD5"/>
              </a:buClr>
              <a:buSzPct val="100694"/>
              <a:buFont typeface="Noto Sans Symbols"/>
              <a:buChar char="○"/>
            </a:pPr>
            <a:r>
              <a:rPr lang="en-US" sz="1700" dirty="0" smtClean="0">
                <a:solidFill>
                  <a:srgbClr val="000000"/>
                </a:solidFill>
                <a:ea typeface="Calibri"/>
                <a:cs typeface="Calibri"/>
                <a:sym typeface="Calibri"/>
              </a:rPr>
              <a:t>Pays développés: attendu: –32,5%</a:t>
            </a:r>
            <a:endParaRPr lang="en-US" sz="1700" dirty="0">
              <a:solidFill>
                <a:srgbClr val="000000"/>
              </a:solidFill>
              <a:ea typeface="Calibri"/>
              <a:cs typeface="Calibri"/>
              <a:sym typeface="Calibri"/>
            </a:endParaRPr>
          </a:p>
          <a:p>
            <a:pPr marL="914400" lvl="1" indent="-343693">
              <a:lnSpc>
                <a:spcPct val="80000"/>
              </a:lnSpc>
              <a:spcBef>
                <a:spcPts val="0"/>
              </a:spcBef>
              <a:buClr>
                <a:srgbClr val="5B9BD5"/>
              </a:buClr>
              <a:buSzPct val="100694"/>
              <a:buFont typeface="Noto Sans Symbols"/>
              <a:buChar char="○"/>
            </a:pPr>
            <a:r>
              <a:rPr lang="en-US" sz="1700" dirty="0">
                <a:solidFill>
                  <a:srgbClr val="000000"/>
                </a:solidFill>
                <a:ea typeface="Calibri"/>
                <a:cs typeface="Calibri"/>
                <a:sym typeface="Calibri"/>
              </a:rPr>
              <a:t>Pays </a:t>
            </a:r>
            <a:r>
              <a:rPr lang="en-US" sz="1700" dirty="0" smtClean="0">
                <a:solidFill>
                  <a:srgbClr val="000000"/>
                </a:solidFill>
                <a:ea typeface="Calibri"/>
                <a:cs typeface="Calibri"/>
                <a:sym typeface="Calibri"/>
              </a:rPr>
              <a:t>en développement: </a:t>
            </a:r>
            <a:r>
              <a:rPr lang="en-US" sz="1700" dirty="0">
                <a:solidFill>
                  <a:srgbClr val="000000"/>
                </a:solidFill>
                <a:ea typeface="Calibri"/>
                <a:cs typeface="Calibri"/>
                <a:sym typeface="Calibri"/>
              </a:rPr>
              <a:t>attendu: </a:t>
            </a:r>
            <a:r>
              <a:rPr lang="en-US" sz="1700" dirty="0" smtClean="0">
                <a:solidFill>
                  <a:srgbClr val="000000"/>
                </a:solidFill>
                <a:ea typeface="Calibri"/>
                <a:cs typeface="Calibri"/>
                <a:sym typeface="Calibri"/>
              </a:rPr>
              <a:t>–33,0%</a:t>
            </a:r>
            <a:endParaRPr lang="en-US" sz="1700" dirty="0">
              <a:solidFill>
                <a:srgbClr val="000000"/>
              </a:solidFill>
              <a:ea typeface="Calibri"/>
              <a:cs typeface="Calibri"/>
              <a:sym typeface="Calibri"/>
            </a:endParaRPr>
          </a:p>
          <a:p>
            <a:pPr marL="914400" lvl="1" indent="-343693">
              <a:lnSpc>
                <a:spcPct val="80000"/>
              </a:lnSpc>
              <a:spcBef>
                <a:spcPts val="0"/>
              </a:spcBef>
              <a:buClr>
                <a:srgbClr val="498BC9"/>
              </a:buClr>
              <a:buSzPct val="100694"/>
              <a:buFont typeface="Noto Sans Symbols"/>
              <a:buChar char="○"/>
            </a:pPr>
            <a:r>
              <a:rPr lang="en-US" sz="1700" dirty="0" smtClean="0">
                <a:ea typeface="Calibri"/>
                <a:cs typeface="Calibri"/>
                <a:sym typeface="Calibri"/>
              </a:rPr>
              <a:t>PROPOSITION: à l'horizon 2023: baisse de 25%/à l'horizon 2025: baisse de 30</a:t>
            </a:r>
            <a:r>
              <a:rPr lang="en-US" sz="1700" dirty="0">
                <a:ea typeface="Calibri"/>
                <a:cs typeface="Calibri"/>
                <a:sym typeface="Calibri"/>
              </a:rPr>
              <a:t>% </a:t>
            </a:r>
            <a:r>
              <a:rPr lang="en-US" sz="1700" dirty="0" smtClean="0">
                <a:ea typeface="Calibri"/>
                <a:cs typeface="Calibri"/>
                <a:sym typeface="Calibri"/>
              </a:rPr>
              <a:t>par rapport à 2016</a:t>
            </a:r>
            <a:endParaRPr lang="en-US" sz="1700" dirty="0">
              <a:ea typeface="Calibri"/>
              <a:cs typeface="Calibri"/>
              <a:sym typeface="Calibri"/>
            </a:endParaRPr>
          </a:p>
          <a:p>
            <a:pPr marL="457200" lvl="0" indent="-343693">
              <a:lnSpc>
                <a:spcPct val="80000"/>
              </a:lnSpc>
              <a:spcBef>
                <a:spcPts val="0"/>
              </a:spcBef>
              <a:buClr>
                <a:srgbClr val="498BC9"/>
              </a:buClr>
              <a:buSzPct val="100694"/>
              <a:buFont typeface="Calibri"/>
              <a:buChar char="●"/>
            </a:pPr>
            <a:endParaRPr lang="en-US" sz="1700" b="1" dirty="0" smtClean="0">
              <a:ea typeface="Calibri"/>
              <a:cs typeface="Calibri"/>
              <a:sym typeface="Calibri"/>
            </a:endParaRPr>
          </a:p>
          <a:p>
            <a:pPr marL="457200" lvl="0" indent="-343693">
              <a:lnSpc>
                <a:spcPct val="80000"/>
              </a:lnSpc>
              <a:spcBef>
                <a:spcPts val="0"/>
              </a:spcBef>
              <a:buClr>
                <a:srgbClr val="498BC9"/>
              </a:buClr>
              <a:buSzPct val="100694"/>
              <a:buFont typeface="Calibri"/>
              <a:buChar char="●"/>
            </a:pPr>
            <a:r>
              <a:rPr lang="en-US" sz="1700" b="1" dirty="0" smtClean="0">
                <a:ea typeface="Calibri"/>
                <a:cs typeface="Calibri"/>
                <a:sym typeface="Calibri"/>
              </a:rPr>
              <a:t>Nouveau 1.4 </a:t>
            </a:r>
            <a:r>
              <a:rPr lang="en-US" sz="1700" dirty="0" smtClean="0">
                <a:ea typeface="Calibri"/>
                <a:cs typeface="Calibri"/>
                <a:sym typeface="Calibri"/>
              </a:rPr>
              <a:t>PROPOSITION</a:t>
            </a:r>
            <a:r>
              <a:rPr lang="en-US" sz="1700" dirty="0">
                <a:ea typeface="Calibri"/>
                <a:cs typeface="Calibri"/>
                <a:sym typeface="Calibri"/>
              </a:rPr>
              <a:t>: à </a:t>
            </a:r>
            <a:r>
              <a:rPr lang="en-US" sz="1700" dirty="0" smtClean="0">
                <a:ea typeface="Calibri"/>
                <a:cs typeface="Calibri"/>
                <a:sym typeface="Calibri"/>
              </a:rPr>
              <a:t>l'horizon </a:t>
            </a:r>
            <a:r>
              <a:rPr lang="en-US" sz="1700" dirty="0">
                <a:ea typeface="Calibri"/>
                <a:cs typeface="Calibri"/>
                <a:sym typeface="Calibri"/>
              </a:rPr>
              <a:t>2023/2025, </a:t>
            </a:r>
            <a:r>
              <a:rPr lang="en-US" sz="1700" dirty="0" smtClean="0">
                <a:ea typeface="Calibri"/>
                <a:cs typeface="Calibri"/>
                <a:sym typeface="Calibri"/>
              </a:rPr>
              <a:t>tous les pays devraient adopter un programme/une stratégie en faveur du numérique</a:t>
            </a:r>
            <a:endParaRPr lang="en-US" sz="1700" dirty="0">
              <a:ea typeface="Calibri"/>
              <a:cs typeface="Calibri"/>
              <a:sym typeface="Calibri"/>
            </a:endParaRPr>
          </a:p>
          <a:p>
            <a:pPr marL="457200" lvl="0" indent="-343693">
              <a:lnSpc>
                <a:spcPct val="80000"/>
              </a:lnSpc>
              <a:spcBef>
                <a:spcPts val="0"/>
              </a:spcBef>
              <a:buClr>
                <a:srgbClr val="498BC9"/>
              </a:buClr>
              <a:buSzPct val="100694"/>
              <a:buFont typeface="Calibri"/>
              <a:buChar char="●"/>
            </a:pPr>
            <a:endParaRPr lang="en-US" sz="1700" b="1" dirty="0" smtClean="0">
              <a:ea typeface="Calibri"/>
              <a:cs typeface="Calibri"/>
              <a:sym typeface="Calibri"/>
            </a:endParaRPr>
          </a:p>
          <a:p>
            <a:pPr marL="457200" lvl="0" indent="-343693">
              <a:lnSpc>
                <a:spcPct val="80000"/>
              </a:lnSpc>
              <a:spcBef>
                <a:spcPts val="0"/>
              </a:spcBef>
              <a:buClr>
                <a:srgbClr val="498BC9"/>
              </a:buClr>
              <a:buSzPct val="100694"/>
              <a:buFont typeface="Calibri"/>
              <a:buChar char="●"/>
            </a:pPr>
            <a:r>
              <a:rPr lang="en-US" sz="1700" b="1" dirty="0" smtClean="0">
                <a:ea typeface="Calibri"/>
                <a:cs typeface="Calibri"/>
                <a:sym typeface="Calibri"/>
              </a:rPr>
              <a:t>Nouveau 1.5</a:t>
            </a:r>
            <a:r>
              <a:rPr lang="en-US" sz="1700" dirty="0">
                <a:ea typeface="Calibri"/>
                <a:cs typeface="Calibri"/>
                <a:sym typeface="Calibri"/>
              </a:rPr>
              <a:t> </a:t>
            </a:r>
            <a:r>
              <a:rPr lang="en-US" sz="1700" dirty="0" smtClean="0">
                <a:ea typeface="Calibri"/>
                <a:cs typeface="Calibri"/>
                <a:sym typeface="Calibri"/>
              </a:rPr>
              <a:t>PROPOSITION: x% de PME vendant en ligne</a:t>
            </a:r>
          </a:p>
          <a:p>
            <a:pPr lvl="0">
              <a:lnSpc>
                <a:spcPct val="80000"/>
              </a:lnSpc>
              <a:spcBef>
                <a:spcPts val="0"/>
              </a:spcBef>
              <a:buNone/>
            </a:pPr>
            <a:endParaRPr lang="en-US" sz="1700" dirty="0">
              <a:ea typeface="Calibri"/>
              <a:cs typeface="Calibri"/>
              <a:sym typeface="Calibri"/>
            </a:endParaRPr>
          </a:p>
          <a:p>
            <a:pPr marL="457200" lvl="0" indent="-343693">
              <a:lnSpc>
                <a:spcPct val="80000"/>
              </a:lnSpc>
              <a:spcBef>
                <a:spcPts val="0"/>
              </a:spcBef>
              <a:buClr>
                <a:srgbClr val="498BC9"/>
              </a:buClr>
              <a:buSzPct val="100694"/>
              <a:buFont typeface="Noto Sans Symbols"/>
              <a:buChar char="●"/>
            </a:pPr>
            <a:r>
              <a:rPr lang="en-US" sz="1700" b="1" dirty="0" smtClean="0">
                <a:ea typeface="Calibri"/>
                <a:cs typeface="Calibri"/>
                <a:sym typeface="Calibri"/>
              </a:rPr>
              <a:t>Nouveau 1.6 </a:t>
            </a:r>
            <a:r>
              <a:rPr lang="en-US" sz="1700" b="1" dirty="0" smtClean="0">
                <a:ea typeface="Calibri"/>
                <a:cs typeface="Calibri"/>
                <a:sym typeface="Wingdings" panose="05000000000000000000" pitchFamily="2" charset="2"/>
              </a:rPr>
              <a:t> </a:t>
            </a:r>
            <a:r>
              <a:rPr lang="en-US" sz="1700" dirty="0" smtClean="0">
                <a:solidFill>
                  <a:schemeClr val="accent6">
                    <a:lumMod val="75000"/>
                  </a:schemeClr>
                </a:solidFill>
                <a:ea typeface="Calibri"/>
                <a:cs typeface="Calibri"/>
                <a:sym typeface="Calibri"/>
              </a:rPr>
              <a:t>ODD 17.6.2 (Large bande fixe par débit)</a:t>
            </a:r>
          </a:p>
          <a:p>
            <a:pPr marL="914400" lvl="1" indent="-343693">
              <a:lnSpc>
                <a:spcPct val="90000"/>
              </a:lnSpc>
              <a:spcBef>
                <a:spcPts val="0"/>
              </a:spcBef>
              <a:buSzPct val="100694"/>
              <a:buFont typeface="Noto Sans Symbols"/>
              <a:buChar char="○"/>
            </a:pPr>
            <a:r>
              <a:rPr lang="en-US" sz="1700" dirty="0" smtClean="0">
                <a:ea typeface="Calibri"/>
                <a:cs typeface="Calibri"/>
                <a:sym typeface="Calibri"/>
              </a:rPr>
              <a:t>PROPOSITION</a:t>
            </a:r>
            <a:r>
              <a:rPr lang="en-US" sz="1700" dirty="0" smtClean="0">
                <a:solidFill>
                  <a:srgbClr val="000000"/>
                </a:solidFill>
                <a:ea typeface="Calibri"/>
                <a:cs typeface="Calibri"/>
                <a:sym typeface="Calibri"/>
              </a:rPr>
              <a:t>: augmentation de x</a:t>
            </a:r>
            <a:r>
              <a:rPr lang="en-US" sz="1700" dirty="0">
                <a:solidFill>
                  <a:srgbClr val="000000"/>
                </a:solidFill>
                <a:ea typeface="Calibri"/>
                <a:cs typeface="Calibri"/>
                <a:sym typeface="Calibri"/>
              </a:rPr>
              <a:t>% </a:t>
            </a:r>
            <a:r>
              <a:rPr lang="en-US" sz="1700" dirty="0" smtClean="0">
                <a:solidFill>
                  <a:srgbClr val="000000"/>
                </a:solidFill>
                <a:ea typeface="Calibri"/>
                <a:cs typeface="Calibri"/>
                <a:sym typeface="Calibri"/>
              </a:rPr>
              <a:t>du nombre d'abonnements au large bande fixe</a:t>
            </a:r>
            <a:endParaRPr lang="en-US" sz="1700" dirty="0">
              <a:solidFill>
                <a:srgbClr val="000000"/>
              </a:solidFill>
              <a:ea typeface="Calibri"/>
              <a:cs typeface="Calibri"/>
              <a:sym typeface="Calibri"/>
            </a:endParaRPr>
          </a:p>
          <a:p>
            <a:pPr marL="914400" lvl="1" indent="-343693">
              <a:lnSpc>
                <a:spcPct val="90000"/>
              </a:lnSpc>
              <a:spcBef>
                <a:spcPts val="0"/>
              </a:spcBef>
              <a:buSzPct val="100694"/>
              <a:buFont typeface="Noto Sans Symbols"/>
              <a:buChar char="○"/>
            </a:pPr>
            <a:r>
              <a:rPr lang="en-US" sz="1700" dirty="0" smtClean="0">
                <a:ea typeface="Calibri"/>
                <a:cs typeface="Calibri"/>
                <a:sym typeface="Calibri"/>
              </a:rPr>
              <a:t>PROPOSITION</a:t>
            </a:r>
            <a:r>
              <a:rPr lang="en-US" sz="1700" dirty="0" smtClean="0">
                <a:solidFill>
                  <a:srgbClr val="000000"/>
                </a:solidFill>
                <a:ea typeface="Calibri"/>
                <a:cs typeface="Calibri"/>
                <a:sym typeface="Calibri"/>
              </a:rPr>
              <a:t>: x% de pays devraient compter 50% d'abonnements au large bande fixe à un debit de plus de 10 Mb</a:t>
            </a:r>
          </a:p>
          <a:p>
            <a:pPr marL="914400" lvl="1" indent="-343693">
              <a:lnSpc>
                <a:spcPct val="90000"/>
              </a:lnSpc>
              <a:spcBef>
                <a:spcPts val="0"/>
              </a:spcBef>
              <a:buSzPct val="100694"/>
              <a:buFont typeface="Noto Sans Symbols"/>
              <a:buChar char="○"/>
            </a:pPr>
            <a:endParaRPr lang="en-US" sz="1700" dirty="0">
              <a:solidFill>
                <a:srgbClr val="000000"/>
              </a:solidFill>
              <a:ea typeface="Calibri"/>
              <a:cs typeface="Calibri"/>
              <a:sym typeface="Calibri"/>
            </a:endParaRPr>
          </a:p>
          <a:p>
            <a:pPr marL="457200" indent="-343693">
              <a:lnSpc>
                <a:spcPct val="80000"/>
              </a:lnSpc>
              <a:spcBef>
                <a:spcPts val="0"/>
              </a:spcBef>
              <a:buClr>
                <a:srgbClr val="498BC9"/>
              </a:buClr>
              <a:buSzPct val="100694"/>
              <a:buFont typeface="Calibri"/>
              <a:buChar char="●"/>
            </a:pPr>
            <a:r>
              <a:rPr lang="en-US" sz="1700" b="1" dirty="0" smtClean="0">
                <a:ea typeface="Calibri"/>
                <a:cs typeface="Calibri"/>
                <a:sym typeface="Calibri"/>
              </a:rPr>
              <a:t>Nouveau 1.7</a:t>
            </a:r>
            <a:r>
              <a:rPr lang="en-US" sz="1700" dirty="0">
                <a:ea typeface="Calibri"/>
                <a:cs typeface="Calibri"/>
                <a:sym typeface="Calibri"/>
              </a:rPr>
              <a:t> </a:t>
            </a:r>
            <a:r>
              <a:rPr lang="en-US" sz="1700" b="1" dirty="0" smtClean="0">
                <a:ea typeface="Calibri"/>
                <a:cs typeface="Calibri"/>
                <a:sym typeface="Wingdings" panose="05000000000000000000" pitchFamily="2" charset="2"/>
              </a:rPr>
              <a:t> </a:t>
            </a:r>
            <a:r>
              <a:rPr lang="en-US" sz="1700" dirty="0" smtClean="0">
                <a:solidFill>
                  <a:schemeClr val="accent6">
                    <a:lumMod val="75000"/>
                  </a:schemeClr>
                </a:solidFill>
                <a:ea typeface="Calibri"/>
                <a:cs typeface="Calibri"/>
                <a:sym typeface="Calibri"/>
              </a:rPr>
              <a:t>ODD 16.10.2 (Accès public à l'information)</a:t>
            </a:r>
            <a:endParaRPr lang="en-US" sz="1700" dirty="0" smtClean="0">
              <a:ea typeface="Calibri"/>
              <a:cs typeface="Calibri"/>
              <a:sym typeface="Calibri"/>
            </a:endParaRPr>
          </a:p>
          <a:p>
            <a:pPr marL="914400" lvl="1" indent="-343693">
              <a:lnSpc>
                <a:spcPct val="90000"/>
              </a:lnSpc>
              <a:spcBef>
                <a:spcPts val="0"/>
              </a:spcBef>
              <a:buSzPct val="100694"/>
              <a:buFont typeface="Noto Sans Symbols"/>
              <a:buChar char="○"/>
            </a:pPr>
            <a:r>
              <a:rPr lang="en-US" sz="1700" dirty="0" smtClean="0">
                <a:ea typeface="Calibri"/>
                <a:cs typeface="Calibri"/>
                <a:sym typeface="Calibri"/>
              </a:rPr>
              <a:t>PROPOSITION</a:t>
            </a:r>
            <a:r>
              <a:rPr lang="en-US" sz="1700" dirty="0" smtClean="0">
                <a:solidFill>
                  <a:srgbClr val="000000"/>
                </a:solidFill>
                <a:ea typeface="Calibri"/>
                <a:cs typeface="Calibri"/>
                <a:sym typeface="Calibri"/>
              </a:rPr>
              <a:t>: x% de la population devrait utiliser les services publics en ligne</a:t>
            </a:r>
            <a:endParaRPr lang="en-US" sz="1700" dirty="0" smtClean="0">
              <a:ea typeface="Calibri"/>
              <a:cs typeface="Calibri"/>
              <a:sym typeface="Calibri"/>
            </a:endParaRPr>
          </a:p>
        </p:txBody>
      </p:sp>
      <p:pic>
        <p:nvPicPr>
          <p:cNvPr id="5" name="Shape 91" title="Target 1.1 &amp; 2.1.A: Households"/>
          <p:cNvPicPr preferRelativeResize="0"/>
          <p:nvPr/>
        </p:nvPicPr>
        <p:blipFill>
          <a:blip r:embed="rId3">
            <a:alphaModFix/>
          </a:blip>
          <a:stretch>
            <a:fillRect/>
          </a:stretch>
        </p:blipFill>
        <p:spPr>
          <a:xfrm>
            <a:off x="6231429" y="908720"/>
            <a:ext cx="2877075" cy="2584497"/>
          </a:xfrm>
          <a:prstGeom prst="rect">
            <a:avLst/>
          </a:prstGeom>
          <a:noFill/>
          <a:ln>
            <a:noFill/>
          </a:ln>
        </p:spPr>
      </p:pic>
      <p:pic>
        <p:nvPicPr>
          <p:cNvPr id="6" name="Shape 92" title="Target 1.2, 2.2.A, 2.2.B: Individuals"/>
          <p:cNvPicPr preferRelativeResize="0"/>
          <p:nvPr/>
        </p:nvPicPr>
        <p:blipFill>
          <a:blip r:embed="rId4">
            <a:alphaModFix/>
          </a:blip>
          <a:stretch>
            <a:fillRect/>
          </a:stretch>
        </p:blipFill>
        <p:spPr>
          <a:xfrm>
            <a:off x="6288329" y="3645024"/>
            <a:ext cx="2820175" cy="2235638"/>
          </a:xfrm>
          <a:prstGeom prst="rect">
            <a:avLst/>
          </a:prstGeom>
          <a:noFill/>
          <a:ln>
            <a:noFill/>
          </a:ln>
        </p:spPr>
      </p:pic>
      <p:sp>
        <p:nvSpPr>
          <p:cNvPr id="7" name="TextBox 6"/>
          <p:cNvSpPr txBox="1"/>
          <p:nvPr/>
        </p:nvSpPr>
        <p:spPr>
          <a:xfrm>
            <a:off x="6323540" y="5880662"/>
            <a:ext cx="2784964" cy="646331"/>
          </a:xfrm>
          <a:prstGeom prst="rect">
            <a:avLst/>
          </a:prstGeom>
          <a:noFill/>
        </p:spPr>
        <p:txBody>
          <a:bodyPr wrap="square" rtlCol="0">
            <a:spAutoFit/>
          </a:bodyPr>
          <a:lstStyle/>
          <a:p>
            <a:r>
              <a:rPr lang="en-US" sz="1200" dirty="0" smtClean="0"/>
              <a:t>* Source: Données de l'UIT (Base de </a:t>
            </a:r>
            <a:r>
              <a:rPr lang="fr-CH" sz="1200" dirty="0" smtClean="0"/>
              <a:t>données</a:t>
            </a:r>
            <a:r>
              <a:rPr lang="en-US" sz="1200" dirty="0" smtClean="0"/>
              <a:t> des </a:t>
            </a:r>
            <a:r>
              <a:rPr lang="fr-CH" sz="1200" dirty="0" smtClean="0"/>
              <a:t>indicateurs</a:t>
            </a:r>
            <a:r>
              <a:rPr lang="en-US" sz="1200" dirty="0" smtClean="0"/>
              <a:t> des télécommunications/TIC dans le monde)</a:t>
            </a:r>
            <a:endParaRPr lang="en-US" sz="1200" dirty="0"/>
          </a:p>
        </p:txBody>
      </p:sp>
    </p:spTree>
    <p:extLst>
      <p:ext uri="{BB962C8B-B14F-4D97-AF65-F5344CB8AC3E}">
        <p14:creationId xmlns:p14="http://schemas.microsoft.com/office/powerpoint/2010/main" val="23613544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But </a:t>
            </a:r>
            <a:r>
              <a:rPr lang="en-US" dirty="0"/>
              <a:t>2</a:t>
            </a:r>
            <a:endParaRPr lang="en-US" b="1"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24</a:t>
            </a:fld>
            <a:endParaRPr lang="en-US" dirty="0"/>
          </a:p>
        </p:txBody>
      </p:sp>
      <p:sp>
        <p:nvSpPr>
          <p:cNvPr id="4" name="Content Placeholder 3"/>
          <p:cNvSpPr>
            <a:spLocks noGrp="1"/>
          </p:cNvSpPr>
          <p:nvPr>
            <p:ph idx="1"/>
          </p:nvPr>
        </p:nvSpPr>
        <p:spPr>
          <a:xfrm>
            <a:off x="0" y="988157"/>
            <a:ext cx="4536504" cy="6111620"/>
          </a:xfrm>
        </p:spPr>
        <p:txBody>
          <a:bodyPr>
            <a:normAutofit fontScale="92500" lnSpcReduction="20000"/>
          </a:bodyPr>
          <a:lstStyle/>
          <a:p>
            <a:pPr marL="457200" lvl="0" indent="-180000">
              <a:lnSpc>
                <a:spcPct val="80000"/>
              </a:lnSpc>
              <a:spcBef>
                <a:spcPts val="0"/>
              </a:spcBef>
              <a:buClr>
                <a:srgbClr val="498BC9"/>
              </a:buClr>
              <a:buSzPct val="100694"/>
              <a:buFont typeface="Noto Sans Symbols"/>
              <a:buChar char="●"/>
            </a:pPr>
            <a:r>
              <a:rPr lang="en-US" sz="1600" b="1" dirty="0" smtClean="0">
                <a:ea typeface="Calibri"/>
                <a:cs typeface="Calibri"/>
                <a:sym typeface="Calibri"/>
              </a:rPr>
              <a:t>2.1.A</a:t>
            </a:r>
            <a:r>
              <a:rPr lang="en-US" sz="1600" dirty="0" smtClean="0">
                <a:ea typeface="Calibri"/>
                <a:cs typeface="Calibri"/>
                <a:sym typeface="Calibri"/>
              </a:rPr>
              <a:t>: Dans les pays en développement, </a:t>
            </a:r>
            <a:r>
              <a:rPr lang="en-US" sz="1600" dirty="0">
                <a:ea typeface="Calibri"/>
                <a:cs typeface="Calibri"/>
                <a:sym typeface="Calibri"/>
              </a:rPr>
              <a:t>50% </a:t>
            </a:r>
            <a:r>
              <a:rPr lang="en-US" sz="1600" dirty="0" smtClean="0">
                <a:ea typeface="Calibri"/>
                <a:cs typeface="Calibri"/>
                <a:sym typeface="Calibri"/>
              </a:rPr>
              <a:t>des ménages devraient être connectés</a:t>
            </a:r>
            <a:endParaRPr lang="en-US" sz="1600" dirty="0">
              <a:ea typeface="Calibri"/>
              <a:cs typeface="Calibri"/>
              <a:sym typeface="Calibri"/>
            </a:endParaRPr>
          </a:p>
          <a:p>
            <a:pPr marL="914400" lvl="1" indent="-180000">
              <a:lnSpc>
                <a:spcPct val="80000"/>
              </a:lnSpc>
              <a:spcBef>
                <a:spcPts val="200"/>
              </a:spcBef>
              <a:buClr>
                <a:srgbClr val="5B9BD5"/>
              </a:buClr>
              <a:buSzPct val="100694"/>
              <a:buFont typeface="Noto Sans Symbols"/>
              <a:buChar char="○"/>
            </a:pPr>
            <a:r>
              <a:rPr lang="en-US" sz="1600" dirty="0" smtClean="0">
                <a:ea typeface="Calibri"/>
                <a:cs typeface="Calibri"/>
                <a:sym typeface="Calibri"/>
              </a:rPr>
              <a:t>Devrait être atteint</a:t>
            </a:r>
          </a:p>
          <a:p>
            <a:pPr marL="914400" lvl="1" indent="-180000">
              <a:lnSpc>
                <a:spcPct val="80000"/>
              </a:lnSpc>
              <a:spcBef>
                <a:spcPts val="200"/>
              </a:spcBef>
              <a:buClr>
                <a:srgbClr val="5B9BD5"/>
              </a:buClr>
              <a:buSzPct val="100694"/>
              <a:buFont typeface="Noto Sans Symbols"/>
              <a:buChar char="○"/>
            </a:pPr>
            <a:r>
              <a:rPr lang="en-US" sz="1600" dirty="0" smtClean="0">
                <a:ea typeface="Calibri"/>
                <a:cs typeface="Calibri"/>
                <a:sym typeface="Calibri"/>
              </a:rPr>
              <a:t>PROPOSITION: à l'horizon 2023: 55%/à l'horizon 2025: 60%</a:t>
            </a:r>
            <a:endParaRPr lang="en-US" sz="1600" dirty="0">
              <a:ea typeface="Calibri"/>
              <a:cs typeface="Calibri"/>
              <a:sym typeface="Calibri"/>
            </a:endParaRPr>
          </a:p>
          <a:p>
            <a:pPr marL="457200" lvl="0" indent="-180000">
              <a:lnSpc>
                <a:spcPct val="80000"/>
              </a:lnSpc>
              <a:spcBef>
                <a:spcPts val="0"/>
              </a:spcBef>
              <a:buClr>
                <a:srgbClr val="498BC9"/>
              </a:buClr>
              <a:buSzPct val="100694"/>
              <a:buFont typeface="Noto Sans Symbols"/>
              <a:buChar char="●"/>
            </a:pPr>
            <a:endParaRPr lang="en-US" sz="1600" b="1" dirty="0" smtClean="0">
              <a:ea typeface="Calibri"/>
              <a:cs typeface="Calibri"/>
              <a:sym typeface="Calibri"/>
            </a:endParaRPr>
          </a:p>
          <a:p>
            <a:pPr marL="457200" lvl="0" indent="-180000">
              <a:lnSpc>
                <a:spcPct val="80000"/>
              </a:lnSpc>
              <a:spcBef>
                <a:spcPts val="0"/>
              </a:spcBef>
              <a:buClr>
                <a:srgbClr val="498BC9"/>
              </a:buClr>
              <a:buSzPct val="100694"/>
              <a:buFont typeface="Noto Sans Symbols"/>
              <a:buChar char="●"/>
            </a:pPr>
            <a:r>
              <a:rPr lang="en-US" sz="1600" b="1" dirty="0" smtClean="0">
                <a:ea typeface="Calibri"/>
                <a:cs typeface="Calibri"/>
                <a:sym typeface="Calibri"/>
              </a:rPr>
              <a:t>2.1.B</a:t>
            </a:r>
            <a:r>
              <a:rPr lang="en-US" sz="1600" dirty="0" smtClean="0">
                <a:ea typeface="Calibri"/>
                <a:cs typeface="Calibri"/>
                <a:sym typeface="Calibri"/>
              </a:rPr>
              <a:t>: </a:t>
            </a:r>
            <a:r>
              <a:rPr lang="en-US" sz="1600" dirty="0" smtClean="0">
                <a:solidFill>
                  <a:srgbClr val="000000"/>
                </a:solidFill>
                <a:ea typeface="Calibri"/>
                <a:cs typeface="Calibri"/>
                <a:sym typeface="Calibri"/>
              </a:rPr>
              <a:t>Dans les pays les moins avancés (</a:t>
            </a:r>
            <a:r>
              <a:rPr lang="en-US" sz="1600" dirty="0" smtClean="0">
                <a:ea typeface="Calibri"/>
                <a:cs typeface="Calibri"/>
                <a:sym typeface="Calibri"/>
              </a:rPr>
              <a:t>PMA), </a:t>
            </a:r>
            <a:r>
              <a:rPr lang="en-US" sz="1600" dirty="0">
                <a:ea typeface="Calibri"/>
                <a:cs typeface="Calibri"/>
                <a:sym typeface="Calibri"/>
              </a:rPr>
              <a:t>15% </a:t>
            </a:r>
            <a:r>
              <a:rPr lang="en-US" sz="1600" dirty="0" smtClean="0">
                <a:ea typeface="Calibri"/>
                <a:cs typeface="Calibri"/>
                <a:sym typeface="Calibri"/>
              </a:rPr>
              <a:t>des ménages devraient être connectés</a:t>
            </a:r>
            <a:endParaRPr lang="en-US" sz="1600" dirty="0">
              <a:ea typeface="Calibri"/>
              <a:cs typeface="Calibri"/>
              <a:sym typeface="Calibri"/>
            </a:endParaRPr>
          </a:p>
          <a:p>
            <a:pPr marL="914400" lvl="1" indent="-180000">
              <a:lnSpc>
                <a:spcPct val="80000"/>
              </a:lnSpc>
              <a:spcBef>
                <a:spcPts val="200"/>
              </a:spcBef>
              <a:buClr>
                <a:srgbClr val="5B9BD5"/>
              </a:buClr>
              <a:buSzPct val="100694"/>
              <a:buFont typeface="Noto Sans Symbols"/>
              <a:buChar char="○"/>
            </a:pPr>
            <a:r>
              <a:rPr lang="en-US" sz="1600" dirty="0" smtClean="0">
                <a:solidFill>
                  <a:srgbClr val="000000"/>
                </a:solidFill>
                <a:ea typeface="Calibri"/>
                <a:cs typeface="Calibri"/>
                <a:sym typeface="Calibri"/>
              </a:rPr>
              <a:t>Devrait être atteint</a:t>
            </a:r>
            <a:endParaRPr lang="en-US" sz="1600" dirty="0">
              <a:solidFill>
                <a:srgbClr val="000000"/>
              </a:solidFill>
              <a:ea typeface="Calibri"/>
              <a:cs typeface="Calibri"/>
              <a:sym typeface="Calibri"/>
            </a:endParaRPr>
          </a:p>
          <a:p>
            <a:pPr marL="914400" lvl="1" indent="-180000">
              <a:lnSpc>
                <a:spcPct val="80000"/>
              </a:lnSpc>
              <a:spcBef>
                <a:spcPts val="200"/>
              </a:spcBef>
              <a:buClr>
                <a:srgbClr val="5B9BD5"/>
              </a:buClr>
              <a:buSzPct val="100694"/>
              <a:buFont typeface="Noto Sans Symbols"/>
              <a:buChar char="○"/>
            </a:pPr>
            <a:r>
              <a:rPr lang="en-US" sz="1600" dirty="0" smtClean="0">
                <a:ea typeface="Calibri"/>
                <a:cs typeface="Calibri"/>
                <a:sym typeface="Calibri"/>
              </a:rPr>
              <a:t>PROPOSITION: à l'horizon 2023: 25%/à l'horizon 2025: 30%</a:t>
            </a:r>
            <a:endParaRPr lang="en-US" sz="1600" dirty="0">
              <a:ea typeface="Calibri"/>
              <a:cs typeface="Calibri"/>
              <a:sym typeface="Calibri"/>
            </a:endParaRPr>
          </a:p>
          <a:p>
            <a:pPr marL="457200" lvl="0" indent="-180000">
              <a:lnSpc>
                <a:spcPct val="80000"/>
              </a:lnSpc>
              <a:spcBef>
                <a:spcPts val="0"/>
              </a:spcBef>
              <a:buClr>
                <a:srgbClr val="498BC9"/>
              </a:buClr>
              <a:buSzPct val="100694"/>
              <a:buFont typeface="Noto Sans Symbols"/>
              <a:buChar char="●"/>
            </a:pPr>
            <a:endParaRPr lang="en-US" sz="1600" b="1" dirty="0" smtClean="0">
              <a:ea typeface="Calibri"/>
              <a:cs typeface="Calibri"/>
              <a:sym typeface="Calibri"/>
            </a:endParaRPr>
          </a:p>
          <a:p>
            <a:pPr marL="457200" lvl="0" indent="-180000">
              <a:lnSpc>
                <a:spcPct val="80000"/>
              </a:lnSpc>
              <a:spcBef>
                <a:spcPts val="0"/>
              </a:spcBef>
              <a:buClr>
                <a:srgbClr val="498BC9"/>
              </a:buClr>
              <a:buSzPct val="100694"/>
              <a:buFont typeface="Noto Sans Symbols"/>
              <a:buChar char="●"/>
            </a:pPr>
            <a:r>
              <a:rPr lang="en-US" sz="1600" b="1" dirty="0" smtClean="0">
                <a:ea typeface="Calibri"/>
                <a:cs typeface="Calibri"/>
                <a:sym typeface="Calibri"/>
              </a:rPr>
              <a:t>2.2.A</a:t>
            </a:r>
            <a:r>
              <a:rPr lang="en-US" sz="1600" dirty="0">
                <a:ea typeface="Calibri"/>
                <a:cs typeface="Calibri"/>
                <a:sym typeface="Calibri"/>
              </a:rPr>
              <a:t>: </a:t>
            </a:r>
            <a:r>
              <a:rPr lang="en-US" sz="1600" dirty="0" smtClean="0">
                <a:ea typeface="Calibri"/>
                <a:cs typeface="Calibri"/>
                <a:sym typeface="Calibri"/>
              </a:rPr>
              <a:t>Dans les pays en développement, </a:t>
            </a:r>
            <a:r>
              <a:rPr lang="en-US" sz="1600" dirty="0">
                <a:ea typeface="Calibri"/>
                <a:cs typeface="Calibri"/>
                <a:sym typeface="Calibri"/>
              </a:rPr>
              <a:t>50% </a:t>
            </a:r>
            <a:r>
              <a:rPr lang="en-US" sz="1600" dirty="0" smtClean="0">
                <a:ea typeface="Calibri"/>
                <a:cs typeface="Calibri"/>
                <a:sym typeface="Calibri"/>
              </a:rPr>
              <a:t>de la population devrait utiliser</a:t>
            </a:r>
            <a:r>
              <a:rPr lang="en-US" sz="1600" dirty="0">
                <a:ea typeface="Calibri"/>
                <a:cs typeface="Calibri"/>
                <a:sym typeface="Calibri"/>
              </a:rPr>
              <a:t> </a:t>
            </a:r>
            <a:r>
              <a:rPr lang="en-US" sz="1600" dirty="0" smtClean="0">
                <a:ea typeface="Calibri"/>
                <a:cs typeface="Calibri"/>
                <a:sym typeface="Calibri"/>
              </a:rPr>
              <a:t>l'Internet à l'horizon 2020</a:t>
            </a:r>
            <a:endParaRPr lang="en-US" sz="1600" dirty="0">
              <a:ea typeface="Calibri"/>
              <a:cs typeface="Calibri"/>
              <a:sym typeface="Calibri"/>
            </a:endParaRPr>
          </a:p>
          <a:p>
            <a:pPr marL="914400" lvl="1" indent="-180000">
              <a:lnSpc>
                <a:spcPct val="80000"/>
              </a:lnSpc>
              <a:spcBef>
                <a:spcPts val="0"/>
              </a:spcBef>
              <a:buClr>
                <a:srgbClr val="5B9BD5"/>
              </a:buClr>
              <a:buSzPct val="100694"/>
              <a:buFont typeface="Calibri"/>
              <a:buChar char="○"/>
            </a:pPr>
            <a:r>
              <a:rPr lang="en-US" sz="1600" dirty="0" smtClean="0">
                <a:ea typeface="Calibri"/>
                <a:cs typeface="Calibri"/>
                <a:sym typeface="Calibri"/>
              </a:rPr>
              <a:t>Devrait être atteint</a:t>
            </a:r>
            <a:endParaRPr lang="en-US" sz="1600" dirty="0">
              <a:ea typeface="Calibri"/>
              <a:cs typeface="Calibri"/>
              <a:sym typeface="Calibri"/>
            </a:endParaRPr>
          </a:p>
          <a:p>
            <a:pPr marL="914400" lvl="1" indent="-180000">
              <a:lnSpc>
                <a:spcPct val="80000"/>
              </a:lnSpc>
              <a:spcBef>
                <a:spcPts val="200"/>
              </a:spcBef>
              <a:buClr>
                <a:srgbClr val="5B9BD5"/>
              </a:buClr>
              <a:buSzPct val="100694"/>
              <a:buFont typeface="Calibri"/>
              <a:buChar char="○"/>
            </a:pPr>
            <a:r>
              <a:rPr lang="en-US" sz="1600" dirty="0" smtClean="0">
                <a:ea typeface="Calibri"/>
                <a:cs typeface="Calibri"/>
                <a:sym typeface="Calibri"/>
              </a:rPr>
              <a:t>PROPOSITION à l'horizon 2023: 55%/à l'horizon 2025</a:t>
            </a:r>
            <a:r>
              <a:rPr lang="en-US" sz="1600" dirty="0">
                <a:ea typeface="Calibri"/>
                <a:cs typeface="Calibri"/>
                <a:sym typeface="Calibri"/>
              </a:rPr>
              <a:t>: </a:t>
            </a:r>
            <a:r>
              <a:rPr lang="en-US" sz="1600" dirty="0" smtClean="0">
                <a:ea typeface="Calibri"/>
                <a:cs typeface="Calibri"/>
                <a:sym typeface="Calibri"/>
              </a:rPr>
              <a:t>60%</a:t>
            </a:r>
            <a:endParaRPr lang="en-US" sz="1600" dirty="0">
              <a:ea typeface="Calibri"/>
              <a:cs typeface="Calibri"/>
              <a:sym typeface="Calibri"/>
            </a:endParaRPr>
          </a:p>
          <a:p>
            <a:pPr marL="457200" lvl="0" indent="-180000">
              <a:lnSpc>
                <a:spcPct val="80000"/>
              </a:lnSpc>
              <a:spcBef>
                <a:spcPts val="0"/>
              </a:spcBef>
              <a:buClr>
                <a:srgbClr val="498BC9"/>
              </a:buClr>
              <a:buSzPct val="100694"/>
              <a:buFont typeface="Noto Sans Symbols"/>
              <a:buChar char="●"/>
            </a:pPr>
            <a:endParaRPr lang="en-US" sz="1600" dirty="0">
              <a:solidFill>
                <a:srgbClr val="000000"/>
              </a:solidFill>
              <a:ea typeface="Calibri"/>
              <a:cs typeface="Calibri"/>
              <a:sym typeface="Calibri"/>
            </a:endParaRPr>
          </a:p>
          <a:p>
            <a:pPr marL="457200" lvl="0" indent="-180000">
              <a:lnSpc>
                <a:spcPct val="80000"/>
              </a:lnSpc>
              <a:spcBef>
                <a:spcPts val="0"/>
              </a:spcBef>
              <a:buClr>
                <a:srgbClr val="498BC9"/>
              </a:buClr>
              <a:buSzPct val="100694"/>
              <a:buFont typeface="Noto Sans Symbols"/>
              <a:buChar char="●"/>
            </a:pPr>
            <a:r>
              <a:rPr lang="en-US" sz="1600" b="1" dirty="0">
                <a:solidFill>
                  <a:srgbClr val="000000"/>
                </a:solidFill>
                <a:ea typeface="Calibri"/>
                <a:cs typeface="Calibri"/>
                <a:sym typeface="Calibri"/>
              </a:rPr>
              <a:t>2.2.B</a:t>
            </a:r>
            <a:r>
              <a:rPr lang="en-US" sz="1600" dirty="0">
                <a:solidFill>
                  <a:srgbClr val="000000"/>
                </a:solidFill>
                <a:ea typeface="Calibri"/>
                <a:cs typeface="Calibri"/>
                <a:sym typeface="Calibri"/>
              </a:rPr>
              <a:t>: </a:t>
            </a:r>
            <a:r>
              <a:rPr lang="en-US" sz="1600" dirty="0" smtClean="0">
                <a:solidFill>
                  <a:srgbClr val="000000"/>
                </a:solidFill>
                <a:ea typeface="Calibri"/>
                <a:cs typeface="Calibri"/>
                <a:sym typeface="Calibri"/>
              </a:rPr>
              <a:t>Dans les pays les moins avancés, </a:t>
            </a:r>
            <a:r>
              <a:rPr lang="en-US" sz="1600" dirty="0">
                <a:solidFill>
                  <a:srgbClr val="000000"/>
                </a:solidFill>
                <a:ea typeface="Calibri"/>
                <a:cs typeface="Calibri"/>
                <a:sym typeface="Calibri"/>
              </a:rPr>
              <a:t>20% </a:t>
            </a:r>
            <a:r>
              <a:rPr lang="en-US" sz="1600" dirty="0" smtClean="0">
                <a:solidFill>
                  <a:srgbClr val="000000"/>
                </a:solidFill>
                <a:ea typeface="Calibri"/>
                <a:cs typeface="Calibri"/>
                <a:sym typeface="Calibri"/>
              </a:rPr>
              <a:t>de la population devrait utiliser l'Internet à l'horizon 2020</a:t>
            </a:r>
            <a:endParaRPr lang="en-US" sz="1600" dirty="0">
              <a:solidFill>
                <a:srgbClr val="000000"/>
              </a:solidFill>
              <a:ea typeface="Calibri"/>
              <a:cs typeface="Calibri"/>
              <a:sym typeface="Calibri"/>
            </a:endParaRPr>
          </a:p>
          <a:p>
            <a:pPr marL="914400" lvl="1" indent="-180000">
              <a:lnSpc>
                <a:spcPct val="80000"/>
              </a:lnSpc>
              <a:spcBef>
                <a:spcPts val="0"/>
              </a:spcBef>
              <a:buClr>
                <a:srgbClr val="5B9BD5"/>
              </a:buClr>
              <a:buSzPct val="100694"/>
              <a:buFont typeface="Noto Sans Symbols"/>
              <a:buChar char="○"/>
            </a:pPr>
            <a:r>
              <a:rPr lang="en-US" sz="1600" dirty="0" smtClean="0">
                <a:ea typeface="Calibri"/>
                <a:cs typeface="Calibri"/>
                <a:sym typeface="Calibri"/>
              </a:rPr>
              <a:t>Devrait être atteint</a:t>
            </a:r>
            <a:endParaRPr lang="en-US" sz="1600" dirty="0">
              <a:solidFill>
                <a:srgbClr val="000000"/>
              </a:solidFill>
              <a:ea typeface="Calibri"/>
              <a:cs typeface="Calibri"/>
              <a:sym typeface="Calibri"/>
            </a:endParaRPr>
          </a:p>
          <a:p>
            <a:pPr marL="914400" lvl="1" indent="-180000">
              <a:lnSpc>
                <a:spcPct val="80000"/>
              </a:lnSpc>
              <a:spcBef>
                <a:spcPts val="200"/>
              </a:spcBef>
              <a:buClr>
                <a:srgbClr val="5B9BD5"/>
              </a:buClr>
              <a:buSzPct val="100694"/>
              <a:buFont typeface="Noto Sans Symbols"/>
              <a:buChar char="○"/>
            </a:pPr>
            <a:r>
              <a:rPr lang="en-US" sz="1600" dirty="0" smtClean="0">
                <a:solidFill>
                  <a:srgbClr val="000000"/>
                </a:solidFill>
                <a:ea typeface="Calibri"/>
                <a:cs typeface="Calibri"/>
                <a:sym typeface="Calibri"/>
              </a:rPr>
              <a:t>PROPOSITION: à l'horizon 2023: 30%/à l'horizon 2025</a:t>
            </a:r>
            <a:r>
              <a:rPr lang="en-US" sz="1600" dirty="0">
                <a:solidFill>
                  <a:srgbClr val="000000"/>
                </a:solidFill>
                <a:ea typeface="Calibri"/>
                <a:cs typeface="Calibri"/>
                <a:sym typeface="Calibri"/>
              </a:rPr>
              <a:t>: </a:t>
            </a:r>
            <a:r>
              <a:rPr lang="en-US" sz="1600" dirty="0" smtClean="0">
                <a:solidFill>
                  <a:srgbClr val="000000"/>
                </a:solidFill>
                <a:ea typeface="Calibri"/>
                <a:cs typeface="Calibri"/>
                <a:sym typeface="Calibri"/>
              </a:rPr>
              <a:t>35%</a:t>
            </a:r>
            <a:endParaRPr lang="en-US" sz="1600" dirty="0">
              <a:solidFill>
                <a:srgbClr val="000000"/>
              </a:solidFill>
              <a:ea typeface="Calibri"/>
              <a:cs typeface="Calibri"/>
              <a:sym typeface="Calibri"/>
            </a:endParaRPr>
          </a:p>
          <a:p>
            <a:pPr marL="457200" lvl="0" indent="-180000">
              <a:lnSpc>
                <a:spcPct val="80000"/>
              </a:lnSpc>
              <a:spcBef>
                <a:spcPts val="0"/>
              </a:spcBef>
              <a:buClr>
                <a:srgbClr val="498BC9"/>
              </a:buClr>
              <a:buSzPct val="100694"/>
              <a:buFont typeface="Calibri"/>
              <a:buChar char="●"/>
            </a:pPr>
            <a:endParaRPr lang="en-US" sz="1600" dirty="0">
              <a:solidFill>
                <a:srgbClr val="FF0000"/>
              </a:solidFill>
              <a:ea typeface="Calibri"/>
              <a:cs typeface="Calibri"/>
              <a:sym typeface="Calibri"/>
            </a:endParaRPr>
          </a:p>
          <a:p>
            <a:pPr marL="457200" lvl="0" indent="-180000">
              <a:lnSpc>
                <a:spcPct val="80000"/>
              </a:lnSpc>
              <a:spcBef>
                <a:spcPts val="0"/>
              </a:spcBef>
              <a:buClr>
                <a:srgbClr val="498BC9"/>
              </a:buClr>
              <a:buSzPct val="100694"/>
              <a:buFont typeface="Calibri"/>
              <a:buChar char="●"/>
            </a:pPr>
            <a:r>
              <a:rPr lang="en-US" sz="1600" b="1" dirty="0" smtClean="0">
                <a:ea typeface="Calibri"/>
                <a:cs typeface="Calibri"/>
                <a:sym typeface="Calibri"/>
              </a:rPr>
              <a:t>Nouveau</a:t>
            </a:r>
            <a:r>
              <a:rPr lang="en-US" sz="1600" dirty="0" smtClean="0">
                <a:ea typeface="Calibri"/>
                <a:cs typeface="Calibri"/>
                <a:sym typeface="Calibri"/>
              </a:rPr>
              <a:t> </a:t>
            </a:r>
            <a:r>
              <a:rPr lang="en-US" sz="1600" b="1" dirty="0">
                <a:ea typeface="Calibri"/>
                <a:cs typeface="Calibri"/>
                <a:sym typeface="Wingdings" panose="05000000000000000000" pitchFamily="2" charset="2"/>
              </a:rPr>
              <a:t> </a:t>
            </a:r>
            <a:r>
              <a:rPr lang="en-US" sz="1600" dirty="0" smtClean="0">
                <a:solidFill>
                  <a:schemeClr val="accent6">
                    <a:lumMod val="75000"/>
                  </a:schemeClr>
                </a:solidFill>
                <a:ea typeface="Calibri"/>
                <a:cs typeface="Calibri"/>
                <a:sym typeface="Calibri"/>
              </a:rPr>
              <a:t>ODD 8.10.2: Proportion d'adultes ayant un compte dans une banque ou dans une institution financière ou faisant appel à un </a:t>
            </a:r>
            <a:r>
              <a:rPr lang="en-US" sz="1600" b="1" dirty="0" smtClean="0">
                <a:solidFill>
                  <a:schemeClr val="accent6">
                    <a:lumMod val="75000"/>
                  </a:schemeClr>
                </a:solidFill>
                <a:ea typeface="Calibri"/>
                <a:cs typeface="Calibri"/>
                <a:sym typeface="Calibri"/>
              </a:rPr>
              <a:t>fournisseur de services financiers sur mobile</a:t>
            </a:r>
          </a:p>
          <a:p>
            <a:pPr marL="914400" lvl="1" indent="-180000">
              <a:lnSpc>
                <a:spcPct val="90000"/>
              </a:lnSpc>
              <a:spcBef>
                <a:spcPts val="200"/>
              </a:spcBef>
              <a:buClr>
                <a:srgbClr val="5B9BD5"/>
              </a:buClr>
              <a:buSzPct val="100694"/>
              <a:buFont typeface="Noto Sans Symbols"/>
              <a:buChar char="○"/>
            </a:pPr>
            <a:r>
              <a:rPr lang="en-US" sz="1600" dirty="0" smtClean="0">
                <a:ea typeface="Calibri"/>
                <a:cs typeface="Calibri"/>
                <a:sym typeface="Calibri"/>
              </a:rPr>
              <a:t>PROPOSITION: à l'horizon 2023/2025</a:t>
            </a:r>
            <a:r>
              <a:rPr lang="en-US" sz="1600" dirty="0">
                <a:ea typeface="Calibri"/>
                <a:cs typeface="Calibri"/>
                <a:sym typeface="Calibri"/>
              </a:rPr>
              <a:t>: x</a:t>
            </a:r>
            <a:r>
              <a:rPr lang="en-US" sz="1600" dirty="0" smtClean="0">
                <a:ea typeface="Calibri"/>
                <a:cs typeface="Calibri"/>
                <a:sym typeface="Calibri"/>
              </a:rPr>
              <a:t>% de la population devrait utiliser les services bancaires en ligne/sur mobile</a:t>
            </a:r>
          </a:p>
          <a:p>
            <a:pPr marL="914400" lvl="1" indent="-180000">
              <a:lnSpc>
                <a:spcPct val="90000"/>
              </a:lnSpc>
              <a:spcBef>
                <a:spcPts val="0"/>
              </a:spcBef>
              <a:buClr>
                <a:srgbClr val="5B9BD5"/>
              </a:buClr>
              <a:buSzPct val="100694"/>
              <a:buFont typeface="Noto Sans Symbols"/>
              <a:buChar char="○"/>
            </a:pPr>
            <a:endParaRPr lang="en-US" sz="1600" dirty="0">
              <a:ea typeface="Calibri"/>
              <a:cs typeface="Calibri"/>
              <a:sym typeface="Calibri"/>
            </a:endParaRPr>
          </a:p>
          <a:p>
            <a:pPr marL="457200" indent="-180000">
              <a:lnSpc>
                <a:spcPct val="80000"/>
              </a:lnSpc>
              <a:spcBef>
                <a:spcPts val="0"/>
              </a:spcBef>
              <a:buClr>
                <a:srgbClr val="498BC9"/>
              </a:buClr>
              <a:buSzPct val="100694"/>
              <a:buFont typeface="Noto Sans Symbols"/>
              <a:buChar char="●"/>
            </a:pPr>
            <a:r>
              <a:rPr lang="en-US" sz="1600" b="1" dirty="0">
                <a:solidFill>
                  <a:srgbClr val="000000"/>
                </a:solidFill>
                <a:ea typeface="Calibri"/>
                <a:cs typeface="Calibri"/>
                <a:sym typeface="Calibri"/>
              </a:rPr>
              <a:t>2.3.A: </a:t>
            </a:r>
            <a:r>
              <a:rPr lang="en-US" sz="1600" dirty="0" smtClean="0">
                <a:solidFill>
                  <a:srgbClr val="000000"/>
                </a:solidFill>
                <a:ea typeface="Calibri"/>
                <a:cs typeface="Calibri"/>
                <a:sym typeface="Calibri"/>
              </a:rPr>
              <a:t>l'écart en matière d'accessibilité économique entre pays développés et pays en développement devrait être réduit de 40% à l'horizon 2020</a:t>
            </a:r>
          </a:p>
          <a:p>
            <a:pPr marL="914400" lvl="1" indent="-180000">
              <a:lnSpc>
                <a:spcPct val="90000"/>
              </a:lnSpc>
              <a:spcBef>
                <a:spcPts val="200"/>
              </a:spcBef>
              <a:buClr>
                <a:srgbClr val="5B9BD5"/>
              </a:buClr>
              <a:buSzPct val="100694"/>
              <a:buFont typeface="Noto Sans Symbols"/>
              <a:buChar char="○"/>
            </a:pPr>
            <a:r>
              <a:rPr lang="en-US" sz="1600" dirty="0" smtClean="0">
                <a:ea typeface="Calibri"/>
                <a:cs typeface="Calibri"/>
                <a:sym typeface="Calibri"/>
              </a:rPr>
              <a:t>PROPOSITION: à l'horizon 2025, nouvelle reduction de 30%</a:t>
            </a:r>
          </a:p>
        </p:txBody>
      </p:sp>
      <p:sp>
        <p:nvSpPr>
          <p:cNvPr id="5" name="Content Placeholder 3"/>
          <p:cNvSpPr txBox="1">
            <a:spLocks/>
          </p:cNvSpPr>
          <p:nvPr/>
        </p:nvSpPr>
        <p:spPr>
          <a:xfrm>
            <a:off x="4283968" y="1052736"/>
            <a:ext cx="4860032" cy="6039612"/>
          </a:xfrm>
          <a:prstGeom prst="rect">
            <a:avLst/>
          </a:prstGeom>
        </p:spPr>
        <p:txBody>
          <a:bodyPr vert="horz">
            <a:normAutofit fontScale="85000" lnSpcReduction="2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457200" lvl="0" indent="-343693">
              <a:lnSpc>
                <a:spcPct val="90000"/>
              </a:lnSpc>
              <a:spcBef>
                <a:spcPts val="0"/>
              </a:spcBef>
              <a:buClr>
                <a:srgbClr val="498BC9"/>
              </a:buClr>
              <a:buSzPct val="100694"/>
              <a:buFont typeface="Noto Sans Symbols"/>
              <a:buChar char="●"/>
            </a:pPr>
            <a:r>
              <a:rPr lang="en-US" sz="1600" b="1" dirty="0">
                <a:solidFill>
                  <a:srgbClr val="000000"/>
                </a:solidFill>
                <a:ea typeface="Calibri"/>
                <a:cs typeface="Calibri"/>
                <a:sym typeface="Calibri"/>
              </a:rPr>
              <a:t>2.3.B</a:t>
            </a:r>
            <a:r>
              <a:rPr lang="en-US" sz="1600" dirty="0">
                <a:solidFill>
                  <a:srgbClr val="000000"/>
                </a:solidFill>
                <a:ea typeface="Calibri"/>
                <a:cs typeface="Calibri"/>
                <a:sym typeface="Calibri"/>
              </a:rPr>
              <a:t>: </a:t>
            </a:r>
            <a:r>
              <a:rPr lang="en-US" sz="1600" dirty="0" smtClean="0">
                <a:solidFill>
                  <a:srgbClr val="000000"/>
                </a:solidFill>
                <a:ea typeface="Calibri"/>
                <a:cs typeface="Calibri"/>
                <a:sym typeface="Calibri"/>
              </a:rPr>
              <a:t>Le prix des services large bande ne devrait pas représenter plus de 5% du revenu mensuel moyen dans les pays en développement à l'horizon 2020</a:t>
            </a:r>
            <a:endParaRPr lang="en-US" sz="1600" dirty="0">
              <a:solidFill>
                <a:srgbClr val="000000"/>
              </a:solidFill>
              <a:ea typeface="Calibri"/>
              <a:cs typeface="Calibri"/>
              <a:sym typeface="Calibri"/>
            </a:endParaRPr>
          </a:p>
          <a:p>
            <a:pPr marL="720000" lvl="1" indent="-252000">
              <a:lnSpc>
                <a:spcPct val="90000"/>
              </a:lnSpc>
              <a:spcBef>
                <a:spcPts val="200"/>
              </a:spcBef>
              <a:buClr>
                <a:srgbClr val="5B9BD5"/>
              </a:buClr>
              <a:buSzPct val="100694"/>
              <a:buFont typeface="Noto Sans Symbols"/>
              <a:buChar char="○"/>
            </a:pPr>
            <a:r>
              <a:rPr lang="en-US" sz="1600" dirty="0" smtClean="0">
                <a:solidFill>
                  <a:srgbClr val="000000"/>
                </a:solidFill>
                <a:ea typeface="Calibri"/>
                <a:cs typeface="Calibri"/>
                <a:sym typeface="Calibri"/>
              </a:rPr>
              <a:t>Atteint dans 120 pays</a:t>
            </a:r>
            <a:endParaRPr lang="en-US" sz="1600" dirty="0">
              <a:solidFill>
                <a:srgbClr val="000000"/>
              </a:solidFill>
              <a:ea typeface="Calibri"/>
              <a:cs typeface="Calibri"/>
              <a:sym typeface="Calibri"/>
            </a:endParaRPr>
          </a:p>
          <a:p>
            <a:pPr marL="720000" lvl="1" indent="-252000">
              <a:lnSpc>
                <a:spcPct val="90000"/>
              </a:lnSpc>
              <a:spcBef>
                <a:spcPts val="200"/>
              </a:spcBef>
              <a:buClr>
                <a:srgbClr val="5B9BD5"/>
              </a:buClr>
              <a:buSzPct val="100694"/>
              <a:buFont typeface="Noto Sans Symbols"/>
              <a:buChar char="○"/>
            </a:pPr>
            <a:r>
              <a:rPr lang="en-US" sz="1600" dirty="0" smtClean="0">
                <a:solidFill>
                  <a:srgbClr val="000000"/>
                </a:solidFill>
                <a:ea typeface="Calibri"/>
                <a:cs typeface="Calibri"/>
                <a:sym typeface="Calibri"/>
              </a:rPr>
              <a:t>PROPOSITION: à l'horizon 2023: inférieur à 3% ou à l'horizon 2025 inférieur à 2,5% du RNB</a:t>
            </a:r>
          </a:p>
          <a:p>
            <a:pPr marL="720000" lvl="1" indent="-252000">
              <a:lnSpc>
                <a:spcPct val="90000"/>
              </a:lnSpc>
              <a:spcBef>
                <a:spcPts val="0"/>
              </a:spcBef>
              <a:buClr>
                <a:srgbClr val="5B9BD5"/>
              </a:buClr>
              <a:buSzPct val="100694"/>
              <a:buFont typeface="Noto Sans Symbols"/>
              <a:buChar char="○"/>
            </a:pPr>
            <a:endParaRPr lang="en-US" sz="1600" dirty="0" smtClean="0">
              <a:solidFill>
                <a:srgbClr val="000000"/>
              </a:solidFill>
              <a:ea typeface="Calibri"/>
              <a:cs typeface="Calibri"/>
              <a:sym typeface="Calibri"/>
            </a:endParaRPr>
          </a:p>
          <a:p>
            <a:pPr marL="457200" lvl="0" indent="-343693">
              <a:lnSpc>
                <a:spcPct val="90000"/>
              </a:lnSpc>
              <a:spcBef>
                <a:spcPts val="0"/>
              </a:spcBef>
              <a:buClr>
                <a:srgbClr val="498BC9"/>
              </a:buClr>
              <a:buSzPct val="100694"/>
              <a:buFont typeface="Noto Sans Symbols"/>
              <a:buChar char="●"/>
            </a:pPr>
            <a:r>
              <a:rPr lang="en-US" sz="1600" b="1" dirty="0" smtClean="0">
                <a:solidFill>
                  <a:srgbClr val="000000"/>
                </a:solidFill>
                <a:ea typeface="Calibri"/>
                <a:cs typeface="Calibri"/>
                <a:sym typeface="Calibri"/>
              </a:rPr>
              <a:t>2.4</a:t>
            </a:r>
            <a:r>
              <a:rPr lang="en-US" sz="1600" dirty="0">
                <a:solidFill>
                  <a:srgbClr val="000000"/>
                </a:solidFill>
                <a:ea typeface="Calibri"/>
                <a:cs typeface="Calibri"/>
                <a:sym typeface="Calibri"/>
              </a:rPr>
              <a:t>: </a:t>
            </a:r>
            <a:r>
              <a:rPr lang="en-US" sz="1600" dirty="0" smtClean="0">
                <a:solidFill>
                  <a:srgbClr val="000000"/>
                </a:solidFill>
                <a:ea typeface="Calibri"/>
                <a:cs typeface="Calibri"/>
                <a:sym typeface="Calibri"/>
              </a:rPr>
              <a:t>A l'échelle mondiale, </a:t>
            </a:r>
            <a:r>
              <a:rPr lang="en-US" sz="1600" dirty="0">
                <a:solidFill>
                  <a:srgbClr val="000000"/>
                </a:solidFill>
                <a:ea typeface="Calibri"/>
                <a:cs typeface="Calibri"/>
                <a:sym typeface="Calibri"/>
              </a:rPr>
              <a:t>90% </a:t>
            </a:r>
            <a:r>
              <a:rPr lang="en-US" sz="1600" dirty="0" smtClean="0">
                <a:solidFill>
                  <a:srgbClr val="000000"/>
                </a:solidFill>
                <a:ea typeface="Calibri"/>
                <a:cs typeface="Calibri"/>
                <a:sym typeface="Calibri"/>
              </a:rPr>
              <a:t>de la population rurale devrait être couverte par les services large bande à l'horizon 2020 </a:t>
            </a:r>
            <a:r>
              <a:rPr lang="en-US" sz="1600" dirty="0" smtClean="0">
                <a:solidFill>
                  <a:srgbClr val="000000"/>
                </a:solidFill>
                <a:ea typeface="Calibri"/>
                <a:cs typeface="Calibri"/>
                <a:sym typeface="Wingdings" panose="05000000000000000000" pitchFamily="2" charset="2"/>
              </a:rPr>
              <a:t></a:t>
            </a:r>
            <a:r>
              <a:rPr lang="en-US" sz="1600" dirty="0" smtClean="0">
                <a:solidFill>
                  <a:srgbClr val="000000"/>
                </a:solidFill>
                <a:ea typeface="Calibri"/>
                <a:cs typeface="Calibri"/>
                <a:sym typeface="Calibri"/>
              </a:rPr>
              <a:t> </a:t>
            </a:r>
            <a:r>
              <a:rPr lang="en-US" sz="1600" dirty="0" smtClean="0">
                <a:solidFill>
                  <a:schemeClr val="accent6">
                    <a:lumMod val="75000"/>
                  </a:schemeClr>
                </a:solidFill>
                <a:ea typeface="Calibri"/>
                <a:cs typeface="Calibri"/>
                <a:sym typeface="Calibri"/>
              </a:rPr>
              <a:t>ODD 9.c.1: </a:t>
            </a:r>
            <a:r>
              <a:rPr lang="en-US" sz="1600" dirty="0">
                <a:solidFill>
                  <a:schemeClr val="accent6">
                    <a:lumMod val="75000"/>
                  </a:schemeClr>
                </a:solidFill>
                <a:ea typeface="Calibri"/>
                <a:cs typeface="Calibri"/>
                <a:sym typeface="Calibri"/>
              </a:rPr>
              <a:t>Proportion </a:t>
            </a:r>
            <a:r>
              <a:rPr lang="en-US" sz="1600" dirty="0" smtClean="0">
                <a:solidFill>
                  <a:schemeClr val="accent6">
                    <a:lumMod val="75000"/>
                  </a:schemeClr>
                </a:solidFill>
                <a:ea typeface="Calibri"/>
                <a:cs typeface="Calibri"/>
                <a:sym typeface="Calibri"/>
              </a:rPr>
              <a:t>de la population ayant accès à un réseau mobile, par type de technologie</a:t>
            </a:r>
            <a:endParaRPr lang="en-US" sz="1600" dirty="0">
              <a:solidFill>
                <a:schemeClr val="accent6">
                  <a:lumMod val="75000"/>
                </a:schemeClr>
              </a:solidFill>
              <a:ea typeface="Calibri"/>
              <a:cs typeface="Calibri"/>
              <a:sym typeface="Calibri"/>
            </a:endParaRPr>
          </a:p>
          <a:p>
            <a:pPr marL="720000" lvl="1" indent="-252000">
              <a:lnSpc>
                <a:spcPct val="90000"/>
              </a:lnSpc>
              <a:spcBef>
                <a:spcPts val="200"/>
              </a:spcBef>
              <a:buClr>
                <a:srgbClr val="5B9BD5"/>
              </a:buClr>
              <a:buSzPct val="100694"/>
              <a:buFont typeface="Noto Sans Symbols"/>
              <a:buChar char="○"/>
            </a:pPr>
            <a:r>
              <a:rPr lang="en-US" sz="1600" dirty="0" smtClean="0">
                <a:ea typeface="Calibri"/>
                <a:cs typeface="Calibri"/>
                <a:sym typeface="Calibri"/>
              </a:rPr>
              <a:t>Couverture rurale à 67% en 2016</a:t>
            </a:r>
            <a:endParaRPr lang="en-US" sz="1600" dirty="0">
              <a:ea typeface="Calibri"/>
              <a:cs typeface="Calibri"/>
              <a:sym typeface="Calibri"/>
            </a:endParaRPr>
          </a:p>
          <a:p>
            <a:pPr marL="720000" lvl="1" indent="-252000">
              <a:lnSpc>
                <a:spcPct val="90000"/>
              </a:lnSpc>
              <a:spcBef>
                <a:spcPts val="200"/>
              </a:spcBef>
              <a:buClr>
                <a:srgbClr val="5B9BD5"/>
              </a:buClr>
              <a:buSzPct val="100694"/>
              <a:buFont typeface="Noto Sans Symbols"/>
              <a:buChar char="○"/>
            </a:pPr>
            <a:r>
              <a:rPr lang="en-US" sz="1600" dirty="0" smtClean="0">
                <a:solidFill>
                  <a:srgbClr val="000000"/>
                </a:solidFill>
                <a:ea typeface="Calibri"/>
                <a:cs typeface="Calibri"/>
                <a:sym typeface="Calibri"/>
              </a:rPr>
              <a:t>PROPOSITION: couverture totale de la population: à l'horizon 2023 – 95%/à l'horizon 2025 – 98%</a:t>
            </a:r>
            <a:endParaRPr lang="en-US" sz="1600" dirty="0">
              <a:solidFill>
                <a:srgbClr val="000000"/>
              </a:solidFill>
              <a:ea typeface="Calibri"/>
              <a:cs typeface="Calibri"/>
              <a:sym typeface="Calibri"/>
            </a:endParaRPr>
          </a:p>
          <a:p>
            <a:pPr marL="457200" lvl="0" indent="-343693">
              <a:lnSpc>
                <a:spcPct val="90000"/>
              </a:lnSpc>
              <a:spcBef>
                <a:spcPts val="0"/>
              </a:spcBef>
              <a:buClr>
                <a:srgbClr val="498BC9"/>
              </a:buClr>
              <a:buSzPct val="100694"/>
              <a:buFont typeface="Noto Sans Symbols"/>
              <a:buChar char="●"/>
            </a:pPr>
            <a:endParaRPr lang="en-US" sz="1050" dirty="0" smtClean="0">
              <a:ea typeface="Calibri"/>
              <a:cs typeface="Calibri"/>
              <a:sym typeface="Calibri"/>
            </a:endParaRPr>
          </a:p>
          <a:p>
            <a:pPr marL="457200" lvl="0" indent="-343693">
              <a:lnSpc>
                <a:spcPct val="90000"/>
              </a:lnSpc>
              <a:spcBef>
                <a:spcPts val="0"/>
              </a:spcBef>
              <a:buClr>
                <a:srgbClr val="498BC9"/>
              </a:buClr>
              <a:buSzPct val="100694"/>
              <a:buFont typeface="Noto Sans Symbols"/>
              <a:buChar char="●"/>
            </a:pPr>
            <a:r>
              <a:rPr lang="en-US" sz="1600" b="1" dirty="0" smtClean="0">
                <a:solidFill>
                  <a:srgbClr val="000000"/>
                </a:solidFill>
                <a:ea typeface="Calibri"/>
                <a:cs typeface="Calibri"/>
                <a:sym typeface="Calibri"/>
              </a:rPr>
              <a:t>2.5.A</a:t>
            </a:r>
            <a:r>
              <a:rPr lang="en-US" sz="1600" dirty="0" smtClean="0">
                <a:solidFill>
                  <a:srgbClr val="000000"/>
                </a:solidFill>
                <a:ea typeface="Calibri"/>
                <a:cs typeface="Calibri"/>
                <a:sym typeface="Calibri"/>
              </a:rPr>
              <a:t>: L'égalité hommes/femmes parmi les internautes devrait être atteinte à l'horizon 2020</a:t>
            </a:r>
            <a:endParaRPr lang="en-US" sz="1600" dirty="0" smtClean="0">
              <a:solidFill>
                <a:srgbClr val="FF0000"/>
              </a:solidFill>
              <a:ea typeface="Calibri"/>
              <a:cs typeface="Calibri"/>
              <a:sym typeface="Calibri"/>
            </a:endParaRPr>
          </a:p>
          <a:p>
            <a:pPr marL="720000" lvl="1" indent="-252000">
              <a:lnSpc>
                <a:spcPct val="90000"/>
              </a:lnSpc>
              <a:spcBef>
                <a:spcPts val="200"/>
              </a:spcBef>
              <a:buClr>
                <a:srgbClr val="5B9BD5"/>
              </a:buClr>
              <a:buSzPct val="100694"/>
              <a:buFont typeface="Noto Sans Symbols"/>
              <a:buChar char="○"/>
            </a:pPr>
            <a:r>
              <a:rPr lang="en-US" sz="1600" dirty="0" smtClean="0">
                <a:solidFill>
                  <a:srgbClr val="000000"/>
                </a:solidFill>
                <a:ea typeface="Calibri"/>
                <a:cs typeface="Calibri"/>
                <a:sym typeface="Calibri"/>
              </a:rPr>
              <a:t>Disparités entre les hommes et les femmes globalement en légère hausse (même si le rythme se ralentit)</a:t>
            </a:r>
          </a:p>
          <a:p>
            <a:pPr marL="468000" lvl="1" indent="0">
              <a:lnSpc>
                <a:spcPct val="90000"/>
              </a:lnSpc>
              <a:spcBef>
                <a:spcPts val="200"/>
              </a:spcBef>
              <a:buClr>
                <a:srgbClr val="5B9BD5"/>
              </a:buClr>
              <a:buSzPct val="100694"/>
              <a:buNone/>
            </a:pPr>
            <a:r>
              <a:rPr lang="en-US" sz="1600" dirty="0" smtClean="0">
                <a:solidFill>
                  <a:srgbClr val="000000"/>
                </a:solidFill>
                <a:ea typeface="Calibri"/>
                <a:cs typeface="Calibri"/>
                <a:sym typeface="Calibri"/>
              </a:rPr>
              <a:t>PROPOSITION:</a:t>
            </a:r>
          </a:p>
          <a:p>
            <a:pPr marL="720000" lvl="1" indent="-252000">
              <a:lnSpc>
                <a:spcPct val="90000"/>
              </a:lnSpc>
              <a:spcBef>
                <a:spcPts val="200"/>
              </a:spcBef>
              <a:buClr>
                <a:srgbClr val="5B9BD5"/>
              </a:buClr>
              <a:buSzPct val="100694"/>
              <a:buFont typeface="Noto Sans Symbols"/>
              <a:buChar char="○"/>
            </a:pPr>
            <a:r>
              <a:rPr lang="en-US" sz="1600" dirty="0" smtClean="0">
                <a:solidFill>
                  <a:srgbClr val="000000"/>
                </a:solidFill>
                <a:ea typeface="Calibri"/>
                <a:cs typeface="Calibri"/>
                <a:sym typeface="Calibri"/>
              </a:rPr>
              <a:t>Egalité hommes/femmes parmi les utilisateurs des TIC</a:t>
            </a:r>
          </a:p>
          <a:p>
            <a:pPr marL="720000" lvl="1" indent="-252000">
              <a:lnSpc>
                <a:spcPct val="90000"/>
              </a:lnSpc>
              <a:spcBef>
                <a:spcPts val="0"/>
              </a:spcBef>
              <a:buClr>
                <a:srgbClr val="5B9BD5"/>
              </a:buClr>
              <a:buSzPct val="100694"/>
              <a:buFont typeface="Noto Sans Symbols"/>
              <a:buChar char="○"/>
            </a:pPr>
            <a:r>
              <a:rPr lang="en-US" sz="1600" dirty="0">
                <a:solidFill>
                  <a:srgbClr val="000000"/>
                </a:solidFill>
                <a:ea typeface="Calibri"/>
                <a:cs typeface="Calibri"/>
                <a:sym typeface="Calibri"/>
              </a:rPr>
              <a:t>Egalité hommes/femmes </a:t>
            </a:r>
            <a:r>
              <a:rPr lang="en-US" sz="1600" dirty="0" smtClean="0">
                <a:solidFill>
                  <a:srgbClr val="000000"/>
                </a:solidFill>
                <a:ea typeface="Calibri"/>
                <a:cs typeface="Calibri"/>
                <a:sym typeface="Calibri"/>
              </a:rPr>
              <a:t>parmi les détenteurs de téléphones mobiles </a:t>
            </a:r>
            <a:r>
              <a:rPr lang="en-US" sz="1600" dirty="0" smtClean="0">
                <a:solidFill>
                  <a:schemeClr val="accent6">
                    <a:lumMod val="75000"/>
                  </a:schemeClr>
                </a:solidFill>
                <a:ea typeface="Calibri"/>
                <a:cs typeface="Calibri"/>
                <a:sym typeface="Calibri"/>
              </a:rPr>
              <a:t>(ODD </a:t>
            </a:r>
            <a:r>
              <a:rPr lang="en-US" sz="1600" dirty="0">
                <a:solidFill>
                  <a:schemeClr val="accent6">
                    <a:lumMod val="75000"/>
                  </a:schemeClr>
                </a:solidFill>
                <a:ea typeface="Calibri"/>
                <a:cs typeface="Calibri"/>
                <a:sym typeface="Calibri"/>
              </a:rPr>
              <a:t>5.b.1: </a:t>
            </a:r>
            <a:r>
              <a:rPr lang="en-US" sz="1600" dirty="0" smtClean="0">
                <a:solidFill>
                  <a:schemeClr val="accent6">
                    <a:lumMod val="75000"/>
                  </a:schemeClr>
                </a:solidFill>
                <a:ea typeface="Calibri"/>
                <a:cs typeface="Calibri"/>
                <a:sym typeface="Calibri"/>
              </a:rPr>
              <a:t>Proportion de la population possédant un téléphone mobile, par sexe)</a:t>
            </a:r>
            <a:endParaRPr lang="en-US" sz="1600" dirty="0">
              <a:solidFill>
                <a:schemeClr val="accent6">
                  <a:lumMod val="75000"/>
                </a:schemeClr>
              </a:solidFill>
              <a:ea typeface="Calibri"/>
              <a:cs typeface="Calibri"/>
              <a:sym typeface="Calibri"/>
            </a:endParaRPr>
          </a:p>
          <a:p>
            <a:pPr marL="457200" lvl="0" indent="-343693">
              <a:lnSpc>
                <a:spcPct val="90000"/>
              </a:lnSpc>
              <a:spcBef>
                <a:spcPts val="0"/>
              </a:spcBef>
              <a:buClr>
                <a:srgbClr val="498BC9"/>
              </a:buClr>
              <a:buSzPct val="100694"/>
              <a:buFont typeface="Noto Sans Symbols"/>
              <a:buChar char="●"/>
            </a:pPr>
            <a:endParaRPr lang="en-US" sz="1000" dirty="0" smtClean="0">
              <a:ea typeface="Calibri"/>
              <a:cs typeface="Calibri"/>
              <a:sym typeface="Calibri"/>
            </a:endParaRPr>
          </a:p>
          <a:p>
            <a:pPr marL="457200" lvl="0" indent="-343693">
              <a:lnSpc>
                <a:spcPct val="90000"/>
              </a:lnSpc>
              <a:spcBef>
                <a:spcPts val="0"/>
              </a:spcBef>
              <a:buClr>
                <a:srgbClr val="498BC9"/>
              </a:buClr>
              <a:buSzPct val="100694"/>
              <a:buFont typeface="Noto Sans Symbols"/>
              <a:buChar char="●"/>
            </a:pPr>
            <a:r>
              <a:rPr lang="en-US" sz="1600" b="1" dirty="0" smtClean="0">
                <a:ea typeface="Calibri"/>
                <a:cs typeface="Calibri"/>
                <a:sym typeface="Calibri"/>
              </a:rPr>
              <a:t>2.5.B</a:t>
            </a:r>
            <a:r>
              <a:rPr lang="en-US" sz="1600" dirty="0" smtClean="0">
                <a:ea typeface="Calibri"/>
                <a:cs typeface="Calibri"/>
                <a:sym typeface="Calibri"/>
              </a:rPr>
              <a:t>: Stratégie en matière d'accessibilité (48/64 pays, données de 2016)</a:t>
            </a:r>
          </a:p>
          <a:p>
            <a:pPr marL="720000" lvl="1" indent="-252000">
              <a:lnSpc>
                <a:spcPct val="90000"/>
              </a:lnSpc>
              <a:spcBef>
                <a:spcPts val="200"/>
              </a:spcBef>
              <a:buClr>
                <a:srgbClr val="5B9BD5"/>
              </a:buClr>
              <a:buSzPct val="100694"/>
              <a:buFont typeface="Noto Sans Symbols"/>
              <a:buChar char="○"/>
            </a:pPr>
            <a:r>
              <a:rPr lang="en-US" sz="1600" dirty="0" smtClean="0">
                <a:solidFill>
                  <a:srgbClr val="000000"/>
                </a:solidFill>
                <a:ea typeface="Calibri"/>
                <a:cs typeface="Calibri"/>
                <a:sym typeface="Calibri"/>
              </a:rPr>
              <a:t>PROPOSITION: Maintenir la cible pour tous les pays</a:t>
            </a:r>
          </a:p>
          <a:p>
            <a:pPr marL="457200" lvl="0" indent="-343693">
              <a:lnSpc>
                <a:spcPct val="90000"/>
              </a:lnSpc>
              <a:spcBef>
                <a:spcPts val="0"/>
              </a:spcBef>
              <a:buClr>
                <a:srgbClr val="FF0000"/>
              </a:buClr>
              <a:buSzPct val="100694"/>
              <a:buFont typeface="Calibri"/>
              <a:buChar char="●"/>
            </a:pPr>
            <a:endParaRPr lang="en-US" sz="1000" dirty="0" smtClean="0">
              <a:solidFill>
                <a:srgbClr val="FF0000"/>
              </a:solidFill>
              <a:ea typeface="Calibri"/>
              <a:cs typeface="Calibri"/>
              <a:sym typeface="Calibri"/>
            </a:endParaRPr>
          </a:p>
          <a:p>
            <a:pPr marL="457200" indent="-343693">
              <a:lnSpc>
                <a:spcPct val="90000"/>
              </a:lnSpc>
              <a:spcBef>
                <a:spcPts val="0"/>
              </a:spcBef>
              <a:buClr>
                <a:srgbClr val="498BC9"/>
              </a:buClr>
              <a:buSzPct val="100694"/>
              <a:buFont typeface="Noto Sans Symbols"/>
              <a:buChar char="●"/>
            </a:pPr>
            <a:r>
              <a:rPr lang="en-US" sz="1600" b="1" dirty="0" smtClean="0">
                <a:ea typeface="Calibri"/>
                <a:cs typeface="Calibri"/>
                <a:sym typeface="Calibri"/>
              </a:rPr>
              <a:t>Nouveau 2.5.C </a:t>
            </a:r>
            <a:r>
              <a:rPr lang="en-US" sz="1600" b="1" dirty="0" smtClean="0">
                <a:ea typeface="Calibri"/>
                <a:cs typeface="Calibri"/>
                <a:sym typeface="Wingdings" panose="05000000000000000000" pitchFamily="2" charset="2"/>
              </a:rPr>
              <a:t></a:t>
            </a:r>
            <a:r>
              <a:rPr lang="en-US" sz="1600" dirty="0" smtClean="0">
                <a:ea typeface="Calibri"/>
                <a:cs typeface="Calibri"/>
                <a:sym typeface="Calibri"/>
              </a:rPr>
              <a:t> </a:t>
            </a:r>
            <a:r>
              <a:rPr lang="en-US" sz="1600" dirty="0" smtClean="0">
                <a:solidFill>
                  <a:schemeClr val="accent6">
                    <a:lumMod val="75000"/>
                  </a:schemeClr>
                </a:solidFill>
                <a:ea typeface="Calibri"/>
                <a:cs typeface="Calibri"/>
                <a:sym typeface="Calibri"/>
              </a:rPr>
              <a:t>ODD 4.4.1</a:t>
            </a:r>
            <a:r>
              <a:rPr lang="en-US" sz="1600" dirty="0">
                <a:solidFill>
                  <a:schemeClr val="accent6">
                    <a:lumMod val="75000"/>
                  </a:schemeClr>
                </a:solidFill>
                <a:ea typeface="Calibri"/>
                <a:cs typeface="Calibri"/>
                <a:sym typeface="Calibri"/>
              </a:rPr>
              <a:t> </a:t>
            </a:r>
            <a:r>
              <a:rPr lang="en-US" sz="1600" dirty="0" smtClean="0">
                <a:solidFill>
                  <a:schemeClr val="accent6">
                    <a:lumMod val="75000"/>
                  </a:schemeClr>
                </a:solidFill>
                <a:ea typeface="Calibri"/>
                <a:cs typeface="Calibri"/>
                <a:sym typeface="Calibri"/>
              </a:rPr>
              <a:t>(Proportion de jeunes/adultes ayant des compétences dans le domaine des TIC, par compétence)</a:t>
            </a:r>
            <a:endParaRPr lang="en-US" sz="1600" dirty="0">
              <a:solidFill>
                <a:schemeClr val="accent6">
                  <a:lumMod val="75000"/>
                </a:schemeClr>
              </a:solidFill>
              <a:ea typeface="Calibri"/>
              <a:cs typeface="Calibri"/>
              <a:sym typeface="Calibri"/>
            </a:endParaRPr>
          </a:p>
          <a:p>
            <a:pPr marL="720000" lvl="1" indent="-252000">
              <a:lnSpc>
                <a:spcPct val="90000"/>
              </a:lnSpc>
              <a:spcBef>
                <a:spcPts val="200"/>
              </a:spcBef>
              <a:buClr>
                <a:srgbClr val="5B9BD5"/>
              </a:buClr>
              <a:buSzPct val="100694"/>
              <a:buFont typeface="Noto Sans Symbols"/>
              <a:buChar char="○"/>
            </a:pPr>
            <a:r>
              <a:rPr lang="en-US" sz="1600" dirty="0" smtClean="0">
                <a:solidFill>
                  <a:srgbClr val="000000"/>
                </a:solidFill>
                <a:ea typeface="Calibri"/>
                <a:cs typeface="Calibri"/>
                <a:sym typeface="Calibri"/>
              </a:rPr>
              <a:t>PROPOSITION: Améliorer la proportion de personnes ayant des compétences dans le domaine des TIC (distinction entre pays développés et pays en développement)</a:t>
            </a:r>
            <a:endParaRPr lang="en-US" sz="1600" dirty="0">
              <a:solidFill>
                <a:srgbClr val="000000"/>
              </a:solidFill>
              <a:ea typeface="Calibri"/>
              <a:cs typeface="Calibri"/>
              <a:sym typeface="Calibri"/>
            </a:endParaRPr>
          </a:p>
        </p:txBody>
      </p:sp>
    </p:spTree>
    <p:extLst>
      <p:ext uri="{BB962C8B-B14F-4D97-AF65-F5344CB8AC3E}">
        <p14:creationId xmlns:p14="http://schemas.microsoft.com/office/powerpoint/2010/main" val="6842672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850832" cy="573886"/>
          </a:xfrm>
        </p:spPr>
        <p:txBody>
          <a:bodyPr>
            <a:noAutofit/>
          </a:bodyPr>
          <a:lstStyle/>
          <a:p>
            <a:r>
              <a:rPr lang="en-US" sz="2800" dirty="0" smtClean="0"/>
              <a:t>Buts 3 (Durabilité), 4 (Innovation) et 5 (Partenariats)</a:t>
            </a:r>
            <a:endParaRPr lang="en-US" sz="2800" b="1"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25</a:t>
            </a:fld>
            <a:endParaRPr lang="en-US" dirty="0"/>
          </a:p>
        </p:txBody>
      </p:sp>
      <p:sp>
        <p:nvSpPr>
          <p:cNvPr id="4" name="Content Placeholder 3"/>
          <p:cNvSpPr>
            <a:spLocks noGrp="1"/>
          </p:cNvSpPr>
          <p:nvPr>
            <p:ph idx="1"/>
          </p:nvPr>
        </p:nvSpPr>
        <p:spPr>
          <a:xfrm>
            <a:off x="7411" y="1047403"/>
            <a:ext cx="4656621" cy="5832648"/>
          </a:xfrm>
        </p:spPr>
        <p:txBody>
          <a:bodyPr>
            <a:noAutofit/>
          </a:bodyPr>
          <a:lstStyle/>
          <a:p>
            <a:pPr marL="457200" lvl="0" indent="-343693">
              <a:lnSpc>
                <a:spcPct val="80000"/>
              </a:lnSpc>
              <a:spcBef>
                <a:spcPts val="0"/>
              </a:spcBef>
              <a:buClr>
                <a:srgbClr val="498BC9"/>
              </a:buClr>
              <a:buSzPct val="100694"/>
              <a:buFont typeface="Noto Sans Symbols"/>
              <a:buChar char="●"/>
            </a:pPr>
            <a:r>
              <a:rPr lang="en-US" sz="1400" b="1" dirty="0" smtClean="0">
                <a:ea typeface="Calibri"/>
                <a:cs typeface="Calibri"/>
                <a:sym typeface="Calibri"/>
              </a:rPr>
              <a:t>3.1</a:t>
            </a:r>
            <a:r>
              <a:rPr lang="en-US" sz="1400" dirty="0" smtClean="0">
                <a:ea typeface="Calibri"/>
                <a:cs typeface="Calibri"/>
                <a:sym typeface="Calibri"/>
              </a:rPr>
              <a:t>: L'état de préparation en matière de cybersécurité devrait être amélioré de 40% à l'horizon 2020</a:t>
            </a:r>
            <a:endParaRPr lang="en-US" sz="1400" dirty="0">
              <a:ea typeface="Calibri"/>
              <a:cs typeface="Calibri"/>
              <a:sym typeface="Calibri"/>
            </a:endParaRPr>
          </a:p>
          <a:p>
            <a:pPr marL="914400" lvl="1" indent="-343693">
              <a:lnSpc>
                <a:spcPct val="80000"/>
              </a:lnSpc>
              <a:spcBef>
                <a:spcPts val="200"/>
              </a:spcBef>
              <a:buClr>
                <a:srgbClr val="5B9BD5"/>
              </a:buClr>
              <a:buSzPct val="100694"/>
              <a:buFont typeface="Noto Sans Symbols"/>
              <a:buChar char="○"/>
            </a:pPr>
            <a:r>
              <a:rPr lang="en-US" sz="1400" dirty="0" smtClean="0">
                <a:ea typeface="Calibri"/>
                <a:cs typeface="Calibri"/>
                <a:sym typeface="Calibri"/>
              </a:rPr>
              <a:t>PROPOSITION: Améliorer l'état de préparation </a:t>
            </a:r>
            <a:r>
              <a:rPr lang="en-US" sz="1400" dirty="0">
                <a:ea typeface="Calibri"/>
                <a:cs typeface="Calibri"/>
                <a:sym typeface="Calibri"/>
              </a:rPr>
              <a:t>des pays en </a:t>
            </a:r>
            <a:r>
              <a:rPr lang="en-US" sz="1400" dirty="0" smtClean="0">
                <a:ea typeface="Calibri"/>
                <a:cs typeface="Calibri"/>
                <a:sym typeface="Calibri"/>
              </a:rPr>
              <a:t>matière de cybersécurité (avec des fonctionnalités essentielles: existence d'une stratégie/d'équipes nationales d'intervention en cas d'incident informatique/en cas d'urgence et d'une législation)</a:t>
            </a:r>
            <a:endParaRPr lang="en-US" sz="1400" dirty="0">
              <a:ea typeface="Calibri"/>
              <a:cs typeface="Calibri"/>
              <a:sym typeface="Calibri"/>
            </a:endParaRPr>
          </a:p>
          <a:p>
            <a:pPr marL="457200" lvl="0" indent="-343693">
              <a:lnSpc>
                <a:spcPct val="80000"/>
              </a:lnSpc>
              <a:spcBef>
                <a:spcPts val="0"/>
              </a:spcBef>
              <a:buClr>
                <a:srgbClr val="498BC9"/>
              </a:buClr>
              <a:buSzPct val="100694"/>
              <a:buFont typeface="Noto Sans Symbols"/>
              <a:buChar char="●"/>
            </a:pPr>
            <a:endParaRPr lang="en-US" sz="1400" dirty="0" smtClean="0">
              <a:solidFill>
                <a:srgbClr val="000000"/>
              </a:solidFill>
              <a:ea typeface="Calibri"/>
              <a:cs typeface="Calibri"/>
              <a:sym typeface="Calibri"/>
            </a:endParaRPr>
          </a:p>
          <a:p>
            <a:pPr marL="457200" lvl="0" indent="-343693">
              <a:lnSpc>
                <a:spcPct val="80000"/>
              </a:lnSpc>
              <a:spcBef>
                <a:spcPts val="0"/>
              </a:spcBef>
              <a:buClr>
                <a:srgbClr val="498BC9"/>
              </a:buClr>
              <a:buSzPct val="100694"/>
              <a:buFont typeface="Noto Sans Symbols"/>
              <a:buChar char="●"/>
            </a:pPr>
            <a:r>
              <a:rPr lang="en-US" sz="1400" b="1" dirty="0" smtClean="0">
                <a:solidFill>
                  <a:srgbClr val="000000"/>
                </a:solidFill>
                <a:ea typeface="Calibri"/>
                <a:cs typeface="Calibri"/>
                <a:sym typeface="Calibri"/>
              </a:rPr>
              <a:t>3.2</a:t>
            </a:r>
            <a:r>
              <a:rPr lang="en-US" sz="1400" dirty="0">
                <a:solidFill>
                  <a:srgbClr val="000000"/>
                </a:solidFill>
                <a:ea typeface="Calibri"/>
                <a:cs typeface="Calibri"/>
                <a:sym typeface="Calibri"/>
              </a:rPr>
              <a:t>: </a:t>
            </a:r>
            <a:r>
              <a:rPr lang="en-US" sz="1400" dirty="0" smtClean="0">
                <a:solidFill>
                  <a:srgbClr val="000000"/>
                </a:solidFill>
                <a:ea typeface="Calibri"/>
                <a:cs typeface="Calibri"/>
                <a:sym typeface="Calibri"/>
              </a:rPr>
              <a:t>Le volume des déchets d'équipements électriques et électroniques en fin de vie devrait être réduit de 50</a:t>
            </a:r>
            <a:r>
              <a:rPr lang="en-US" sz="1400" dirty="0">
                <a:solidFill>
                  <a:srgbClr val="000000"/>
                </a:solidFill>
                <a:ea typeface="Calibri"/>
                <a:cs typeface="Calibri"/>
                <a:sym typeface="Calibri"/>
              </a:rPr>
              <a:t>% </a:t>
            </a:r>
            <a:r>
              <a:rPr lang="en-US" sz="1400" dirty="0" smtClean="0">
                <a:solidFill>
                  <a:srgbClr val="000000"/>
                </a:solidFill>
                <a:ea typeface="Calibri"/>
                <a:cs typeface="Calibri"/>
                <a:sym typeface="Calibri"/>
              </a:rPr>
              <a:t>à l'horizon 2020</a:t>
            </a:r>
            <a:endParaRPr lang="en-US" sz="1400" dirty="0">
              <a:solidFill>
                <a:srgbClr val="000000"/>
              </a:solidFill>
              <a:ea typeface="Calibri"/>
              <a:cs typeface="Calibri"/>
              <a:sym typeface="Calibri"/>
            </a:endParaRPr>
          </a:p>
          <a:p>
            <a:pPr marL="570707" lvl="1" indent="0">
              <a:lnSpc>
                <a:spcPct val="80000"/>
              </a:lnSpc>
              <a:spcBef>
                <a:spcPts val="200"/>
              </a:spcBef>
              <a:buClr>
                <a:srgbClr val="5B9BD5"/>
              </a:buClr>
              <a:buSzPct val="100694"/>
              <a:buNone/>
            </a:pPr>
            <a:r>
              <a:rPr lang="en-US" sz="1400" dirty="0" smtClean="0">
                <a:solidFill>
                  <a:srgbClr val="000000"/>
                </a:solidFill>
                <a:ea typeface="Calibri"/>
                <a:cs typeface="Calibri"/>
                <a:sym typeface="Calibri"/>
              </a:rPr>
              <a:t>PROPOSITION:</a:t>
            </a:r>
          </a:p>
          <a:p>
            <a:pPr marL="914400" lvl="1" indent="-343693">
              <a:lnSpc>
                <a:spcPct val="80000"/>
              </a:lnSpc>
              <a:spcBef>
                <a:spcPts val="200"/>
              </a:spcBef>
              <a:buClr>
                <a:srgbClr val="5B9BD5"/>
              </a:buClr>
              <a:buSzPct val="100694"/>
              <a:buFont typeface="Noto Sans Symbols"/>
              <a:buChar char="○"/>
            </a:pPr>
            <a:r>
              <a:rPr lang="en-US" sz="1400" dirty="0" smtClean="0">
                <a:solidFill>
                  <a:srgbClr val="000000"/>
                </a:solidFill>
                <a:ea typeface="Calibri"/>
                <a:cs typeface="Calibri"/>
                <a:sym typeface="Calibri"/>
              </a:rPr>
              <a:t>Porter à x% le taux de recyclage des déchets d'équipements électriques et électroniques</a:t>
            </a:r>
          </a:p>
          <a:p>
            <a:pPr marL="914400" lvl="1" indent="-343693">
              <a:lnSpc>
                <a:spcPct val="80000"/>
              </a:lnSpc>
              <a:spcBef>
                <a:spcPts val="200"/>
              </a:spcBef>
              <a:buClr>
                <a:srgbClr val="5B9BD5"/>
              </a:buClr>
              <a:buSzPct val="100694"/>
              <a:buFont typeface="Noto Sans Symbols"/>
              <a:buChar char="○"/>
            </a:pPr>
            <a:r>
              <a:rPr lang="en-US" sz="1400" dirty="0" smtClean="0">
                <a:solidFill>
                  <a:srgbClr val="000000"/>
                </a:solidFill>
                <a:ea typeface="Calibri"/>
                <a:cs typeface="Calibri"/>
                <a:sym typeface="Calibri"/>
              </a:rPr>
              <a:t>Porter à x le nombre de pays ayant une législation sur les déchets d'équipements </a:t>
            </a:r>
            <a:r>
              <a:rPr lang="en-US" sz="1400" dirty="0">
                <a:solidFill>
                  <a:srgbClr val="000000"/>
                </a:solidFill>
                <a:ea typeface="Calibri"/>
                <a:cs typeface="Calibri"/>
                <a:sym typeface="Calibri"/>
              </a:rPr>
              <a:t>électriques et électroniques</a:t>
            </a:r>
          </a:p>
          <a:p>
            <a:pPr marL="457200" lvl="0" indent="-343693">
              <a:lnSpc>
                <a:spcPct val="80000"/>
              </a:lnSpc>
              <a:spcBef>
                <a:spcPts val="0"/>
              </a:spcBef>
              <a:buClr>
                <a:srgbClr val="498BC9"/>
              </a:buClr>
              <a:buSzPct val="100694"/>
              <a:buFont typeface="Noto Sans Symbols"/>
              <a:buChar char="●"/>
            </a:pPr>
            <a:endParaRPr lang="en-US" sz="1400" dirty="0" smtClean="0">
              <a:solidFill>
                <a:srgbClr val="000000"/>
              </a:solidFill>
              <a:ea typeface="Calibri"/>
              <a:cs typeface="Calibri"/>
              <a:sym typeface="Calibri"/>
            </a:endParaRPr>
          </a:p>
          <a:p>
            <a:pPr marL="457200" lvl="0" indent="-343693">
              <a:lnSpc>
                <a:spcPct val="80000"/>
              </a:lnSpc>
              <a:spcBef>
                <a:spcPts val="0"/>
              </a:spcBef>
              <a:buClr>
                <a:srgbClr val="498BC9"/>
              </a:buClr>
              <a:buSzPct val="100694"/>
              <a:buFont typeface="Noto Sans Symbols"/>
              <a:buChar char="●"/>
            </a:pPr>
            <a:r>
              <a:rPr lang="en-US" sz="1400" b="1" dirty="0" smtClean="0">
                <a:solidFill>
                  <a:srgbClr val="000000"/>
                </a:solidFill>
                <a:ea typeface="Calibri"/>
                <a:cs typeface="Calibri"/>
                <a:sym typeface="Calibri"/>
              </a:rPr>
              <a:t>3.3</a:t>
            </a:r>
            <a:r>
              <a:rPr lang="en-US" sz="1400" dirty="0">
                <a:solidFill>
                  <a:srgbClr val="000000"/>
                </a:solidFill>
                <a:ea typeface="Calibri"/>
                <a:cs typeface="Calibri"/>
                <a:sym typeface="Calibri"/>
              </a:rPr>
              <a:t>: </a:t>
            </a:r>
            <a:r>
              <a:rPr lang="en-US" sz="1400" dirty="0" smtClean="0">
                <a:solidFill>
                  <a:srgbClr val="000000"/>
                </a:solidFill>
                <a:ea typeface="Calibri"/>
                <a:cs typeface="Calibri"/>
                <a:sym typeface="Calibri"/>
              </a:rPr>
              <a:t>Le volume des émissions des gaz à effet de serre produits par le </a:t>
            </a:r>
            <a:r>
              <a:rPr lang="fr-CH" sz="1400" dirty="0" smtClean="0">
                <a:solidFill>
                  <a:srgbClr val="000000"/>
                </a:solidFill>
                <a:ea typeface="Calibri"/>
                <a:cs typeface="Calibri"/>
                <a:sym typeface="Calibri"/>
              </a:rPr>
              <a:t>secteur</a:t>
            </a:r>
            <a:r>
              <a:rPr lang="en-US" sz="1400" dirty="0" smtClean="0">
                <a:solidFill>
                  <a:srgbClr val="000000"/>
                </a:solidFill>
                <a:ea typeface="Calibri"/>
                <a:cs typeface="Calibri"/>
                <a:sym typeface="Calibri"/>
              </a:rPr>
              <a:t> </a:t>
            </a:r>
            <a:r>
              <a:rPr lang="en-US" sz="1400" dirty="0" smtClean="0">
                <a:solidFill>
                  <a:srgbClr val="000000"/>
                </a:solidFill>
                <a:ea typeface="Calibri"/>
                <a:cs typeface="Calibri"/>
                <a:sym typeface="Calibri"/>
              </a:rPr>
              <a:t>des </a:t>
            </a:r>
            <a:r>
              <a:rPr lang="en-US" sz="1400" dirty="0" smtClean="0">
                <a:solidFill>
                  <a:srgbClr val="000000"/>
                </a:solidFill>
                <a:ea typeface="Calibri"/>
                <a:cs typeface="Calibri"/>
                <a:sym typeface="Calibri"/>
              </a:rPr>
              <a:t>télécommunications</a:t>
            </a:r>
            <a:r>
              <a:rPr lang="en-US" sz="1400" dirty="0" smtClean="0">
                <a:solidFill>
                  <a:srgbClr val="000000"/>
                </a:solidFill>
                <a:ea typeface="Calibri"/>
                <a:cs typeface="Calibri"/>
                <a:sym typeface="Calibri"/>
              </a:rPr>
              <a:t>/TIC </a:t>
            </a:r>
            <a:r>
              <a:rPr lang="fr-CH" sz="1400" dirty="0" smtClean="0">
                <a:solidFill>
                  <a:srgbClr val="000000"/>
                </a:solidFill>
                <a:ea typeface="Calibri"/>
                <a:cs typeface="Calibri"/>
                <a:sym typeface="Calibri"/>
              </a:rPr>
              <a:t>devrait</a:t>
            </a:r>
            <a:r>
              <a:rPr lang="en-US" sz="1400" dirty="0" smtClean="0">
                <a:solidFill>
                  <a:srgbClr val="000000"/>
                </a:solidFill>
                <a:ea typeface="Calibri"/>
                <a:cs typeface="Calibri"/>
                <a:sym typeface="Calibri"/>
              </a:rPr>
              <a:t> </a:t>
            </a:r>
            <a:r>
              <a:rPr lang="fr-CH" sz="1400" dirty="0" smtClean="0">
                <a:solidFill>
                  <a:srgbClr val="000000"/>
                </a:solidFill>
                <a:ea typeface="Calibri"/>
                <a:cs typeface="Calibri"/>
                <a:sym typeface="Calibri"/>
              </a:rPr>
              <a:t>être</a:t>
            </a:r>
            <a:r>
              <a:rPr lang="en-US" sz="1400" dirty="0" smtClean="0">
                <a:solidFill>
                  <a:srgbClr val="000000"/>
                </a:solidFill>
                <a:ea typeface="Calibri"/>
                <a:cs typeface="Calibri"/>
                <a:sym typeface="Calibri"/>
              </a:rPr>
              <a:t> </a:t>
            </a:r>
            <a:r>
              <a:rPr lang="en-US" sz="1400" dirty="0" smtClean="0">
                <a:solidFill>
                  <a:srgbClr val="000000"/>
                </a:solidFill>
                <a:ea typeface="Calibri"/>
                <a:cs typeface="Calibri"/>
                <a:sym typeface="Calibri"/>
              </a:rPr>
              <a:t>réduit</a:t>
            </a:r>
            <a:r>
              <a:rPr lang="en-US" sz="1400" dirty="0" smtClean="0">
                <a:solidFill>
                  <a:srgbClr val="000000"/>
                </a:solidFill>
                <a:ea typeface="Calibri"/>
                <a:cs typeface="Calibri"/>
                <a:sym typeface="Calibri"/>
              </a:rPr>
              <a:t> de 30</a:t>
            </a:r>
            <a:r>
              <a:rPr lang="en-US" sz="1400" dirty="0">
                <a:solidFill>
                  <a:srgbClr val="000000"/>
                </a:solidFill>
                <a:ea typeface="Calibri"/>
                <a:cs typeface="Calibri"/>
                <a:sym typeface="Calibri"/>
              </a:rPr>
              <a:t>% </a:t>
            </a:r>
            <a:r>
              <a:rPr lang="en-US" sz="1400" dirty="0" smtClean="0">
                <a:solidFill>
                  <a:srgbClr val="000000"/>
                </a:solidFill>
                <a:ea typeface="Calibri"/>
                <a:cs typeface="Calibri"/>
                <a:sym typeface="Calibri"/>
              </a:rPr>
              <a:t>par </a:t>
            </a:r>
            <a:r>
              <a:rPr lang="en-US" sz="1400" dirty="0" smtClean="0">
                <a:solidFill>
                  <a:srgbClr val="000000"/>
                </a:solidFill>
                <a:ea typeface="Calibri"/>
                <a:cs typeface="Calibri"/>
                <a:sym typeface="Calibri"/>
              </a:rPr>
              <a:t>dispositif</a:t>
            </a:r>
            <a:r>
              <a:rPr lang="en-US" sz="1400" dirty="0" smtClean="0">
                <a:solidFill>
                  <a:srgbClr val="000000"/>
                </a:solidFill>
                <a:ea typeface="Calibri"/>
                <a:cs typeface="Calibri"/>
                <a:sym typeface="Calibri"/>
              </a:rPr>
              <a:t> à </a:t>
            </a:r>
            <a:r>
              <a:rPr lang="en-US" sz="1400" dirty="0" smtClean="0">
                <a:solidFill>
                  <a:srgbClr val="000000"/>
                </a:solidFill>
                <a:ea typeface="Calibri"/>
                <a:cs typeface="Calibri"/>
                <a:sym typeface="Calibri"/>
              </a:rPr>
              <a:t>l'horizon</a:t>
            </a:r>
            <a:r>
              <a:rPr lang="en-US" sz="1400" dirty="0" smtClean="0">
                <a:solidFill>
                  <a:srgbClr val="000000"/>
                </a:solidFill>
                <a:ea typeface="Calibri"/>
                <a:cs typeface="Calibri"/>
                <a:sym typeface="Calibri"/>
              </a:rPr>
              <a:t> 2020</a:t>
            </a:r>
            <a:endParaRPr lang="en-US" sz="1400" dirty="0">
              <a:solidFill>
                <a:srgbClr val="000000"/>
              </a:solidFill>
              <a:ea typeface="Calibri"/>
              <a:cs typeface="Calibri"/>
              <a:sym typeface="Calibri"/>
            </a:endParaRPr>
          </a:p>
          <a:p>
            <a:pPr marL="570707" lvl="1" indent="0">
              <a:lnSpc>
                <a:spcPct val="80000"/>
              </a:lnSpc>
              <a:spcBef>
                <a:spcPts val="200"/>
              </a:spcBef>
              <a:buClr>
                <a:srgbClr val="5B9BD5"/>
              </a:buClr>
              <a:buSzPct val="100694"/>
              <a:buNone/>
            </a:pPr>
            <a:r>
              <a:rPr lang="en-US" sz="1400" dirty="0" smtClean="0">
                <a:ea typeface="Calibri"/>
                <a:cs typeface="Calibri"/>
                <a:sym typeface="Wingdings" panose="05000000000000000000" pitchFamily="2" charset="2"/>
              </a:rPr>
              <a:t>OPTIONS:</a:t>
            </a:r>
          </a:p>
          <a:p>
            <a:pPr marL="914400" lvl="1" indent="-343693">
              <a:lnSpc>
                <a:spcPct val="80000"/>
              </a:lnSpc>
              <a:spcBef>
                <a:spcPts val="200"/>
              </a:spcBef>
              <a:buClr>
                <a:srgbClr val="5B9BD5"/>
              </a:buClr>
              <a:buSzPct val="100694"/>
              <a:buFont typeface="Noto Sans Symbols"/>
              <a:buChar char="○"/>
            </a:pPr>
            <a:r>
              <a:rPr lang="en-US" sz="1400" dirty="0" smtClean="0">
                <a:solidFill>
                  <a:srgbClr val="000000"/>
                </a:solidFill>
                <a:ea typeface="Calibri"/>
                <a:cs typeface="Calibri"/>
                <a:sym typeface="Wingdings" panose="05000000000000000000" pitchFamily="2" charset="2"/>
              </a:rPr>
              <a:t>Lien avec </a:t>
            </a:r>
            <a:r>
              <a:rPr lang="en-US" sz="1400" dirty="0" smtClean="0">
                <a:solidFill>
                  <a:srgbClr val="000000"/>
                </a:solidFill>
                <a:ea typeface="Calibri"/>
                <a:cs typeface="Calibri"/>
                <a:sym typeface="Wingdings" panose="05000000000000000000" pitchFamily="2" charset="2"/>
              </a:rPr>
              <a:t>l'Accord</a:t>
            </a:r>
            <a:r>
              <a:rPr lang="en-US" sz="1400" dirty="0" smtClean="0">
                <a:solidFill>
                  <a:srgbClr val="000000"/>
                </a:solidFill>
                <a:ea typeface="Calibri"/>
                <a:cs typeface="Calibri"/>
                <a:sym typeface="Wingdings" panose="05000000000000000000" pitchFamily="2" charset="2"/>
              </a:rPr>
              <a:t> de Paris/le </a:t>
            </a:r>
            <a:r>
              <a:rPr lang="en-US" sz="1400" dirty="0" smtClean="0">
                <a:solidFill>
                  <a:srgbClr val="000000"/>
                </a:solidFill>
                <a:ea typeface="Calibri"/>
                <a:cs typeface="Calibri"/>
                <a:sym typeface="Wingdings" panose="05000000000000000000" pitchFamily="2" charset="2"/>
              </a:rPr>
              <a:t>secteur</a:t>
            </a:r>
            <a:r>
              <a:rPr lang="en-US" sz="1400" dirty="0" smtClean="0">
                <a:solidFill>
                  <a:srgbClr val="000000"/>
                </a:solidFill>
                <a:ea typeface="Calibri"/>
                <a:cs typeface="Calibri"/>
                <a:sym typeface="Wingdings" panose="05000000000000000000" pitchFamily="2" charset="2"/>
              </a:rPr>
              <a:t> des TIC </a:t>
            </a:r>
            <a:br>
              <a:rPr lang="en-US" sz="1400" dirty="0" smtClean="0">
                <a:solidFill>
                  <a:srgbClr val="000000"/>
                </a:solidFill>
                <a:ea typeface="Calibri"/>
                <a:cs typeface="Calibri"/>
                <a:sym typeface="Wingdings" panose="05000000000000000000" pitchFamily="2" charset="2"/>
              </a:rPr>
            </a:br>
            <a:r>
              <a:rPr lang="en-US" sz="1400" dirty="0" smtClean="0">
                <a:solidFill>
                  <a:srgbClr val="000000"/>
                </a:solidFill>
                <a:ea typeface="Calibri"/>
                <a:cs typeface="Calibri"/>
                <a:sym typeface="Wingdings" panose="05000000000000000000" pitchFamily="2" charset="2"/>
              </a:rPr>
              <a:t>doit</a:t>
            </a:r>
            <a:r>
              <a:rPr lang="en-US" sz="1400" dirty="0" smtClean="0">
                <a:solidFill>
                  <a:srgbClr val="000000"/>
                </a:solidFill>
                <a:ea typeface="Calibri"/>
                <a:cs typeface="Calibri"/>
                <a:sym typeface="Wingdings" panose="05000000000000000000" pitchFamily="2" charset="2"/>
              </a:rPr>
              <a:t> </a:t>
            </a:r>
            <a:r>
              <a:rPr lang="en-US" sz="1400" dirty="0" smtClean="0">
                <a:solidFill>
                  <a:srgbClr val="000000"/>
                </a:solidFill>
                <a:ea typeface="Calibri"/>
                <a:cs typeface="Calibri"/>
                <a:sym typeface="Wingdings" panose="05000000000000000000" pitchFamily="2" charset="2"/>
              </a:rPr>
              <a:t>prendre</a:t>
            </a:r>
            <a:r>
              <a:rPr lang="en-US" sz="1400" dirty="0" smtClean="0">
                <a:solidFill>
                  <a:srgbClr val="000000"/>
                </a:solidFill>
                <a:ea typeface="Calibri"/>
                <a:cs typeface="Calibri"/>
                <a:sym typeface="Wingdings" panose="05000000000000000000" pitchFamily="2" charset="2"/>
              </a:rPr>
              <a:t> part de </a:t>
            </a:r>
            <a:r>
              <a:rPr lang="en-US" sz="1400" dirty="0" smtClean="0">
                <a:solidFill>
                  <a:srgbClr val="000000"/>
                </a:solidFill>
                <a:ea typeface="Calibri"/>
                <a:cs typeface="Calibri"/>
                <a:sym typeface="Wingdings" panose="05000000000000000000" pitchFamily="2" charset="2"/>
              </a:rPr>
              <a:t>manière</a:t>
            </a:r>
            <a:r>
              <a:rPr lang="en-US" sz="1400" dirty="0" smtClean="0">
                <a:solidFill>
                  <a:srgbClr val="000000"/>
                </a:solidFill>
                <a:ea typeface="Calibri"/>
                <a:cs typeface="Calibri"/>
                <a:sym typeface="Wingdings" panose="05000000000000000000" pitchFamily="2" charset="2"/>
              </a:rPr>
              <a:t> </a:t>
            </a:r>
            <a:r>
              <a:rPr lang="en-US" sz="1400" dirty="0" smtClean="0">
                <a:solidFill>
                  <a:srgbClr val="000000"/>
                </a:solidFill>
                <a:ea typeface="Calibri"/>
                <a:cs typeface="Calibri"/>
                <a:sym typeface="Wingdings" panose="05000000000000000000" pitchFamily="2" charset="2"/>
              </a:rPr>
              <a:t>proportionnelle</a:t>
            </a:r>
            <a:r>
              <a:rPr lang="en-US" sz="1400" dirty="0" smtClean="0">
                <a:solidFill>
                  <a:srgbClr val="000000"/>
                </a:solidFill>
                <a:ea typeface="Calibri"/>
                <a:cs typeface="Calibri"/>
                <a:sym typeface="Wingdings" panose="05000000000000000000" pitchFamily="2" charset="2"/>
              </a:rPr>
              <a:t> </a:t>
            </a:r>
            <a:br>
              <a:rPr lang="en-US" sz="1400" dirty="0" smtClean="0">
                <a:solidFill>
                  <a:srgbClr val="000000"/>
                </a:solidFill>
                <a:ea typeface="Calibri"/>
                <a:cs typeface="Calibri"/>
                <a:sym typeface="Wingdings" panose="05000000000000000000" pitchFamily="2" charset="2"/>
              </a:rPr>
            </a:br>
            <a:r>
              <a:rPr lang="en-US" sz="1400" dirty="0" smtClean="0">
                <a:solidFill>
                  <a:srgbClr val="000000"/>
                </a:solidFill>
                <a:ea typeface="Calibri"/>
                <a:cs typeface="Calibri"/>
                <a:sym typeface="Wingdings" panose="05000000000000000000" pitchFamily="2" charset="2"/>
              </a:rPr>
              <a:t>aux contributions </a:t>
            </a:r>
            <a:r>
              <a:rPr lang="en-US" sz="1400" dirty="0" smtClean="0">
                <a:solidFill>
                  <a:srgbClr val="000000"/>
                </a:solidFill>
                <a:ea typeface="Calibri"/>
                <a:cs typeface="Calibri"/>
                <a:sym typeface="Wingdings" panose="05000000000000000000" pitchFamily="2" charset="2"/>
              </a:rPr>
              <a:t>nationales</a:t>
            </a:r>
            <a:r>
              <a:rPr lang="en-US" sz="1400" dirty="0" smtClean="0">
                <a:solidFill>
                  <a:srgbClr val="000000"/>
                </a:solidFill>
                <a:ea typeface="Calibri"/>
                <a:cs typeface="Calibri"/>
                <a:sym typeface="Wingdings" panose="05000000000000000000" pitchFamily="2" charset="2"/>
              </a:rPr>
              <a:t> </a:t>
            </a:r>
            <a:r>
              <a:rPr lang="en-US" sz="1400" dirty="0" smtClean="0">
                <a:solidFill>
                  <a:srgbClr val="000000"/>
                </a:solidFill>
                <a:ea typeface="Calibri"/>
                <a:cs typeface="Calibri"/>
                <a:sym typeface="Wingdings" panose="05000000000000000000" pitchFamily="2" charset="2"/>
              </a:rPr>
              <a:t>attendues</a:t>
            </a:r>
            <a:endParaRPr lang="en-US" sz="1400" dirty="0">
              <a:solidFill>
                <a:srgbClr val="000000"/>
              </a:solidFill>
              <a:ea typeface="Calibri"/>
              <a:cs typeface="Calibri"/>
              <a:sym typeface="Calibri"/>
            </a:endParaRPr>
          </a:p>
          <a:p>
            <a:pPr marL="914400" lvl="1" indent="-343693">
              <a:lnSpc>
                <a:spcPct val="80000"/>
              </a:lnSpc>
              <a:spcBef>
                <a:spcPts val="200"/>
              </a:spcBef>
              <a:buClr>
                <a:srgbClr val="5B9BD5"/>
              </a:buClr>
              <a:buSzPct val="100694"/>
              <a:buFont typeface="Noto Sans Symbols"/>
              <a:buChar char="○"/>
            </a:pPr>
            <a:r>
              <a:rPr lang="en-US" sz="1400" dirty="0" smtClean="0">
                <a:solidFill>
                  <a:srgbClr val="000000"/>
                </a:solidFill>
                <a:ea typeface="Calibri"/>
                <a:cs typeface="Calibri"/>
                <a:sym typeface="Calibri"/>
              </a:rPr>
              <a:t>L'infrastructure</a:t>
            </a:r>
            <a:r>
              <a:rPr lang="en-US" sz="1400" dirty="0" smtClean="0">
                <a:solidFill>
                  <a:srgbClr val="000000"/>
                </a:solidFill>
                <a:ea typeface="Calibri"/>
                <a:cs typeface="Calibri"/>
                <a:sym typeface="Calibri"/>
              </a:rPr>
              <a:t> des </a:t>
            </a:r>
            <a:r>
              <a:rPr lang="en-US" sz="1400" dirty="0" smtClean="0">
                <a:solidFill>
                  <a:srgbClr val="000000"/>
                </a:solidFill>
                <a:ea typeface="Calibri"/>
                <a:cs typeface="Calibri"/>
                <a:sym typeface="Calibri"/>
              </a:rPr>
              <a:t>télécommunications</a:t>
            </a:r>
            <a:r>
              <a:rPr lang="en-US" sz="1400" dirty="0" smtClean="0">
                <a:solidFill>
                  <a:srgbClr val="000000"/>
                </a:solidFill>
                <a:ea typeface="Calibri"/>
                <a:cs typeface="Calibri"/>
                <a:sym typeface="Calibri"/>
              </a:rPr>
              <a:t>/TIC </a:t>
            </a:r>
            <a:r>
              <a:rPr lang="en-US" sz="1400" dirty="0" smtClean="0">
                <a:solidFill>
                  <a:srgbClr val="000000"/>
                </a:solidFill>
                <a:ea typeface="Calibri"/>
                <a:cs typeface="Calibri"/>
                <a:sym typeface="Calibri"/>
              </a:rPr>
              <a:t>devrait</a:t>
            </a:r>
            <a:r>
              <a:rPr lang="en-US" sz="1400" dirty="0" smtClean="0">
                <a:solidFill>
                  <a:srgbClr val="000000"/>
                </a:solidFill>
                <a:ea typeface="Calibri"/>
                <a:cs typeface="Calibri"/>
                <a:sym typeface="Calibri"/>
              </a:rPr>
              <a:t> </a:t>
            </a:r>
            <a:r>
              <a:rPr lang="en-US" sz="1400" dirty="0" smtClean="0">
                <a:solidFill>
                  <a:srgbClr val="000000"/>
                </a:solidFill>
                <a:ea typeface="Calibri"/>
                <a:cs typeface="Calibri"/>
                <a:sym typeface="Calibri"/>
              </a:rPr>
              <a:t>utiliser</a:t>
            </a:r>
            <a:r>
              <a:rPr lang="en-US" sz="1400" dirty="0" smtClean="0">
                <a:solidFill>
                  <a:srgbClr val="000000"/>
                </a:solidFill>
                <a:ea typeface="Calibri"/>
                <a:cs typeface="Calibri"/>
                <a:sym typeface="Calibri"/>
              </a:rPr>
              <a:t> </a:t>
            </a:r>
            <a:r>
              <a:rPr lang="en-US" sz="1400" dirty="0" smtClean="0">
                <a:solidFill>
                  <a:srgbClr val="000000"/>
                </a:solidFill>
                <a:ea typeface="Calibri"/>
                <a:cs typeface="Calibri"/>
                <a:sym typeface="Calibri"/>
              </a:rPr>
              <a:t>une</a:t>
            </a:r>
            <a:r>
              <a:rPr lang="en-US" sz="1400" dirty="0" smtClean="0">
                <a:solidFill>
                  <a:srgbClr val="000000"/>
                </a:solidFill>
                <a:ea typeface="Calibri"/>
                <a:cs typeface="Calibri"/>
                <a:sym typeface="Calibri"/>
              </a:rPr>
              <a:t> </a:t>
            </a:r>
            <a:r>
              <a:rPr lang="en-US" sz="1400" dirty="0" smtClean="0">
                <a:solidFill>
                  <a:srgbClr val="000000"/>
                </a:solidFill>
                <a:ea typeface="Calibri"/>
                <a:cs typeface="Calibri"/>
                <a:sym typeface="Calibri"/>
              </a:rPr>
              <a:t>énergie</a:t>
            </a:r>
            <a:r>
              <a:rPr lang="en-US" sz="1400" dirty="0" smtClean="0">
                <a:solidFill>
                  <a:srgbClr val="000000"/>
                </a:solidFill>
                <a:ea typeface="Calibri"/>
                <a:cs typeface="Calibri"/>
                <a:sym typeface="Calibri"/>
              </a:rPr>
              <a:t> plus </a:t>
            </a:r>
            <a:r>
              <a:rPr lang="en-US" sz="1400" dirty="0" smtClean="0">
                <a:solidFill>
                  <a:srgbClr val="000000"/>
                </a:solidFill>
                <a:ea typeface="Calibri"/>
                <a:cs typeface="Calibri"/>
                <a:sym typeface="Calibri"/>
              </a:rPr>
              <a:t>proche</a:t>
            </a:r>
            <a:endParaRPr lang="en-US" sz="1400" dirty="0">
              <a:solidFill>
                <a:srgbClr val="000000"/>
              </a:solidFill>
              <a:ea typeface="Calibri"/>
              <a:cs typeface="Calibri"/>
              <a:sym typeface="Calibri"/>
            </a:endParaRPr>
          </a:p>
        </p:txBody>
      </p:sp>
      <p:sp>
        <p:nvSpPr>
          <p:cNvPr id="5" name="Content Placeholder 3"/>
          <p:cNvSpPr txBox="1">
            <a:spLocks/>
          </p:cNvSpPr>
          <p:nvPr/>
        </p:nvSpPr>
        <p:spPr>
          <a:xfrm>
            <a:off x="4355976" y="1042070"/>
            <a:ext cx="4680520" cy="5904656"/>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457200" indent="-343693">
              <a:lnSpc>
                <a:spcPct val="80000"/>
              </a:lnSpc>
              <a:spcBef>
                <a:spcPts val="0"/>
              </a:spcBef>
              <a:buClr>
                <a:srgbClr val="498BC9"/>
              </a:buClr>
              <a:buSzPct val="100694"/>
              <a:buFont typeface="Noto Sans Symbols"/>
              <a:buChar char="●"/>
            </a:pPr>
            <a:r>
              <a:rPr lang="en-US" sz="1400" b="1" dirty="0" smtClean="0">
                <a:ea typeface="Calibri"/>
                <a:cs typeface="Calibri"/>
                <a:sym typeface="Calibri"/>
              </a:rPr>
              <a:t>Nouveau 3.4 </a:t>
            </a:r>
            <a:r>
              <a:rPr lang="en-US" sz="1400" dirty="0">
                <a:solidFill>
                  <a:srgbClr val="000000"/>
                </a:solidFill>
                <a:ea typeface="Calibri"/>
                <a:cs typeface="Calibri"/>
                <a:sym typeface="Wingdings" panose="05000000000000000000" pitchFamily="2" charset="2"/>
              </a:rPr>
              <a:t> </a:t>
            </a:r>
            <a:r>
              <a:rPr lang="en-US" sz="1400" dirty="0" smtClean="0">
                <a:solidFill>
                  <a:schemeClr val="accent6">
                    <a:lumMod val="75000"/>
                  </a:schemeClr>
                </a:solidFill>
                <a:ea typeface="Calibri"/>
                <a:cs typeface="Calibri"/>
                <a:sym typeface="Calibri"/>
              </a:rPr>
              <a:t>ODD 11.B.2: </a:t>
            </a:r>
            <a:r>
              <a:rPr lang="en-US" sz="1400" dirty="0" err="1" smtClean="0">
                <a:solidFill>
                  <a:schemeClr val="accent6">
                    <a:lumMod val="75000"/>
                  </a:schemeClr>
                </a:solidFill>
                <a:ea typeface="Calibri"/>
                <a:cs typeface="Calibri"/>
                <a:sym typeface="Calibri"/>
              </a:rPr>
              <a:t>Nombre</a:t>
            </a:r>
            <a:r>
              <a:rPr lang="en-US" sz="1400" dirty="0" smtClean="0">
                <a:solidFill>
                  <a:schemeClr val="accent6">
                    <a:lumMod val="75000"/>
                  </a:schemeClr>
                </a:solidFill>
                <a:ea typeface="Calibri"/>
                <a:cs typeface="Calibri"/>
                <a:sym typeface="Calibri"/>
              </a:rPr>
              <a:t> de pays </a:t>
            </a:r>
            <a:r>
              <a:rPr lang="en-US" sz="1400" dirty="0" err="1" smtClean="0">
                <a:solidFill>
                  <a:schemeClr val="accent6">
                    <a:lumMod val="75000"/>
                  </a:schemeClr>
                </a:solidFill>
                <a:ea typeface="Calibri"/>
                <a:cs typeface="Calibri"/>
                <a:sym typeface="Calibri"/>
              </a:rPr>
              <a:t>ayant</a:t>
            </a:r>
            <a:r>
              <a:rPr lang="en-US" sz="1400" dirty="0" smtClean="0">
                <a:solidFill>
                  <a:schemeClr val="accent6">
                    <a:lumMod val="75000"/>
                  </a:schemeClr>
                </a:solidFill>
                <a:ea typeface="Calibri"/>
                <a:cs typeface="Calibri"/>
                <a:sym typeface="Calibri"/>
              </a:rPr>
              <a:t> </a:t>
            </a:r>
            <a:r>
              <a:rPr lang="en-US" sz="1400" dirty="0" err="1" smtClean="0">
                <a:solidFill>
                  <a:schemeClr val="accent6">
                    <a:lumMod val="75000"/>
                  </a:schemeClr>
                </a:solidFill>
                <a:ea typeface="Calibri"/>
                <a:cs typeface="Calibri"/>
                <a:sym typeface="Calibri"/>
              </a:rPr>
              <a:t>mis</a:t>
            </a:r>
            <a:r>
              <a:rPr lang="en-US" sz="1400" dirty="0" smtClean="0">
                <a:solidFill>
                  <a:schemeClr val="accent6">
                    <a:lumMod val="75000"/>
                  </a:schemeClr>
                </a:solidFill>
                <a:ea typeface="Calibri"/>
                <a:cs typeface="Calibri"/>
                <a:sym typeface="Calibri"/>
              </a:rPr>
              <a:t> </a:t>
            </a:r>
            <a:r>
              <a:rPr lang="en-US" sz="1400" dirty="0" err="1" smtClean="0">
                <a:solidFill>
                  <a:schemeClr val="accent6">
                    <a:lumMod val="75000"/>
                  </a:schemeClr>
                </a:solidFill>
                <a:ea typeface="Calibri"/>
                <a:cs typeface="Calibri"/>
                <a:sym typeface="Calibri"/>
              </a:rPr>
              <a:t>en</a:t>
            </a:r>
            <a:r>
              <a:rPr lang="en-US" sz="1400" dirty="0" smtClean="0">
                <a:solidFill>
                  <a:schemeClr val="accent6">
                    <a:lumMod val="75000"/>
                  </a:schemeClr>
                </a:solidFill>
                <a:ea typeface="Calibri"/>
                <a:cs typeface="Calibri"/>
                <a:sym typeface="Calibri"/>
              </a:rPr>
              <a:t> place des </a:t>
            </a:r>
            <a:r>
              <a:rPr lang="en-US" sz="1400" dirty="0" err="1" smtClean="0">
                <a:solidFill>
                  <a:schemeClr val="accent6">
                    <a:lumMod val="75000"/>
                  </a:schemeClr>
                </a:solidFill>
                <a:ea typeface="Calibri"/>
                <a:cs typeface="Calibri"/>
                <a:sym typeface="Calibri"/>
              </a:rPr>
              <a:t>stratégies</a:t>
            </a:r>
            <a:r>
              <a:rPr lang="en-US" sz="1400" dirty="0" smtClean="0">
                <a:solidFill>
                  <a:schemeClr val="accent6">
                    <a:lumMod val="75000"/>
                  </a:schemeClr>
                </a:solidFill>
                <a:ea typeface="Calibri"/>
                <a:cs typeface="Calibri"/>
                <a:sym typeface="Calibri"/>
              </a:rPr>
              <a:t> </a:t>
            </a:r>
            <a:r>
              <a:rPr lang="en-US" sz="1400" dirty="0" err="1" smtClean="0">
                <a:solidFill>
                  <a:schemeClr val="accent6">
                    <a:lumMod val="75000"/>
                  </a:schemeClr>
                </a:solidFill>
                <a:ea typeface="Calibri"/>
                <a:cs typeface="Calibri"/>
                <a:sym typeface="Calibri"/>
              </a:rPr>
              <a:t>nationales</a:t>
            </a:r>
            <a:r>
              <a:rPr lang="en-US" sz="1400" dirty="0" smtClean="0">
                <a:solidFill>
                  <a:schemeClr val="accent6">
                    <a:lumMod val="75000"/>
                  </a:schemeClr>
                </a:solidFill>
                <a:ea typeface="Calibri"/>
                <a:cs typeface="Calibri"/>
                <a:sym typeface="Calibri"/>
              </a:rPr>
              <a:t> et locales pour la </a:t>
            </a:r>
            <a:r>
              <a:rPr lang="en-US" sz="1400" dirty="0" err="1" smtClean="0">
                <a:solidFill>
                  <a:schemeClr val="accent6">
                    <a:lumMod val="75000"/>
                  </a:schemeClr>
                </a:solidFill>
                <a:ea typeface="Calibri"/>
                <a:cs typeface="Calibri"/>
                <a:sym typeface="Calibri"/>
              </a:rPr>
              <a:t>réduction</a:t>
            </a:r>
            <a:r>
              <a:rPr lang="en-US" sz="1400" dirty="0" smtClean="0">
                <a:solidFill>
                  <a:schemeClr val="accent6">
                    <a:lumMod val="75000"/>
                  </a:schemeClr>
                </a:solidFill>
                <a:ea typeface="Calibri"/>
                <a:cs typeface="Calibri"/>
                <a:sym typeface="Calibri"/>
              </a:rPr>
              <a:t> des </a:t>
            </a:r>
            <a:r>
              <a:rPr lang="en-US" sz="1400" dirty="0" err="1" smtClean="0">
                <a:solidFill>
                  <a:schemeClr val="accent6">
                    <a:lumMod val="75000"/>
                  </a:schemeClr>
                </a:solidFill>
                <a:ea typeface="Calibri"/>
                <a:cs typeface="Calibri"/>
                <a:sym typeface="Calibri"/>
              </a:rPr>
              <a:t>risques</a:t>
            </a:r>
            <a:r>
              <a:rPr lang="en-US" sz="1400" dirty="0" smtClean="0">
                <a:solidFill>
                  <a:schemeClr val="accent6">
                    <a:lumMod val="75000"/>
                  </a:schemeClr>
                </a:solidFill>
                <a:ea typeface="Calibri"/>
                <a:cs typeface="Calibri"/>
                <a:sym typeface="Calibri"/>
              </a:rPr>
              <a:t> de catastrophe</a:t>
            </a:r>
          </a:p>
          <a:p>
            <a:pPr marL="570707" lvl="1" indent="0">
              <a:lnSpc>
                <a:spcPct val="80000"/>
              </a:lnSpc>
              <a:spcBef>
                <a:spcPts val="200"/>
              </a:spcBef>
              <a:buClr>
                <a:srgbClr val="5B9BD5"/>
              </a:buClr>
              <a:buSzPct val="100694"/>
              <a:buNone/>
            </a:pPr>
            <a:r>
              <a:rPr lang="en-US" sz="1400" dirty="0" smtClean="0">
                <a:ea typeface="Calibri"/>
                <a:cs typeface="Calibri"/>
                <a:sym typeface="Calibri"/>
              </a:rPr>
              <a:t>PROPOSITION:</a:t>
            </a:r>
          </a:p>
          <a:p>
            <a:pPr marL="1188720" lvl="2" indent="-343693">
              <a:lnSpc>
                <a:spcPct val="80000"/>
              </a:lnSpc>
              <a:spcBef>
                <a:spcPts val="200"/>
              </a:spcBef>
              <a:buClr>
                <a:srgbClr val="5B9BD5"/>
              </a:buClr>
              <a:buSzPct val="100694"/>
              <a:buFont typeface="Calibri"/>
              <a:buChar char="○"/>
            </a:pPr>
            <a:r>
              <a:rPr lang="en-US" sz="1400" dirty="0" err="1" smtClean="0">
                <a:ea typeface="Calibri"/>
                <a:cs typeface="Calibri"/>
                <a:sym typeface="Calibri"/>
              </a:rPr>
              <a:t>Nombre</a:t>
            </a:r>
            <a:r>
              <a:rPr lang="en-US" sz="1400" dirty="0" smtClean="0">
                <a:ea typeface="Calibri"/>
                <a:cs typeface="Calibri"/>
                <a:sym typeface="Calibri"/>
              </a:rPr>
              <a:t> </a:t>
            </a:r>
            <a:r>
              <a:rPr lang="en-US" sz="1400" dirty="0" err="1" smtClean="0">
                <a:ea typeface="Calibri"/>
                <a:cs typeface="Calibri"/>
                <a:sym typeface="Calibri"/>
              </a:rPr>
              <a:t>accru</a:t>
            </a:r>
            <a:r>
              <a:rPr lang="en-US" sz="1400" dirty="0" smtClean="0">
                <a:ea typeface="Calibri"/>
                <a:cs typeface="Calibri"/>
                <a:sym typeface="Calibri"/>
              </a:rPr>
              <a:t> de pays </a:t>
            </a:r>
            <a:r>
              <a:rPr lang="en-US" sz="1400" dirty="0" err="1" smtClean="0">
                <a:ea typeface="Calibri"/>
                <a:cs typeface="Calibri"/>
                <a:sym typeface="Calibri"/>
              </a:rPr>
              <a:t>ayant</a:t>
            </a:r>
            <a:r>
              <a:rPr lang="en-US" sz="1400" dirty="0" smtClean="0">
                <a:ea typeface="Calibri"/>
                <a:cs typeface="Calibri"/>
                <a:sym typeface="Calibri"/>
              </a:rPr>
              <a:t> un plan sur les </a:t>
            </a:r>
            <a:r>
              <a:rPr lang="en-US" sz="1400" dirty="0" err="1" smtClean="0">
                <a:ea typeface="Calibri"/>
                <a:cs typeface="Calibri"/>
                <a:sym typeface="Calibri"/>
              </a:rPr>
              <a:t>télécommunications</a:t>
            </a:r>
            <a:r>
              <a:rPr lang="en-US" sz="1400" dirty="0" smtClean="0">
                <a:ea typeface="Calibri"/>
                <a:cs typeface="Calibri"/>
                <a:sym typeface="Calibri"/>
              </a:rPr>
              <a:t> </a:t>
            </a:r>
            <a:r>
              <a:rPr lang="en-US" sz="1400" dirty="0" err="1" smtClean="0">
                <a:ea typeface="Calibri"/>
                <a:cs typeface="Calibri"/>
                <a:sym typeface="Calibri"/>
              </a:rPr>
              <a:t>d'urgence</a:t>
            </a:r>
            <a:endParaRPr lang="en-US" sz="1400" dirty="0" smtClean="0">
              <a:ea typeface="Calibri"/>
              <a:cs typeface="Calibri"/>
              <a:sym typeface="Calibri"/>
            </a:endParaRPr>
          </a:p>
          <a:p>
            <a:pPr marL="1188720" lvl="2" indent="-343693">
              <a:lnSpc>
                <a:spcPct val="80000"/>
              </a:lnSpc>
              <a:spcBef>
                <a:spcPts val="0"/>
              </a:spcBef>
              <a:buClr>
                <a:srgbClr val="5B9BD5"/>
              </a:buClr>
              <a:buSzPct val="100694"/>
              <a:buFont typeface="Calibri"/>
              <a:buChar char="○"/>
            </a:pPr>
            <a:r>
              <a:rPr lang="en-US" sz="1400" dirty="0" err="1" smtClean="0">
                <a:ea typeface="Calibri"/>
                <a:cs typeface="Calibri"/>
                <a:sym typeface="Calibri"/>
              </a:rPr>
              <a:t>Nombre</a:t>
            </a:r>
            <a:r>
              <a:rPr lang="en-US" sz="1400" dirty="0" smtClean="0">
                <a:ea typeface="Calibri"/>
                <a:cs typeface="Calibri"/>
                <a:sym typeface="Calibri"/>
              </a:rPr>
              <a:t> </a:t>
            </a:r>
            <a:r>
              <a:rPr lang="en-US" sz="1400" dirty="0" err="1" smtClean="0">
                <a:ea typeface="Calibri"/>
                <a:cs typeface="Calibri"/>
                <a:sym typeface="Calibri"/>
              </a:rPr>
              <a:t>accru</a:t>
            </a:r>
            <a:r>
              <a:rPr lang="en-US" sz="1400" dirty="0" smtClean="0">
                <a:ea typeface="Calibri"/>
                <a:cs typeface="Calibri"/>
                <a:sym typeface="Calibri"/>
              </a:rPr>
              <a:t> de pays </a:t>
            </a:r>
            <a:r>
              <a:rPr lang="en-US" sz="1400" dirty="0" err="1" smtClean="0">
                <a:ea typeface="Calibri"/>
                <a:cs typeface="Calibri"/>
                <a:sym typeface="Calibri"/>
              </a:rPr>
              <a:t>ayant</a:t>
            </a:r>
            <a:r>
              <a:rPr lang="en-US" sz="1400" dirty="0" smtClean="0">
                <a:ea typeface="Calibri"/>
                <a:cs typeface="Calibri"/>
                <a:sym typeface="Calibri"/>
              </a:rPr>
              <a:t> des </a:t>
            </a:r>
            <a:r>
              <a:rPr lang="en-US" sz="1400" dirty="0" err="1" smtClean="0">
                <a:ea typeface="Calibri"/>
                <a:cs typeface="Calibri"/>
                <a:sym typeface="Calibri"/>
              </a:rPr>
              <a:t>systèmes</a:t>
            </a:r>
            <a:r>
              <a:rPr lang="en-US" sz="1400" dirty="0" smtClean="0">
                <a:ea typeface="Calibri"/>
                <a:cs typeface="Calibri"/>
                <a:sym typeface="Calibri"/>
              </a:rPr>
              <a:t> </a:t>
            </a:r>
            <a:r>
              <a:rPr lang="en-US" sz="1400" dirty="0" err="1" smtClean="0">
                <a:ea typeface="Calibri"/>
                <a:cs typeface="Calibri"/>
                <a:sym typeface="Calibri"/>
              </a:rPr>
              <a:t>d'alerte</a:t>
            </a:r>
            <a:r>
              <a:rPr lang="en-US" sz="1400" dirty="0" smtClean="0">
                <a:ea typeface="Calibri"/>
                <a:cs typeface="Calibri"/>
                <a:sym typeface="Calibri"/>
              </a:rPr>
              <a:t> </a:t>
            </a:r>
            <a:r>
              <a:rPr lang="en-US" sz="1400" dirty="0" err="1" smtClean="0">
                <a:ea typeface="Calibri"/>
                <a:cs typeface="Calibri"/>
                <a:sym typeface="Calibri"/>
              </a:rPr>
              <a:t>avancée</a:t>
            </a:r>
            <a:r>
              <a:rPr lang="en-US" sz="1400" dirty="0" smtClean="0">
                <a:ea typeface="Calibri"/>
                <a:cs typeface="Calibri"/>
                <a:sym typeface="Calibri"/>
              </a:rPr>
              <a:t> </a:t>
            </a:r>
            <a:r>
              <a:rPr lang="en-US" sz="1400" dirty="0" err="1" smtClean="0">
                <a:ea typeface="Calibri"/>
                <a:cs typeface="Calibri"/>
                <a:sym typeface="Calibri"/>
              </a:rPr>
              <a:t>multirisque</a:t>
            </a:r>
            <a:r>
              <a:rPr lang="en-US" sz="1400" dirty="0" smtClean="0">
                <a:ea typeface="Calibri"/>
                <a:cs typeface="Calibri"/>
                <a:sym typeface="Calibri"/>
              </a:rPr>
              <a:t> (cadre de Sendai, </a:t>
            </a:r>
            <a:r>
              <a:rPr lang="en-US" sz="1400" dirty="0" err="1" smtClean="0">
                <a:ea typeface="Calibri"/>
                <a:cs typeface="Calibri"/>
                <a:sym typeface="Calibri"/>
              </a:rPr>
              <a:t>indicateur</a:t>
            </a:r>
            <a:r>
              <a:rPr lang="en-US" sz="1400" dirty="0" smtClean="0">
                <a:ea typeface="Calibri"/>
                <a:cs typeface="Calibri"/>
                <a:sym typeface="Calibri"/>
              </a:rPr>
              <a:t> G1)</a:t>
            </a:r>
          </a:p>
          <a:p>
            <a:pPr marL="1188720" lvl="2" indent="-343693">
              <a:lnSpc>
                <a:spcPct val="80000"/>
              </a:lnSpc>
              <a:spcBef>
                <a:spcPts val="0"/>
              </a:spcBef>
              <a:buClr>
                <a:srgbClr val="5B9BD5"/>
              </a:buClr>
              <a:buSzPct val="100694"/>
              <a:buFont typeface="Calibri"/>
              <a:buChar char="○"/>
            </a:pPr>
            <a:r>
              <a:rPr lang="en-US" sz="1400" dirty="0" err="1" smtClean="0">
                <a:ea typeface="Calibri"/>
                <a:cs typeface="Calibri"/>
                <a:sym typeface="Calibri"/>
              </a:rPr>
              <a:t>Nombre</a:t>
            </a:r>
            <a:r>
              <a:rPr lang="en-US" sz="1400" dirty="0" smtClean="0">
                <a:ea typeface="Calibri"/>
                <a:cs typeface="Calibri"/>
                <a:sym typeface="Calibri"/>
              </a:rPr>
              <a:t> </a:t>
            </a:r>
            <a:r>
              <a:rPr lang="en-US" sz="1400" dirty="0" err="1" smtClean="0">
                <a:ea typeface="Calibri"/>
                <a:cs typeface="Calibri"/>
                <a:sym typeface="Calibri"/>
              </a:rPr>
              <a:t>accru</a:t>
            </a:r>
            <a:r>
              <a:rPr lang="en-US" sz="1400" dirty="0" smtClean="0">
                <a:ea typeface="Calibri"/>
                <a:cs typeface="Calibri"/>
                <a:sym typeface="Calibri"/>
              </a:rPr>
              <a:t> de pays </a:t>
            </a:r>
            <a:r>
              <a:rPr lang="en-US" sz="1400" dirty="0" err="1" smtClean="0">
                <a:ea typeface="Calibri"/>
                <a:cs typeface="Calibri"/>
                <a:sym typeface="Calibri"/>
              </a:rPr>
              <a:t>ayant</a:t>
            </a:r>
            <a:r>
              <a:rPr lang="en-US" sz="1400" dirty="0" smtClean="0">
                <a:ea typeface="Calibri"/>
                <a:cs typeface="Calibri"/>
                <a:sym typeface="Calibri"/>
              </a:rPr>
              <a:t> </a:t>
            </a:r>
            <a:r>
              <a:rPr lang="en-US" sz="1400" dirty="0" err="1" smtClean="0">
                <a:ea typeface="Calibri"/>
                <a:cs typeface="Calibri"/>
                <a:sym typeface="Calibri"/>
              </a:rPr>
              <a:t>mis</a:t>
            </a:r>
            <a:r>
              <a:rPr lang="en-US" sz="1400" dirty="0" smtClean="0">
                <a:ea typeface="Calibri"/>
                <a:cs typeface="Calibri"/>
                <a:sym typeface="Calibri"/>
              </a:rPr>
              <a:t> en oeuvre un </a:t>
            </a:r>
            <a:r>
              <a:rPr lang="en-US" sz="1400" dirty="0" err="1" smtClean="0">
                <a:ea typeface="Calibri"/>
                <a:cs typeface="Calibri"/>
                <a:sym typeface="Calibri"/>
              </a:rPr>
              <a:t>protocole</a:t>
            </a:r>
            <a:r>
              <a:rPr lang="en-US" sz="1400" dirty="0" smtClean="0">
                <a:ea typeface="Calibri"/>
                <a:cs typeface="Calibri"/>
                <a:sym typeface="Calibri"/>
              </a:rPr>
              <a:t> </a:t>
            </a:r>
            <a:r>
              <a:rPr lang="en-US" sz="1400" dirty="0" err="1" smtClean="0">
                <a:ea typeface="Calibri"/>
                <a:cs typeface="Calibri"/>
                <a:sym typeface="Calibri"/>
              </a:rPr>
              <a:t>d'alerte</a:t>
            </a:r>
            <a:r>
              <a:rPr lang="en-US" sz="1400" dirty="0" smtClean="0">
                <a:ea typeface="Calibri"/>
                <a:cs typeface="Calibri"/>
                <a:sym typeface="Calibri"/>
              </a:rPr>
              <a:t> </a:t>
            </a:r>
            <a:r>
              <a:rPr lang="en-US" sz="1400" dirty="0" err="1" smtClean="0">
                <a:ea typeface="Calibri"/>
                <a:cs typeface="Calibri"/>
                <a:sym typeface="Calibri"/>
              </a:rPr>
              <a:t>commun</a:t>
            </a:r>
            <a:endParaRPr lang="en-US" sz="1400" dirty="0">
              <a:ea typeface="Calibri"/>
              <a:cs typeface="Calibri"/>
              <a:sym typeface="Calibri"/>
            </a:endParaRPr>
          </a:p>
          <a:p>
            <a:pPr marL="457200" lvl="0" indent="-343693">
              <a:lnSpc>
                <a:spcPct val="80000"/>
              </a:lnSpc>
              <a:spcBef>
                <a:spcPts val="200"/>
              </a:spcBef>
              <a:buClr>
                <a:srgbClr val="498BC9"/>
              </a:buClr>
              <a:buSzPct val="100694"/>
              <a:buFont typeface="Noto Sans Symbols"/>
              <a:buChar char="●"/>
            </a:pPr>
            <a:r>
              <a:rPr lang="en-US" sz="1400" b="1" dirty="0" smtClean="0">
                <a:solidFill>
                  <a:srgbClr val="000000"/>
                </a:solidFill>
                <a:ea typeface="Calibri"/>
                <a:cs typeface="Calibri"/>
                <a:sym typeface="Calibri"/>
              </a:rPr>
              <a:t>4.1</a:t>
            </a:r>
            <a:r>
              <a:rPr lang="en-US" sz="1400" dirty="0">
                <a:solidFill>
                  <a:srgbClr val="000000"/>
                </a:solidFill>
                <a:ea typeface="Calibri"/>
                <a:cs typeface="Calibri"/>
                <a:sym typeface="Calibri"/>
              </a:rPr>
              <a:t>: </a:t>
            </a:r>
            <a:r>
              <a:rPr lang="en-US" sz="1400" dirty="0" err="1" smtClean="0">
                <a:solidFill>
                  <a:srgbClr val="000000"/>
                </a:solidFill>
                <a:ea typeface="Calibri"/>
                <a:cs typeface="Calibri"/>
                <a:sym typeface="Calibri"/>
              </a:rPr>
              <a:t>Environnement</a:t>
            </a:r>
            <a:r>
              <a:rPr lang="en-US" sz="1400" dirty="0" smtClean="0">
                <a:solidFill>
                  <a:srgbClr val="000000"/>
                </a:solidFill>
                <a:ea typeface="Calibri"/>
                <a:cs typeface="Calibri"/>
                <a:sym typeface="Calibri"/>
              </a:rPr>
              <a:t> des </a:t>
            </a:r>
            <a:r>
              <a:rPr lang="en-US" sz="1400" dirty="0" err="1" smtClean="0">
                <a:solidFill>
                  <a:srgbClr val="000000"/>
                </a:solidFill>
                <a:ea typeface="Calibri"/>
                <a:cs typeface="Calibri"/>
                <a:sym typeface="Calibri"/>
              </a:rPr>
              <a:t>télécommunications</a:t>
            </a:r>
            <a:r>
              <a:rPr lang="en-US" sz="1400" dirty="0" smtClean="0">
                <a:solidFill>
                  <a:srgbClr val="000000"/>
                </a:solidFill>
                <a:ea typeface="Calibri"/>
                <a:cs typeface="Calibri"/>
                <a:sym typeface="Calibri"/>
              </a:rPr>
              <a:t>/TIC </a:t>
            </a:r>
            <a:r>
              <a:rPr lang="en-US" sz="1400" dirty="0" err="1" smtClean="0">
                <a:solidFill>
                  <a:srgbClr val="000000"/>
                </a:solidFill>
                <a:ea typeface="Calibri"/>
                <a:cs typeface="Calibri"/>
                <a:sym typeface="Calibri"/>
              </a:rPr>
              <a:t>propre</a:t>
            </a:r>
            <a:r>
              <a:rPr lang="en-US" sz="1400" dirty="0" smtClean="0">
                <a:solidFill>
                  <a:srgbClr val="000000"/>
                </a:solidFill>
                <a:ea typeface="Calibri"/>
                <a:cs typeface="Calibri"/>
                <a:sym typeface="Calibri"/>
              </a:rPr>
              <a:t> à </a:t>
            </a:r>
            <a:r>
              <a:rPr lang="en-US" sz="1400" dirty="0" err="1" smtClean="0">
                <a:solidFill>
                  <a:srgbClr val="000000"/>
                </a:solidFill>
                <a:ea typeface="Calibri"/>
                <a:cs typeface="Calibri"/>
                <a:sym typeface="Calibri"/>
              </a:rPr>
              <a:t>l'innovation</a:t>
            </a:r>
            <a:endParaRPr lang="en-US" sz="1400" dirty="0">
              <a:solidFill>
                <a:srgbClr val="000000"/>
              </a:solidFill>
              <a:ea typeface="Calibri"/>
              <a:cs typeface="Calibri"/>
              <a:sym typeface="Calibri"/>
            </a:endParaRPr>
          </a:p>
          <a:p>
            <a:pPr marL="570707" lvl="1" indent="0">
              <a:lnSpc>
                <a:spcPct val="80000"/>
              </a:lnSpc>
              <a:spcBef>
                <a:spcPts val="200"/>
              </a:spcBef>
              <a:buClr>
                <a:srgbClr val="5B9BD5"/>
              </a:buClr>
              <a:buSzPct val="100694"/>
              <a:buNone/>
            </a:pPr>
            <a:r>
              <a:rPr lang="en-US" sz="1400" dirty="0" smtClean="0">
                <a:ea typeface="Calibri"/>
                <a:cs typeface="Calibri"/>
                <a:sym typeface="Calibri"/>
              </a:rPr>
              <a:t>OPTIONS:</a:t>
            </a:r>
          </a:p>
          <a:p>
            <a:pPr marL="1188720" lvl="2" indent="-343693">
              <a:lnSpc>
                <a:spcPct val="80000"/>
              </a:lnSpc>
              <a:spcBef>
                <a:spcPts val="0"/>
              </a:spcBef>
              <a:buClr>
                <a:srgbClr val="5B9BD5"/>
              </a:buClr>
              <a:buSzPct val="100694"/>
              <a:buFont typeface="Calibri"/>
              <a:buChar char="○"/>
            </a:pPr>
            <a:r>
              <a:rPr lang="en-US" sz="1400" dirty="0" err="1" smtClean="0">
                <a:ea typeface="Calibri"/>
                <a:cs typeface="Calibri"/>
                <a:sym typeface="Calibri"/>
              </a:rPr>
              <a:t>Tous</a:t>
            </a:r>
            <a:r>
              <a:rPr lang="en-US" sz="1400" dirty="0" smtClean="0">
                <a:ea typeface="Calibri"/>
                <a:cs typeface="Calibri"/>
                <a:sym typeface="Calibri"/>
              </a:rPr>
              <a:t> les pays </a:t>
            </a:r>
            <a:r>
              <a:rPr lang="en-US" sz="1400" dirty="0" err="1" smtClean="0">
                <a:ea typeface="Calibri"/>
                <a:cs typeface="Calibri"/>
                <a:sym typeface="Calibri"/>
              </a:rPr>
              <a:t>devraient</a:t>
            </a:r>
            <a:r>
              <a:rPr lang="en-US" sz="1400" dirty="0" smtClean="0">
                <a:ea typeface="Calibri"/>
                <a:cs typeface="Calibri"/>
                <a:sym typeface="Calibri"/>
              </a:rPr>
              <a:t> </a:t>
            </a:r>
            <a:r>
              <a:rPr lang="en-US" sz="1400" dirty="0" err="1" smtClean="0">
                <a:ea typeface="Calibri"/>
                <a:cs typeface="Calibri"/>
                <a:sym typeface="Calibri"/>
              </a:rPr>
              <a:t>avoir</a:t>
            </a:r>
            <a:r>
              <a:rPr lang="en-US" sz="1400" dirty="0" smtClean="0">
                <a:ea typeface="Calibri"/>
                <a:cs typeface="Calibri"/>
                <a:sym typeface="Calibri"/>
              </a:rPr>
              <a:t> </a:t>
            </a:r>
            <a:r>
              <a:rPr lang="en-US" sz="1400" dirty="0" err="1" smtClean="0">
                <a:ea typeface="Calibri"/>
                <a:cs typeface="Calibri"/>
                <a:sym typeface="Calibri"/>
              </a:rPr>
              <a:t>une</a:t>
            </a:r>
            <a:r>
              <a:rPr lang="en-US" sz="1400" dirty="0" smtClean="0">
                <a:ea typeface="Calibri"/>
                <a:cs typeface="Calibri"/>
                <a:sym typeface="Calibri"/>
              </a:rPr>
              <a:t> </a:t>
            </a:r>
            <a:r>
              <a:rPr lang="en-US" sz="1400" dirty="0" err="1" smtClean="0">
                <a:ea typeface="Calibri"/>
                <a:cs typeface="Calibri"/>
                <a:sym typeface="Calibri"/>
              </a:rPr>
              <a:t>politique</a:t>
            </a:r>
            <a:r>
              <a:rPr lang="en-US" sz="1400" dirty="0" smtClean="0">
                <a:ea typeface="Calibri"/>
                <a:cs typeface="Calibri"/>
                <a:sym typeface="Calibri"/>
              </a:rPr>
              <a:t>/</a:t>
            </a:r>
            <a:r>
              <a:rPr lang="en-US" sz="1400" dirty="0" err="1" smtClean="0">
                <a:ea typeface="Calibri"/>
                <a:cs typeface="Calibri"/>
                <a:sym typeface="Calibri"/>
              </a:rPr>
              <a:t>stratégie</a:t>
            </a:r>
            <a:r>
              <a:rPr lang="en-US" sz="1400" dirty="0" smtClean="0">
                <a:ea typeface="Calibri"/>
                <a:cs typeface="Calibri"/>
                <a:sym typeface="Calibri"/>
              </a:rPr>
              <a:t> en </a:t>
            </a:r>
            <a:r>
              <a:rPr lang="en-US" sz="1400" dirty="0" err="1" smtClean="0">
                <a:ea typeface="Calibri"/>
                <a:cs typeface="Calibri"/>
                <a:sym typeface="Calibri"/>
              </a:rPr>
              <a:t>faveur</a:t>
            </a:r>
            <a:r>
              <a:rPr lang="en-US" sz="1400" dirty="0" smtClean="0">
                <a:ea typeface="Calibri"/>
                <a:cs typeface="Calibri"/>
                <a:sym typeface="Calibri"/>
              </a:rPr>
              <a:t> de </a:t>
            </a:r>
            <a:r>
              <a:rPr lang="en-US" sz="1400" dirty="0" err="1" smtClean="0">
                <a:ea typeface="Calibri"/>
                <a:cs typeface="Calibri"/>
                <a:sym typeface="Calibri"/>
              </a:rPr>
              <a:t>l'innovation</a:t>
            </a:r>
            <a:r>
              <a:rPr lang="en-US" sz="1400" dirty="0" smtClean="0">
                <a:ea typeface="Calibri"/>
                <a:cs typeface="Calibri"/>
                <a:sym typeface="Calibri"/>
              </a:rPr>
              <a:t>, avec un accent </a:t>
            </a:r>
            <a:r>
              <a:rPr lang="en-US" sz="1400" dirty="0" err="1" smtClean="0">
                <a:ea typeface="Calibri"/>
                <a:cs typeface="Calibri"/>
                <a:sym typeface="Calibri"/>
              </a:rPr>
              <a:t>particulier</a:t>
            </a:r>
            <a:r>
              <a:rPr lang="en-US" sz="1400" dirty="0" smtClean="0">
                <a:ea typeface="Calibri"/>
                <a:cs typeface="Calibri"/>
                <a:sym typeface="Calibri"/>
              </a:rPr>
              <a:t> sur les PME </a:t>
            </a:r>
            <a:r>
              <a:rPr lang="en-US" sz="1400" dirty="0" err="1" smtClean="0">
                <a:ea typeface="Calibri"/>
                <a:cs typeface="Calibri"/>
                <a:sym typeface="Calibri"/>
              </a:rPr>
              <a:t>s'occupant</a:t>
            </a:r>
            <a:r>
              <a:rPr lang="en-US" sz="1400" dirty="0" smtClean="0">
                <a:ea typeface="Calibri"/>
                <a:cs typeface="Calibri"/>
                <a:sym typeface="Calibri"/>
              </a:rPr>
              <a:t> de technologies</a:t>
            </a:r>
          </a:p>
          <a:p>
            <a:pPr marL="1188720" lvl="2" indent="-343693">
              <a:lnSpc>
                <a:spcPct val="80000"/>
              </a:lnSpc>
              <a:spcBef>
                <a:spcPts val="0"/>
              </a:spcBef>
              <a:buClr>
                <a:srgbClr val="5B9BD5"/>
              </a:buClr>
              <a:buSzPct val="100694"/>
              <a:buFont typeface="Calibri"/>
              <a:buChar char="○"/>
            </a:pPr>
            <a:r>
              <a:rPr lang="en-US" sz="1400" dirty="0" err="1" smtClean="0">
                <a:ea typeface="Calibri"/>
                <a:cs typeface="Calibri"/>
                <a:sym typeface="Calibri"/>
              </a:rPr>
              <a:t>Tous</a:t>
            </a:r>
            <a:r>
              <a:rPr lang="en-US" sz="1400" dirty="0" smtClean="0">
                <a:ea typeface="Calibri"/>
                <a:cs typeface="Calibri"/>
                <a:sym typeface="Calibri"/>
              </a:rPr>
              <a:t> les pays </a:t>
            </a:r>
            <a:r>
              <a:rPr lang="en-US" sz="1400" dirty="0" err="1" smtClean="0">
                <a:ea typeface="Calibri"/>
                <a:cs typeface="Calibri"/>
                <a:sym typeface="Calibri"/>
              </a:rPr>
              <a:t>devraient</a:t>
            </a:r>
            <a:r>
              <a:rPr lang="en-US" sz="1400" dirty="0" smtClean="0">
                <a:ea typeface="Calibri"/>
                <a:cs typeface="Calibri"/>
                <a:sym typeface="Calibri"/>
              </a:rPr>
              <a:t> encourager les </a:t>
            </a:r>
            <a:r>
              <a:rPr lang="en-US" sz="1400" dirty="0" err="1" smtClean="0">
                <a:ea typeface="Calibri"/>
                <a:cs typeface="Calibri"/>
                <a:sym typeface="Calibri"/>
              </a:rPr>
              <a:t>pôles</a:t>
            </a:r>
            <a:r>
              <a:rPr lang="en-US" sz="1400" dirty="0" smtClean="0">
                <a:ea typeface="Calibri"/>
                <a:cs typeface="Calibri"/>
                <a:sym typeface="Calibri"/>
              </a:rPr>
              <a:t> </a:t>
            </a:r>
            <a:r>
              <a:rPr lang="en-US" sz="1400" dirty="0" err="1" smtClean="0">
                <a:ea typeface="Calibri"/>
                <a:cs typeface="Calibri"/>
                <a:sym typeface="Calibri"/>
              </a:rPr>
              <a:t>d'innovation</a:t>
            </a:r>
            <a:endParaRPr lang="en-US" sz="1400" dirty="0" smtClean="0">
              <a:ea typeface="Calibri"/>
              <a:cs typeface="Calibri"/>
              <a:sym typeface="Calibri"/>
            </a:endParaRPr>
          </a:p>
          <a:p>
            <a:pPr marL="457200" lvl="0" indent="-343693">
              <a:lnSpc>
                <a:spcPct val="80000"/>
              </a:lnSpc>
              <a:spcBef>
                <a:spcPts val="200"/>
              </a:spcBef>
              <a:buClr>
                <a:srgbClr val="498BC9"/>
              </a:buClr>
              <a:buSzPct val="100694"/>
              <a:buFont typeface="Noto Sans Symbols"/>
              <a:buChar char="●"/>
            </a:pPr>
            <a:r>
              <a:rPr lang="en-US" sz="1400" b="1" dirty="0" smtClean="0">
                <a:solidFill>
                  <a:srgbClr val="000000"/>
                </a:solidFill>
                <a:ea typeface="Calibri"/>
                <a:cs typeface="Calibri"/>
                <a:sym typeface="Calibri"/>
              </a:rPr>
              <a:t>Nouveau 4.2</a:t>
            </a:r>
            <a:r>
              <a:rPr lang="en-US" sz="1400" dirty="0" smtClean="0">
                <a:solidFill>
                  <a:srgbClr val="000000"/>
                </a:solidFill>
                <a:ea typeface="Calibri"/>
                <a:cs typeface="Calibri"/>
                <a:sym typeface="Calibri"/>
              </a:rPr>
              <a:t> </a:t>
            </a:r>
            <a:r>
              <a:rPr lang="en-US" sz="1400" dirty="0" smtClean="0">
                <a:solidFill>
                  <a:srgbClr val="000000"/>
                </a:solidFill>
                <a:ea typeface="Calibri"/>
                <a:cs typeface="Calibri"/>
                <a:sym typeface="Wingdings" panose="05000000000000000000" pitchFamily="2" charset="2"/>
              </a:rPr>
              <a:t></a:t>
            </a:r>
            <a:r>
              <a:rPr lang="en-US" sz="1400" dirty="0" smtClean="0">
                <a:solidFill>
                  <a:srgbClr val="FF0000"/>
                </a:solidFill>
                <a:ea typeface="Calibri"/>
                <a:cs typeface="Calibri"/>
                <a:sym typeface="Calibri"/>
              </a:rPr>
              <a:t> </a:t>
            </a:r>
            <a:r>
              <a:rPr lang="en-US" sz="1400" dirty="0" smtClean="0">
                <a:solidFill>
                  <a:schemeClr val="accent6">
                    <a:lumMod val="75000"/>
                  </a:schemeClr>
                </a:solidFill>
                <a:ea typeface="Calibri"/>
                <a:cs typeface="Calibri"/>
                <a:sym typeface="Calibri"/>
              </a:rPr>
              <a:t>ODD </a:t>
            </a:r>
            <a:r>
              <a:rPr lang="en-US" sz="1400" dirty="0">
                <a:solidFill>
                  <a:schemeClr val="accent6">
                    <a:lumMod val="75000"/>
                  </a:schemeClr>
                </a:solidFill>
                <a:ea typeface="Calibri"/>
                <a:cs typeface="Calibri"/>
                <a:sym typeface="Calibri"/>
              </a:rPr>
              <a:t>9.B.1: Proportion </a:t>
            </a:r>
            <a:r>
              <a:rPr lang="en-US" sz="1400" dirty="0" smtClean="0">
                <a:solidFill>
                  <a:schemeClr val="accent6">
                    <a:lumMod val="75000"/>
                  </a:schemeClr>
                </a:solidFill>
                <a:ea typeface="Calibri"/>
                <a:cs typeface="Calibri"/>
                <a:sym typeface="Calibri"/>
              </a:rPr>
              <a:t>de la </a:t>
            </a:r>
            <a:r>
              <a:rPr lang="en-US" sz="1400" dirty="0" err="1" smtClean="0">
                <a:solidFill>
                  <a:schemeClr val="accent6">
                    <a:lumMod val="75000"/>
                  </a:schemeClr>
                </a:solidFill>
                <a:ea typeface="Calibri"/>
                <a:cs typeface="Calibri"/>
                <a:sym typeface="Calibri"/>
              </a:rPr>
              <a:t>valeur</a:t>
            </a:r>
            <a:r>
              <a:rPr lang="en-US" sz="1400" dirty="0" smtClean="0">
                <a:solidFill>
                  <a:schemeClr val="accent6">
                    <a:lumMod val="75000"/>
                  </a:schemeClr>
                </a:solidFill>
                <a:ea typeface="Calibri"/>
                <a:cs typeface="Calibri"/>
                <a:sym typeface="Calibri"/>
              </a:rPr>
              <a:t> </a:t>
            </a:r>
            <a:r>
              <a:rPr lang="en-US" sz="1400" dirty="0" err="1" smtClean="0">
                <a:solidFill>
                  <a:schemeClr val="accent6">
                    <a:lumMod val="75000"/>
                  </a:schemeClr>
                </a:solidFill>
                <a:ea typeface="Calibri"/>
                <a:cs typeface="Calibri"/>
                <a:sym typeface="Calibri"/>
              </a:rPr>
              <a:t>ajoutée</a:t>
            </a:r>
            <a:r>
              <a:rPr lang="en-US" sz="1400" dirty="0" smtClean="0">
                <a:solidFill>
                  <a:schemeClr val="accent6">
                    <a:lumMod val="75000"/>
                  </a:schemeClr>
                </a:solidFill>
                <a:ea typeface="Calibri"/>
                <a:cs typeface="Calibri"/>
                <a:sym typeface="Calibri"/>
              </a:rPr>
              <a:t> </a:t>
            </a:r>
            <a:r>
              <a:rPr lang="en-US" sz="1400" dirty="0" err="1" smtClean="0">
                <a:solidFill>
                  <a:schemeClr val="accent6">
                    <a:lumMod val="75000"/>
                  </a:schemeClr>
                </a:solidFill>
                <a:ea typeface="Calibri"/>
                <a:cs typeface="Calibri"/>
                <a:sym typeface="Calibri"/>
              </a:rPr>
              <a:t>totale</a:t>
            </a:r>
            <a:r>
              <a:rPr lang="en-US" sz="1400" dirty="0" smtClean="0">
                <a:solidFill>
                  <a:schemeClr val="accent6">
                    <a:lumMod val="75000"/>
                  </a:schemeClr>
                </a:solidFill>
                <a:ea typeface="Calibri"/>
                <a:cs typeface="Calibri"/>
                <a:sym typeface="Calibri"/>
              </a:rPr>
              <a:t> de la </a:t>
            </a:r>
            <a:r>
              <a:rPr lang="en-US" sz="1400" dirty="0" err="1" smtClean="0">
                <a:solidFill>
                  <a:schemeClr val="accent6">
                    <a:lumMod val="75000"/>
                  </a:schemeClr>
                </a:solidFill>
                <a:ea typeface="Calibri"/>
                <a:cs typeface="Calibri"/>
                <a:sym typeface="Calibri"/>
              </a:rPr>
              <a:t>valeur</a:t>
            </a:r>
            <a:r>
              <a:rPr lang="en-US" sz="1400" dirty="0" smtClean="0">
                <a:solidFill>
                  <a:schemeClr val="accent6">
                    <a:lumMod val="75000"/>
                  </a:schemeClr>
                </a:solidFill>
                <a:ea typeface="Calibri"/>
                <a:cs typeface="Calibri"/>
                <a:sym typeface="Calibri"/>
              </a:rPr>
              <a:t> </a:t>
            </a:r>
            <a:r>
              <a:rPr lang="en-US" sz="1400" dirty="0" err="1" smtClean="0">
                <a:solidFill>
                  <a:schemeClr val="accent6">
                    <a:lumMod val="75000"/>
                  </a:schemeClr>
                </a:solidFill>
                <a:ea typeface="Calibri"/>
                <a:cs typeface="Calibri"/>
                <a:sym typeface="Calibri"/>
              </a:rPr>
              <a:t>ajoutée</a:t>
            </a:r>
            <a:r>
              <a:rPr lang="en-US" sz="1400" dirty="0" smtClean="0">
                <a:solidFill>
                  <a:schemeClr val="accent6">
                    <a:lumMod val="75000"/>
                  </a:schemeClr>
                </a:solidFill>
                <a:ea typeface="Calibri"/>
                <a:cs typeface="Calibri"/>
                <a:sym typeface="Calibri"/>
              </a:rPr>
              <a:t> des </a:t>
            </a:r>
            <a:r>
              <a:rPr lang="en-US" sz="1400" dirty="0" err="1" smtClean="0">
                <a:solidFill>
                  <a:schemeClr val="accent6">
                    <a:lumMod val="75000"/>
                  </a:schemeClr>
                </a:solidFill>
                <a:ea typeface="Calibri"/>
                <a:cs typeface="Calibri"/>
                <a:sym typeface="Calibri"/>
              </a:rPr>
              <a:t>secteurs</a:t>
            </a:r>
            <a:r>
              <a:rPr lang="en-US" sz="1400" dirty="0" smtClean="0">
                <a:solidFill>
                  <a:schemeClr val="accent6">
                    <a:lumMod val="75000"/>
                  </a:schemeClr>
                </a:solidFill>
                <a:ea typeface="Calibri"/>
                <a:cs typeface="Calibri"/>
                <a:sym typeface="Calibri"/>
              </a:rPr>
              <a:t> de haute </a:t>
            </a:r>
            <a:r>
              <a:rPr lang="en-US" sz="1400" dirty="0" err="1" smtClean="0">
                <a:solidFill>
                  <a:schemeClr val="accent6">
                    <a:lumMod val="75000"/>
                  </a:schemeClr>
                </a:solidFill>
                <a:ea typeface="Calibri"/>
                <a:cs typeface="Calibri"/>
                <a:sym typeface="Calibri"/>
              </a:rPr>
              <a:t>technologie</a:t>
            </a:r>
            <a:r>
              <a:rPr lang="en-US" sz="1400" dirty="0" smtClean="0">
                <a:solidFill>
                  <a:schemeClr val="accent6">
                    <a:lumMod val="75000"/>
                  </a:schemeClr>
                </a:solidFill>
                <a:ea typeface="Calibri"/>
                <a:cs typeface="Calibri"/>
                <a:sym typeface="Calibri"/>
              </a:rPr>
              <a:t> </a:t>
            </a:r>
            <a:endParaRPr lang="en-US" sz="1400" dirty="0">
              <a:solidFill>
                <a:schemeClr val="accent6">
                  <a:lumMod val="75000"/>
                </a:schemeClr>
              </a:solidFill>
              <a:ea typeface="Calibri"/>
              <a:cs typeface="Calibri"/>
              <a:sym typeface="Calibri"/>
            </a:endParaRPr>
          </a:p>
          <a:p>
            <a:pPr marL="914400" lvl="1" indent="-343693">
              <a:lnSpc>
                <a:spcPct val="80000"/>
              </a:lnSpc>
              <a:spcBef>
                <a:spcPts val="200"/>
              </a:spcBef>
              <a:buClr>
                <a:srgbClr val="5B9BD5"/>
              </a:buClr>
              <a:buSzPct val="100694"/>
              <a:buFont typeface="Calibri"/>
              <a:buChar char="○"/>
            </a:pPr>
            <a:r>
              <a:rPr lang="en-US" sz="1400" dirty="0" smtClean="0">
                <a:ea typeface="Calibri"/>
                <a:cs typeface="Calibri"/>
                <a:sym typeface="Calibri"/>
              </a:rPr>
              <a:t>PROPOSITION: x% </a:t>
            </a:r>
            <a:r>
              <a:rPr lang="en-US" sz="1400" dirty="0" err="1" smtClean="0">
                <a:ea typeface="Calibri"/>
                <a:cs typeface="Calibri"/>
                <a:sym typeface="Calibri"/>
              </a:rPr>
              <a:t>d'emplois</a:t>
            </a:r>
            <a:r>
              <a:rPr lang="en-US" sz="1400" dirty="0" smtClean="0">
                <a:ea typeface="Calibri"/>
                <a:cs typeface="Calibri"/>
                <a:sym typeface="Calibri"/>
              </a:rPr>
              <a:t> </a:t>
            </a:r>
            <a:r>
              <a:rPr lang="en-US" sz="1400" dirty="0" err="1" smtClean="0">
                <a:ea typeface="Calibri"/>
                <a:cs typeface="Calibri"/>
                <a:sym typeface="Calibri"/>
              </a:rPr>
              <a:t>dans</a:t>
            </a:r>
            <a:r>
              <a:rPr lang="en-US" sz="1400" dirty="0" smtClean="0">
                <a:ea typeface="Calibri"/>
                <a:cs typeface="Calibri"/>
                <a:sym typeface="Calibri"/>
              </a:rPr>
              <a:t> le </a:t>
            </a:r>
            <a:r>
              <a:rPr lang="en-US" sz="1400" dirty="0" err="1" smtClean="0">
                <a:ea typeface="Calibri"/>
                <a:cs typeface="Calibri"/>
                <a:sym typeface="Calibri"/>
              </a:rPr>
              <a:t>secteur</a:t>
            </a:r>
            <a:r>
              <a:rPr lang="en-US" sz="1400" dirty="0" smtClean="0">
                <a:ea typeface="Calibri"/>
                <a:cs typeface="Calibri"/>
                <a:sym typeface="Calibri"/>
              </a:rPr>
              <a:t> </a:t>
            </a:r>
            <a:br>
              <a:rPr lang="en-US" sz="1400" dirty="0" smtClean="0">
                <a:ea typeface="Calibri"/>
                <a:cs typeface="Calibri"/>
                <a:sym typeface="Calibri"/>
              </a:rPr>
            </a:br>
            <a:r>
              <a:rPr lang="en-US" sz="1400" dirty="0" smtClean="0">
                <a:ea typeface="Calibri"/>
                <a:cs typeface="Calibri"/>
                <a:sym typeface="Calibri"/>
              </a:rPr>
              <a:t>des TIC (hommes/femmes)</a:t>
            </a:r>
            <a:endParaRPr lang="en-US" sz="1400" dirty="0">
              <a:ea typeface="Calibri"/>
              <a:cs typeface="Calibri"/>
              <a:sym typeface="Calibri"/>
            </a:endParaRPr>
          </a:p>
          <a:p>
            <a:pPr marL="457200" lvl="0" indent="-343693">
              <a:lnSpc>
                <a:spcPct val="80000"/>
              </a:lnSpc>
              <a:spcBef>
                <a:spcPts val="200"/>
              </a:spcBef>
              <a:buClr>
                <a:srgbClr val="498BC9"/>
              </a:buClr>
              <a:buSzPct val="100694"/>
              <a:buFont typeface="Noto Sans Symbols"/>
              <a:buChar char="●"/>
            </a:pPr>
            <a:r>
              <a:rPr lang="en-US" sz="1400" b="1" dirty="0" smtClean="0">
                <a:solidFill>
                  <a:srgbClr val="000000"/>
                </a:solidFill>
                <a:ea typeface="Calibri"/>
                <a:cs typeface="Calibri"/>
                <a:sym typeface="Calibri"/>
              </a:rPr>
              <a:t>Nouveau 5.1</a:t>
            </a:r>
            <a:r>
              <a:rPr lang="en-US" sz="1400" dirty="0" smtClean="0">
                <a:solidFill>
                  <a:srgbClr val="000000"/>
                </a:solidFill>
                <a:ea typeface="Calibri"/>
                <a:cs typeface="Calibri"/>
                <a:sym typeface="Calibri"/>
              </a:rPr>
              <a:t>: (Partenariats effectifs de parties prenantes dans l'environnement des TIC) </a:t>
            </a:r>
            <a:r>
              <a:rPr lang="en-US" sz="1400" dirty="0" smtClean="0">
                <a:solidFill>
                  <a:srgbClr val="000000"/>
                </a:solidFill>
                <a:ea typeface="Calibri"/>
                <a:cs typeface="Calibri"/>
                <a:sym typeface="Wingdings" panose="05000000000000000000" pitchFamily="2" charset="2"/>
              </a:rPr>
              <a:t> </a:t>
            </a:r>
            <a:r>
              <a:rPr lang="en-US" sz="1400" dirty="0" smtClean="0">
                <a:solidFill>
                  <a:schemeClr val="accent6">
                    <a:lumMod val="75000"/>
                  </a:schemeClr>
                </a:solidFill>
                <a:ea typeface="Calibri"/>
                <a:cs typeface="Calibri"/>
                <a:sym typeface="Calibri"/>
              </a:rPr>
              <a:t>ODD 17.6.1 Nombre d'accords de coopération scientifique et technologique)</a:t>
            </a:r>
          </a:p>
          <a:p>
            <a:pPr marL="914400" lvl="1" indent="-343693">
              <a:lnSpc>
                <a:spcPct val="80000"/>
              </a:lnSpc>
              <a:spcBef>
                <a:spcPts val="200"/>
              </a:spcBef>
              <a:buClr>
                <a:srgbClr val="5B9BD5"/>
              </a:buClr>
              <a:buSzPct val="100694"/>
              <a:buFont typeface="Noto Sans Symbols"/>
              <a:buChar char="○"/>
            </a:pPr>
            <a:r>
              <a:rPr lang="en-US" sz="1400" dirty="0" smtClean="0">
                <a:ea typeface="Calibri"/>
                <a:cs typeface="Calibri"/>
                <a:sym typeface="Calibri"/>
              </a:rPr>
              <a:t>PROPOSITION: Augmentation du nombre de programmes de développement/de financement dans le domaine des TIC</a:t>
            </a:r>
            <a:endParaRPr lang="en-US" sz="1400" dirty="0">
              <a:ea typeface="Calibri"/>
              <a:cs typeface="Calibri"/>
              <a:sym typeface="Calibri"/>
            </a:endParaRPr>
          </a:p>
        </p:txBody>
      </p:sp>
    </p:spTree>
    <p:extLst>
      <p:ext uri="{BB962C8B-B14F-4D97-AF65-F5344CB8AC3E}">
        <p14:creationId xmlns:p14="http://schemas.microsoft.com/office/powerpoint/2010/main" val="28763964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a:p>
        </p:txBody>
      </p:sp>
      <p:sp>
        <p:nvSpPr>
          <p:cNvPr id="3" name="Title 2"/>
          <p:cNvSpPr>
            <a:spLocks noGrp="1"/>
          </p:cNvSpPr>
          <p:nvPr>
            <p:ph type="title"/>
          </p:nvPr>
        </p:nvSpPr>
        <p:spPr/>
        <p:txBody>
          <a:bodyPr/>
          <a:lstStyle/>
          <a:p>
            <a:r>
              <a:rPr lang="en-US" dirty="0" smtClean="0"/>
              <a:t>Risques stratégiques</a:t>
            </a:r>
            <a:endParaRPr lang="en-US" dirty="0"/>
          </a:p>
        </p:txBody>
      </p:sp>
      <p:sp>
        <p:nvSpPr>
          <p:cNvPr id="4" name="Slide Number Placeholder 3"/>
          <p:cNvSpPr>
            <a:spLocks noGrp="1"/>
          </p:cNvSpPr>
          <p:nvPr>
            <p:ph type="sldNum" sz="quarter" idx="11"/>
          </p:nvPr>
        </p:nvSpPr>
        <p:spPr/>
        <p:txBody>
          <a:bodyPr/>
          <a:lstStyle/>
          <a:p>
            <a:fld id="{DDD2957A-38BF-4766-88FD-46AF2F4ED65D}" type="slidenum">
              <a:rPr lang="en-US" smtClean="0"/>
              <a:t>26</a:t>
            </a:fld>
            <a:endParaRPr lang="en-US" dirty="0"/>
          </a:p>
        </p:txBody>
      </p:sp>
    </p:spTree>
    <p:extLst>
      <p:ext uri="{BB962C8B-B14F-4D97-AF65-F5344CB8AC3E}">
        <p14:creationId xmlns:p14="http://schemas.microsoft.com/office/powerpoint/2010/main" val="40936084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200" dirty="0" smtClean="0"/>
              <a:t>Aperçu des risques stratégiques</a:t>
            </a:r>
            <a:endParaRPr lang="en-US" sz="3200"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27</a:t>
            </a:fld>
            <a:endParaRPr lang="en-US" dirty="0"/>
          </a:p>
        </p:txBody>
      </p:sp>
      <p:sp>
        <p:nvSpPr>
          <p:cNvPr id="7" name="TextBox 6"/>
          <p:cNvSpPr txBox="1"/>
          <p:nvPr/>
        </p:nvSpPr>
        <p:spPr>
          <a:xfrm>
            <a:off x="475134" y="1550665"/>
            <a:ext cx="4096866" cy="1734697"/>
          </a:xfrm>
          <a:prstGeom prst="rect">
            <a:avLst/>
          </a:prstGeom>
          <a:solidFill>
            <a:srgbClr val="FFFFFF"/>
          </a:solidFill>
          <a:ln>
            <a:solidFill>
              <a:schemeClr val="accent1"/>
            </a:solidFill>
          </a:ln>
        </p:spPr>
        <p:txBody>
          <a:bodyPr wrap="square" lIns="72000" tIns="36000" rIns="72000" bIns="36000" rtlCol="0">
            <a:spAutoFit/>
          </a:bodyPr>
          <a:lstStyle>
            <a:defPPr>
              <a:defRPr lang="en-US"/>
            </a:defPPr>
            <a:lvl1pPr>
              <a:lnSpc>
                <a:spcPct val="90000"/>
              </a:lnSpc>
              <a:defRPr b="1"/>
            </a:lvl1pPr>
          </a:lstStyle>
          <a:p>
            <a:r>
              <a:rPr lang="en-US" sz="2400" b="0" cap="small" dirty="0" smtClean="0">
                <a:solidFill>
                  <a:srgbClr val="C00000"/>
                </a:solidFill>
              </a:rPr>
              <a:t>Risque 1</a:t>
            </a:r>
          </a:p>
          <a:p>
            <a:pPr marL="180000" indent="-180000">
              <a:buClr>
                <a:schemeClr val="accent2"/>
              </a:buClr>
              <a:buSzPct val="70000"/>
              <a:buFont typeface="Wingdings" panose="05000000000000000000" pitchFamily="2" charset="2"/>
              <a:buChar char=""/>
            </a:pPr>
            <a:r>
              <a:rPr lang="en-US" sz="2400" dirty="0" smtClean="0"/>
              <a:t> Moindres pertinence et capacité à mettre clairement en évidence l'apport de valeur ajoutée</a:t>
            </a:r>
          </a:p>
        </p:txBody>
      </p:sp>
      <p:sp>
        <p:nvSpPr>
          <p:cNvPr id="8" name="TextBox 7"/>
          <p:cNvSpPr txBox="1"/>
          <p:nvPr/>
        </p:nvSpPr>
        <p:spPr>
          <a:xfrm>
            <a:off x="465584" y="3515908"/>
            <a:ext cx="4106416" cy="737501"/>
          </a:xfrm>
          <a:prstGeom prst="rect">
            <a:avLst/>
          </a:prstGeom>
          <a:solidFill>
            <a:srgbClr val="FFFFFF"/>
          </a:solidFill>
          <a:ln>
            <a:solidFill>
              <a:schemeClr val="accent1"/>
            </a:solidFill>
          </a:ln>
        </p:spPr>
        <p:txBody>
          <a:bodyPr wrap="square" lIns="72000" tIns="36000" rIns="72000" bIns="36000" rtlCol="0">
            <a:spAutoFit/>
          </a:bodyPr>
          <a:lstStyle>
            <a:defPPr>
              <a:defRPr lang="en-US"/>
            </a:defPPr>
            <a:lvl1pPr>
              <a:lnSpc>
                <a:spcPct val="90000"/>
              </a:lnSpc>
              <a:defRPr b="1"/>
            </a:lvl1pPr>
          </a:lstStyle>
          <a:p>
            <a:r>
              <a:rPr lang="en-US" sz="2400" b="0" cap="small" dirty="0" smtClean="0">
                <a:solidFill>
                  <a:srgbClr val="C00000"/>
                </a:solidFill>
              </a:rPr>
              <a:t>Risque 2</a:t>
            </a:r>
            <a:endParaRPr lang="en-US" sz="2400" b="0" cap="small" dirty="0">
              <a:solidFill>
                <a:srgbClr val="C00000"/>
              </a:solidFill>
            </a:endParaRPr>
          </a:p>
          <a:p>
            <a:pPr marL="180000" indent="-180000">
              <a:buClr>
                <a:schemeClr val="accent2"/>
              </a:buClr>
              <a:buSzPct val="70000"/>
              <a:buFont typeface="Wingdings" panose="05000000000000000000" pitchFamily="2" charset="2"/>
              <a:buChar char=""/>
            </a:pPr>
            <a:r>
              <a:rPr lang="en-US" sz="2400" dirty="0" smtClean="0"/>
              <a:t> Dispersion</a:t>
            </a:r>
          </a:p>
        </p:txBody>
      </p:sp>
      <p:sp>
        <p:nvSpPr>
          <p:cNvPr id="9" name="TextBox 8"/>
          <p:cNvSpPr txBox="1"/>
          <p:nvPr/>
        </p:nvSpPr>
        <p:spPr>
          <a:xfrm>
            <a:off x="475134" y="4816355"/>
            <a:ext cx="4106416" cy="1734697"/>
          </a:xfrm>
          <a:prstGeom prst="rect">
            <a:avLst/>
          </a:prstGeom>
          <a:solidFill>
            <a:srgbClr val="FFFFFF"/>
          </a:solidFill>
          <a:ln>
            <a:solidFill>
              <a:schemeClr val="accent1"/>
            </a:solidFill>
          </a:ln>
        </p:spPr>
        <p:txBody>
          <a:bodyPr wrap="square" lIns="72000" tIns="36000" rIns="72000" bIns="36000" rtlCol="0">
            <a:spAutoFit/>
          </a:bodyPr>
          <a:lstStyle>
            <a:defPPr>
              <a:defRPr lang="en-US"/>
            </a:defPPr>
            <a:lvl1pPr>
              <a:lnSpc>
                <a:spcPct val="90000"/>
              </a:lnSpc>
              <a:defRPr b="1"/>
            </a:lvl1pPr>
          </a:lstStyle>
          <a:p>
            <a:r>
              <a:rPr lang="en-US" sz="2400" b="0" cap="small" dirty="0" smtClean="0">
                <a:solidFill>
                  <a:srgbClr val="C00000"/>
                </a:solidFill>
              </a:rPr>
              <a:t>Risque 3</a:t>
            </a:r>
          </a:p>
          <a:p>
            <a:pPr marL="180000" indent="-180000">
              <a:buClr>
                <a:schemeClr val="accent2"/>
              </a:buClr>
              <a:buSzPct val="70000"/>
              <a:buFont typeface="Wingdings" panose="05000000000000000000" pitchFamily="2" charset="2"/>
              <a:buChar char=""/>
            </a:pPr>
            <a:r>
              <a:rPr lang="en-US" sz="2400" dirty="0" smtClean="0"/>
              <a:t> Incapacité de répondre rapidement aux nouveaux besoins et d'innover suffisamment</a:t>
            </a:r>
          </a:p>
        </p:txBody>
      </p:sp>
      <p:sp>
        <p:nvSpPr>
          <p:cNvPr id="10" name="TextBox 9"/>
          <p:cNvSpPr txBox="1"/>
          <p:nvPr/>
        </p:nvSpPr>
        <p:spPr>
          <a:xfrm>
            <a:off x="4855815" y="4816355"/>
            <a:ext cx="3888432" cy="1069899"/>
          </a:xfrm>
          <a:prstGeom prst="rect">
            <a:avLst/>
          </a:prstGeom>
          <a:noFill/>
          <a:ln>
            <a:solidFill>
              <a:schemeClr val="accent1"/>
            </a:solidFill>
          </a:ln>
        </p:spPr>
        <p:txBody>
          <a:bodyPr wrap="square" lIns="72000" tIns="36000" rIns="72000" bIns="36000" rtlCol="0">
            <a:spAutoFit/>
          </a:bodyPr>
          <a:lstStyle>
            <a:defPPr>
              <a:defRPr lang="en-US"/>
            </a:defPPr>
            <a:lvl1pPr>
              <a:lnSpc>
                <a:spcPct val="90000"/>
              </a:lnSpc>
              <a:defRPr b="1"/>
            </a:lvl1pPr>
          </a:lstStyle>
          <a:p>
            <a:r>
              <a:rPr lang="en-US" sz="2400" b="0" cap="small" dirty="0" smtClean="0">
                <a:solidFill>
                  <a:srgbClr val="C00000"/>
                </a:solidFill>
              </a:rPr>
              <a:t>Risque 6</a:t>
            </a:r>
            <a:endParaRPr lang="en-US" sz="2400" b="0" cap="small" dirty="0">
              <a:solidFill>
                <a:srgbClr val="C00000"/>
              </a:solidFill>
            </a:endParaRPr>
          </a:p>
          <a:p>
            <a:pPr marL="180000" indent="-180000">
              <a:buClr>
                <a:schemeClr val="accent2"/>
              </a:buClr>
              <a:buSzPct val="70000"/>
              <a:buFont typeface="Wingdings" panose="05000000000000000000" pitchFamily="2" charset="2"/>
              <a:buChar char=""/>
            </a:pPr>
            <a:r>
              <a:rPr lang="en-US" sz="2400" dirty="0" smtClean="0"/>
              <a:t> Financement insuffisant (appui financier insuffisant)</a:t>
            </a:r>
            <a:endParaRPr lang="en-US" sz="2400" dirty="0"/>
          </a:p>
        </p:txBody>
      </p:sp>
      <p:sp>
        <p:nvSpPr>
          <p:cNvPr id="11" name="TextBox 10"/>
          <p:cNvSpPr txBox="1"/>
          <p:nvPr/>
        </p:nvSpPr>
        <p:spPr>
          <a:xfrm>
            <a:off x="4855815" y="3146885"/>
            <a:ext cx="3888432" cy="1475545"/>
          </a:xfrm>
          <a:prstGeom prst="rect">
            <a:avLst/>
          </a:prstGeom>
          <a:noFill/>
          <a:ln>
            <a:solidFill>
              <a:schemeClr val="accent1"/>
            </a:solidFill>
          </a:ln>
        </p:spPr>
        <p:txBody>
          <a:bodyPr wrap="square" lIns="72000" tIns="36000" rIns="72000" bIns="36000" rtlCol="0">
            <a:noAutofit/>
          </a:bodyPr>
          <a:lstStyle>
            <a:defPPr>
              <a:defRPr lang="en-US"/>
            </a:defPPr>
            <a:lvl1pPr>
              <a:lnSpc>
                <a:spcPct val="90000"/>
              </a:lnSpc>
              <a:defRPr b="1"/>
            </a:lvl1pPr>
          </a:lstStyle>
          <a:p>
            <a:r>
              <a:rPr lang="en-US" sz="2400" b="0" cap="small" dirty="0" smtClean="0">
                <a:solidFill>
                  <a:srgbClr val="C00000"/>
                </a:solidFill>
              </a:rPr>
              <a:t>Risque 5</a:t>
            </a:r>
          </a:p>
          <a:p>
            <a:pPr marL="180000" indent="-180000">
              <a:buClr>
                <a:schemeClr val="accent2"/>
              </a:buClr>
              <a:buSzPct val="70000"/>
              <a:buFont typeface="Wingdings" panose="05000000000000000000" pitchFamily="2" charset="2"/>
              <a:buChar char=""/>
            </a:pPr>
            <a:r>
              <a:rPr lang="en-US" sz="2400" dirty="0" smtClean="0"/>
              <a:t> Adaptation insuffisante des structures, outils, méthodes et processus internes</a:t>
            </a:r>
          </a:p>
        </p:txBody>
      </p:sp>
      <p:sp>
        <p:nvSpPr>
          <p:cNvPr id="15" name="TextBox 14"/>
          <p:cNvSpPr txBox="1"/>
          <p:nvPr/>
        </p:nvSpPr>
        <p:spPr>
          <a:xfrm>
            <a:off x="4860032" y="1556792"/>
            <a:ext cx="3884215" cy="1402298"/>
          </a:xfrm>
          <a:prstGeom prst="rect">
            <a:avLst/>
          </a:prstGeom>
          <a:solidFill>
            <a:schemeClr val="bg1">
              <a:lumMod val="95000"/>
            </a:schemeClr>
          </a:solidFill>
          <a:ln>
            <a:solidFill>
              <a:schemeClr val="accent1"/>
            </a:solidFill>
          </a:ln>
        </p:spPr>
        <p:txBody>
          <a:bodyPr wrap="square" lIns="72000" tIns="36000" rIns="72000" bIns="36000" rtlCol="0">
            <a:spAutoFit/>
          </a:bodyPr>
          <a:lstStyle>
            <a:defPPr>
              <a:defRPr lang="en-US"/>
            </a:defPPr>
            <a:lvl1pPr>
              <a:lnSpc>
                <a:spcPct val="90000"/>
              </a:lnSpc>
              <a:defRPr b="1"/>
            </a:lvl1pPr>
          </a:lstStyle>
          <a:p>
            <a:r>
              <a:rPr lang="en-US" sz="2400" b="0" cap="small" dirty="0" smtClean="0">
                <a:solidFill>
                  <a:srgbClr val="C00000"/>
                </a:solidFill>
              </a:rPr>
              <a:t>Risque 4</a:t>
            </a:r>
            <a:endParaRPr lang="en-US" sz="2400" b="0" cap="small" dirty="0">
              <a:solidFill>
                <a:srgbClr val="C00000"/>
              </a:solidFill>
            </a:endParaRPr>
          </a:p>
          <a:p>
            <a:pPr marL="180000" indent="-180000">
              <a:buClr>
                <a:schemeClr val="accent2"/>
              </a:buClr>
              <a:buSzPct val="70000"/>
              <a:buFont typeface="Wingdings" panose="05000000000000000000" pitchFamily="2" charset="2"/>
              <a:buChar char=""/>
            </a:pPr>
            <a:r>
              <a:rPr lang="en-US" sz="2400" dirty="0" smtClean="0"/>
              <a:t> Préoccupations suscitées </a:t>
            </a:r>
            <a:r>
              <a:rPr lang="en-US" sz="2400" dirty="0" smtClean="0"/>
              <a:t>dans</a:t>
            </a:r>
            <a:r>
              <a:rPr lang="en-US" sz="2400" dirty="0" smtClean="0"/>
              <a:t> le </a:t>
            </a:r>
            <a:r>
              <a:rPr lang="en-US" sz="2400" dirty="0" smtClean="0"/>
              <a:t>domaine</a:t>
            </a:r>
            <a:r>
              <a:rPr lang="en-US" sz="2400" dirty="0" smtClean="0"/>
              <a:t> de la </a:t>
            </a:r>
            <a:r>
              <a:rPr lang="en-US" sz="2400" dirty="0" smtClean="0"/>
              <a:t>confiance</a:t>
            </a:r>
            <a:endParaRPr lang="en-US" sz="2400" dirty="0" smtClean="0"/>
          </a:p>
        </p:txBody>
      </p:sp>
    </p:spTree>
    <p:extLst>
      <p:ext uri="{BB962C8B-B14F-4D97-AF65-F5344CB8AC3E}">
        <p14:creationId xmlns:p14="http://schemas.microsoft.com/office/powerpoint/2010/main" val="3201345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Risque</a:t>
            </a:r>
            <a:r>
              <a:rPr lang="en-US" dirty="0" smtClean="0"/>
              <a:t> </a:t>
            </a:r>
            <a:r>
              <a:rPr lang="en-US" dirty="0" err="1" smtClean="0"/>
              <a:t>stratégique</a:t>
            </a:r>
            <a:r>
              <a:rPr lang="en-US" dirty="0" smtClean="0"/>
              <a:t> 1</a:t>
            </a:r>
            <a:endParaRPr lang="en-US"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28</a:t>
            </a:fld>
            <a:endParaRPr lang="en-US"/>
          </a:p>
        </p:txBody>
      </p:sp>
      <p:sp>
        <p:nvSpPr>
          <p:cNvPr id="6" name="TextBox 5"/>
          <p:cNvSpPr txBox="1"/>
          <p:nvPr/>
        </p:nvSpPr>
        <p:spPr>
          <a:xfrm>
            <a:off x="609600" y="1196752"/>
            <a:ext cx="8282880" cy="5446482"/>
          </a:xfrm>
          <a:prstGeom prst="rect">
            <a:avLst/>
          </a:prstGeom>
          <a:solidFill>
            <a:srgbClr val="FFFFFF"/>
          </a:solidFill>
          <a:ln>
            <a:noFill/>
          </a:ln>
        </p:spPr>
        <p:txBody>
          <a:bodyPr wrap="square" lIns="72000" tIns="36000" rIns="72000" bIns="36000" rtlCol="0">
            <a:spAutoFit/>
          </a:bodyPr>
          <a:lstStyle>
            <a:defPPr>
              <a:defRPr lang="en-US"/>
            </a:defPPr>
            <a:lvl1pPr>
              <a:lnSpc>
                <a:spcPct val="90000"/>
              </a:lnSpc>
              <a:defRPr b="1"/>
            </a:lvl1pPr>
          </a:lstStyle>
          <a:p>
            <a:r>
              <a:rPr lang="en-US" sz="2200" b="0" cap="small" dirty="0" err="1" smtClean="0">
                <a:solidFill>
                  <a:srgbClr val="C00000"/>
                </a:solidFill>
              </a:rPr>
              <a:t>Risque</a:t>
            </a:r>
            <a:r>
              <a:rPr lang="en-US" sz="2200" b="0" cap="small" dirty="0" smtClean="0">
                <a:solidFill>
                  <a:srgbClr val="C00000"/>
                </a:solidFill>
              </a:rPr>
              <a:t> </a:t>
            </a:r>
          </a:p>
          <a:p>
            <a:pPr marL="180000" indent="-180000">
              <a:buClr>
                <a:schemeClr val="accent2"/>
              </a:buClr>
              <a:buSzPct val="70000"/>
              <a:buFont typeface="Wingdings" panose="05000000000000000000" pitchFamily="2" charset="2"/>
              <a:buChar char=""/>
            </a:pPr>
            <a:r>
              <a:rPr lang="en-US" sz="2000" dirty="0" smtClean="0"/>
              <a:t> </a:t>
            </a:r>
            <a:r>
              <a:rPr lang="en-US" sz="2000" dirty="0" err="1" smtClean="0"/>
              <a:t>Moindres</a:t>
            </a:r>
            <a:r>
              <a:rPr lang="en-US" sz="2000" dirty="0" smtClean="0"/>
              <a:t> pertinence et </a:t>
            </a:r>
            <a:r>
              <a:rPr lang="en-US" sz="2000" dirty="0" err="1" smtClean="0"/>
              <a:t>capacité</a:t>
            </a:r>
            <a:r>
              <a:rPr lang="en-US" sz="2000" dirty="0" smtClean="0"/>
              <a:t> à </a:t>
            </a:r>
            <a:r>
              <a:rPr lang="en-US" sz="2000" dirty="0" err="1" smtClean="0"/>
              <a:t>mettre</a:t>
            </a:r>
            <a:r>
              <a:rPr lang="en-US" sz="2000" dirty="0" smtClean="0"/>
              <a:t> </a:t>
            </a:r>
            <a:r>
              <a:rPr lang="en-US" sz="2000" dirty="0" err="1" smtClean="0"/>
              <a:t>clairement</a:t>
            </a:r>
            <a:r>
              <a:rPr lang="en-US" sz="2000" dirty="0" smtClean="0"/>
              <a:t> en </a:t>
            </a:r>
            <a:r>
              <a:rPr lang="en-US" sz="2000" dirty="0" err="1" smtClean="0"/>
              <a:t>évidence</a:t>
            </a:r>
            <a:r>
              <a:rPr lang="en-US" sz="2000" dirty="0" smtClean="0"/>
              <a:t> </a:t>
            </a:r>
            <a:r>
              <a:rPr lang="en-US" sz="2000" dirty="0" err="1" smtClean="0"/>
              <a:t>l'apport</a:t>
            </a:r>
            <a:r>
              <a:rPr lang="en-US" sz="2000" dirty="0" smtClean="0"/>
              <a:t> de la </a:t>
            </a:r>
            <a:r>
              <a:rPr lang="en-US" sz="2000" dirty="0" err="1" smtClean="0"/>
              <a:t>valeur</a:t>
            </a:r>
            <a:r>
              <a:rPr lang="en-US" sz="2000" dirty="0" smtClean="0"/>
              <a:t> </a:t>
            </a:r>
            <a:r>
              <a:rPr lang="en-US" sz="2000" dirty="0" err="1" smtClean="0"/>
              <a:t>ajoutée</a:t>
            </a:r>
            <a:endParaRPr lang="en-US" sz="2000" dirty="0" smtClean="0"/>
          </a:p>
          <a:p>
            <a:pPr marL="360000" lvl="1" indent="-180000">
              <a:lnSpc>
                <a:spcPct val="90000"/>
              </a:lnSpc>
              <a:buClr>
                <a:schemeClr val="accent2"/>
              </a:buClr>
              <a:buSzPct val="70000"/>
              <a:buFont typeface="Wingdings" panose="05000000000000000000" pitchFamily="2" charset="2"/>
              <a:buChar char=""/>
            </a:pPr>
            <a:r>
              <a:rPr lang="en-US" sz="2000" dirty="0" smtClean="0"/>
              <a:t> </a:t>
            </a:r>
            <a:r>
              <a:rPr lang="en-US" sz="2000" dirty="0" err="1" smtClean="0"/>
              <a:t>Risque</a:t>
            </a:r>
            <a:r>
              <a:rPr lang="en-US" sz="2000" dirty="0"/>
              <a:t> </a:t>
            </a:r>
            <a:r>
              <a:rPr lang="en-US" sz="2000" dirty="0" smtClean="0"/>
              <a:t>de </a:t>
            </a:r>
            <a:r>
              <a:rPr lang="en-US" sz="2000" dirty="0" err="1" smtClean="0"/>
              <a:t>chevauchement</a:t>
            </a:r>
            <a:r>
              <a:rPr lang="en-US" sz="2000" dirty="0" smtClean="0"/>
              <a:t> </a:t>
            </a:r>
            <a:r>
              <a:rPr lang="en-US" sz="2000" dirty="0" err="1" smtClean="0"/>
              <a:t>d'incompatibilité</a:t>
            </a:r>
            <a:r>
              <a:rPr lang="en-US" sz="2000" dirty="0" smtClean="0"/>
              <a:t> entre les efforts et </a:t>
            </a:r>
            <a:r>
              <a:rPr lang="en-US" sz="2000" dirty="0" err="1" smtClean="0"/>
              <a:t>l'incohérences</a:t>
            </a:r>
            <a:r>
              <a:rPr lang="en-US" sz="2000" dirty="0" smtClean="0"/>
              <a:t> </a:t>
            </a:r>
            <a:r>
              <a:rPr lang="en-US" sz="2000" b="1" dirty="0" smtClean="0"/>
              <a:t>au sein de </a:t>
            </a:r>
            <a:r>
              <a:rPr lang="en-US" sz="2000" b="1" dirty="0" err="1" smtClean="0"/>
              <a:t>l'organisation</a:t>
            </a:r>
            <a:r>
              <a:rPr lang="en-US" sz="2000" b="1" dirty="0" smtClean="0"/>
              <a:t> </a:t>
            </a:r>
            <a:r>
              <a:rPr lang="en-US" sz="2000" dirty="0" smtClean="0"/>
              <a:t>qui </a:t>
            </a:r>
            <a:r>
              <a:rPr lang="en-US" sz="2000" dirty="0" err="1" smtClean="0"/>
              <a:t>nuisent</a:t>
            </a:r>
            <a:r>
              <a:rPr lang="en-US" sz="2000" dirty="0" smtClean="0"/>
              <a:t> à </a:t>
            </a:r>
            <a:r>
              <a:rPr lang="en-US" sz="2000" dirty="0" err="1" smtClean="0"/>
              <a:t>notre</a:t>
            </a:r>
            <a:r>
              <a:rPr lang="en-US" sz="2000" dirty="0" smtClean="0"/>
              <a:t> </a:t>
            </a:r>
            <a:r>
              <a:rPr lang="en-US" sz="2000" dirty="0" err="1" smtClean="0"/>
              <a:t>capacité</a:t>
            </a:r>
            <a:r>
              <a:rPr lang="en-US" sz="2000" dirty="0" smtClean="0"/>
              <a:t> à </a:t>
            </a:r>
            <a:r>
              <a:rPr lang="en-US" sz="2000" dirty="0" err="1" smtClean="0"/>
              <a:t>mettre</a:t>
            </a:r>
            <a:r>
              <a:rPr lang="en-US" sz="2000" dirty="0" smtClean="0"/>
              <a:t> </a:t>
            </a:r>
            <a:r>
              <a:rPr lang="en-US" sz="2000" dirty="0" err="1" smtClean="0"/>
              <a:t>clairement</a:t>
            </a:r>
            <a:r>
              <a:rPr lang="en-US" sz="2000" dirty="0" smtClean="0"/>
              <a:t> en </a:t>
            </a:r>
            <a:r>
              <a:rPr lang="en-US" sz="2000" dirty="0" err="1" smtClean="0"/>
              <a:t>évidence</a:t>
            </a:r>
            <a:r>
              <a:rPr lang="en-US" sz="2000" dirty="0" smtClean="0"/>
              <a:t> </a:t>
            </a:r>
            <a:r>
              <a:rPr lang="en-US" sz="2000" dirty="0" err="1" smtClean="0"/>
              <a:t>l'apport</a:t>
            </a:r>
            <a:r>
              <a:rPr lang="en-US" sz="2000" dirty="0" smtClean="0"/>
              <a:t> de </a:t>
            </a:r>
            <a:r>
              <a:rPr lang="en-US" sz="2000" dirty="0" err="1" smtClean="0"/>
              <a:t>valeur</a:t>
            </a:r>
            <a:r>
              <a:rPr lang="en-US" sz="2000" dirty="0" smtClean="0"/>
              <a:t> </a:t>
            </a:r>
            <a:r>
              <a:rPr lang="en-US" sz="2000" dirty="0" err="1" smtClean="0"/>
              <a:t>ajoutée</a:t>
            </a:r>
            <a:endParaRPr lang="en-US" sz="2000" dirty="0" smtClean="0"/>
          </a:p>
          <a:p>
            <a:pPr marL="360000" lvl="1" indent="-180000">
              <a:lnSpc>
                <a:spcPct val="90000"/>
              </a:lnSpc>
              <a:buClr>
                <a:schemeClr val="accent2"/>
              </a:buClr>
              <a:buSzPct val="70000"/>
              <a:buFont typeface="Wingdings" panose="05000000000000000000" pitchFamily="2" charset="2"/>
              <a:buChar char=""/>
            </a:pPr>
            <a:r>
              <a:rPr lang="en-US" sz="2000" dirty="0" smtClean="0"/>
              <a:t> </a:t>
            </a:r>
            <a:r>
              <a:rPr lang="en-US" sz="2000" dirty="0" err="1" smtClean="0"/>
              <a:t>Risque</a:t>
            </a:r>
            <a:r>
              <a:rPr lang="en-US" sz="2000" dirty="0" smtClean="0"/>
              <a:t>  </a:t>
            </a:r>
            <a:r>
              <a:rPr lang="en-US" sz="2000" dirty="0" err="1" smtClean="0"/>
              <a:t>d'incompatibilité</a:t>
            </a:r>
            <a:r>
              <a:rPr lang="en-US" sz="2000" dirty="0" smtClean="0"/>
              <a:t> entre les efforts </a:t>
            </a:r>
            <a:r>
              <a:rPr lang="en-US" sz="2000" dirty="0" err="1" smtClean="0"/>
              <a:t>déployés</a:t>
            </a:r>
            <a:r>
              <a:rPr lang="en-US" sz="2000" dirty="0" smtClean="0"/>
              <a:t>, </a:t>
            </a:r>
            <a:r>
              <a:rPr lang="en-US" sz="2000" dirty="0" err="1" smtClean="0"/>
              <a:t>d'incohérences</a:t>
            </a:r>
            <a:r>
              <a:rPr lang="en-US" sz="2000" dirty="0" smtClean="0"/>
              <a:t> et de concurrence </a:t>
            </a:r>
            <a:r>
              <a:rPr lang="en-US" sz="2000" b="1" dirty="0" smtClean="0"/>
              <a:t>avec </a:t>
            </a:r>
            <a:r>
              <a:rPr lang="en-US" sz="2000" b="1" dirty="0" err="1" smtClean="0"/>
              <a:t>d'autres</a:t>
            </a:r>
            <a:r>
              <a:rPr lang="en-US" sz="2000" b="1" dirty="0" smtClean="0"/>
              <a:t> </a:t>
            </a:r>
            <a:r>
              <a:rPr lang="en-US" sz="2000" b="1" dirty="0" err="1" smtClean="0"/>
              <a:t>organisations</a:t>
            </a:r>
            <a:r>
              <a:rPr lang="en-US" sz="2000" b="1" dirty="0" smtClean="0"/>
              <a:t> </a:t>
            </a:r>
            <a:r>
              <a:rPr lang="en-US" sz="2000" dirty="0" smtClean="0"/>
              <a:t>et </a:t>
            </a:r>
            <a:r>
              <a:rPr lang="en-US" sz="2000" dirty="0" err="1" smtClean="0"/>
              <a:t>organismes</a:t>
            </a:r>
            <a:r>
              <a:rPr lang="en-US" sz="2000" dirty="0" smtClean="0"/>
              <a:t> qui </a:t>
            </a:r>
            <a:r>
              <a:rPr lang="en-US" sz="2000" dirty="0" err="1" smtClean="0"/>
              <a:t>peut</a:t>
            </a:r>
            <a:r>
              <a:rPr lang="en-US" sz="2000" dirty="0" smtClean="0"/>
              <a:t> </a:t>
            </a:r>
            <a:r>
              <a:rPr lang="en-US" sz="2000" dirty="0" err="1" smtClean="0"/>
              <a:t>conduire</a:t>
            </a:r>
            <a:r>
              <a:rPr lang="en-US" sz="2000" dirty="0" smtClean="0"/>
              <a:t> à </a:t>
            </a:r>
            <a:r>
              <a:rPr lang="en-US" sz="2000" dirty="0" err="1" smtClean="0"/>
              <a:t>une</a:t>
            </a:r>
            <a:r>
              <a:rPr lang="en-US" sz="2000" dirty="0"/>
              <a:t> </a:t>
            </a:r>
            <a:r>
              <a:rPr lang="en-US" sz="2000" dirty="0" smtClean="0"/>
              <a:t>perception </a:t>
            </a:r>
            <a:r>
              <a:rPr lang="en-US" sz="2000" dirty="0" err="1" smtClean="0"/>
              <a:t>erronée</a:t>
            </a:r>
            <a:r>
              <a:rPr lang="en-US" sz="2000" dirty="0" smtClean="0"/>
              <a:t> du </a:t>
            </a:r>
            <a:r>
              <a:rPr lang="en-US" sz="2000" dirty="0" err="1" smtClean="0"/>
              <a:t>mandat</a:t>
            </a:r>
            <a:r>
              <a:rPr lang="en-US" sz="2000" dirty="0" smtClean="0"/>
              <a:t>, de la mission et du </a:t>
            </a:r>
            <a:r>
              <a:rPr lang="en-US" sz="2000" dirty="0" err="1" smtClean="0"/>
              <a:t>rôle</a:t>
            </a:r>
            <a:r>
              <a:rPr lang="en-US" sz="2000" dirty="0" smtClean="0"/>
              <a:t> de </a:t>
            </a:r>
            <a:r>
              <a:rPr lang="en-US" sz="2000" dirty="0" err="1" smtClean="0"/>
              <a:t>l'UIT</a:t>
            </a:r>
            <a:endParaRPr lang="en-US" sz="2000" dirty="0" smtClean="0"/>
          </a:p>
          <a:p>
            <a:endParaRPr lang="en-US" sz="2200" b="0" cap="small" dirty="0" smtClean="0">
              <a:solidFill>
                <a:schemeClr val="accent6"/>
              </a:solidFill>
            </a:endParaRPr>
          </a:p>
          <a:p>
            <a:r>
              <a:rPr lang="en-US" sz="2200" b="0" cap="small" dirty="0" err="1" smtClean="0">
                <a:solidFill>
                  <a:schemeClr val="accent6"/>
                </a:solidFill>
              </a:rPr>
              <a:t>Stratégie</a:t>
            </a:r>
            <a:r>
              <a:rPr lang="en-US" sz="2200" b="0" cap="small" dirty="0" smtClean="0">
                <a:solidFill>
                  <a:schemeClr val="accent6"/>
                </a:solidFill>
              </a:rPr>
              <a:t> </a:t>
            </a:r>
            <a:r>
              <a:rPr lang="en-US" sz="2200" b="0" cap="small" dirty="0" err="1" smtClean="0">
                <a:solidFill>
                  <a:schemeClr val="accent6"/>
                </a:solidFill>
              </a:rPr>
              <a:t>d'atténuation</a:t>
            </a:r>
            <a:r>
              <a:rPr lang="en-US" sz="2200" b="0" cap="small" dirty="0" smtClean="0">
                <a:solidFill>
                  <a:schemeClr val="accent6"/>
                </a:solidFill>
              </a:rPr>
              <a:t> des </a:t>
            </a:r>
            <a:r>
              <a:rPr lang="en-US" sz="2200" b="0" cap="small" dirty="0" err="1" smtClean="0">
                <a:solidFill>
                  <a:schemeClr val="accent6"/>
                </a:solidFill>
              </a:rPr>
              <a:t>risques</a:t>
            </a:r>
            <a:endParaRPr lang="en-US" sz="2200" b="0" cap="small" dirty="0" smtClean="0">
              <a:solidFill>
                <a:schemeClr val="accent6"/>
              </a:solidFill>
            </a:endParaRPr>
          </a:p>
          <a:p>
            <a:r>
              <a:rPr lang="en-US" sz="2200" b="0" dirty="0" smtClean="0"/>
              <a:t>- </a:t>
            </a:r>
            <a:r>
              <a:rPr lang="en-US" sz="2000" b="0" dirty="0" err="1" smtClean="0"/>
              <a:t>Evitement</a:t>
            </a:r>
            <a:r>
              <a:rPr lang="en-US" sz="2000" b="0" dirty="0" smtClean="0"/>
              <a:t> des </a:t>
            </a:r>
            <a:r>
              <a:rPr lang="en-US" sz="2000" b="0" dirty="0" err="1" smtClean="0"/>
              <a:t>risques</a:t>
            </a:r>
            <a:r>
              <a:rPr lang="en-US" sz="2000" b="0" dirty="0" smtClean="0"/>
              <a:t>: en </a:t>
            </a:r>
            <a:r>
              <a:rPr lang="en-US" sz="2000" b="0" dirty="0" err="1" smtClean="0"/>
              <a:t>définissant</a:t>
            </a:r>
            <a:r>
              <a:rPr lang="en-US" sz="2000" b="0" dirty="0" smtClean="0"/>
              <a:t> </a:t>
            </a:r>
            <a:r>
              <a:rPr lang="en-US" sz="2000" b="0" dirty="0" err="1" smtClean="0"/>
              <a:t>clairement</a:t>
            </a:r>
            <a:r>
              <a:rPr lang="en-US" sz="2000" b="0" dirty="0" smtClean="0"/>
              <a:t> les </a:t>
            </a:r>
            <a:r>
              <a:rPr lang="en-US" sz="2000" dirty="0" err="1" smtClean="0"/>
              <a:t>mandats</a:t>
            </a:r>
            <a:r>
              <a:rPr lang="en-US" sz="2000" b="0" dirty="0" smtClean="0"/>
              <a:t> de </a:t>
            </a:r>
            <a:r>
              <a:rPr lang="en-US" sz="2000" b="0" dirty="0" err="1" smtClean="0"/>
              <a:t>chaque</a:t>
            </a:r>
            <a:r>
              <a:rPr lang="en-US" sz="2000" b="0" dirty="0" smtClean="0"/>
              <a:t> structure et le </a:t>
            </a:r>
            <a:r>
              <a:rPr lang="en-US" sz="2000" dirty="0" err="1" smtClean="0"/>
              <a:t>rôle</a:t>
            </a:r>
            <a:r>
              <a:rPr lang="en-US" sz="2000" dirty="0" smtClean="0"/>
              <a:t> au sein de </a:t>
            </a:r>
            <a:r>
              <a:rPr lang="en-US" sz="2000" dirty="0" err="1" smtClean="0"/>
              <a:t>l'Union</a:t>
            </a:r>
            <a:endParaRPr lang="en-US" sz="2000" dirty="0" smtClean="0"/>
          </a:p>
          <a:p>
            <a:r>
              <a:rPr lang="en-US" sz="2000" b="0" dirty="0" smtClean="0"/>
              <a:t>- Limitation des </a:t>
            </a:r>
            <a:r>
              <a:rPr lang="en-US" sz="2000" b="0" dirty="0" err="1" smtClean="0"/>
              <a:t>risques</a:t>
            </a:r>
            <a:r>
              <a:rPr lang="en-US" sz="2000" b="0" dirty="0" smtClean="0"/>
              <a:t>: </a:t>
            </a:r>
            <a:r>
              <a:rPr lang="fr-CH" sz="2000" dirty="0" smtClean="0"/>
              <a:t>améliorer</a:t>
            </a:r>
            <a:r>
              <a:rPr lang="en-US" sz="2000" dirty="0" smtClean="0"/>
              <a:t> </a:t>
            </a:r>
            <a:r>
              <a:rPr lang="en-US" sz="2000" dirty="0" smtClean="0"/>
              <a:t>le cadre de </a:t>
            </a:r>
            <a:r>
              <a:rPr lang="en-US" sz="2000" dirty="0" err="1" smtClean="0"/>
              <a:t>coopération</a:t>
            </a:r>
            <a:endParaRPr lang="en-US" sz="2000" dirty="0" smtClean="0"/>
          </a:p>
          <a:p>
            <a:r>
              <a:rPr lang="en-US" sz="2000" b="0" dirty="0" smtClean="0"/>
              <a:t>- </a:t>
            </a:r>
            <a:r>
              <a:rPr lang="en-US" sz="2000" b="0" dirty="0" err="1" smtClean="0"/>
              <a:t>Evitement</a:t>
            </a:r>
            <a:r>
              <a:rPr lang="en-US" sz="2000" b="0" dirty="0" smtClean="0"/>
              <a:t> </a:t>
            </a:r>
            <a:r>
              <a:rPr lang="en-US" sz="2000" b="0" dirty="0"/>
              <a:t>des </a:t>
            </a:r>
            <a:r>
              <a:rPr lang="en-US" sz="2000" b="0" dirty="0" err="1" smtClean="0"/>
              <a:t>risques</a:t>
            </a:r>
            <a:r>
              <a:rPr lang="en-US" sz="2000" b="0" dirty="0" smtClean="0"/>
              <a:t>: identifier les </a:t>
            </a:r>
            <a:r>
              <a:rPr lang="en-US" sz="2000" b="0" dirty="0" err="1" smtClean="0"/>
              <a:t>domaines</a:t>
            </a:r>
            <a:r>
              <a:rPr lang="en-US" sz="2000" b="0" dirty="0" smtClean="0"/>
              <a:t> </a:t>
            </a:r>
            <a:r>
              <a:rPr lang="en-US" sz="2000" b="0" dirty="0" err="1" smtClean="0"/>
              <a:t>apportant</a:t>
            </a:r>
            <a:r>
              <a:rPr lang="en-US" sz="2000" b="0" dirty="0" smtClean="0"/>
              <a:t> </a:t>
            </a:r>
            <a:r>
              <a:rPr lang="en-US" sz="2000" dirty="0" err="1" smtClean="0"/>
              <a:t>clairement</a:t>
            </a:r>
            <a:r>
              <a:rPr lang="en-US" sz="2000" dirty="0" smtClean="0"/>
              <a:t> </a:t>
            </a:r>
            <a:r>
              <a:rPr lang="en-US" sz="2000" dirty="0" err="1" smtClean="0"/>
              <a:t>une</a:t>
            </a:r>
            <a:r>
              <a:rPr lang="en-US" sz="2000" dirty="0" smtClean="0"/>
              <a:t> </a:t>
            </a:r>
            <a:r>
              <a:rPr lang="en-US" sz="2000" dirty="0" err="1" smtClean="0"/>
              <a:t>valeur</a:t>
            </a:r>
            <a:r>
              <a:rPr lang="en-US" sz="2000" dirty="0" smtClean="0"/>
              <a:t> </a:t>
            </a:r>
            <a:r>
              <a:rPr lang="en-US" sz="2000" dirty="0" err="1" smtClean="0"/>
              <a:t>ajoutée</a:t>
            </a:r>
            <a:r>
              <a:rPr lang="en-US" sz="2000" b="0" dirty="0" smtClean="0"/>
              <a:t> et se </a:t>
            </a:r>
            <a:r>
              <a:rPr lang="en-US" sz="2000" dirty="0" err="1" smtClean="0"/>
              <a:t>concentrer</a:t>
            </a:r>
            <a:r>
              <a:rPr lang="en-US" sz="2000" dirty="0" smtClean="0"/>
              <a:t> sur </a:t>
            </a:r>
            <a:r>
              <a:rPr lang="en-US" sz="2000" dirty="0" err="1" smtClean="0"/>
              <a:t>ces</a:t>
            </a:r>
            <a:r>
              <a:rPr lang="en-US" sz="2000" dirty="0" smtClean="0"/>
              <a:t> </a:t>
            </a:r>
            <a:r>
              <a:rPr lang="en-US" sz="2000" dirty="0" err="1" smtClean="0"/>
              <a:t>domaines</a:t>
            </a:r>
            <a:endParaRPr lang="en-US" sz="2000" b="0" dirty="0" smtClean="0"/>
          </a:p>
          <a:p>
            <a:r>
              <a:rPr lang="en-US" sz="2000" b="0" dirty="0" smtClean="0"/>
              <a:t>- </a:t>
            </a:r>
            <a:r>
              <a:rPr lang="en-US" sz="2000" b="0" dirty="0" err="1" smtClean="0"/>
              <a:t>Transfert</a:t>
            </a:r>
            <a:r>
              <a:rPr lang="en-US" sz="2000" b="0" dirty="0" smtClean="0"/>
              <a:t> des </a:t>
            </a:r>
            <a:r>
              <a:rPr lang="en-US" sz="2000" b="0" dirty="0" err="1" smtClean="0"/>
              <a:t>risques</a:t>
            </a:r>
            <a:r>
              <a:rPr lang="en-US" sz="2000" b="0" dirty="0" smtClean="0"/>
              <a:t>: en </a:t>
            </a:r>
            <a:r>
              <a:rPr lang="en-US" sz="2000" b="0" dirty="0" err="1" smtClean="0"/>
              <a:t>nouant</a:t>
            </a:r>
            <a:r>
              <a:rPr lang="en-US" sz="2000" b="0" dirty="0" smtClean="0"/>
              <a:t> </a:t>
            </a:r>
            <a:r>
              <a:rPr lang="en-US" sz="2000" dirty="0" smtClean="0"/>
              <a:t>des </a:t>
            </a:r>
            <a:r>
              <a:rPr lang="en-US" sz="2000" dirty="0" err="1" smtClean="0"/>
              <a:t>partenariats</a:t>
            </a:r>
            <a:r>
              <a:rPr lang="en-US" sz="2000" dirty="0" smtClean="0"/>
              <a:t> sur le long </a:t>
            </a:r>
            <a:r>
              <a:rPr lang="en-US" sz="2000" dirty="0" err="1" smtClean="0"/>
              <a:t>terme</a:t>
            </a:r>
            <a:endParaRPr lang="en-US" sz="2000" dirty="0" smtClean="0"/>
          </a:p>
          <a:p>
            <a:r>
              <a:rPr lang="en-US" sz="2000" b="0" dirty="0" smtClean="0"/>
              <a:t>- Limitation des </a:t>
            </a:r>
            <a:r>
              <a:rPr lang="en-US" sz="2000" b="0" dirty="0" err="1" smtClean="0"/>
              <a:t>risques</a:t>
            </a:r>
            <a:r>
              <a:rPr lang="en-US" sz="2000" b="0" dirty="0" smtClean="0"/>
              <a:t>: en </a:t>
            </a:r>
            <a:r>
              <a:rPr lang="en-US" sz="2000" b="0" dirty="0" err="1" smtClean="0"/>
              <a:t>mettant</a:t>
            </a:r>
            <a:r>
              <a:rPr lang="en-US" sz="2000" b="0" dirty="0" smtClean="0"/>
              <a:t> en place </a:t>
            </a:r>
            <a:r>
              <a:rPr lang="en-US" sz="2000" b="0" dirty="0" err="1" smtClean="0"/>
              <a:t>une</a:t>
            </a:r>
            <a:r>
              <a:rPr lang="en-US" sz="2000" b="0" dirty="0" smtClean="0"/>
              <a:t> </a:t>
            </a:r>
            <a:r>
              <a:rPr lang="en-US" sz="2000" dirty="0" err="1" smtClean="0"/>
              <a:t>stratégie</a:t>
            </a:r>
            <a:r>
              <a:rPr lang="en-US" sz="2000" dirty="0" smtClean="0"/>
              <a:t> de communication </a:t>
            </a:r>
            <a:r>
              <a:rPr lang="en-US" sz="2000" b="0" dirty="0" smtClean="0"/>
              <a:t>(</a:t>
            </a:r>
            <a:r>
              <a:rPr lang="en-US" sz="2000" dirty="0" smtClean="0"/>
              <a:t>interne</a:t>
            </a:r>
            <a:r>
              <a:rPr lang="en-US" sz="2000" b="0" dirty="0" smtClean="0"/>
              <a:t> et </a:t>
            </a:r>
            <a:r>
              <a:rPr lang="en-US" sz="2000" dirty="0" err="1" smtClean="0"/>
              <a:t>externe</a:t>
            </a:r>
            <a:r>
              <a:rPr lang="en-US" sz="2000" b="0" dirty="0" smtClean="0"/>
              <a:t>)</a:t>
            </a:r>
            <a:endParaRPr lang="en-US" sz="2000" b="0" dirty="0"/>
          </a:p>
        </p:txBody>
      </p:sp>
    </p:spTree>
    <p:extLst>
      <p:ext uri="{BB962C8B-B14F-4D97-AF65-F5344CB8AC3E}">
        <p14:creationId xmlns:p14="http://schemas.microsoft.com/office/powerpoint/2010/main" val="30167233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Risque</a:t>
            </a:r>
            <a:r>
              <a:rPr lang="en-US" dirty="0" smtClean="0"/>
              <a:t> </a:t>
            </a:r>
            <a:r>
              <a:rPr lang="en-US" dirty="0" err="1" smtClean="0"/>
              <a:t>stratégique</a:t>
            </a:r>
            <a:r>
              <a:rPr lang="en-US" dirty="0" smtClean="0"/>
              <a:t> 2</a:t>
            </a:r>
            <a:endParaRPr lang="en-US"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29</a:t>
            </a:fld>
            <a:endParaRPr lang="en-US"/>
          </a:p>
        </p:txBody>
      </p:sp>
      <p:sp>
        <p:nvSpPr>
          <p:cNvPr id="5" name="TextBox 4"/>
          <p:cNvSpPr txBox="1"/>
          <p:nvPr/>
        </p:nvSpPr>
        <p:spPr>
          <a:xfrm>
            <a:off x="598537" y="1340768"/>
            <a:ext cx="8066856" cy="4393886"/>
          </a:xfrm>
          <a:prstGeom prst="rect">
            <a:avLst/>
          </a:prstGeom>
          <a:solidFill>
            <a:srgbClr val="FFFFFF"/>
          </a:solidFill>
          <a:ln>
            <a:noFill/>
          </a:ln>
        </p:spPr>
        <p:txBody>
          <a:bodyPr wrap="square" lIns="72000" tIns="36000" rIns="72000" bIns="36000" rtlCol="0">
            <a:spAutoFit/>
          </a:bodyPr>
          <a:lstStyle>
            <a:defPPr>
              <a:defRPr lang="en-US"/>
            </a:defPPr>
            <a:lvl1pPr>
              <a:lnSpc>
                <a:spcPct val="90000"/>
              </a:lnSpc>
              <a:defRPr b="1"/>
            </a:lvl1pPr>
          </a:lstStyle>
          <a:p>
            <a:r>
              <a:rPr lang="en-US" sz="2400" b="0" cap="small" dirty="0" err="1" smtClean="0">
                <a:solidFill>
                  <a:srgbClr val="C00000"/>
                </a:solidFill>
              </a:rPr>
              <a:t>Risque</a:t>
            </a:r>
            <a:r>
              <a:rPr lang="en-US" sz="2400" b="0" cap="small" dirty="0" smtClean="0">
                <a:solidFill>
                  <a:srgbClr val="C00000"/>
                </a:solidFill>
              </a:rPr>
              <a:t> </a:t>
            </a:r>
          </a:p>
          <a:p>
            <a:endParaRPr lang="en-US" sz="2400" b="0" cap="small" dirty="0">
              <a:solidFill>
                <a:srgbClr val="C00000"/>
              </a:solidFill>
            </a:endParaRPr>
          </a:p>
          <a:p>
            <a:pPr marL="180000" indent="-180000">
              <a:buClr>
                <a:schemeClr val="accent2"/>
              </a:buClr>
              <a:buSzPct val="70000"/>
              <a:buFont typeface="Wingdings" panose="05000000000000000000" pitchFamily="2" charset="2"/>
              <a:buChar char=""/>
            </a:pPr>
            <a:r>
              <a:rPr lang="en-US" sz="2400" dirty="0" smtClean="0"/>
              <a:t> Dispersion</a:t>
            </a:r>
          </a:p>
          <a:p>
            <a:pPr marL="360000" lvl="1" indent="-180000">
              <a:lnSpc>
                <a:spcPct val="90000"/>
              </a:lnSpc>
              <a:buClr>
                <a:schemeClr val="accent2"/>
              </a:buClr>
              <a:buSzPct val="70000"/>
              <a:buFont typeface="Wingdings" panose="05000000000000000000" pitchFamily="2" charset="2"/>
              <a:buChar char=""/>
            </a:pPr>
            <a:r>
              <a:rPr lang="en-US" sz="2400" dirty="0" smtClean="0"/>
              <a:t> </a:t>
            </a:r>
            <a:r>
              <a:rPr lang="en-US" sz="2400" dirty="0" err="1" smtClean="0"/>
              <a:t>Risque</a:t>
            </a:r>
            <a:r>
              <a:rPr lang="en-US" sz="2400" dirty="0" smtClean="0"/>
              <a:t> de </a:t>
            </a:r>
            <a:r>
              <a:rPr lang="en-US" sz="2400" dirty="0" err="1" smtClean="0"/>
              <a:t>voir</a:t>
            </a:r>
            <a:r>
              <a:rPr lang="en-US" sz="2400" dirty="0" smtClean="0"/>
              <a:t> la mission </a:t>
            </a:r>
            <a:r>
              <a:rPr lang="en-US" sz="2400" dirty="0" err="1" smtClean="0"/>
              <a:t>vidée</a:t>
            </a:r>
            <a:r>
              <a:rPr lang="en-US" sz="2400" dirty="0" smtClean="0"/>
              <a:t> de </a:t>
            </a:r>
            <a:r>
              <a:rPr lang="en-US" sz="2400" dirty="0" err="1" smtClean="0"/>
              <a:t>sa</a:t>
            </a:r>
            <a:r>
              <a:rPr lang="en-US" sz="2400" dirty="0" smtClean="0"/>
              <a:t> substance et </a:t>
            </a:r>
            <a:r>
              <a:rPr lang="en-US" sz="2400" dirty="0" err="1" smtClean="0"/>
              <a:t>risque</a:t>
            </a:r>
            <a:r>
              <a:rPr lang="en-US" sz="2400" dirty="0" smtClean="0"/>
              <a:t> </a:t>
            </a:r>
            <a:r>
              <a:rPr lang="en-US" sz="2400" dirty="0" err="1" smtClean="0"/>
              <a:t>d'éloignement</a:t>
            </a:r>
            <a:r>
              <a:rPr lang="en-US" sz="2400" dirty="0" smtClean="0"/>
              <a:t> par rapport à la mission première de </a:t>
            </a:r>
            <a:r>
              <a:rPr lang="en-US" sz="2400" dirty="0" err="1" smtClean="0"/>
              <a:t>l'organisation</a:t>
            </a:r>
            <a:endParaRPr lang="en-US" sz="2400" dirty="0" smtClean="0"/>
          </a:p>
          <a:p>
            <a:endParaRPr lang="en-US" sz="2400" b="0" cap="small" dirty="0" smtClean="0">
              <a:solidFill>
                <a:schemeClr val="accent6"/>
              </a:solidFill>
            </a:endParaRPr>
          </a:p>
          <a:p>
            <a:r>
              <a:rPr lang="en-US" sz="2400" b="0" cap="small" dirty="0" err="1">
                <a:solidFill>
                  <a:schemeClr val="accent6"/>
                </a:solidFill>
              </a:rPr>
              <a:t>Stratégie</a:t>
            </a:r>
            <a:r>
              <a:rPr lang="en-US" sz="2400" b="0" cap="small" dirty="0">
                <a:solidFill>
                  <a:schemeClr val="accent6"/>
                </a:solidFill>
              </a:rPr>
              <a:t> </a:t>
            </a:r>
            <a:r>
              <a:rPr lang="en-US" sz="2400" b="0" cap="small" dirty="0" err="1" smtClean="0">
                <a:solidFill>
                  <a:schemeClr val="accent6"/>
                </a:solidFill>
              </a:rPr>
              <a:t>d'atténuation</a:t>
            </a:r>
            <a:r>
              <a:rPr lang="en-US" sz="2400" b="0" cap="small" dirty="0" smtClean="0">
                <a:solidFill>
                  <a:schemeClr val="accent6"/>
                </a:solidFill>
              </a:rPr>
              <a:t> </a:t>
            </a:r>
            <a:r>
              <a:rPr lang="en-US" sz="2400" b="0" cap="small" dirty="0">
                <a:solidFill>
                  <a:schemeClr val="accent6"/>
                </a:solidFill>
              </a:rPr>
              <a:t>des </a:t>
            </a:r>
            <a:r>
              <a:rPr lang="en-US" sz="2400" b="0" cap="small" dirty="0" err="1">
                <a:solidFill>
                  <a:schemeClr val="accent6"/>
                </a:solidFill>
              </a:rPr>
              <a:t>risques</a:t>
            </a:r>
            <a:endParaRPr lang="en-US" sz="2400" b="0" cap="small" dirty="0">
              <a:solidFill>
                <a:schemeClr val="accent6"/>
              </a:solidFill>
            </a:endParaRPr>
          </a:p>
          <a:p>
            <a:endParaRPr lang="en-US" sz="2400" b="0" dirty="0" smtClean="0"/>
          </a:p>
          <a:p>
            <a:r>
              <a:rPr lang="en-US" sz="2400" b="0" dirty="0" smtClean="0"/>
              <a:t>- </a:t>
            </a:r>
            <a:r>
              <a:rPr lang="en-US" sz="2400" b="0" dirty="0" err="1" smtClean="0"/>
              <a:t>Evitement</a:t>
            </a:r>
            <a:r>
              <a:rPr lang="en-US" sz="2400" b="0" dirty="0" smtClean="0"/>
              <a:t> des </a:t>
            </a:r>
            <a:r>
              <a:rPr lang="en-US" sz="2400" b="0" dirty="0" err="1" smtClean="0"/>
              <a:t>risques</a:t>
            </a:r>
            <a:r>
              <a:rPr lang="en-US" sz="2400" b="0" dirty="0" smtClean="0"/>
              <a:t>: </a:t>
            </a:r>
            <a:r>
              <a:rPr lang="en-US" sz="2400" dirty="0" smtClean="0"/>
              <a:t>en se </a:t>
            </a:r>
            <a:r>
              <a:rPr lang="en-US" sz="2400" dirty="0" err="1" smtClean="0"/>
              <a:t>concentrant</a:t>
            </a:r>
            <a:r>
              <a:rPr lang="en-US" sz="2400" dirty="0" smtClean="0"/>
              <a:t> et en </a:t>
            </a:r>
            <a:r>
              <a:rPr lang="en-US" sz="2400" dirty="0" err="1" smtClean="0"/>
              <a:t>misant</a:t>
            </a:r>
            <a:r>
              <a:rPr lang="en-US" sz="2400" dirty="0" smtClean="0"/>
              <a:t> sur les forces </a:t>
            </a:r>
            <a:r>
              <a:rPr lang="en-US" sz="2400" b="0" dirty="0" smtClean="0"/>
              <a:t>de </a:t>
            </a:r>
            <a:r>
              <a:rPr lang="en-US" sz="2400" b="0" dirty="0" err="1" smtClean="0"/>
              <a:t>l'Union</a:t>
            </a:r>
            <a:endParaRPr lang="en-US" sz="2400" b="0" dirty="0"/>
          </a:p>
          <a:p>
            <a:r>
              <a:rPr lang="en-US" sz="2400" b="0" dirty="0" smtClean="0"/>
              <a:t>- Limitation des </a:t>
            </a:r>
            <a:r>
              <a:rPr lang="en-US" sz="2400" b="0" dirty="0" err="1" smtClean="0"/>
              <a:t>risques</a:t>
            </a:r>
            <a:r>
              <a:rPr lang="en-US" sz="2400" b="0" dirty="0" smtClean="0"/>
              <a:t>: en </a:t>
            </a:r>
            <a:r>
              <a:rPr lang="en-US" sz="2400" b="0" dirty="0" err="1" smtClean="0"/>
              <a:t>garantissant</a:t>
            </a:r>
            <a:r>
              <a:rPr lang="en-US" sz="2400" b="0" dirty="0" smtClean="0"/>
              <a:t> </a:t>
            </a:r>
            <a:r>
              <a:rPr lang="en-US" sz="2400" b="0" dirty="0" err="1" smtClean="0"/>
              <a:t>une</a:t>
            </a:r>
            <a:r>
              <a:rPr lang="en-US" sz="2400" b="0" dirty="0" smtClean="0"/>
              <a:t> </a:t>
            </a:r>
            <a:r>
              <a:rPr lang="en-US" sz="2400" dirty="0" err="1" smtClean="0"/>
              <a:t>certaine</a:t>
            </a:r>
            <a:r>
              <a:rPr lang="en-US" sz="2400" dirty="0" smtClean="0"/>
              <a:t> </a:t>
            </a:r>
            <a:r>
              <a:rPr lang="en-US" sz="2400" dirty="0" err="1" smtClean="0"/>
              <a:t>cohérence</a:t>
            </a:r>
            <a:r>
              <a:rPr lang="en-US" sz="2400" b="0" dirty="0" smtClean="0"/>
              <a:t> des </a:t>
            </a:r>
            <a:r>
              <a:rPr lang="en-US" sz="2400" b="0" dirty="0" err="1" smtClean="0"/>
              <a:t>activités</a:t>
            </a:r>
            <a:r>
              <a:rPr lang="en-US" sz="2400" b="0" dirty="0" smtClean="0"/>
              <a:t> de </a:t>
            </a:r>
            <a:r>
              <a:rPr lang="en-US" sz="2400" b="0" dirty="0" err="1" smtClean="0"/>
              <a:t>l'UIT</a:t>
            </a:r>
            <a:r>
              <a:rPr lang="en-US" sz="2400" b="0" dirty="0" smtClean="0"/>
              <a:t>/</a:t>
            </a:r>
            <a:r>
              <a:rPr lang="en-US" sz="2400" dirty="0" err="1" smtClean="0"/>
              <a:t>en</a:t>
            </a:r>
            <a:r>
              <a:rPr lang="en-US" sz="2400" dirty="0" smtClean="0"/>
              <a:t> </a:t>
            </a:r>
            <a:r>
              <a:rPr lang="en-US" sz="2400" dirty="0" err="1" smtClean="0"/>
              <a:t>décloisonnant</a:t>
            </a:r>
            <a:r>
              <a:rPr lang="en-US" sz="2400" dirty="0" smtClean="0"/>
              <a:t> les </a:t>
            </a:r>
            <a:r>
              <a:rPr lang="en-US" sz="2400" dirty="0" err="1" smtClean="0"/>
              <a:t>activités</a:t>
            </a:r>
            <a:endParaRPr lang="en-US" sz="2400" dirty="0"/>
          </a:p>
        </p:txBody>
      </p:sp>
    </p:spTree>
    <p:extLst>
      <p:ext uri="{BB962C8B-B14F-4D97-AF65-F5344CB8AC3E}">
        <p14:creationId xmlns:p14="http://schemas.microsoft.com/office/powerpoint/2010/main" val="31167266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fr-FR" sz="2400" dirty="0"/>
              <a:t>Programme de travail du Groupe de travail sur la planification stratégique</a:t>
            </a:r>
            <a:endParaRPr lang="en-US" sz="2400"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3</a:t>
            </a:fld>
            <a:endParaRPr lang="en-US" dirty="0"/>
          </a:p>
        </p:txBody>
      </p:sp>
      <p:sp>
        <p:nvSpPr>
          <p:cNvPr id="7" name="Rectangle 6"/>
          <p:cNvSpPr/>
          <p:nvPr/>
        </p:nvSpPr>
        <p:spPr>
          <a:xfrm>
            <a:off x="6629774" y="1987236"/>
            <a:ext cx="1620000" cy="2392316"/>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marL="72000" indent="-72000">
              <a:lnSpc>
                <a:spcPct val="90000"/>
              </a:lnSpc>
              <a:spcAft>
                <a:spcPts val="600"/>
              </a:spcAft>
              <a:buFont typeface="Arial" pitchFamily="34" charset="0"/>
              <a:buChar char="•"/>
            </a:pPr>
            <a:r>
              <a:rPr lang="fr-FR" sz="1000" dirty="0">
                <a:solidFill>
                  <a:schemeClr val="tx2"/>
                </a:solidFill>
              </a:rPr>
              <a:t>Rapport sur la consultation publique </a:t>
            </a:r>
            <a:r>
              <a:rPr lang="fr-FR" sz="1000" dirty="0" smtClean="0">
                <a:solidFill>
                  <a:schemeClr val="tx2"/>
                </a:solidFill>
              </a:rPr>
              <a:t>finale</a:t>
            </a:r>
          </a:p>
          <a:p>
            <a:pPr marL="72000" indent="-72000">
              <a:lnSpc>
                <a:spcPct val="90000"/>
              </a:lnSpc>
              <a:spcAft>
                <a:spcPts val="600"/>
              </a:spcAft>
              <a:buFont typeface="Arial" pitchFamily="34" charset="0"/>
              <a:buChar char="•"/>
            </a:pPr>
            <a:r>
              <a:rPr lang="fr-FR" sz="1000" dirty="0">
                <a:solidFill>
                  <a:schemeClr val="tx2"/>
                </a:solidFill>
              </a:rPr>
              <a:t>Contributions des groupes consultatifs des Secteurs</a:t>
            </a:r>
            <a:endParaRPr lang="en-US" sz="1000" dirty="0" smtClean="0">
              <a:solidFill>
                <a:schemeClr val="tx2"/>
              </a:solidFill>
            </a:endParaRPr>
          </a:p>
          <a:p>
            <a:pPr marL="72000" indent="-72000">
              <a:lnSpc>
                <a:spcPct val="90000"/>
              </a:lnSpc>
              <a:spcAft>
                <a:spcPts val="600"/>
              </a:spcAft>
              <a:buFont typeface="Arial" pitchFamily="34" charset="0"/>
              <a:buChar char="•"/>
            </a:pPr>
            <a:r>
              <a:rPr lang="fr-FR" sz="1000" dirty="0">
                <a:solidFill>
                  <a:schemeClr val="tx2"/>
                </a:solidFill>
              </a:rPr>
              <a:t>Synthèse et finalisation des projets de </a:t>
            </a:r>
            <a:r>
              <a:rPr lang="fr-FR" sz="1000" dirty="0" smtClean="0">
                <a:solidFill>
                  <a:schemeClr val="tx2"/>
                </a:solidFill>
              </a:rPr>
              <a:t>texte</a:t>
            </a:r>
            <a:r>
              <a:rPr lang="en-US" sz="1000" dirty="0" smtClean="0">
                <a:solidFill>
                  <a:schemeClr val="tx2"/>
                </a:solidFill>
              </a:rPr>
              <a:t>:</a:t>
            </a:r>
          </a:p>
          <a:p>
            <a:pPr marL="180000" lvl="1" indent="-72000">
              <a:lnSpc>
                <a:spcPct val="90000"/>
              </a:lnSpc>
              <a:spcAft>
                <a:spcPts val="600"/>
              </a:spcAft>
              <a:buFont typeface="Arial" pitchFamily="34" charset="0"/>
              <a:buChar char="•"/>
            </a:pPr>
            <a:r>
              <a:rPr lang="fr-FR" sz="1000" dirty="0" smtClean="0">
                <a:solidFill>
                  <a:schemeClr val="tx2"/>
                </a:solidFill>
              </a:rPr>
              <a:t>du Plan stratégique</a:t>
            </a:r>
          </a:p>
          <a:p>
            <a:pPr marL="180000" lvl="1" indent="-72000">
              <a:lnSpc>
                <a:spcPct val="90000"/>
              </a:lnSpc>
              <a:spcAft>
                <a:spcPts val="600"/>
              </a:spcAft>
              <a:buFont typeface="Arial" pitchFamily="34" charset="0"/>
              <a:buChar char="•"/>
            </a:pPr>
            <a:r>
              <a:rPr lang="fr-FR" sz="1000" dirty="0" smtClean="0">
                <a:solidFill>
                  <a:schemeClr val="tx2"/>
                </a:solidFill>
              </a:rPr>
              <a:t>des Projets </a:t>
            </a:r>
            <a:r>
              <a:rPr lang="fr-FR" sz="1000" dirty="0">
                <a:solidFill>
                  <a:schemeClr val="tx2"/>
                </a:solidFill>
              </a:rPr>
              <a:t>de Résolution</a:t>
            </a:r>
            <a:endParaRPr lang="en-US" sz="1000" dirty="0">
              <a:solidFill>
                <a:schemeClr val="tx2"/>
              </a:solidFill>
            </a:endParaRPr>
          </a:p>
        </p:txBody>
      </p:sp>
      <p:sp>
        <p:nvSpPr>
          <p:cNvPr id="8" name="Rectangle 7"/>
          <p:cNvSpPr/>
          <p:nvPr/>
        </p:nvSpPr>
        <p:spPr>
          <a:xfrm>
            <a:off x="6629773" y="4623084"/>
            <a:ext cx="1620000" cy="1368000"/>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marL="72000" indent="-72000">
              <a:lnSpc>
                <a:spcPct val="90000"/>
              </a:lnSpc>
              <a:spcAft>
                <a:spcPts val="600"/>
              </a:spcAft>
              <a:buFont typeface="Arial" pitchFamily="34" charset="0"/>
              <a:buChar char="•"/>
            </a:pPr>
            <a:r>
              <a:rPr lang="fr-FR" sz="1000" b="1" dirty="0">
                <a:solidFill>
                  <a:schemeClr val="tx2"/>
                </a:solidFill>
              </a:rPr>
              <a:t>Projets de documents soumis à la quatrième réunion du GTC-SFP et à la session de 2018 du Conseil</a:t>
            </a:r>
            <a:r>
              <a:rPr lang="en-US" sz="1000" b="1" dirty="0" smtClean="0">
                <a:solidFill>
                  <a:schemeClr val="tx2"/>
                </a:solidFill>
              </a:rPr>
              <a:t> </a:t>
            </a:r>
          </a:p>
          <a:p>
            <a:pPr marL="72000" indent="-72000">
              <a:lnSpc>
                <a:spcPct val="90000"/>
              </a:lnSpc>
              <a:spcAft>
                <a:spcPts val="600"/>
              </a:spcAft>
              <a:buFont typeface="Arial" pitchFamily="34" charset="0"/>
              <a:buChar char="•"/>
            </a:pPr>
            <a:endParaRPr lang="en-US" sz="1200" b="1" dirty="0">
              <a:solidFill>
                <a:schemeClr val="tx2"/>
              </a:solidFill>
            </a:endParaRPr>
          </a:p>
        </p:txBody>
      </p:sp>
      <p:sp>
        <p:nvSpPr>
          <p:cNvPr id="9" name="Rectangle 8"/>
          <p:cNvSpPr/>
          <p:nvPr/>
        </p:nvSpPr>
        <p:spPr>
          <a:xfrm>
            <a:off x="5282948" y="1987238"/>
            <a:ext cx="1347636" cy="2392314"/>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marL="72000" indent="-72000">
              <a:lnSpc>
                <a:spcPct val="90000"/>
              </a:lnSpc>
              <a:spcAft>
                <a:spcPts val="600"/>
              </a:spcAft>
              <a:buFont typeface="Arial" pitchFamily="34" charset="0"/>
              <a:buChar char="•"/>
            </a:pPr>
            <a:r>
              <a:rPr lang="fr-FR" sz="1000" dirty="0">
                <a:solidFill>
                  <a:schemeClr val="tx2"/>
                </a:solidFill>
              </a:rPr>
              <a:t>Appui fourni au </a:t>
            </a:r>
            <a:r>
              <a:rPr lang="fr-FR" sz="1000" dirty="0" smtClean="0">
                <a:solidFill>
                  <a:schemeClr val="tx2"/>
                </a:solidFill>
              </a:rPr>
              <a:t/>
            </a:r>
            <a:br>
              <a:rPr lang="fr-FR" sz="1000" dirty="0" smtClean="0">
                <a:solidFill>
                  <a:schemeClr val="tx2"/>
                </a:solidFill>
              </a:rPr>
            </a:br>
            <a:r>
              <a:rPr lang="fr-FR" sz="1000" dirty="0" smtClean="0">
                <a:solidFill>
                  <a:schemeClr val="tx2"/>
                </a:solidFill>
              </a:rPr>
              <a:t>GTC-SFP </a:t>
            </a:r>
            <a:r>
              <a:rPr lang="fr-FR" sz="1000" dirty="0">
                <a:solidFill>
                  <a:schemeClr val="tx2"/>
                </a:solidFill>
              </a:rPr>
              <a:t>pour organiser une consultation ouverte sur le projet de texte du Plan stratégique </a:t>
            </a:r>
            <a:r>
              <a:rPr lang="fr-FR" sz="1000" dirty="0" smtClean="0">
                <a:solidFill>
                  <a:schemeClr val="tx2"/>
                </a:solidFill>
              </a:rPr>
              <a:t/>
            </a:r>
            <a:br>
              <a:rPr lang="fr-FR" sz="1000" dirty="0" smtClean="0">
                <a:solidFill>
                  <a:schemeClr val="tx2"/>
                </a:solidFill>
              </a:rPr>
            </a:br>
            <a:r>
              <a:rPr lang="fr-FR" sz="1000" dirty="0" smtClean="0">
                <a:solidFill>
                  <a:schemeClr val="tx2"/>
                </a:solidFill>
              </a:rPr>
              <a:t>(</a:t>
            </a:r>
            <a:r>
              <a:rPr lang="fr-FR" sz="1000" dirty="0">
                <a:solidFill>
                  <a:schemeClr val="tx2"/>
                </a:solidFill>
              </a:rPr>
              <a:t>y compris </a:t>
            </a:r>
            <a:r>
              <a:rPr lang="fr-FR" sz="1000" dirty="0" smtClean="0">
                <a:solidFill>
                  <a:schemeClr val="tx2"/>
                </a:solidFill>
              </a:rPr>
              <a:t>analyse </a:t>
            </a:r>
            <a:r>
              <a:rPr lang="fr-FR" sz="1000" dirty="0">
                <a:solidFill>
                  <a:schemeClr val="tx2"/>
                </a:solidFill>
              </a:rPr>
              <a:t>de situation)</a:t>
            </a:r>
            <a:endParaRPr lang="en-US" sz="1000" dirty="0" smtClean="0">
              <a:solidFill>
                <a:schemeClr val="tx2"/>
              </a:solidFill>
            </a:endParaRPr>
          </a:p>
          <a:p>
            <a:pPr marL="72000" indent="-72000">
              <a:lnSpc>
                <a:spcPct val="90000"/>
              </a:lnSpc>
              <a:spcAft>
                <a:spcPts val="600"/>
              </a:spcAft>
              <a:buFont typeface="Arial" pitchFamily="34" charset="0"/>
              <a:buChar char="•"/>
            </a:pPr>
            <a:r>
              <a:rPr lang="fr-FR" sz="1000" dirty="0">
                <a:solidFill>
                  <a:schemeClr val="tx2"/>
                </a:solidFill>
              </a:rPr>
              <a:t>Présentation des progrès réalisés et réactions des groupes consultatifs des Secteurs</a:t>
            </a:r>
            <a:endParaRPr lang="en-US" sz="1000" dirty="0" smtClean="0">
              <a:solidFill>
                <a:schemeClr val="tx2"/>
              </a:solidFill>
            </a:endParaRPr>
          </a:p>
        </p:txBody>
      </p:sp>
      <p:sp>
        <p:nvSpPr>
          <p:cNvPr id="10" name="Rectangle 9"/>
          <p:cNvSpPr/>
          <p:nvPr/>
        </p:nvSpPr>
        <p:spPr>
          <a:xfrm>
            <a:off x="5282947" y="4623085"/>
            <a:ext cx="1346827" cy="1368000"/>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marL="72000" indent="-72000">
              <a:lnSpc>
                <a:spcPct val="90000"/>
              </a:lnSpc>
              <a:spcAft>
                <a:spcPts val="600"/>
              </a:spcAft>
              <a:buFont typeface="Arial" pitchFamily="34" charset="0"/>
              <a:buChar char="•"/>
            </a:pPr>
            <a:r>
              <a:rPr lang="fr-FR" sz="1000" b="1" dirty="0" smtClean="0">
                <a:solidFill>
                  <a:schemeClr val="tx2"/>
                </a:solidFill>
              </a:rPr>
              <a:t>GTC-SFP</a:t>
            </a:r>
            <a:br>
              <a:rPr lang="fr-FR" sz="1000" b="1" dirty="0" smtClean="0">
                <a:solidFill>
                  <a:schemeClr val="tx2"/>
                </a:solidFill>
              </a:rPr>
            </a:br>
            <a:r>
              <a:rPr lang="fr-FR" sz="1000" b="1" dirty="0" smtClean="0">
                <a:solidFill>
                  <a:schemeClr val="tx2"/>
                </a:solidFill>
              </a:rPr>
              <a:t>Consultation </a:t>
            </a:r>
            <a:r>
              <a:rPr lang="fr-FR" sz="1000" b="1" dirty="0">
                <a:solidFill>
                  <a:schemeClr val="tx2"/>
                </a:solidFill>
              </a:rPr>
              <a:t>du </a:t>
            </a:r>
            <a:r>
              <a:rPr lang="fr-FR" sz="1000" b="1" dirty="0" smtClean="0">
                <a:solidFill>
                  <a:schemeClr val="tx2"/>
                </a:solidFill>
              </a:rPr>
              <a:t/>
            </a:r>
            <a:br>
              <a:rPr lang="fr-FR" sz="1000" b="1" dirty="0" smtClean="0">
                <a:solidFill>
                  <a:schemeClr val="tx2"/>
                </a:solidFill>
              </a:rPr>
            </a:br>
            <a:r>
              <a:rPr lang="fr-FR" sz="1000" b="1" dirty="0" smtClean="0">
                <a:solidFill>
                  <a:schemeClr val="tx2"/>
                </a:solidFill>
              </a:rPr>
              <a:t>GTC-SFP </a:t>
            </a:r>
            <a:r>
              <a:rPr lang="fr-FR" sz="1000" b="1" dirty="0">
                <a:solidFill>
                  <a:schemeClr val="tx2"/>
                </a:solidFill>
              </a:rPr>
              <a:t>sur le projet de Plan stratégique de </a:t>
            </a:r>
            <a:r>
              <a:rPr lang="fr-FR" sz="1000" b="1" dirty="0" smtClean="0">
                <a:solidFill>
                  <a:schemeClr val="tx2"/>
                </a:solidFill>
              </a:rPr>
              <a:t>l'UIT </a:t>
            </a:r>
            <a:r>
              <a:rPr lang="fr-FR" sz="1000" b="1" dirty="0">
                <a:solidFill>
                  <a:schemeClr val="tx2"/>
                </a:solidFill>
              </a:rPr>
              <a:t>pour la période </a:t>
            </a:r>
            <a:r>
              <a:rPr lang="fr-FR" sz="1000" b="1" dirty="0" smtClean="0">
                <a:solidFill>
                  <a:schemeClr val="tx2"/>
                </a:solidFill>
              </a:rPr>
              <a:t>2020-2023</a:t>
            </a:r>
            <a:endParaRPr lang="en-US" sz="1000" b="1" dirty="0">
              <a:solidFill>
                <a:schemeClr val="tx2"/>
              </a:solidFill>
            </a:endParaRPr>
          </a:p>
        </p:txBody>
      </p:sp>
      <p:sp>
        <p:nvSpPr>
          <p:cNvPr id="11" name="Rectangle 10"/>
          <p:cNvSpPr/>
          <p:nvPr/>
        </p:nvSpPr>
        <p:spPr>
          <a:xfrm>
            <a:off x="673331" y="4623085"/>
            <a:ext cx="1932176" cy="1367999"/>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oAutofit/>
          </a:bodyPr>
          <a:lstStyle/>
          <a:p>
            <a:pPr marL="72000" indent="-72000">
              <a:lnSpc>
                <a:spcPct val="90000"/>
              </a:lnSpc>
              <a:spcAft>
                <a:spcPts val="200"/>
              </a:spcAft>
              <a:buFont typeface="Arial" pitchFamily="34" charset="0"/>
              <a:buChar char="•"/>
            </a:pPr>
            <a:r>
              <a:rPr lang="fr-FR" sz="1000" b="1" dirty="0">
                <a:solidFill>
                  <a:schemeClr val="tx2"/>
                </a:solidFill>
              </a:rPr>
              <a:t>Cadre stratégique de </a:t>
            </a:r>
            <a:r>
              <a:rPr lang="fr-FR" sz="1000" b="1" dirty="0" smtClean="0">
                <a:solidFill>
                  <a:schemeClr val="tx2"/>
                </a:solidFill>
              </a:rPr>
              <a:t>l'UIT </a:t>
            </a:r>
            <a:br>
              <a:rPr lang="fr-FR" sz="1000" b="1" dirty="0" smtClean="0">
                <a:solidFill>
                  <a:schemeClr val="tx2"/>
                </a:solidFill>
              </a:rPr>
            </a:br>
            <a:r>
              <a:rPr lang="fr-FR" sz="1000" b="1" dirty="0" smtClean="0">
                <a:solidFill>
                  <a:schemeClr val="tx2"/>
                </a:solidFill>
              </a:rPr>
              <a:t>(</a:t>
            </a:r>
            <a:r>
              <a:rPr lang="fr-FR" sz="1000" b="1" dirty="0">
                <a:solidFill>
                  <a:schemeClr val="tx2"/>
                </a:solidFill>
              </a:rPr>
              <a:t>y compris vision, mission, valeurs et buts</a:t>
            </a:r>
            <a:r>
              <a:rPr lang="fr-FR" sz="1000" b="1" dirty="0" smtClean="0">
                <a:solidFill>
                  <a:schemeClr val="tx2"/>
                </a:solidFill>
              </a:rPr>
              <a:t>)</a:t>
            </a:r>
          </a:p>
          <a:p>
            <a:pPr marL="72000" indent="-72000">
              <a:lnSpc>
                <a:spcPct val="90000"/>
              </a:lnSpc>
              <a:spcAft>
                <a:spcPts val="200"/>
              </a:spcAft>
              <a:buFont typeface="Arial" pitchFamily="34" charset="0"/>
              <a:buChar char="•"/>
            </a:pPr>
            <a:r>
              <a:rPr lang="en-US" sz="1000" b="1" dirty="0" smtClean="0">
                <a:solidFill>
                  <a:schemeClr val="tx2"/>
                </a:solidFill>
              </a:rPr>
              <a:t> </a:t>
            </a:r>
            <a:r>
              <a:rPr lang="fr-FR" sz="1000" b="1" dirty="0" smtClean="0">
                <a:solidFill>
                  <a:schemeClr val="tx2"/>
                </a:solidFill>
              </a:rPr>
              <a:t>Rapport </a:t>
            </a:r>
            <a:r>
              <a:rPr lang="fr-FR" sz="1000" b="1" dirty="0">
                <a:solidFill>
                  <a:schemeClr val="tx2"/>
                </a:solidFill>
              </a:rPr>
              <a:t>sur la consultation et rapport sur </a:t>
            </a:r>
            <a:r>
              <a:rPr lang="fr-FR" sz="1000" b="1" dirty="0" smtClean="0">
                <a:solidFill>
                  <a:schemeClr val="tx2"/>
                </a:solidFill>
              </a:rPr>
              <a:t>l'enquête </a:t>
            </a:r>
            <a:r>
              <a:rPr lang="fr-FR" sz="1000" b="1" dirty="0">
                <a:solidFill>
                  <a:schemeClr val="tx2"/>
                </a:solidFill>
              </a:rPr>
              <a:t>auprès du </a:t>
            </a:r>
            <a:r>
              <a:rPr lang="fr-FR" sz="1000" b="1" dirty="0" smtClean="0">
                <a:solidFill>
                  <a:schemeClr val="tx2"/>
                </a:solidFill>
              </a:rPr>
              <a:t>personnel</a:t>
            </a:r>
            <a:endParaRPr lang="en-US" sz="1000" b="1" dirty="0" smtClean="0">
              <a:solidFill>
                <a:schemeClr val="tx2"/>
              </a:solidFill>
            </a:endParaRPr>
          </a:p>
          <a:p>
            <a:pPr marL="72000" indent="-72000">
              <a:lnSpc>
                <a:spcPct val="90000"/>
              </a:lnSpc>
              <a:spcAft>
                <a:spcPts val="600"/>
              </a:spcAft>
              <a:buFont typeface="Arial" pitchFamily="34" charset="0"/>
              <a:buChar char="•"/>
            </a:pPr>
            <a:r>
              <a:rPr lang="fr-FR" sz="1000" b="1" dirty="0" smtClean="0">
                <a:solidFill>
                  <a:schemeClr val="tx2"/>
                </a:solidFill>
              </a:rPr>
              <a:t>Documents soumis à la deuxième réunion du </a:t>
            </a:r>
            <a:br>
              <a:rPr lang="fr-FR" sz="1000" b="1" dirty="0" smtClean="0">
                <a:solidFill>
                  <a:schemeClr val="tx2"/>
                </a:solidFill>
              </a:rPr>
            </a:br>
            <a:r>
              <a:rPr lang="fr-FR" sz="1000" b="1" dirty="0" smtClean="0">
                <a:solidFill>
                  <a:schemeClr val="tx2"/>
                </a:solidFill>
              </a:rPr>
              <a:t>GTC-SFP</a:t>
            </a:r>
            <a:endParaRPr lang="en-US" sz="1000" b="1" dirty="0">
              <a:solidFill>
                <a:schemeClr val="tx2"/>
              </a:solidFill>
            </a:endParaRPr>
          </a:p>
        </p:txBody>
      </p:sp>
      <p:sp>
        <p:nvSpPr>
          <p:cNvPr id="12" name="Rectangle 11"/>
          <p:cNvSpPr/>
          <p:nvPr/>
        </p:nvSpPr>
        <p:spPr>
          <a:xfrm>
            <a:off x="681644" y="1987237"/>
            <a:ext cx="1916360" cy="2397463"/>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oAutofit/>
          </a:bodyPr>
          <a:lstStyle/>
          <a:p>
            <a:pPr marL="84138" lvl="0" indent="-84138" defTabSz="214313">
              <a:buFont typeface="Arial" panose="020B0604020202020204" pitchFamily="34" charset="0"/>
              <a:buChar char="•"/>
              <a:tabLst>
                <a:tab pos="84138" algn="l"/>
              </a:tabLst>
            </a:pPr>
            <a:r>
              <a:rPr lang="fr-FR" sz="1000" dirty="0" smtClean="0">
                <a:solidFill>
                  <a:schemeClr val="tx2"/>
                </a:solidFill>
              </a:rPr>
              <a:t>Réflexion </a:t>
            </a:r>
            <a:r>
              <a:rPr lang="fr-FR" sz="1000" dirty="0">
                <a:solidFill>
                  <a:schemeClr val="tx2"/>
                </a:solidFill>
              </a:rPr>
              <a:t>sur le cadre stratégique de </a:t>
            </a:r>
            <a:r>
              <a:rPr lang="fr-FR" sz="1000" dirty="0" smtClean="0">
                <a:solidFill>
                  <a:schemeClr val="tx2"/>
                </a:solidFill>
              </a:rPr>
              <a:t>l'UIT et </a:t>
            </a:r>
            <a:r>
              <a:rPr lang="fr-FR" sz="1000" dirty="0">
                <a:solidFill>
                  <a:schemeClr val="tx2"/>
                </a:solidFill>
              </a:rPr>
              <a:t>mise en correspondance avec les ODD</a:t>
            </a:r>
            <a:endParaRPr lang="en-GB" sz="1000" dirty="0">
              <a:solidFill>
                <a:schemeClr val="tx2"/>
              </a:solidFill>
            </a:endParaRPr>
          </a:p>
          <a:p>
            <a:pPr marL="84138" lvl="0" indent="-84138" defTabSz="214313">
              <a:spcBef>
                <a:spcPts val="200"/>
              </a:spcBef>
              <a:buFont typeface="Arial" panose="020B0604020202020204" pitchFamily="34" charset="0"/>
              <a:buChar char="•"/>
              <a:tabLst>
                <a:tab pos="84138" algn="l"/>
              </a:tabLst>
            </a:pPr>
            <a:r>
              <a:rPr lang="fr-FR" sz="1000" dirty="0" smtClean="0">
                <a:solidFill>
                  <a:schemeClr val="tx2"/>
                </a:solidFill>
              </a:rPr>
              <a:t>Analyse </a:t>
            </a:r>
            <a:r>
              <a:rPr lang="fr-FR" sz="1000" dirty="0">
                <a:solidFill>
                  <a:schemeClr val="tx2"/>
                </a:solidFill>
              </a:rPr>
              <a:t>stratégique/de situation et ateliers de planification </a:t>
            </a:r>
            <a:r>
              <a:rPr lang="fr-FR" sz="1000" dirty="0" smtClean="0">
                <a:solidFill>
                  <a:schemeClr val="tx2"/>
                </a:solidFill>
              </a:rPr>
              <a:t>stratégique internes</a:t>
            </a:r>
            <a:endParaRPr lang="en-GB" sz="1000" dirty="0" smtClean="0">
              <a:solidFill>
                <a:schemeClr val="tx2"/>
              </a:solidFill>
            </a:endParaRPr>
          </a:p>
          <a:p>
            <a:pPr marL="84138" lvl="0" indent="-84138" defTabSz="214313">
              <a:spcBef>
                <a:spcPts val="200"/>
              </a:spcBef>
              <a:buFont typeface="Arial" panose="020B0604020202020204" pitchFamily="34" charset="0"/>
              <a:buChar char="•"/>
              <a:tabLst>
                <a:tab pos="84138" algn="l"/>
              </a:tabLst>
            </a:pPr>
            <a:r>
              <a:rPr lang="fr-FR" sz="1000" dirty="0" smtClean="0">
                <a:solidFill>
                  <a:schemeClr val="tx2"/>
                </a:solidFill>
              </a:rPr>
              <a:t>Rapport de la première consultation publique et de la consultation du personnel</a:t>
            </a:r>
            <a:endParaRPr lang="en-GB" sz="1000" dirty="0" smtClean="0">
              <a:solidFill>
                <a:schemeClr val="tx2"/>
              </a:solidFill>
            </a:endParaRPr>
          </a:p>
          <a:p>
            <a:pPr marL="84138" lvl="0" indent="-84138" defTabSz="214313">
              <a:spcBef>
                <a:spcPts val="200"/>
              </a:spcBef>
              <a:buFont typeface="Arial" panose="020B0604020202020204" pitchFamily="34" charset="0"/>
              <a:buChar char="•"/>
              <a:tabLst>
                <a:tab pos="84138" algn="l"/>
              </a:tabLst>
            </a:pPr>
            <a:r>
              <a:rPr lang="fr-FR" sz="1000" dirty="0" smtClean="0">
                <a:solidFill>
                  <a:schemeClr val="tx2"/>
                </a:solidFill>
              </a:rPr>
              <a:t>Examen </a:t>
            </a:r>
            <a:r>
              <a:rPr lang="fr-FR" sz="1000" dirty="0">
                <a:solidFill>
                  <a:schemeClr val="tx2"/>
                </a:solidFill>
              </a:rPr>
              <a:t>des cibles</a:t>
            </a:r>
            <a:endParaRPr lang="en-GB" sz="1000" dirty="0">
              <a:solidFill>
                <a:schemeClr val="tx2"/>
              </a:solidFill>
            </a:endParaRPr>
          </a:p>
          <a:p>
            <a:pPr marL="84138" lvl="0" indent="-84138" defTabSz="214313">
              <a:spcBef>
                <a:spcPts val="200"/>
              </a:spcBef>
              <a:buFont typeface="Arial" panose="020B0604020202020204" pitchFamily="34" charset="0"/>
              <a:buChar char="•"/>
              <a:tabLst>
                <a:tab pos="84138" algn="l"/>
              </a:tabLst>
            </a:pPr>
            <a:r>
              <a:rPr lang="fr-FR" sz="1000" dirty="0" smtClean="0">
                <a:solidFill>
                  <a:schemeClr val="tx2"/>
                </a:solidFill>
              </a:rPr>
              <a:t>Examen </a:t>
            </a:r>
            <a:r>
              <a:rPr lang="fr-FR" sz="1000" dirty="0">
                <a:solidFill>
                  <a:schemeClr val="tx2"/>
                </a:solidFill>
              </a:rPr>
              <a:t>des risques stratégiques</a:t>
            </a:r>
            <a:endParaRPr lang="en-GB" sz="1000" dirty="0">
              <a:solidFill>
                <a:schemeClr val="tx2"/>
              </a:solidFill>
            </a:endParaRPr>
          </a:p>
          <a:p>
            <a:pPr marL="84138" indent="-84138" defTabSz="214313">
              <a:spcBef>
                <a:spcPts val="200"/>
              </a:spcBef>
              <a:buFont typeface="Arial" panose="020B0604020202020204" pitchFamily="34" charset="0"/>
              <a:buChar char="•"/>
              <a:tabLst>
                <a:tab pos="84138" algn="l"/>
              </a:tabLst>
            </a:pPr>
            <a:r>
              <a:rPr lang="fr-FR" sz="1000" dirty="0" smtClean="0">
                <a:solidFill>
                  <a:schemeClr val="tx2"/>
                </a:solidFill>
              </a:rPr>
              <a:t>Objectifs</a:t>
            </a:r>
            <a:r>
              <a:rPr lang="fr-FR" sz="1000" dirty="0">
                <a:solidFill>
                  <a:schemeClr val="tx2"/>
                </a:solidFill>
              </a:rPr>
              <a:t>, résultats et produits préliminaires</a:t>
            </a:r>
            <a:endParaRPr lang="en-US" sz="1000" dirty="0">
              <a:solidFill>
                <a:schemeClr val="tx2"/>
              </a:solidFill>
            </a:endParaRPr>
          </a:p>
          <a:p>
            <a:pPr marL="72000" indent="-72000" defTabSz="214313">
              <a:lnSpc>
                <a:spcPct val="90000"/>
              </a:lnSpc>
              <a:spcAft>
                <a:spcPts val="600"/>
              </a:spcAft>
              <a:buFont typeface="Arial" pitchFamily="34" charset="0"/>
              <a:buChar char="•"/>
              <a:tabLst>
                <a:tab pos="84138" algn="l"/>
              </a:tabLst>
            </a:pPr>
            <a:endParaRPr lang="en-US" sz="1000" dirty="0">
              <a:solidFill>
                <a:schemeClr val="tx2"/>
              </a:solidFill>
            </a:endParaRPr>
          </a:p>
        </p:txBody>
      </p:sp>
      <p:sp>
        <p:nvSpPr>
          <p:cNvPr id="13" name="Rectangle 12"/>
          <p:cNvSpPr/>
          <p:nvPr/>
        </p:nvSpPr>
        <p:spPr>
          <a:xfrm>
            <a:off x="2555776" y="1987237"/>
            <a:ext cx="1202165" cy="2397463"/>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t" anchorCtr="0" forceAA="0" compatLnSpc="1">
            <a:prstTxWarp prst="textNoShape">
              <a:avLst/>
            </a:prstTxWarp>
            <a:noAutofit/>
          </a:bodyPr>
          <a:lstStyle/>
          <a:p>
            <a:pPr marL="72000" indent="-72000">
              <a:lnSpc>
                <a:spcPct val="90000"/>
              </a:lnSpc>
              <a:spcAft>
                <a:spcPts val="600"/>
              </a:spcAft>
              <a:buFont typeface="Arial" pitchFamily="34" charset="0"/>
              <a:buChar char="•"/>
            </a:pPr>
            <a:r>
              <a:rPr lang="fr-FR" sz="1000" dirty="0">
                <a:solidFill>
                  <a:schemeClr val="tx2"/>
                </a:solidFill>
              </a:rPr>
              <a:t>Appui fourni au GTC-SFP pour préparer et conduire la deuxième consultation publique sur le projet de cadre stratégique de </a:t>
            </a:r>
            <a:r>
              <a:rPr lang="fr-FR" sz="1000" dirty="0" smtClean="0">
                <a:solidFill>
                  <a:schemeClr val="tx2"/>
                </a:solidFill>
              </a:rPr>
              <a:t>l'UIT</a:t>
            </a:r>
          </a:p>
          <a:p>
            <a:pPr marL="72000" indent="-72000">
              <a:lnSpc>
                <a:spcPct val="90000"/>
              </a:lnSpc>
              <a:spcAft>
                <a:spcPts val="600"/>
              </a:spcAft>
              <a:buFont typeface="Arial" pitchFamily="34" charset="0"/>
              <a:buChar char="•"/>
            </a:pPr>
            <a:r>
              <a:rPr lang="fr-FR" sz="1000" dirty="0" smtClean="0">
                <a:solidFill>
                  <a:schemeClr val="tx2"/>
                </a:solidFill>
              </a:rPr>
              <a:t>Poursuite </a:t>
            </a:r>
            <a:r>
              <a:rPr lang="fr-FR" sz="1000" dirty="0">
                <a:solidFill>
                  <a:schemeClr val="tx2"/>
                </a:solidFill>
              </a:rPr>
              <a:t>des préparations en interne</a:t>
            </a:r>
            <a:endParaRPr lang="en-US" sz="1000" dirty="0">
              <a:solidFill>
                <a:schemeClr val="tx2"/>
              </a:solidFill>
            </a:endParaRPr>
          </a:p>
        </p:txBody>
      </p:sp>
      <p:sp>
        <p:nvSpPr>
          <p:cNvPr id="14" name="Text Box 94"/>
          <p:cNvSpPr txBox="1">
            <a:spLocks noChangeArrowheads="1"/>
          </p:cNvSpPr>
          <p:nvPr>
            <p:custDataLst>
              <p:tags r:id="rId1"/>
            </p:custDataLst>
          </p:nvPr>
        </p:nvSpPr>
        <p:spPr bwMode="auto">
          <a:xfrm>
            <a:off x="874563" y="984950"/>
            <a:ext cx="6824369" cy="184666"/>
          </a:xfrm>
          <a:prstGeom prst="rect">
            <a:avLst/>
          </a:prstGeom>
          <a:noFill/>
          <a:ln w="9525">
            <a:noFill/>
            <a:miter lim="800000"/>
            <a:headEnd/>
            <a:tailEnd/>
          </a:ln>
        </p:spPr>
        <p:txBody>
          <a:bodyPr wrap="none" lIns="0" tIns="0" rIns="0" bIns="0">
            <a:spAutoFit/>
          </a:bodyPr>
          <a:lstStyle/>
          <a:p>
            <a:pPr defTabSz="855663" eaLnBrk="0" hangingPunct="0"/>
            <a:r>
              <a:rPr lang="fr-FR" sz="1200" b="1" dirty="0"/>
              <a:t>PROGRAMME DE TRAVAIL </a:t>
            </a:r>
            <a:r>
              <a:rPr lang="fr-FR" sz="1200" b="1" dirty="0" smtClean="0"/>
              <a:t>DU </a:t>
            </a:r>
            <a:r>
              <a:rPr lang="fr-FR" sz="1200" b="1" dirty="0"/>
              <a:t>GROUPE DE TRAVAIL SUR LA PLANIFICATION STRATÉGIQUE DU SECRÉTARIAT </a:t>
            </a:r>
            <a:endParaRPr lang="en-US" sz="1200" b="1" dirty="0">
              <a:solidFill>
                <a:schemeClr val="tx2"/>
              </a:solidFill>
              <a:latin typeface="Calibri" pitchFamily="34" charset="0"/>
            </a:endParaRPr>
          </a:p>
        </p:txBody>
      </p:sp>
      <p:sp>
        <p:nvSpPr>
          <p:cNvPr id="15" name="Text Box 94"/>
          <p:cNvSpPr txBox="1">
            <a:spLocks noChangeArrowheads="1"/>
          </p:cNvSpPr>
          <p:nvPr>
            <p:custDataLst>
              <p:tags r:id="rId2"/>
            </p:custDataLst>
          </p:nvPr>
        </p:nvSpPr>
        <p:spPr bwMode="auto">
          <a:xfrm>
            <a:off x="874563" y="1767349"/>
            <a:ext cx="648319" cy="184666"/>
          </a:xfrm>
          <a:prstGeom prst="rect">
            <a:avLst/>
          </a:prstGeom>
          <a:noFill/>
          <a:ln w="9525">
            <a:noFill/>
            <a:miter lim="800000"/>
            <a:headEnd/>
            <a:tailEnd/>
          </a:ln>
        </p:spPr>
        <p:txBody>
          <a:bodyPr wrap="none" lIns="0" tIns="0" rIns="0" bIns="0">
            <a:spAutoFit/>
          </a:bodyPr>
          <a:lstStyle/>
          <a:p>
            <a:pPr defTabSz="855663" eaLnBrk="0" hangingPunct="0"/>
            <a:r>
              <a:rPr lang="en-US" sz="1200" b="1" dirty="0" smtClean="0">
                <a:solidFill>
                  <a:schemeClr val="tx2"/>
                </a:solidFill>
                <a:latin typeface="Calibri" pitchFamily="34" charset="0"/>
              </a:rPr>
              <a:t>ACTIVITÉS</a:t>
            </a:r>
            <a:endParaRPr lang="en-US" sz="1200" b="1" dirty="0">
              <a:solidFill>
                <a:schemeClr val="tx2"/>
              </a:solidFill>
              <a:latin typeface="Calibri" pitchFamily="34" charset="0"/>
            </a:endParaRPr>
          </a:p>
        </p:txBody>
      </p:sp>
      <p:sp>
        <p:nvSpPr>
          <p:cNvPr id="16" name="Rectangle 15"/>
          <p:cNvSpPr/>
          <p:nvPr/>
        </p:nvSpPr>
        <p:spPr>
          <a:xfrm>
            <a:off x="2555776" y="4623085"/>
            <a:ext cx="1193686" cy="1368000"/>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t" anchorCtr="0" forceAA="0" compatLnSpc="1">
            <a:prstTxWarp prst="textNoShape">
              <a:avLst/>
            </a:prstTxWarp>
            <a:noAutofit/>
          </a:bodyPr>
          <a:lstStyle/>
          <a:p>
            <a:pPr marL="72000" indent="-72000">
              <a:lnSpc>
                <a:spcPct val="90000"/>
              </a:lnSpc>
              <a:spcAft>
                <a:spcPts val="600"/>
              </a:spcAft>
              <a:buFont typeface="Arial" pitchFamily="34" charset="0"/>
              <a:buChar char="•"/>
            </a:pPr>
            <a:r>
              <a:rPr lang="fr-FR" sz="1000" b="1" dirty="0" smtClean="0">
                <a:solidFill>
                  <a:schemeClr val="tx2"/>
                </a:solidFill>
              </a:rPr>
              <a:t>GTC-SFP</a:t>
            </a:r>
            <a:br>
              <a:rPr lang="fr-FR" sz="1000" b="1" dirty="0" smtClean="0">
                <a:solidFill>
                  <a:schemeClr val="tx2"/>
                </a:solidFill>
              </a:rPr>
            </a:br>
            <a:r>
              <a:rPr lang="fr-FR" sz="1000" b="1" dirty="0" smtClean="0">
                <a:solidFill>
                  <a:schemeClr val="tx2"/>
                </a:solidFill>
              </a:rPr>
              <a:t>Consultation </a:t>
            </a:r>
            <a:br>
              <a:rPr lang="fr-FR" sz="1000" b="1" dirty="0" smtClean="0">
                <a:solidFill>
                  <a:schemeClr val="tx2"/>
                </a:solidFill>
              </a:rPr>
            </a:br>
            <a:r>
              <a:rPr lang="fr-FR" sz="1000" b="1" dirty="0" smtClean="0">
                <a:solidFill>
                  <a:schemeClr val="tx2"/>
                </a:solidFill>
              </a:rPr>
              <a:t>du GTC-SFP </a:t>
            </a:r>
            <a:r>
              <a:rPr lang="fr-FR" sz="1000" b="1" dirty="0">
                <a:solidFill>
                  <a:schemeClr val="tx2"/>
                </a:solidFill>
              </a:rPr>
              <a:t>sur le cadre stratégique de </a:t>
            </a:r>
            <a:r>
              <a:rPr lang="fr-FR" sz="1000" b="1" dirty="0" smtClean="0">
                <a:solidFill>
                  <a:schemeClr val="tx2"/>
                </a:solidFill>
              </a:rPr>
              <a:t>l'UIT </a:t>
            </a:r>
            <a:r>
              <a:rPr lang="fr-FR" sz="1000" b="1" dirty="0">
                <a:solidFill>
                  <a:schemeClr val="tx2"/>
                </a:solidFill>
              </a:rPr>
              <a:t>proposé</a:t>
            </a:r>
            <a:endParaRPr lang="en-US" sz="1000" b="1" dirty="0" smtClean="0">
              <a:solidFill>
                <a:schemeClr val="tx2"/>
              </a:solidFill>
            </a:endParaRPr>
          </a:p>
        </p:txBody>
      </p:sp>
      <p:sp>
        <p:nvSpPr>
          <p:cNvPr id="17" name="Text Box 94"/>
          <p:cNvSpPr txBox="1">
            <a:spLocks noChangeArrowheads="1"/>
          </p:cNvSpPr>
          <p:nvPr>
            <p:custDataLst>
              <p:tags r:id="rId3"/>
            </p:custDataLst>
          </p:nvPr>
        </p:nvSpPr>
        <p:spPr bwMode="auto">
          <a:xfrm>
            <a:off x="874563" y="4438419"/>
            <a:ext cx="2088264" cy="184666"/>
          </a:xfrm>
          <a:prstGeom prst="rect">
            <a:avLst/>
          </a:prstGeom>
          <a:noFill/>
          <a:ln w="9525">
            <a:noFill/>
            <a:miter lim="800000"/>
            <a:headEnd/>
            <a:tailEnd/>
          </a:ln>
        </p:spPr>
        <p:txBody>
          <a:bodyPr wrap="none" lIns="0" tIns="0" rIns="0" bIns="0">
            <a:spAutoFit/>
          </a:bodyPr>
          <a:lstStyle/>
          <a:p>
            <a:pPr defTabSz="855663" eaLnBrk="0" hangingPunct="0"/>
            <a:r>
              <a:rPr lang="fr-FR" sz="1200" b="1" dirty="0">
                <a:solidFill>
                  <a:schemeClr val="tx2"/>
                </a:solidFill>
              </a:rPr>
              <a:t>PRINCIPAUX PRODUITS FOURNIS</a:t>
            </a:r>
            <a:endParaRPr lang="en-US" sz="1200" b="1" dirty="0">
              <a:solidFill>
                <a:schemeClr val="tx2"/>
              </a:solidFill>
              <a:latin typeface="Calibri" pitchFamily="34" charset="0"/>
            </a:endParaRPr>
          </a:p>
        </p:txBody>
      </p:sp>
      <p:grpSp>
        <p:nvGrpSpPr>
          <p:cNvPr id="18" name="Group 17"/>
          <p:cNvGrpSpPr/>
          <p:nvPr/>
        </p:nvGrpSpPr>
        <p:grpSpPr>
          <a:xfrm>
            <a:off x="755576" y="1160800"/>
            <a:ext cx="1908272" cy="540000"/>
            <a:chOff x="-152077" y="0"/>
            <a:chExt cx="2500018" cy="792086"/>
          </a:xfrm>
        </p:grpSpPr>
        <p:sp>
          <p:nvSpPr>
            <p:cNvPr id="19" name="Chevron 18"/>
            <p:cNvSpPr/>
            <p:nvPr/>
          </p:nvSpPr>
          <p:spPr>
            <a:xfrm>
              <a:off x="-152077" y="0"/>
              <a:ext cx="2500018" cy="792086"/>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Chevron 4"/>
            <p:cNvSpPr/>
            <p:nvPr/>
          </p:nvSpPr>
          <p:spPr>
            <a:xfrm>
              <a:off x="130935" y="0"/>
              <a:ext cx="1727691" cy="7920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fr-FR" sz="1050" dirty="0"/>
                <a:t>PRÉPARATION DE LA DEUXIÈME RÉUNION DU GTC-SFP</a:t>
              </a:r>
              <a:endParaRPr lang="en-US" sz="1050" b="1" kern="1200" dirty="0"/>
            </a:p>
          </p:txBody>
        </p:sp>
      </p:grpSp>
      <p:grpSp>
        <p:nvGrpSpPr>
          <p:cNvPr id="21" name="Group 20"/>
          <p:cNvGrpSpPr/>
          <p:nvPr/>
        </p:nvGrpSpPr>
        <p:grpSpPr>
          <a:xfrm>
            <a:off x="5076056" y="1160808"/>
            <a:ext cx="1882507" cy="558776"/>
            <a:chOff x="3741182" y="0"/>
            <a:chExt cx="2216566" cy="819627"/>
          </a:xfrm>
        </p:grpSpPr>
        <p:sp>
          <p:nvSpPr>
            <p:cNvPr id="22" name="Chevron 21"/>
            <p:cNvSpPr/>
            <p:nvPr/>
          </p:nvSpPr>
          <p:spPr>
            <a:xfrm>
              <a:off x="3741182" y="0"/>
              <a:ext cx="2216566" cy="792086"/>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Chevron 8"/>
            <p:cNvSpPr/>
            <p:nvPr/>
          </p:nvSpPr>
          <p:spPr>
            <a:xfrm>
              <a:off x="3969754" y="27541"/>
              <a:ext cx="1773588" cy="7920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fr-FR" sz="900" dirty="0"/>
                <a:t>APPUI À LA CONSULTATION PUBLIQUE DU GTC-SFP </a:t>
              </a:r>
              <a:r>
                <a:rPr lang="fr-FR" sz="900" dirty="0" smtClean="0"/>
                <a:t/>
              </a:r>
              <a:br>
                <a:rPr lang="fr-FR" sz="900" dirty="0" smtClean="0"/>
              </a:br>
              <a:r>
                <a:rPr lang="fr-FR" sz="900" dirty="0" smtClean="0"/>
                <a:t>SUR </a:t>
              </a:r>
              <a:r>
                <a:rPr lang="fr-FR" sz="900" dirty="0"/>
                <a:t>LE PROJET DE PLAN STRATÉGIQUE</a:t>
              </a:r>
              <a:endParaRPr lang="en-US" sz="900" b="1" kern="1200" dirty="0"/>
            </a:p>
          </p:txBody>
        </p:sp>
      </p:grpSp>
      <p:grpSp>
        <p:nvGrpSpPr>
          <p:cNvPr id="24" name="Group 23"/>
          <p:cNvGrpSpPr/>
          <p:nvPr/>
        </p:nvGrpSpPr>
        <p:grpSpPr>
          <a:xfrm>
            <a:off x="6670562" y="1160800"/>
            <a:ext cx="1717861" cy="558784"/>
            <a:chOff x="5611786" y="0"/>
            <a:chExt cx="2403884" cy="819639"/>
          </a:xfrm>
        </p:grpSpPr>
        <p:sp>
          <p:nvSpPr>
            <p:cNvPr id="25" name="Chevron 24"/>
            <p:cNvSpPr/>
            <p:nvPr/>
          </p:nvSpPr>
          <p:spPr>
            <a:xfrm>
              <a:off x="5611786" y="0"/>
              <a:ext cx="2403884" cy="792086"/>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Chevron 10"/>
            <p:cNvSpPr/>
            <p:nvPr/>
          </p:nvSpPr>
          <p:spPr>
            <a:xfrm>
              <a:off x="5858849" y="27553"/>
              <a:ext cx="1974564" cy="7920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fr-FR" sz="900" dirty="0"/>
                <a:t>PRÉPARATION DE LA QUATRIÈME RÉUNION DU GTC-SFP ET DE LA SESSION DE 2018 DU CONSEIL</a:t>
              </a:r>
              <a:endParaRPr lang="en-US" sz="900" kern="1200" dirty="0"/>
            </a:p>
          </p:txBody>
        </p:sp>
      </p:grpSp>
      <p:sp>
        <p:nvSpPr>
          <p:cNvPr id="31" name="AutoShape 33"/>
          <p:cNvSpPr>
            <a:spLocks noChangeArrowheads="1"/>
          </p:cNvSpPr>
          <p:nvPr>
            <p:custDataLst>
              <p:tags r:id="rId4"/>
            </p:custDataLst>
          </p:nvPr>
        </p:nvSpPr>
        <p:spPr bwMode="auto">
          <a:xfrm>
            <a:off x="2278172" y="6157459"/>
            <a:ext cx="209550" cy="182562"/>
          </a:xfrm>
          <a:prstGeom prst="triangle">
            <a:avLst>
              <a:gd name="adj" fmla="val 50000"/>
            </a:avLst>
          </a:prstGeom>
          <a:solidFill>
            <a:schemeClr val="accent2"/>
          </a:solidFill>
          <a:ln w="9525">
            <a:noFill/>
            <a:miter lim="800000"/>
            <a:headEnd/>
            <a:tailEnd/>
          </a:ln>
        </p:spPr>
        <p:txBody>
          <a:bodyPr wrap="none" lIns="45720" rIns="45720" anchor="ctr"/>
          <a:lstStyle/>
          <a:p>
            <a:pPr algn="ctr" eaLnBrk="0" hangingPunct="0"/>
            <a:endParaRPr lang="en-US" sz="1400" b="1" dirty="0">
              <a:solidFill>
                <a:schemeClr val="bg2"/>
              </a:solidFill>
            </a:endParaRPr>
          </a:p>
        </p:txBody>
      </p:sp>
      <p:sp>
        <p:nvSpPr>
          <p:cNvPr id="35" name="Text Box 94"/>
          <p:cNvSpPr txBox="1">
            <a:spLocks noChangeArrowheads="1"/>
          </p:cNvSpPr>
          <p:nvPr>
            <p:custDataLst>
              <p:tags r:id="rId5"/>
            </p:custDataLst>
          </p:nvPr>
        </p:nvSpPr>
        <p:spPr bwMode="auto">
          <a:xfrm>
            <a:off x="874563" y="6043864"/>
            <a:ext cx="956031" cy="184666"/>
          </a:xfrm>
          <a:prstGeom prst="rect">
            <a:avLst/>
          </a:prstGeom>
          <a:noFill/>
          <a:ln w="9525">
            <a:noFill/>
            <a:miter lim="800000"/>
            <a:headEnd/>
            <a:tailEnd/>
          </a:ln>
        </p:spPr>
        <p:txBody>
          <a:bodyPr wrap="none" lIns="0" tIns="0" rIns="0" bIns="0">
            <a:spAutoFit/>
          </a:bodyPr>
          <a:lstStyle/>
          <a:p>
            <a:pPr defTabSz="855663" eaLnBrk="0" hangingPunct="0"/>
            <a:r>
              <a:rPr lang="fr-FR" sz="1200" b="1" dirty="0">
                <a:solidFill>
                  <a:schemeClr val="tx2"/>
                </a:solidFill>
              </a:rPr>
              <a:t>CHRONOLOGIE</a:t>
            </a:r>
            <a:endParaRPr lang="en-US" sz="1000" i="1" dirty="0">
              <a:solidFill>
                <a:schemeClr val="tx2"/>
              </a:solidFill>
              <a:latin typeface="Calibri" pitchFamily="34" charset="0"/>
            </a:endParaRPr>
          </a:p>
        </p:txBody>
      </p:sp>
      <p:cxnSp>
        <p:nvCxnSpPr>
          <p:cNvPr id="36" name="Elbow Connector 71"/>
          <p:cNvCxnSpPr/>
          <p:nvPr/>
        </p:nvCxnSpPr>
        <p:spPr>
          <a:xfrm flipH="1">
            <a:off x="910563" y="6342342"/>
            <a:ext cx="7272000" cy="1"/>
          </a:xfrm>
          <a:prstGeom prst="straightConnector1">
            <a:avLst/>
          </a:prstGeom>
          <a:ln w="28575">
            <a:headEnd type="stealth" w="lg" len="lg"/>
            <a:tailEnd type="oval" w="lg" len="lg"/>
          </a:ln>
        </p:spPr>
        <p:style>
          <a:lnRef idx="1">
            <a:schemeClr val="accent1"/>
          </a:lnRef>
          <a:fillRef idx="0">
            <a:schemeClr val="accent1"/>
          </a:fillRef>
          <a:effectRef idx="0">
            <a:schemeClr val="accent1"/>
          </a:effectRef>
          <a:fontRef idx="minor">
            <a:schemeClr val="tx1"/>
          </a:fontRef>
        </p:style>
      </p:cxnSp>
      <p:sp>
        <p:nvSpPr>
          <p:cNvPr id="37" name="Text Box 94"/>
          <p:cNvSpPr txBox="1">
            <a:spLocks noChangeArrowheads="1"/>
          </p:cNvSpPr>
          <p:nvPr>
            <p:custDataLst>
              <p:tags r:id="rId6"/>
            </p:custDataLst>
          </p:nvPr>
        </p:nvSpPr>
        <p:spPr bwMode="auto">
          <a:xfrm>
            <a:off x="1632642" y="6363254"/>
            <a:ext cx="1710160" cy="307777"/>
          </a:xfrm>
          <a:prstGeom prst="rect">
            <a:avLst/>
          </a:prstGeom>
          <a:noFill/>
          <a:ln w="9525">
            <a:noFill/>
            <a:miter lim="800000"/>
            <a:headEnd/>
            <a:tailEnd/>
          </a:ln>
        </p:spPr>
        <p:txBody>
          <a:bodyPr wrap="square" lIns="0" tIns="0" rIns="0" bIns="0">
            <a:spAutoFit/>
          </a:bodyPr>
          <a:lstStyle/>
          <a:p>
            <a:pPr algn="ctr" defTabSz="855663" eaLnBrk="0" hangingPunct="0"/>
            <a:r>
              <a:rPr lang="en-US" sz="1000" b="1" dirty="0" smtClean="0">
                <a:solidFill>
                  <a:schemeClr val="tx2"/>
                </a:solidFill>
                <a:latin typeface="Calibri" pitchFamily="34" charset="0"/>
              </a:rPr>
              <a:t>11-12 septembre 2017 </a:t>
            </a:r>
            <a:r>
              <a:rPr lang="en-US" sz="1000" b="1" dirty="0">
                <a:solidFill>
                  <a:schemeClr val="tx2"/>
                </a:solidFill>
                <a:latin typeface="Calibri" pitchFamily="34" charset="0"/>
              </a:rPr>
              <a:t>(</a:t>
            </a:r>
            <a:r>
              <a:rPr lang="fr-FR" sz="1000" b="1" dirty="0">
                <a:solidFill>
                  <a:schemeClr val="tx2"/>
                </a:solidFill>
                <a:latin typeface="Calibri" pitchFamily="34" charset="0"/>
              </a:rPr>
              <a:t>deuxième réunion du </a:t>
            </a:r>
            <a:r>
              <a:rPr lang="fr-FR" sz="1000" b="1" dirty="0" smtClean="0">
                <a:solidFill>
                  <a:schemeClr val="tx2"/>
                </a:solidFill>
                <a:latin typeface="Calibri" pitchFamily="34" charset="0"/>
              </a:rPr>
              <a:t>GTC-SFP</a:t>
            </a:r>
            <a:r>
              <a:rPr lang="en-US" sz="1000" dirty="0">
                <a:solidFill>
                  <a:schemeClr val="tx2"/>
                </a:solidFill>
                <a:latin typeface="Calibri" pitchFamily="34" charset="0"/>
              </a:rPr>
              <a:t>)</a:t>
            </a:r>
          </a:p>
        </p:txBody>
      </p:sp>
      <p:grpSp>
        <p:nvGrpSpPr>
          <p:cNvPr id="46" name="Group 45"/>
          <p:cNvGrpSpPr/>
          <p:nvPr/>
        </p:nvGrpSpPr>
        <p:grpSpPr>
          <a:xfrm>
            <a:off x="3682563" y="1160808"/>
            <a:ext cx="1753533" cy="540000"/>
            <a:chOff x="3807" y="0"/>
            <a:chExt cx="2159345" cy="792086"/>
          </a:xfrm>
        </p:grpSpPr>
        <p:sp>
          <p:nvSpPr>
            <p:cNvPr id="47" name="Chevron 46"/>
            <p:cNvSpPr/>
            <p:nvPr/>
          </p:nvSpPr>
          <p:spPr>
            <a:xfrm>
              <a:off x="3807" y="0"/>
              <a:ext cx="2159345" cy="792086"/>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Chevron 4"/>
            <p:cNvSpPr/>
            <p:nvPr/>
          </p:nvSpPr>
          <p:spPr>
            <a:xfrm>
              <a:off x="225355" y="0"/>
              <a:ext cx="1749204" cy="7920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fr-FR" sz="1000" dirty="0"/>
                <a:t>PRÉPARATION DE LA TROISIÈME RÉUNION </a:t>
              </a:r>
              <a:r>
                <a:rPr lang="fr-FR" sz="1000" dirty="0" smtClean="0"/>
                <a:t/>
              </a:r>
              <a:br>
                <a:rPr lang="fr-FR" sz="1000" dirty="0" smtClean="0"/>
              </a:br>
              <a:r>
                <a:rPr lang="fr-FR" sz="1000" dirty="0" smtClean="0"/>
                <a:t>DU </a:t>
              </a:r>
              <a:r>
                <a:rPr lang="fr-FR" sz="1000" dirty="0"/>
                <a:t>GTC-SFP</a:t>
              </a:r>
              <a:endParaRPr lang="en-US" sz="1000" b="1" kern="1200" dirty="0"/>
            </a:p>
          </p:txBody>
        </p:sp>
      </p:grpSp>
      <p:sp>
        <p:nvSpPr>
          <p:cNvPr id="49" name="Rectangle 48"/>
          <p:cNvSpPr/>
          <p:nvPr/>
        </p:nvSpPr>
        <p:spPr>
          <a:xfrm>
            <a:off x="3757940" y="1987236"/>
            <a:ext cx="1534255" cy="2397464"/>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marL="84138" lvl="0" indent="-84138">
              <a:buFont typeface="Arial" panose="020B0604020202020204" pitchFamily="34" charset="0"/>
              <a:buChar char="•"/>
            </a:pPr>
            <a:r>
              <a:rPr lang="fr-FR" sz="1000" dirty="0">
                <a:solidFill>
                  <a:schemeClr val="tx2"/>
                </a:solidFill>
              </a:rPr>
              <a:t>Rapport sur la deuxième consultation</a:t>
            </a:r>
            <a:endParaRPr lang="en-GB" sz="1000" dirty="0">
              <a:solidFill>
                <a:schemeClr val="tx2"/>
              </a:solidFill>
            </a:endParaRPr>
          </a:p>
          <a:p>
            <a:pPr marL="84138" lvl="0" indent="-84138">
              <a:spcBef>
                <a:spcPts val="200"/>
              </a:spcBef>
              <a:buFont typeface="Arial" panose="020B0604020202020204" pitchFamily="34" charset="0"/>
              <a:buChar char="•"/>
            </a:pPr>
            <a:r>
              <a:rPr lang="fr-FR" sz="1000" dirty="0">
                <a:solidFill>
                  <a:schemeClr val="tx2"/>
                </a:solidFill>
              </a:rPr>
              <a:t>Présentation des résultats et produits </a:t>
            </a:r>
            <a:r>
              <a:rPr lang="fr-FR" sz="1000" dirty="0" smtClean="0">
                <a:solidFill>
                  <a:schemeClr val="tx2"/>
                </a:solidFill>
              </a:rPr>
              <a:t>sectoriels/</a:t>
            </a:r>
            <a:br>
              <a:rPr lang="fr-FR" sz="1000" dirty="0" smtClean="0">
                <a:solidFill>
                  <a:schemeClr val="tx2"/>
                </a:solidFill>
              </a:rPr>
            </a:br>
            <a:r>
              <a:rPr lang="fr-FR" sz="1000" dirty="0" smtClean="0">
                <a:solidFill>
                  <a:schemeClr val="tx2"/>
                </a:solidFill>
              </a:rPr>
              <a:t>intersectoriels </a:t>
            </a:r>
            <a:r>
              <a:rPr lang="fr-FR" sz="1000" dirty="0">
                <a:solidFill>
                  <a:schemeClr val="tx2"/>
                </a:solidFill>
              </a:rPr>
              <a:t>révisés</a:t>
            </a:r>
            <a:endParaRPr lang="en-GB" sz="1000" dirty="0">
              <a:solidFill>
                <a:schemeClr val="tx2"/>
              </a:solidFill>
            </a:endParaRPr>
          </a:p>
          <a:p>
            <a:pPr marL="84138" lvl="0" indent="-84138">
              <a:spcBef>
                <a:spcPts val="200"/>
              </a:spcBef>
              <a:buFont typeface="Arial" panose="020B0604020202020204" pitchFamily="34" charset="0"/>
              <a:buChar char="•"/>
            </a:pPr>
            <a:r>
              <a:rPr lang="fr-FR" sz="1000" dirty="0">
                <a:solidFill>
                  <a:schemeClr val="tx2"/>
                </a:solidFill>
              </a:rPr>
              <a:t>Contribution à la CMDT-17</a:t>
            </a:r>
            <a:endParaRPr lang="en-GB" sz="1000" dirty="0">
              <a:solidFill>
                <a:schemeClr val="tx2"/>
              </a:solidFill>
            </a:endParaRPr>
          </a:p>
          <a:p>
            <a:pPr marL="84138" lvl="0" indent="-84138">
              <a:spcBef>
                <a:spcPts val="200"/>
              </a:spcBef>
              <a:buFont typeface="Arial" panose="020B0604020202020204" pitchFamily="34" charset="0"/>
              <a:buChar char="•"/>
            </a:pPr>
            <a:r>
              <a:rPr lang="fr-FR" sz="1000" dirty="0">
                <a:solidFill>
                  <a:schemeClr val="tx2"/>
                </a:solidFill>
              </a:rPr>
              <a:t>Rédaction du texte du plan stratégique</a:t>
            </a:r>
            <a:endParaRPr lang="en-GB" sz="1000" dirty="0">
              <a:solidFill>
                <a:schemeClr val="tx2"/>
              </a:solidFill>
            </a:endParaRPr>
          </a:p>
          <a:p>
            <a:pPr marL="84138" lvl="0" indent="-84138">
              <a:spcBef>
                <a:spcPts val="200"/>
              </a:spcBef>
              <a:buFont typeface="Arial" panose="020B0604020202020204" pitchFamily="34" charset="0"/>
              <a:buChar char="•"/>
            </a:pPr>
            <a:r>
              <a:rPr lang="fr-FR" sz="1000" dirty="0">
                <a:solidFill>
                  <a:schemeClr val="tx2"/>
                </a:solidFill>
              </a:rPr>
              <a:t>Projet </a:t>
            </a:r>
            <a:r>
              <a:rPr lang="fr-FR" sz="1000" dirty="0" smtClean="0">
                <a:solidFill>
                  <a:schemeClr val="tx2"/>
                </a:solidFill>
              </a:rPr>
              <a:t>d'analyse </a:t>
            </a:r>
            <a:r>
              <a:rPr lang="fr-FR" sz="1000" dirty="0">
                <a:solidFill>
                  <a:schemeClr val="tx2"/>
                </a:solidFill>
              </a:rPr>
              <a:t>de </a:t>
            </a:r>
            <a:r>
              <a:rPr lang="fr-FR" sz="1000" dirty="0" smtClean="0">
                <a:solidFill>
                  <a:schemeClr val="tx2"/>
                </a:solidFill>
              </a:rPr>
              <a:t>situation/stratégique</a:t>
            </a:r>
            <a:endParaRPr lang="en-GB" sz="1000" dirty="0">
              <a:solidFill>
                <a:schemeClr val="tx2"/>
              </a:solidFill>
            </a:endParaRPr>
          </a:p>
          <a:p>
            <a:pPr marL="84138" lvl="0" indent="-84138">
              <a:spcBef>
                <a:spcPts val="200"/>
              </a:spcBef>
              <a:buFont typeface="Arial" panose="020B0604020202020204" pitchFamily="34" charset="0"/>
              <a:buChar char="•"/>
            </a:pPr>
            <a:r>
              <a:rPr lang="fr-FR" sz="1000" dirty="0">
                <a:solidFill>
                  <a:schemeClr val="tx2"/>
                </a:solidFill>
              </a:rPr>
              <a:t>Proposition relative aux cibles</a:t>
            </a:r>
            <a:endParaRPr lang="en-GB" sz="1000" dirty="0">
              <a:solidFill>
                <a:schemeClr val="tx2"/>
              </a:solidFill>
            </a:endParaRPr>
          </a:p>
          <a:p>
            <a:pPr marL="84138" indent="-84138">
              <a:spcBef>
                <a:spcPts val="200"/>
              </a:spcBef>
              <a:buFont typeface="Arial" panose="020B0604020202020204" pitchFamily="34" charset="0"/>
              <a:buChar char="•"/>
            </a:pPr>
            <a:r>
              <a:rPr lang="fr-FR" sz="1000" dirty="0">
                <a:solidFill>
                  <a:schemeClr val="tx2"/>
                </a:solidFill>
              </a:rPr>
              <a:t>Projet de révision de Résolutions</a:t>
            </a:r>
            <a:endParaRPr lang="en-US" sz="1000" dirty="0">
              <a:solidFill>
                <a:schemeClr val="tx2"/>
              </a:solidFill>
            </a:endParaRPr>
          </a:p>
        </p:txBody>
      </p:sp>
      <p:sp>
        <p:nvSpPr>
          <p:cNvPr id="50" name="Rectangle 49"/>
          <p:cNvSpPr/>
          <p:nvPr/>
        </p:nvSpPr>
        <p:spPr>
          <a:xfrm>
            <a:off x="3757941" y="4623084"/>
            <a:ext cx="1525005" cy="1368000"/>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marL="72000" indent="-72000">
              <a:lnSpc>
                <a:spcPct val="90000"/>
              </a:lnSpc>
              <a:spcAft>
                <a:spcPts val="600"/>
              </a:spcAft>
              <a:buFont typeface="Arial" pitchFamily="34" charset="0"/>
              <a:buChar char="•"/>
            </a:pPr>
            <a:r>
              <a:rPr lang="fr-FR" sz="1000" b="1" dirty="0">
                <a:solidFill>
                  <a:schemeClr val="tx2"/>
                </a:solidFill>
              </a:rPr>
              <a:t>Projet de texte du plan stratégique (y compris analyse de situation)</a:t>
            </a:r>
            <a:endParaRPr lang="en-US" sz="1000" b="1" dirty="0" smtClean="0">
              <a:solidFill>
                <a:schemeClr val="tx2"/>
              </a:solidFill>
            </a:endParaRPr>
          </a:p>
          <a:p>
            <a:pPr marL="72000" indent="-72000">
              <a:lnSpc>
                <a:spcPct val="90000"/>
              </a:lnSpc>
              <a:spcAft>
                <a:spcPts val="600"/>
              </a:spcAft>
              <a:buFont typeface="Arial" pitchFamily="34" charset="0"/>
              <a:buChar char="•"/>
            </a:pPr>
            <a:r>
              <a:rPr lang="fr-FR" sz="1000" b="1" dirty="0">
                <a:solidFill>
                  <a:schemeClr val="tx2"/>
                </a:solidFill>
              </a:rPr>
              <a:t>Projets de Résolution révisée</a:t>
            </a:r>
            <a:endParaRPr lang="en-US" sz="1000" b="1" dirty="0" smtClean="0">
              <a:solidFill>
                <a:schemeClr val="tx2"/>
              </a:solidFill>
            </a:endParaRPr>
          </a:p>
          <a:p>
            <a:pPr marL="72000" indent="-72000">
              <a:lnSpc>
                <a:spcPct val="90000"/>
              </a:lnSpc>
              <a:spcAft>
                <a:spcPts val="600"/>
              </a:spcAft>
              <a:buFont typeface="Arial" pitchFamily="34" charset="0"/>
              <a:buChar char="•"/>
            </a:pPr>
            <a:r>
              <a:rPr lang="fr-FR" sz="1000" b="1" dirty="0">
                <a:solidFill>
                  <a:schemeClr val="tx2"/>
                </a:solidFill>
              </a:rPr>
              <a:t>Documents soumis à la troisième réunion du </a:t>
            </a:r>
            <a:r>
              <a:rPr lang="fr-FR" sz="1000" b="1" dirty="0" smtClean="0">
                <a:solidFill>
                  <a:schemeClr val="tx2"/>
                </a:solidFill>
              </a:rPr>
              <a:t/>
            </a:r>
            <a:br>
              <a:rPr lang="fr-FR" sz="1000" b="1" dirty="0" smtClean="0">
                <a:solidFill>
                  <a:schemeClr val="tx2"/>
                </a:solidFill>
              </a:rPr>
            </a:br>
            <a:r>
              <a:rPr lang="fr-FR" sz="1000" b="1" dirty="0" smtClean="0">
                <a:solidFill>
                  <a:schemeClr val="tx2"/>
                </a:solidFill>
              </a:rPr>
              <a:t>GTC-SFP</a:t>
            </a:r>
            <a:endParaRPr lang="en-US" sz="1000" b="1" dirty="0" smtClean="0">
              <a:solidFill>
                <a:schemeClr val="tx2"/>
              </a:solidFill>
            </a:endParaRPr>
          </a:p>
        </p:txBody>
      </p:sp>
      <p:grpSp>
        <p:nvGrpSpPr>
          <p:cNvPr id="51" name="Group 50"/>
          <p:cNvGrpSpPr/>
          <p:nvPr/>
        </p:nvGrpSpPr>
        <p:grpSpPr>
          <a:xfrm>
            <a:off x="2358041" y="1150840"/>
            <a:ext cx="1612523" cy="549968"/>
            <a:chOff x="2101458" y="-14621"/>
            <a:chExt cx="1985701" cy="806707"/>
          </a:xfrm>
        </p:grpSpPr>
        <p:sp>
          <p:nvSpPr>
            <p:cNvPr id="52" name="Chevron 51"/>
            <p:cNvSpPr/>
            <p:nvPr/>
          </p:nvSpPr>
          <p:spPr>
            <a:xfrm>
              <a:off x="2132128" y="0"/>
              <a:ext cx="1955031" cy="792086"/>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3" name="Chevron 6"/>
            <p:cNvSpPr/>
            <p:nvPr/>
          </p:nvSpPr>
          <p:spPr>
            <a:xfrm>
              <a:off x="2101458" y="-14621"/>
              <a:ext cx="1940200" cy="7920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008" tIns="21336" rIns="21336" bIns="21336" numCol="1" spcCol="1270" anchor="ctr" anchorCtr="0">
              <a:noAutofit/>
            </a:bodyPr>
            <a:lstStyle/>
            <a:p>
              <a:pPr algn="ctr" defTabSz="711200">
                <a:lnSpc>
                  <a:spcPct val="90000"/>
                </a:lnSpc>
                <a:spcBef>
                  <a:spcPct val="0"/>
                </a:spcBef>
                <a:spcAft>
                  <a:spcPct val="35000"/>
                </a:spcAft>
              </a:pPr>
              <a:r>
                <a:rPr lang="fr-FR" sz="1000" dirty="0"/>
                <a:t>APPUI À LA DEUXIÈME CONSULTATION </a:t>
              </a:r>
              <a:r>
                <a:rPr lang="fr-FR" sz="1000" dirty="0" smtClean="0"/>
                <a:t/>
              </a:r>
              <a:br>
                <a:rPr lang="fr-FR" sz="1000" dirty="0" smtClean="0"/>
              </a:br>
              <a:r>
                <a:rPr lang="fr-FR" sz="1000" dirty="0" smtClean="0"/>
                <a:t>PUBLIQUE </a:t>
              </a:r>
              <a:r>
                <a:rPr lang="fr-FR" sz="1000" dirty="0"/>
                <a:t>DU GTC-SFP</a:t>
              </a:r>
              <a:endParaRPr lang="en-US" sz="1000" dirty="0"/>
            </a:p>
          </p:txBody>
        </p:sp>
      </p:grpSp>
      <p:sp>
        <p:nvSpPr>
          <p:cNvPr id="54" name="Text Box 94"/>
          <p:cNvSpPr txBox="1">
            <a:spLocks noChangeArrowheads="1"/>
          </p:cNvSpPr>
          <p:nvPr>
            <p:custDataLst>
              <p:tags r:id="rId7"/>
            </p:custDataLst>
          </p:nvPr>
        </p:nvSpPr>
        <p:spPr bwMode="auto">
          <a:xfrm>
            <a:off x="4546563" y="6363253"/>
            <a:ext cx="1777627" cy="307777"/>
          </a:xfrm>
          <a:prstGeom prst="rect">
            <a:avLst/>
          </a:prstGeom>
          <a:noFill/>
          <a:ln w="9525">
            <a:noFill/>
            <a:miter lim="800000"/>
            <a:headEnd/>
            <a:tailEnd/>
          </a:ln>
        </p:spPr>
        <p:txBody>
          <a:bodyPr wrap="square" lIns="0" tIns="0" rIns="0" bIns="0">
            <a:spAutoFit/>
          </a:bodyPr>
          <a:lstStyle/>
          <a:p>
            <a:pPr algn="ctr" defTabSz="855663" eaLnBrk="0" hangingPunct="0"/>
            <a:r>
              <a:rPr lang="en-US" sz="1000" b="1" dirty="0" smtClean="0">
                <a:solidFill>
                  <a:schemeClr val="tx2"/>
                </a:solidFill>
                <a:latin typeface="Calibri" pitchFamily="34" charset="0"/>
              </a:rPr>
              <a:t>Fin janvier 2018 </a:t>
            </a:r>
            <a:br>
              <a:rPr lang="en-US" sz="1000" b="1" dirty="0" smtClean="0">
                <a:solidFill>
                  <a:schemeClr val="tx2"/>
                </a:solidFill>
                <a:latin typeface="Calibri" pitchFamily="34" charset="0"/>
              </a:rPr>
            </a:br>
            <a:r>
              <a:rPr lang="en-US" sz="1000" b="1" dirty="0" smtClean="0">
                <a:solidFill>
                  <a:schemeClr val="tx2"/>
                </a:solidFill>
                <a:latin typeface="Calibri" pitchFamily="34" charset="0"/>
              </a:rPr>
              <a:t>(</a:t>
            </a:r>
            <a:r>
              <a:rPr lang="fr-FR" sz="1000" b="1" dirty="0">
                <a:solidFill>
                  <a:schemeClr val="tx2"/>
                </a:solidFill>
                <a:latin typeface="Calibri" pitchFamily="34" charset="0"/>
              </a:rPr>
              <a:t>troisième réunion du GTC-SFP</a:t>
            </a:r>
            <a:r>
              <a:rPr lang="en-US" sz="1000" b="1" dirty="0">
                <a:solidFill>
                  <a:schemeClr val="tx2"/>
                </a:solidFill>
                <a:latin typeface="Calibri" pitchFamily="34" charset="0"/>
              </a:rPr>
              <a:t>)</a:t>
            </a:r>
          </a:p>
        </p:txBody>
      </p:sp>
      <p:sp>
        <p:nvSpPr>
          <p:cNvPr id="55" name="AutoShape 33"/>
          <p:cNvSpPr>
            <a:spLocks noChangeArrowheads="1"/>
          </p:cNvSpPr>
          <p:nvPr>
            <p:custDataLst>
              <p:tags r:id="rId8"/>
            </p:custDataLst>
          </p:nvPr>
        </p:nvSpPr>
        <p:spPr bwMode="auto">
          <a:xfrm>
            <a:off x="5226546" y="6148677"/>
            <a:ext cx="209550" cy="182562"/>
          </a:xfrm>
          <a:prstGeom prst="triangle">
            <a:avLst>
              <a:gd name="adj" fmla="val 50000"/>
            </a:avLst>
          </a:prstGeom>
          <a:solidFill>
            <a:schemeClr val="accent2"/>
          </a:solidFill>
          <a:ln w="9525">
            <a:noFill/>
            <a:miter lim="800000"/>
            <a:headEnd/>
            <a:tailEnd/>
          </a:ln>
        </p:spPr>
        <p:txBody>
          <a:bodyPr wrap="none" lIns="45720" rIns="45720" anchor="ctr"/>
          <a:lstStyle/>
          <a:p>
            <a:pPr algn="ctr" eaLnBrk="0" hangingPunct="0"/>
            <a:endParaRPr lang="en-US" sz="1400" b="1" dirty="0">
              <a:solidFill>
                <a:schemeClr val="bg2"/>
              </a:solidFill>
            </a:endParaRPr>
          </a:p>
        </p:txBody>
      </p:sp>
      <p:sp>
        <p:nvSpPr>
          <p:cNvPr id="56" name="Text Box 94"/>
          <p:cNvSpPr txBox="1">
            <a:spLocks noChangeArrowheads="1"/>
          </p:cNvSpPr>
          <p:nvPr>
            <p:custDataLst>
              <p:tags r:id="rId9"/>
            </p:custDataLst>
          </p:nvPr>
        </p:nvSpPr>
        <p:spPr bwMode="auto">
          <a:xfrm>
            <a:off x="6847118" y="6372036"/>
            <a:ext cx="1901346" cy="307777"/>
          </a:xfrm>
          <a:prstGeom prst="rect">
            <a:avLst/>
          </a:prstGeom>
          <a:noFill/>
          <a:ln w="9525">
            <a:noFill/>
            <a:miter lim="800000"/>
            <a:headEnd/>
            <a:tailEnd/>
          </a:ln>
        </p:spPr>
        <p:txBody>
          <a:bodyPr wrap="square" lIns="0" tIns="0" rIns="0" bIns="0">
            <a:spAutoFit/>
          </a:bodyPr>
          <a:lstStyle/>
          <a:p>
            <a:pPr algn="ctr" defTabSz="855663" eaLnBrk="0" hangingPunct="0"/>
            <a:r>
              <a:rPr lang="en-US" sz="1000" b="1" dirty="0" smtClean="0">
                <a:solidFill>
                  <a:schemeClr val="tx2"/>
                </a:solidFill>
                <a:latin typeface="Calibri" pitchFamily="34" charset="0"/>
              </a:rPr>
              <a:t>Avril/session de 2018 du Conseil (quatrième reunion du GTC-SFP)</a:t>
            </a:r>
            <a:endParaRPr lang="en-US" sz="1000" b="1" dirty="0">
              <a:solidFill>
                <a:schemeClr val="tx2"/>
              </a:solidFill>
              <a:latin typeface="Calibri" pitchFamily="34" charset="0"/>
            </a:endParaRPr>
          </a:p>
        </p:txBody>
      </p:sp>
      <p:sp>
        <p:nvSpPr>
          <p:cNvPr id="57" name="AutoShape 33"/>
          <p:cNvSpPr>
            <a:spLocks noChangeArrowheads="1"/>
          </p:cNvSpPr>
          <p:nvPr>
            <p:custDataLst>
              <p:tags r:id="rId10"/>
            </p:custDataLst>
          </p:nvPr>
        </p:nvSpPr>
        <p:spPr bwMode="auto">
          <a:xfrm>
            <a:off x="7740352" y="6157459"/>
            <a:ext cx="209550" cy="182562"/>
          </a:xfrm>
          <a:prstGeom prst="triangle">
            <a:avLst>
              <a:gd name="adj" fmla="val 50000"/>
            </a:avLst>
          </a:prstGeom>
          <a:solidFill>
            <a:schemeClr val="accent2"/>
          </a:solidFill>
          <a:ln w="9525">
            <a:noFill/>
            <a:miter lim="800000"/>
            <a:headEnd/>
            <a:tailEnd/>
          </a:ln>
        </p:spPr>
        <p:txBody>
          <a:bodyPr wrap="none" lIns="45720" rIns="45720" anchor="ctr"/>
          <a:lstStyle/>
          <a:p>
            <a:pPr algn="ctr" eaLnBrk="0" hangingPunct="0"/>
            <a:endParaRPr lang="en-US" sz="1400" b="1" dirty="0">
              <a:solidFill>
                <a:schemeClr val="bg2"/>
              </a:solidFill>
            </a:endParaRPr>
          </a:p>
        </p:txBody>
      </p:sp>
    </p:spTree>
    <p:extLst>
      <p:ext uri="{BB962C8B-B14F-4D97-AF65-F5344CB8AC3E}">
        <p14:creationId xmlns:p14="http://schemas.microsoft.com/office/powerpoint/2010/main" val="7559636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Risque</a:t>
            </a:r>
            <a:r>
              <a:rPr lang="en-US" dirty="0" smtClean="0"/>
              <a:t> </a:t>
            </a:r>
            <a:r>
              <a:rPr lang="en-US" dirty="0" err="1" smtClean="0"/>
              <a:t>stratégique</a:t>
            </a:r>
            <a:r>
              <a:rPr lang="en-US" dirty="0" smtClean="0"/>
              <a:t>  3</a:t>
            </a:r>
            <a:endParaRPr lang="en-US"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30</a:t>
            </a:fld>
            <a:endParaRPr lang="en-US"/>
          </a:p>
        </p:txBody>
      </p:sp>
      <p:sp>
        <p:nvSpPr>
          <p:cNvPr id="5" name="TextBox 4"/>
          <p:cNvSpPr txBox="1"/>
          <p:nvPr/>
        </p:nvSpPr>
        <p:spPr>
          <a:xfrm>
            <a:off x="609600" y="1340768"/>
            <a:ext cx="7850832" cy="5474182"/>
          </a:xfrm>
          <a:prstGeom prst="rect">
            <a:avLst/>
          </a:prstGeom>
          <a:solidFill>
            <a:srgbClr val="FFFFFF"/>
          </a:solidFill>
          <a:ln>
            <a:noFill/>
          </a:ln>
        </p:spPr>
        <p:txBody>
          <a:bodyPr wrap="square" lIns="72000" tIns="36000" rIns="72000" bIns="36000" rtlCol="0">
            <a:spAutoFit/>
          </a:bodyPr>
          <a:lstStyle>
            <a:defPPr>
              <a:defRPr lang="en-US"/>
            </a:defPPr>
            <a:lvl1pPr>
              <a:lnSpc>
                <a:spcPct val="90000"/>
              </a:lnSpc>
              <a:defRPr b="1"/>
            </a:lvl1pPr>
          </a:lstStyle>
          <a:p>
            <a:r>
              <a:rPr lang="en-US" sz="2400" b="0" cap="small" dirty="0" err="1" smtClean="0">
                <a:solidFill>
                  <a:srgbClr val="C00000"/>
                </a:solidFill>
              </a:rPr>
              <a:t>Risque</a:t>
            </a:r>
            <a:r>
              <a:rPr lang="en-US" sz="2400" b="0" cap="small" dirty="0" smtClean="0">
                <a:solidFill>
                  <a:srgbClr val="C00000"/>
                </a:solidFill>
              </a:rPr>
              <a:t> </a:t>
            </a:r>
          </a:p>
          <a:p>
            <a:endParaRPr lang="en-US" sz="2400" b="0" cap="small" dirty="0" smtClean="0">
              <a:solidFill>
                <a:srgbClr val="C00000"/>
              </a:solidFill>
            </a:endParaRPr>
          </a:p>
          <a:p>
            <a:pPr marL="180000" indent="-180000">
              <a:buClr>
                <a:schemeClr val="accent2"/>
              </a:buClr>
              <a:buSzPct val="70000"/>
              <a:buFont typeface="Wingdings" panose="05000000000000000000" pitchFamily="2" charset="2"/>
              <a:buChar char=""/>
            </a:pPr>
            <a:r>
              <a:rPr lang="en-US" sz="2400" dirty="0" smtClean="0"/>
              <a:t> </a:t>
            </a:r>
            <a:r>
              <a:rPr lang="en-US" sz="2400" dirty="0" err="1" smtClean="0"/>
              <a:t>Incapacité</a:t>
            </a:r>
            <a:r>
              <a:rPr lang="en-US" sz="2400" dirty="0" smtClean="0"/>
              <a:t> de </a:t>
            </a:r>
            <a:r>
              <a:rPr lang="en-US" sz="2400" dirty="0" err="1" smtClean="0"/>
              <a:t>répondre</a:t>
            </a:r>
            <a:r>
              <a:rPr lang="en-US" sz="2400" dirty="0" smtClean="0"/>
              <a:t> </a:t>
            </a:r>
            <a:r>
              <a:rPr lang="en-US" sz="2400" dirty="0" err="1" smtClean="0"/>
              <a:t>rapidement</a:t>
            </a:r>
            <a:r>
              <a:rPr lang="en-US" sz="2400" dirty="0" smtClean="0"/>
              <a:t> aux nouveaux </a:t>
            </a:r>
            <a:r>
              <a:rPr lang="en-US" sz="2400" dirty="0" err="1" smtClean="0"/>
              <a:t>besoins</a:t>
            </a:r>
            <a:r>
              <a:rPr lang="en-US" sz="2400" dirty="0" smtClean="0"/>
              <a:t> et </a:t>
            </a:r>
            <a:r>
              <a:rPr lang="en-US" sz="2400" dirty="0" err="1" smtClean="0"/>
              <a:t>d'innover</a:t>
            </a:r>
            <a:r>
              <a:rPr lang="en-US" sz="2400" dirty="0" smtClean="0"/>
              <a:t> </a:t>
            </a:r>
            <a:r>
              <a:rPr lang="en-US" sz="2400" dirty="0" err="1" smtClean="0"/>
              <a:t>suffisamment</a:t>
            </a:r>
            <a:endParaRPr lang="en-US" sz="2400" dirty="0" smtClean="0"/>
          </a:p>
          <a:p>
            <a:pPr marL="360000" lvl="1" indent="-180000">
              <a:buClr>
                <a:schemeClr val="accent2"/>
              </a:buClr>
              <a:buSzPct val="70000"/>
              <a:buFont typeface="Wingdings" panose="05000000000000000000" pitchFamily="2" charset="2"/>
              <a:buChar char=""/>
            </a:pPr>
            <a:r>
              <a:rPr lang="en-US" sz="2400" dirty="0" smtClean="0"/>
              <a:t> </a:t>
            </a:r>
            <a:r>
              <a:rPr lang="en-US" sz="2400" dirty="0" err="1" smtClean="0"/>
              <a:t>Risque</a:t>
            </a:r>
            <a:r>
              <a:rPr lang="en-US" sz="2400" dirty="0" smtClean="0"/>
              <a:t> </a:t>
            </a:r>
            <a:r>
              <a:rPr lang="en-US" sz="2400" dirty="0" err="1" smtClean="0"/>
              <a:t>d'absence</a:t>
            </a:r>
            <a:r>
              <a:rPr lang="en-US" sz="2400" dirty="0" smtClean="0"/>
              <a:t> de </a:t>
            </a:r>
            <a:r>
              <a:rPr lang="en-US" sz="2400" dirty="0" err="1" smtClean="0"/>
              <a:t>réactivité</a:t>
            </a:r>
            <a:r>
              <a:rPr lang="en-US" sz="2400" dirty="0" smtClean="0"/>
              <a:t> qui se </a:t>
            </a:r>
            <a:r>
              <a:rPr lang="en-US" sz="2400" dirty="0" err="1" smtClean="0"/>
              <a:t>traduirait</a:t>
            </a:r>
            <a:r>
              <a:rPr lang="en-US" sz="2400" dirty="0" smtClean="0"/>
              <a:t> par un </a:t>
            </a:r>
            <a:r>
              <a:rPr lang="en-US" sz="2400" dirty="0" err="1" smtClean="0"/>
              <a:t>désengagement</a:t>
            </a:r>
            <a:r>
              <a:rPr lang="en-US" sz="2400" dirty="0" smtClean="0"/>
              <a:t> des </a:t>
            </a:r>
            <a:r>
              <a:rPr lang="en-US" sz="2400" dirty="0" err="1" smtClean="0"/>
              <a:t>membres</a:t>
            </a:r>
            <a:r>
              <a:rPr lang="en-US" sz="2400" dirty="0" smtClean="0"/>
              <a:t> et </a:t>
            </a:r>
            <a:r>
              <a:rPr lang="en-US" sz="2400" dirty="0" err="1" smtClean="0"/>
              <a:t>d'autres</a:t>
            </a:r>
            <a:r>
              <a:rPr lang="en-US" sz="2400" dirty="0" smtClean="0"/>
              <a:t> parties </a:t>
            </a:r>
            <a:r>
              <a:rPr lang="en-US" sz="2400" dirty="0" err="1" smtClean="0"/>
              <a:t>prenantes</a:t>
            </a:r>
            <a:endParaRPr lang="en-US" sz="2400" dirty="0" smtClean="0"/>
          </a:p>
          <a:p>
            <a:pPr marL="360000" lvl="1" indent="-180000">
              <a:buClr>
                <a:schemeClr val="accent2"/>
              </a:buClr>
              <a:buSzPct val="70000"/>
              <a:buFont typeface="Wingdings" panose="05000000000000000000" pitchFamily="2" charset="2"/>
              <a:buChar char=""/>
            </a:pPr>
            <a:r>
              <a:rPr lang="en-US" sz="2400" dirty="0" smtClean="0"/>
              <a:t> </a:t>
            </a:r>
            <a:r>
              <a:rPr lang="en-US" sz="2400" dirty="0" err="1" smtClean="0"/>
              <a:t>Risque</a:t>
            </a:r>
            <a:r>
              <a:rPr lang="en-US" sz="2400" dirty="0" smtClean="0"/>
              <a:t> d'être </a:t>
            </a:r>
            <a:r>
              <a:rPr lang="en-US" sz="2400" dirty="0" err="1" smtClean="0"/>
              <a:t>laissé</a:t>
            </a:r>
            <a:r>
              <a:rPr lang="en-US" sz="2400" dirty="0" smtClean="0"/>
              <a:t> de </a:t>
            </a:r>
            <a:r>
              <a:rPr lang="en-US" sz="2400" dirty="0" err="1" smtClean="0"/>
              <a:t>côté</a:t>
            </a:r>
            <a:r>
              <a:rPr lang="en-US" sz="2400" dirty="0" smtClean="0"/>
              <a:t> </a:t>
            </a:r>
            <a:endParaRPr lang="en-US" sz="2400" b="0" cap="small" dirty="0" smtClean="0">
              <a:solidFill>
                <a:schemeClr val="accent6"/>
              </a:solidFill>
            </a:endParaRPr>
          </a:p>
          <a:p>
            <a:pPr>
              <a:lnSpc>
                <a:spcPct val="100000"/>
              </a:lnSpc>
              <a:spcBef>
                <a:spcPts val="600"/>
              </a:spcBef>
            </a:pPr>
            <a:r>
              <a:rPr lang="en-US" sz="2400" b="0" cap="small" dirty="0" err="1">
                <a:solidFill>
                  <a:schemeClr val="accent6"/>
                </a:solidFill>
              </a:rPr>
              <a:t>Stratégie</a:t>
            </a:r>
            <a:r>
              <a:rPr lang="en-US" sz="2400" b="0" cap="small" dirty="0">
                <a:solidFill>
                  <a:schemeClr val="accent6"/>
                </a:solidFill>
              </a:rPr>
              <a:t> </a:t>
            </a:r>
            <a:r>
              <a:rPr lang="en-US" sz="2400" b="0" cap="small" dirty="0" err="1" smtClean="0">
                <a:solidFill>
                  <a:schemeClr val="accent6"/>
                </a:solidFill>
              </a:rPr>
              <a:t>d'atténuation</a:t>
            </a:r>
            <a:r>
              <a:rPr lang="en-US" sz="2400" b="0" cap="small" dirty="0" smtClean="0">
                <a:solidFill>
                  <a:schemeClr val="accent6"/>
                </a:solidFill>
              </a:rPr>
              <a:t> </a:t>
            </a:r>
            <a:r>
              <a:rPr lang="en-US" sz="2400" b="0" cap="small" dirty="0">
                <a:solidFill>
                  <a:schemeClr val="accent6"/>
                </a:solidFill>
              </a:rPr>
              <a:t>des </a:t>
            </a:r>
            <a:r>
              <a:rPr lang="en-US" sz="2400" b="0" cap="small" dirty="0" err="1">
                <a:solidFill>
                  <a:schemeClr val="accent6"/>
                </a:solidFill>
              </a:rPr>
              <a:t>risques</a:t>
            </a:r>
            <a:endParaRPr lang="en-US" sz="2400" b="0" cap="small" dirty="0">
              <a:solidFill>
                <a:schemeClr val="accent6"/>
              </a:solidFill>
            </a:endParaRPr>
          </a:p>
          <a:p>
            <a:pPr>
              <a:spcBef>
                <a:spcPts val="600"/>
              </a:spcBef>
            </a:pPr>
            <a:r>
              <a:rPr lang="en-US" sz="2400" b="0" dirty="0" smtClean="0"/>
              <a:t>- </a:t>
            </a:r>
            <a:r>
              <a:rPr lang="en-US" sz="2400" b="0" dirty="0" err="1" smtClean="0"/>
              <a:t>Evitement</a:t>
            </a:r>
            <a:r>
              <a:rPr lang="en-US" sz="2400" b="0" dirty="0" smtClean="0"/>
              <a:t> des </a:t>
            </a:r>
            <a:r>
              <a:rPr lang="en-US" sz="2400" b="0" dirty="0" err="1" smtClean="0"/>
              <a:t>risques</a:t>
            </a:r>
            <a:r>
              <a:rPr lang="en-US" sz="2400" b="0" dirty="0" smtClean="0"/>
              <a:t>: </a:t>
            </a:r>
            <a:r>
              <a:rPr lang="en-US" sz="2400" dirty="0" err="1" smtClean="0"/>
              <a:t>planifier</a:t>
            </a:r>
            <a:r>
              <a:rPr lang="en-US" sz="2400" dirty="0" smtClean="0"/>
              <a:t> </a:t>
            </a:r>
            <a:r>
              <a:rPr lang="en-US" sz="2400" dirty="0" err="1" smtClean="0"/>
              <a:t>l'avenir</a:t>
            </a:r>
            <a:r>
              <a:rPr lang="en-US" sz="2400" dirty="0" smtClean="0"/>
              <a:t> </a:t>
            </a:r>
            <a:r>
              <a:rPr lang="en-US" sz="2400" b="0" dirty="0" err="1" smtClean="0"/>
              <a:t>en</a:t>
            </a:r>
            <a:r>
              <a:rPr lang="en-US" sz="2400" b="0" dirty="0" smtClean="0"/>
              <a:t> </a:t>
            </a:r>
            <a:r>
              <a:rPr lang="en-US" sz="2400" b="0" dirty="0" err="1" smtClean="0"/>
              <a:t>faisant</a:t>
            </a:r>
            <a:r>
              <a:rPr lang="en-US" sz="2400" b="0" dirty="0" smtClean="0"/>
              <a:t> </a:t>
            </a:r>
            <a:r>
              <a:rPr lang="en-US" sz="2400" b="0" dirty="0" err="1" smtClean="0"/>
              <a:t>preuve</a:t>
            </a:r>
            <a:r>
              <a:rPr lang="en-US" sz="2400" b="0" dirty="0" smtClean="0"/>
              <a:t> de </a:t>
            </a:r>
            <a:r>
              <a:rPr lang="en-US" sz="2400" b="0" dirty="0" err="1" smtClean="0"/>
              <a:t>souplesse</a:t>
            </a:r>
            <a:r>
              <a:rPr lang="en-US" sz="2400" b="0" dirty="0" smtClean="0"/>
              <a:t>, de </a:t>
            </a:r>
            <a:r>
              <a:rPr lang="en-US" sz="2400" b="0" dirty="0" err="1" smtClean="0"/>
              <a:t>réactivité</a:t>
            </a:r>
            <a:r>
              <a:rPr lang="en-US" sz="2400" b="0" dirty="0" smtClean="0"/>
              <a:t> et </a:t>
            </a:r>
            <a:r>
              <a:rPr lang="en-US" sz="2400" b="0" dirty="0" err="1" smtClean="0"/>
              <a:t>d'innovation</a:t>
            </a:r>
            <a:endParaRPr lang="en-US" sz="2400" b="0" dirty="0" smtClean="0"/>
          </a:p>
          <a:p>
            <a:pPr>
              <a:spcBef>
                <a:spcPts val="600"/>
              </a:spcBef>
            </a:pPr>
            <a:r>
              <a:rPr lang="en-US" sz="2400" b="0" dirty="0" smtClean="0"/>
              <a:t>- Limitation des </a:t>
            </a:r>
            <a:r>
              <a:rPr lang="en-US" sz="2400" b="0" dirty="0" err="1" smtClean="0"/>
              <a:t>risques</a:t>
            </a:r>
            <a:r>
              <a:rPr lang="en-US" sz="2400" b="0" dirty="0" smtClean="0"/>
              <a:t>: </a:t>
            </a:r>
            <a:r>
              <a:rPr lang="en-US" sz="2400" b="0" dirty="0" err="1" smtClean="0"/>
              <a:t>définir</a:t>
            </a:r>
            <a:r>
              <a:rPr lang="en-US" sz="2400" b="0" dirty="0" smtClean="0"/>
              <a:t>, </a:t>
            </a:r>
            <a:r>
              <a:rPr lang="en-US" sz="2400" b="0" dirty="0" err="1" smtClean="0"/>
              <a:t>promouvoir</a:t>
            </a:r>
            <a:r>
              <a:rPr lang="en-US" sz="2400" b="0" dirty="0" smtClean="0"/>
              <a:t> et </a:t>
            </a:r>
            <a:r>
              <a:rPr lang="en-US" sz="2400" b="0" dirty="0" err="1" smtClean="0"/>
              <a:t>mettre</a:t>
            </a:r>
            <a:r>
              <a:rPr lang="en-US" sz="2400" b="0" dirty="0" smtClean="0"/>
              <a:t> en oeuvre </a:t>
            </a:r>
            <a:r>
              <a:rPr lang="en-US" sz="2400" b="0" dirty="0" err="1" smtClean="0"/>
              <a:t>une</a:t>
            </a:r>
            <a:r>
              <a:rPr lang="en-US" sz="2400" b="0" dirty="0" smtClean="0"/>
              <a:t> </a:t>
            </a:r>
            <a:r>
              <a:rPr lang="en-US" sz="2400" dirty="0" smtClean="0"/>
              <a:t>culture de </a:t>
            </a:r>
            <a:r>
              <a:rPr lang="en-US" sz="2400" dirty="0" err="1" smtClean="0"/>
              <a:t>l'organisation</a:t>
            </a:r>
            <a:r>
              <a:rPr lang="en-US" sz="2400" dirty="0" smtClean="0"/>
              <a:t> </a:t>
            </a:r>
            <a:r>
              <a:rPr lang="en-US" sz="2400" dirty="0" err="1" smtClean="0"/>
              <a:t>adaptée</a:t>
            </a:r>
            <a:endParaRPr lang="en-US" sz="2400" dirty="0" smtClean="0"/>
          </a:p>
          <a:p>
            <a:r>
              <a:rPr lang="en-US" sz="2400" b="0" dirty="0" smtClean="0"/>
              <a:t>- </a:t>
            </a:r>
            <a:r>
              <a:rPr lang="en-US" sz="2400" b="0" dirty="0" err="1" smtClean="0"/>
              <a:t>Transfert</a:t>
            </a:r>
            <a:r>
              <a:rPr lang="en-US" sz="2400" b="0" dirty="0" smtClean="0"/>
              <a:t> des </a:t>
            </a:r>
            <a:r>
              <a:rPr lang="en-US" sz="2400" b="0" dirty="0" err="1" smtClean="0"/>
              <a:t>risques</a:t>
            </a:r>
            <a:r>
              <a:rPr lang="en-US" sz="2400" b="0" dirty="0" smtClean="0"/>
              <a:t>: </a:t>
            </a:r>
            <a:r>
              <a:rPr lang="en-US" sz="2400" dirty="0" smtClean="0"/>
              <a:t>mobiliser</a:t>
            </a:r>
            <a:r>
              <a:rPr lang="en-US" sz="2400" b="0" dirty="0" smtClean="0"/>
              <a:t> </a:t>
            </a:r>
            <a:r>
              <a:rPr lang="en-US" sz="2400" b="0" dirty="0" err="1" smtClean="0"/>
              <a:t>en</a:t>
            </a:r>
            <a:r>
              <a:rPr lang="en-US" sz="2400" b="0" dirty="0" smtClean="0"/>
              <a:t> </a:t>
            </a:r>
            <a:r>
              <a:rPr lang="en-US" sz="2400" b="0" dirty="0" err="1" smtClean="0"/>
              <a:t>amont</a:t>
            </a:r>
            <a:r>
              <a:rPr lang="en-US" sz="2400" b="0" dirty="0" smtClean="0"/>
              <a:t> les </a:t>
            </a:r>
            <a:r>
              <a:rPr lang="en-US" sz="2400" dirty="0" smtClean="0"/>
              <a:t>parties </a:t>
            </a:r>
            <a:r>
              <a:rPr lang="en-US" sz="2400" dirty="0" err="1" smtClean="0"/>
              <a:t>prenantes</a:t>
            </a:r>
            <a:endParaRPr lang="en-US" sz="2400" dirty="0"/>
          </a:p>
        </p:txBody>
      </p:sp>
    </p:spTree>
    <p:extLst>
      <p:ext uri="{BB962C8B-B14F-4D97-AF65-F5344CB8AC3E}">
        <p14:creationId xmlns:p14="http://schemas.microsoft.com/office/powerpoint/2010/main" val="36043214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Risque</a:t>
            </a:r>
            <a:r>
              <a:rPr lang="en-US" dirty="0" smtClean="0"/>
              <a:t> </a:t>
            </a:r>
            <a:r>
              <a:rPr lang="en-US" dirty="0" err="1" smtClean="0"/>
              <a:t>stratégique</a:t>
            </a:r>
            <a:r>
              <a:rPr lang="en-US" dirty="0" smtClean="0"/>
              <a:t> 4</a:t>
            </a:r>
            <a:endParaRPr lang="en-US"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31</a:t>
            </a:fld>
            <a:endParaRPr lang="en-US"/>
          </a:p>
        </p:txBody>
      </p:sp>
      <p:sp>
        <p:nvSpPr>
          <p:cNvPr id="5" name="TextBox 4"/>
          <p:cNvSpPr txBox="1"/>
          <p:nvPr/>
        </p:nvSpPr>
        <p:spPr>
          <a:xfrm>
            <a:off x="609600" y="1484784"/>
            <a:ext cx="8066856" cy="5194105"/>
          </a:xfrm>
          <a:prstGeom prst="rect">
            <a:avLst/>
          </a:prstGeom>
          <a:noFill/>
          <a:ln>
            <a:noFill/>
          </a:ln>
        </p:spPr>
        <p:txBody>
          <a:bodyPr wrap="square" lIns="72000" tIns="36000" rIns="72000" bIns="36000" rtlCol="0">
            <a:spAutoFit/>
          </a:bodyPr>
          <a:lstStyle>
            <a:defPPr>
              <a:defRPr lang="en-US"/>
            </a:defPPr>
            <a:lvl1pPr>
              <a:lnSpc>
                <a:spcPct val="90000"/>
              </a:lnSpc>
              <a:defRPr b="1"/>
            </a:lvl1pPr>
          </a:lstStyle>
          <a:p>
            <a:r>
              <a:rPr lang="en-US" sz="2200" b="0" cap="small" dirty="0" err="1" smtClean="0">
                <a:solidFill>
                  <a:srgbClr val="C00000"/>
                </a:solidFill>
              </a:rPr>
              <a:t>Risque</a:t>
            </a:r>
            <a:r>
              <a:rPr lang="en-US" sz="2200" b="0" cap="small" dirty="0" smtClean="0">
                <a:solidFill>
                  <a:srgbClr val="C00000"/>
                </a:solidFill>
              </a:rPr>
              <a:t> </a:t>
            </a:r>
          </a:p>
          <a:p>
            <a:endParaRPr lang="en-US" sz="2200" b="0" cap="small" dirty="0">
              <a:solidFill>
                <a:srgbClr val="C00000"/>
              </a:solidFill>
            </a:endParaRPr>
          </a:p>
          <a:p>
            <a:pPr marL="180000" indent="-180000">
              <a:buClr>
                <a:schemeClr val="accent2"/>
              </a:buClr>
              <a:buSzPct val="70000"/>
              <a:buFont typeface="Wingdings" panose="05000000000000000000" pitchFamily="2" charset="2"/>
              <a:buChar char=""/>
            </a:pPr>
            <a:r>
              <a:rPr lang="en-US" sz="2200" dirty="0" smtClean="0"/>
              <a:t> </a:t>
            </a:r>
            <a:r>
              <a:rPr lang="en-US" sz="2200" dirty="0" err="1" smtClean="0"/>
              <a:t>Préoccupations</a:t>
            </a:r>
            <a:r>
              <a:rPr lang="en-US" sz="2200" dirty="0" smtClean="0"/>
              <a:t> </a:t>
            </a:r>
            <a:r>
              <a:rPr lang="en-US" sz="2200" dirty="0" err="1" smtClean="0"/>
              <a:t>suscitées</a:t>
            </a:r>
            <a:r>
              <a:rPr lang="en-US" sz="2200" dirty="0" smtClean="0"/>
              <a:t> </a:t>
            </a:r>
            <a:r>
              <a:rPr lang="en-US" sz="2200" dirty="0" err="1" smtClean="0"/>
              <a:t>dans</a:t>
            </a:r>
            <a:r>
              <a:rPr lang="en-US" sz="2200" dirty="0" smtClean="0"/>
              <a:t> le </a:t>
            </a:r>
            <a:r>
              <a:rPr lang="en-US" sz="2200" dirty="0" err="1" smtClean="0"/>
              <a:t>domaine</a:t>
            </a:r>
            <a:r>
              <a:rPr lang="en-US" sz="2200" dirty="0" smtClean="0"/>
              <a:t> de la </a:t>
            </a:r>
            <a:r>
              <a:rPr lang="en-US" sz="2200" dirty="0" err="1" smtClean="0"/>
              <a:t>confiance</a:t>
            </a:r>
            <a:endParaRPr lang="en-US" sz="2200" dirty="0" smtClean="0"/>
          </a:p>
          <a:p>
            <a:pPr marL="360000" lvl="1" indent="-180000">
              <a:buClr>
                <a:schemeClr val="accent2"/>
              </a:buClr>
              <a:buSzPct val="70000"/>
              <a:buFont typeface="Wingdings" panose="05000000000000000000" pitchFamily="2" charset="2"/>
              <a:buChar char=""/>
            </a:pPr>
            <a:r>
              <a:rPr lang="en-US" sz="2200" dirty="0" smtClean="0"/>
              <a:t> </a:t>
            </a:r>
            <a:r>
              <a:rPr lang="en-US" sz="2200" dirty="0" err="1" smtClean="0"/>
              <a:t>Risque</a:t>
            </a:r>
            <a:r>
              <a:rPr lang="en-US" sz="2200" dirty="0" smtClean="0"/>
              <a:t> de </a:t>
            </a:r>
            <a:r>
              <a:rPr lang="en-US" sz="2200" dirty="0" err="1" smtClean="0"/>
              <a:t>susciter</a:t>
            </a:r>
            <a:r>
              <a:rPr lang="en-US" sz="2200" dirty="0" smtClean="0"/>
              <a:t> des </a:t>
            </a:r>
            <a:r>
              <a:rPr lang="en-US" sz="2200" dirty="0" err="1" smtClean="0"/>
              <a:t>préoccupations</a:t>
            </a:r>
            <a:r>
              <a:rPr lang="en-US" sz="2200" dirty="0" smtClean="0"/>
              <a:t> </a:t>
            </a:r>
            <a:r>
              <a:rPr lang="en-US" sz="2200" dirty="0" err="1" smtClean="0"/>
              <a:t>grandissantes</a:t>
            </a:r>
            <a:r>
              <a:rPr lang="en-US" sz="2200" dirty="0" smtClean="0"/>
              <a:t> </a:t>
            </a:r>
            <a:r>
              <a:rPr lang="en-US" sz="2200" dirty="0" err="1" smtClean="0"/>
              <a:t>concernant</a:t>
            </a:r>
            <a:r>
              <a:rPr lang="en-US" sz="2200" dirty="0" smtClean="0"/>
              <a:t> la </a:t>
            </a:r>
            <a:r>
              <a:rPr lang="en-US" sz="2200" dirty="0" err="1" smtClean="0"/>
              <a:t>confiance</a:t>
            </a:r>
            <a:r>
              <a:rPr lang="en-US" sz="2200" dirty="0" smtClean="0"/>
              <a:t> des </a:t>
            </a:r>
            <a:r>
              <a:rPr lang="en-US" sz="2200" dirty="0" err="1" smtClean="0"/>
              <a:t>membres</a:t>
            </a:r>
            <a:r>
              <a:rPr lang="en-US" sz="2200" dirty="0" smtClean="0"/>
              <a:t> et des parties </a:t>
            </a:r>
            <a:r>
              <a:rPr lang="en-US" sz="2200" dirty="0" err="1" smtClean="0"/>
              <a:t>prenantes</a:t>
            </a:r>
            <a:endParaRPr lang="en-US" sz="2200" dirty="0" smtClean="0"/>
          </a:p>
          <a:p>
            <a:pPr marL="360000" lvl="1" indent="-180000">
              <a:buClr>
                <a:schemeClr val="accent2"/>
              </a:buClr>
              <a:buSzPct val="70000"/>
              <a:buFont typeface="Wingdings" panose="05000000000000000000" pitchFamily="2" charset="2"/>
              <a:buChar char=""/>
            </a:pPr>
            <a:r>
              <a:rPr lang="en-US" sz="2200" dirty="0" smtClean="0"/>
              <a:t> </a:t>
            </a:r>
            <a:r>
              <a:rPr lang="en-US" sz="2200" dirty="0" err="1" smtClean="0"/>
              <a:t>Risque</a:t>
            </a:r>
            <a:r>
              <a:rPr lang="en-US" sz="2200" dirty="0" smtClean="0"/>
              <a:t> de </a:t>
            </a:r>
            <a:r>
              <a:rPr lang="en-US" sz="2200" dirty="0" err="1" smtClean="0"/>
              <a:t>susciter</a:t>
            </a:r>
            <a:r>
              <a:rPr lang="en-US" sz="2200" dirty="0" smtClean="0"/>
              <a:t> des </a:t>
            </a:r>
            <a:r>
              <a:rPr lang="en-US" sz="2200" dirty="0" err="1" smtClean="0"/>
              <a:t>préoccupations</a:t>
            </a:r>
            <a:r>
              <a:rPr lang="en-US" sz="2200" dirty="0" smtClean="0"/>
              <a:t> </a:t>
            </a:r>
            <a:r>
              <a:rPr lang="en-US" sz="2200" dirty="0" err="1" smtClean="0"/>
              <a:t>grandissantes</a:t>
            </a:r>
            <a:r>
              <a:rPr lang="en-US" sz="2200" dirty="0" smtClean="0"/>
              <a:t> </a:t>
            </a:r>
            <a:r>
              <a:rPr lang="en-US" sz="2200" dirty="0" err="1" smtClean="0"/>
              <a:t>concernant</a:t>
            </a:r>
            <a:r>
              <a:rPr lang="en-US" sz="2200" dirty="0" smtClean="0"/>
              <a:t> la </a:t>
            </a:r>
            <a:r>
              <a:rPr lang="en-US" sz="2200" dirty="0" err="1" smtClean="0"/>
              <a:t>confiance</a:t>
            </a:r>
            <a:r>
              <a:rPr lang="en-US" sz="2200" dirty="0" smtClean="0"/>
              <a:t> au sein des </a:t>
            </a:r>
            <a:r>
              <a:rPr lang="en-US" sz="2200" dirty="0" err="1" smtClean="0"/>
              <a:t>membres</a:t>
            </a:r>
            <a:endParaRPr lang="en-US" sz="2200" dirty="0"/>
          </a:p>
          <a:p>
            <a:endParaRPr lang="en-US" sz="2200" b="0" cap="small" dirty="0" smtClean="0">
              <a:solidFill>
                <a:schemeClr val="accent6"/>
              </a:solidFill>
            </a:endParaRPr>
          </a:p>
          <a:p>
            <a:pPr>
              <a:lnSpc>
                <a:spcPct val="100000"/>
              </a:lnSpc>
              <a:spcBef>
                <a:spcPts val="600"/>
              </a:spcBef>
            </a:pPr>
            <a:r>
              <a:rPr lang="en-US" sz="2200" b="0" cap="small" dirty="0" err="1">
                <a:solidFill>
                  <a:schemeClr val="accent6"/>
                </a:solidFill>
              </a:rPr>
              <a:t>Stratégie</a:t>
            </a:r>
            <a:r>
              <a:rPr lang="en-US" sz="2200" b="0" cap="small" dirty="0">
                <a:solidFill>
                  <a:schemeClr val="accent6"/>
                </a:solidFill>
              </a:rPr>
              <a:t> </a:t>
            </a:r>
            <a:r>
              <a:rPr lang="en-US" sz="2200" b="0" cap="small" dirty="0" err="1" smtClean="0">
                <a:solidFill>
                  <a:schemeClr val="accent6"/>
                </a:solidFill>
              </a:rPr>
              <a:t>d'atténuation</a:t>
            </a:r>
            <a:r>
              <a:rPr lang="en-US" sz="2200" b="0" cap="small" dirty="0" smtClean="0">
                <a:solidFill>
                  <a:schemeClr val="accent6"/>
                </a:solidFill>
              </a:rPr>
              <a:t> </a:t>
            </a:r>
            <a:r>
              <a:rPr lang="en-US" sz="2200" b="0" cap="small" dirty="0">
                <a:solidFill>
                  <a:schemeClr val="accent6"/>
                </a:solidFill>
              </a:rPr>
              <a:t>des </a:t>
            </a:r>
            <a:r>
              <a:rPr lang="en-US" sz="2200" b="0" cap="small" dirty="0" err="1">
                <a:solidFill>
                  <a:schemeClr val="accent6"/>
                </a:solidFill>
              </a:rPr>
              <a:t>risques</a:t>
            </a:r>
            <a:endParaRPr lang="en-US" sz="2200" b="0" cap="small" dirty="0">
              <a:solidFill>
                <a:schemeClr val="accent6"/>
              </a:solidFill>
            </a:endParaRPr>
          </a:p>
          <a:p>
            <a:endParaRPr lang="en-US" sz="2200" b="0" dirty="0" smtClean="0"/>
          </a:p>
          <a:p>
            <a:r>
              <a:rPr lang="en-US" sz="2200" b="0" dirty="0" smtClean="0"/>
              <a:t>- </a:t>
            </a:r>
            <a:r>
              <a:rPr lang="en-US" sz="2200" b="0" dirty="0" err="1" smtClean="0"/>
              <a:t>Evitement</a:t>
            </a:r>
            <a:r>
              <a:rPr lang="en-US" sz="2200" b="0" dirty="0" smtClean="0"/>
              <a:t> des </a:t>
            </a:r>
            <a:r>
              <a:rPr lang="en-US" sz="2200" b="0" dirty="0" err="1" smtClean="0"/>
              <a:t>risques</a:t>
            </a:r>
            <a:r>
              <a:rPr lang="en-US" sz="2200" b="0" dirty="0" smtClean="0"/>
              <a:t>: </a:t>
            </a:r>
            <a:r>
              <a:rPr lang="en-US" sz="2200" dirty="0" smtClean="0"/>
              <a:t>adopter et </a:t>
            </a:r>
            <a:r>
              <a:rPr lang="en-US" sz="2200" dirty="0" err="1" smtClean="0"/>
              <a:t>mettre</a:t>
            </a:r>
            <a:r>
              <a:rPr lang="en-US" sz="2200" dirty="0" smtClean="0"/>
              <a:t> en oeuvre des </a:t>
            </a:r>
            <a:r>
              <a:rPr lang="en-US" sz="2200" dirty="0" err="1" smtClean="0"/>
              <a:t>valeurs</a:t>
            </a:r>
            <a:r>
              <a:rPr lang="en-US" sz="2200" dirty="0" smtClean="0"/>
              <a:t> communes </a:t>
            </a:r>
            <a:r>
              <a:rPr lang="en-US" sz="2200" b="0" dirty="0" smtClean="0"/>
              <a:t>–</a:t>
            </a:r>
            <a:r>
              <a:rPr lang="en-US" sz="2200" dirty="0" smtClean="0"/>
              <a:t> </a:t>
            </a:r>
            <a:r>
              <a:rPr lang="en-US" sz="2200" b="0" dirty="0" err="1" smtClean="0"/>
              <a:t>toutes</a:t>
            </a:r>
            <a:r>
              <a:rPr lang="en-US" sz="2200" b="0" dirty="0" smtClean="0"/>
              <a:t> les actions </a:t>
            </a:r>
            <a:r>
              <a:rPr lang="en-US" sz="2200" b="0" dirty="0" err="1" smtClean="0"/>
              <a:t>doivent</a:t>
            </a:r>
            <a:r>
              <a:rPr lang="en-US" sz="2200" b="0" dirty="0" smtClean="0"/>
              <a:t> </a:t>
            </a:r>
            <a:r>
              <a:rPr lang="en-US" sz="2200" b="0" dirty="0" err="1" smtClean="0"/>
              <a:t>être</a:t>
            </a:r>
            <a:r>
              <a:rPr lang="en-US" sz="2200" b="0" dirty="0" smtClean="0"/>
              <a:t> </a:t>
            </a:r>
            <a:r>
              <a:rPr lang="en-US" sz="2200" b="0" dirty="0" err="1" smtClean="0"/>
              <a:t>guidées</a:t>
            </a:r>
            <a:r>
              <a:rPr lang="en-US" sz="2200" b="0" dirty="0" smtClean="0"/>
              <a:t> par les </a:t>
            </a:r>
            <a:r>
              <a:rPr lang="en-US" sz="2200" b="0" dirty="0" err="1" smtClean="0"/>
              <a:t>valeurs</a:t>
            </a:r>
            <a:r>
              <a:rPr lang="en-US" sz="2200" b="0" dirty="0" smtClean="0"/>
              <a:t> </a:t>
            </a:r>
            <a:r>
              <a:rPr lang="en-US" sz="2200" b="0" dirty="0" err="1" smtClean="0"/>
              <a:t>adoptées</a:t>
            </a:r>
            <a:endParaRPr lang="en-US" sz="2200" b="0" dirty="0" smtClean="0"/>
          </a:p>
          <a:p>
            <a:r>
              <a:rPr lang="en-US" sz="2200" b="0" dirty="0" smtClean="0"/>
              <a:t>- Limitation des </a:t>
            </a:r>
            <a:r>
              <a:rPr lang="en-US" sz="2200" b="0" dirty="0" err="1" smtClean="0"/>
              <a:t>risques</a:t>
            </a:r>
            <a:r>
              <a:rPr lang="en-US" sz="2200" b="0" dirty="0" smtClean="0"/>
              <a:t>: </a:t>
            </a:r>
            <a:r>
              <a:rPr lang="en-US" sz="2200" dirty="0" err="1" smtClean="0"/>
              <a:t>s'impliquer</a:t>
            </a:r>
            <a:r>
              <a:rPr lang="en-US" sz="2200" dirty="0" smtClean="0"/>
              <a:t> avec les </a:t>
            </a:r>
            <a:r>
              <a:rPr lang="en-US" sz="2200" dirty="0" err="1" smtClean="0"/>
              <a:t>membres</a:t>
            </a:r>
            <a:r>
              <a:rPr lang="en-US" sz="2200" dirty="0" smtClean="0"/>
              <a:t> </a:t>
            </a:r>
            <a:r>
              <a:rPr lang="en-US" sz="2200" b="0" dirty="0" smtClean="0"/>
              <a:t>et </a:t>
            </a:r>
            <a:r>
              <a:rPr lang="en-US" sz="2200" b="0" dirty="0" err="1" smtClean="0"/>
              <a:t>d'autres</a:t>
            </a:r>
            <a:r>
              <a:rPr lang="en-US" sz="2200" b="0" dirty="0" smtClean="0"/>
              <a:t> parties </a:t>
            </a:r>
            <a:r>
              <a:rPr lang="en-US" sz="2200" b="0" dirty="0" err="1" smtClean="0"/>
              <a:t>prenantes</a:t>
            </a:r>
            <a:r>
              <a:rPr lang="en-US" sz="2200" b="0" dirty="0" smtClean="0"/>
              <a:t>, </a:t>
            </a:r>
            <a:r>
              <a:rPr lang="en-US" sz="2200" dirty="0" err="1" smtClean="0"/>
              <a:t>améliorer</a:t>
            </a:r>
            <a:r>
              <a:rPr lang="en-US" sz="2200" dirty="0" smtClean="0"/>
              <a:t> la communication, </a:t>
            </a:r>
            <a:r>
              <a:rPr lang="en-US" sz="2200" dirty="0" err="1" smtClean="0"/>
              <a:t>s'engager</a:t>
            </a:r>
            <a:r>
              <a:rPr lang="en-US" sz="2200" dirty="0" smtClean="0"/>
              <a:t> en </a:t>
            </a:r>
            <a:r>
              <a:rPr lang="en-US" sz="2200" dirty="0" err="1" smtClean="0"/>
              <a:t>faveur</a:t>
            </a:r>
            <a:r>
              <a:rPr lang="en-US" sz="2200" dirty="0" smtClean="0"/>
              <a:t> des </a:t>
            </a:r>
            <a:r>
              <a:rPr lang="en-US" sz="2200" dirty="0" err="1" smtClean="0"/>
              <a:t>valeurs</a:t>
            </a:r>
            <a:r>
              <a:rPr lang="en-US" sz="2200" dirty="0" smtClean="0"/>
              <a:t>, encourager </a:t>
            </a:r>
            <a:r>
              <a:rPr lang="en-US" sz="2200" dirty="0" err="1" smtClean="0"/>
              <a:t>l'appropriation</a:t>
            </a:r>
            <a:r>
              <a:rPr lang="en-US" sz="2200" dirty="0" smtClean="0"/>
              <a:t> </a:t>
            </a:r>
            <a:r>
              <a:rPr lang="en-US" sz="2200" dirty="0" err="1" smtClean="0"/>
              <a:t>d'initiatives</a:t>
            </a:r>
            <a:r>
              <a:rPr lang="en-US" sz="2200" dirty="0" smtClean="0"/>
              <a:t> </a:t>
            </a:r>
            <a:r>
              <a:rPr lang="en-US" sz="2200" dirty="0" err="1" smtClean="0"/>
              <a:t>stratégiques</a:t>
            </a:r>
            <a:endParaRPr lang="en-US" sz="2200" dirty="0"/>
          </a:p>
        </p:txBody>
      </p:sp>
    </p:spTree>
    <p:extLst>
      <p:ext uri="{BB962C8B-B14F-4D97-AF65-F5344CB8AC3E}">
        <p14:creationId xmlns:p14="http://schemas.microsoft.com/office/powerpoint/2010/main" val="39920280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Risque</a:t>
            </a:r>
            <a:r>
              <a:rPr lang="en-US" dirty="0" smtClean="0"/>
              <a:t> </a:t>
            </a:r>
            <a:r>
              <a:rPr lang="en-US" dirty="0" err="1" smtClean="0"/>
              <a:t>stratégique</a:t>
            </a:r>
            <a:r>
              <a:rPr lang="en-US" dirty="0" smtClean="0"/>
              <a:t> 5</a:t>
            </a:r>
            <a:endParaRPr lang="en-US"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32</a:t>
            </a:fld>
            <a:endParaRPr lang="en-US"/>
          </a:p>
        </p:txBody>
      </p:sp>
      <p:sp>
        <p:nvSpPr>
          <p:cNvPr id="5" name="TextBox 4"/>
          <p:cNvSpPr txBox="1"/>
          <p:nvPr/>
        </p:nvSpPr>
        <p:spPr>
          <a:xfrm>
            <a:off x="609600" y="1340768"/>
            <a:ext cx="8066856" cy="5112568"/>
          </a:xfrm>
          <a:prstGeom prst="rect">
            <a:avLst/>
          </a:prstGeom>
          <a:noFill/>
          <a:ln>
            <a:noFill/>
          </a:ln>
        </p:spPr>
        <p:txBody>
          <a:bodyPr wrap="square" lIns="72000" tIns="36000" rIns="72000" bIns="36000" rtlCol="0">
            <a:noAutofit/>
          </a:bodyPr>
          <a:lstStyle>
            <a:defPPr>
              <a:defRPr lang="en-US"/>
            </a:defPPr>
            <a:lvl1pPr>
              <a:lnSpc>
                <a:spcPct val="90000"/>
              </a:lnSpc>
              <a:defRPr b="1"/>
            </a:lvl1pPr>
          </a:lstStyle>
          <a:p>
            <a:r>
              <a:rPr lang="en-US" sz="2400" b="0" cap="small" dirty="0" err="1" smtClean="0">
                <a:solidFill>
                  <a:srgbClr val="C00000"/>
                </a:solidFill>
              </a:rPr>
              <a:t>Risque</a:t>
            </a:r>
            <a:r>
              <a:rPr lang="en-US" sz="2400" b="0" cap="small" dirty="0" smtClean="0">
                <a:solidFill>
                  <a:srgbClr val="C00000"/>
                </a:solidFill>
              </a:rPr>
              <a:t> </a:t>
            </a:r>
          </a:p>
          <a:p>
            <a:endParaRPr lang="en-US" sz="2400" b="0" cap="small" dirty="0" smtClean="0">
              <a:solidFill>
                <a:srgbClr val="C00000"/>
              </a:solidFill>
            </a:endParaRPr>
          </a:p>
          <a:p>
            <a:pPr marL="180000" indent="-180000">
              <a:buClr>
                <a:schemeClr val="accent2"/>
              </a:buClr>
              <a:buSzPct val="70000"/>
              <a:buFont typeface="Wingdings" panose="05000000000000000000" pitchFamily="2" charset="2"/>
              <a:buChar char=""/>
            </a:pPr>
            <a:r>
              <a:rPr lang="en-US" sz="2400" dirty="0" smtClean="0"/>
              <a:t> Adaptation </a:t>
            </a:r>
            <a:r>
              <a:rPr lang="en-US" sz="2400" dirty="0" err="1" smtClean="0"/>
              <a:t>insuffisante</a:t>
            </a:r>
            <a:r>
              <a:rPr lang="en-US" sz="2400" dirty="0" smtClean="0"/>
              <a:t> des structures, </a:t>
            </a:r>
            <a:r>
              <a:rPr lang="en-US" sz="2400" dirty="0" err="1" smtClean="0"/>
              <a:t>outils</a:t>
            </a:r>
            <a:r>
              <a:rPr lang="en-US" sz="2400" dirty="0" smtClean="0"/>
              <a:t>, </a:t>
            </a:r>
            <a:r>
              <a:rPr lang="en-US" sz="2400" dirty="0" err="1" smtClean="0"/>
              <a:t>méthodes</a:t>
            </a:r>
            <a:r>
              <a:rPr lang="en-US" sz="2400" dirty="0" smtClean="0"/>
              <a:t> et </a:t>
            </a:r>
            <a:r>
              <a:rPr lang="en-US" sz="2400" dirty="0" err="1" smtClean="0"/>
              <a:t>processus</a:t>
            </a:r>
            <a:r>
              <a:rPr lang="en-US" sz="2400" dirty="0" smtClean="0"/>
              <a:t> internes </a:t>
            </a:r>
          </a:p>
          <a:p>
            <a:pPr marL="360000" lvl="1" indent="-180000">
              <a:lnSpc>
                <a:spcPct val="90000"/>
              </a:lnSpc>
              <a:buClr>
                <a:schemeClr val="accent2"/>
              </a:buClr>
              <a:buSzPct val="70000"/>
              <a:buFont typeface="Wingdings" panose="05000000000000000000" pitchFamily="2" charset="2"/>
              <a:buChar char=""/>
            </a:pPr>
            <a:r>
              <a:rPr lang="en-US" sz="2400" dirty="0" smtClean="0"/>
              <a:t> </a:t>
            </a:r>
            <a:r>
              <a:rPr lang="en-US" sz="2400" dirty="0" err="1" smtClean="0"/>
              <a:t>Risque</a:t>
            </a:r>
            <a:r>
              <a:rPr lang="en-US" sz="2400" dirty="0" smtClean="0"/>
              <a:t> que les structures, les </a:t>
            </a:r>
            <a:r>
              <a:rPr lang="en-US" sz="2400" dirty="0" err="1" smtClean="0"/>
              <a:t>méthodes</a:t>
            </a:r>
            <a:r>
              <a:rPr lang="en-US" sz="2400" dirty="0" smtClean="0"/>
              <a:t> et les </a:t>
            </a:r>
            <a:r>
              <a:rPr lang="en-US" sz="2400" dirty="0" err="1" smtClean="0"/>
              <a:t>outils</a:t>
            </a:r>
            <a:r>
              <a:rPr lang="en-US" sz="2400" dirty="0" smtClean="0"/>
              <a:t> ne </a:t>
            </a:r>
            <a:r>
              <a:rPr lang="en-US" sz="2400" dirty="0" err="1" smtClean="0"/>
              <a:t>soient</a:t>
            </a:r>
            <a:r>
              <a:rPr lang="en-US" sz="2400" dirty="0" smtClean="0"/>
              <a:t> plus </a:t>
            </a:r>
            <a:r>
              <a:rPr lang="en-US" sz="2400" dirty="0" err="1" smtClean="0"/>
              <a:t>adaptés</a:t>
            </a:r>
            <a:r>
              <a:rPr lang="en-US" sz="2400" dirty="0" smtClean="0"/>
              <a:t> et </a:t>
            </a:r>
            <a:r>
              <a:rPr lang="en-US" sz="2400" dirty="0" err="1" smtClean="0"/>
              <a:t>soient</a:t>
            </a:r>
            <a:r>
              <a:rPr lang="en-US" sz="2400" dirty="0" smtClean="0"/>
              <a:t> </a:t>
            </a:r>
            <a:r>
              <a:rPr lang="en-US" sz="2400" dirty="0" err="1" smtClean="0"/>
              <a:t>inefficaces</a:t>
            </a:r>
            <a:endParaRPr lang="en-US" sz="2400" dirty="0" smtClean="0"/>
          </a:p>
          <a:p>
            <a:endParaRPr lang="en-US" sz="2400" b="0" cap="small" dirty="0" smtClean="0">
              <a:solidFill>
                <a:schemeClr val="accent6"/>
              </a:solidFill>
            </a:endParaRPr>
          </a:p>
          <a:p>
            <a:pPr>
              <a:lnSpc>
                <a:spcPct val="100000"/>
              </a:lnSpc>
              <a:spcBef>
                <a:spcPts val="600"/>
              </a:spcBef>
            </a:pPr>
            <a:r>
              <a:rPr lang="en-US" sz="2400" b="0" cap="small" dirty="0" err="1">
                <a:solidFill>
                  <a:schemeClr val="accent6"/>
                </a:solidFill>
              </a:rPr>
              <a:t>Stratégie</a:t>
            </a:r>
            <a:r>
              <a:rPr lang="en-US" sz="2400" b="0" cap="small" dirty="0">
                <a:solidFill>
                  <a:schemeClr val="accent6"/>
                </a:solidFill>
              </a:rPr>
              <a:t> </a:t>
            </a:r>
            <a:r>
              <a:rPr lang="en-US" sz="2400" b="0" cap="small" dirty="0" err="1" smtClean="0">
                <a:solidFill>
                  <a:schemeClr val="accent6"/>
                </a:solidFill>
              </a:rPr>
              <a:t>d'atténuation</a:t>
            </a:r>
            <a:r>
              <a:rPr lang="en-US" sz="2400" b="0" cap="small" dirty="0" smtClean="0">
                <a:solidFill>
                  <a:schemeClr val="accent6"/>
                </a:solidFill>
              </a:rPr>
              <a:t> </a:t>
            </a:r>
            <a:r>
              <a:rPr lang="en-US" sz="2400" b="0" cap="small" dirty="0">
                <a:solidFill>
                  <a:schemeClr val="accent6"/>
                </a:solidFill>
              </a:rPr>
              <a:t>des </a:t>
            </a:r>
            <a:r>
              <a:rPr lang="en-US" sz="2400" b="0" cap="small" dirty="0" err="1">
                <a:solidFill>
                  <a:schemeClr val="accent6"/>
                </a:solidFill>
              </a:rPr>
              <a:t>risques</a:t>
            </a:r>
            <a:endParaRPr lang="en-US" sz="2400" b="0" cap="small" dirty="0">
              <a:solidFill>
                <a:schemeClr val="accent6"/>
              </a:solidFill>
            </a:endParaRPr>
          </a:p>
          <a:p>
            <a:endParaRPr lang="en-US" sz="2400" b="0" dirty="0" smtClean="0"/>
          </a:p>
          <a:p>
            <a:r>
              <a:rPr lang="en-US" sz="2400" b="0" dirty="0" smtClean="0"/>
              <a:t>- Limitation des </a:t>
            </a:r>
            <a:r>
              <a:rPr lang="en-US" sz="2400" b="0" dirty="0" err="1" smtClean="0"/>
              <a:t>risques</a:t>
            </a:r>
            <a:r>
              <a:rPr lang="en-US" sz="2400" b="0" dirty="0" smtClean="0"/>
              <a:t>: </a:t>
            </a:r>
            <a:r>
              <a:rPr lang="en-US" sz="2400" b="0" dirty="0" err="1" smtClean="0"/>
              <a:t>optimiser</a:t>
            </a:r>
            <a:r>
              <a:rPr lang="en-US" sz="2400" b="0" dirty="0" smtClean="0"/>
              <a:t> les structures internes, </a:t>
            </a:r>
            <a:r>
              <a:rPr lang="en-US" sz="2400" dirty="0" err="1" smtClean="0"/>
              <a:t>améliorer</a:t>
            </a:r>
            <a:r>
              <a:rPr lang="en-US" sz="2400" dirty="0" smtClean="0"/>
              <a:t> les </a:t>
            </a:r>
            <a:r>
              <a:rPr lang="en-US" sz="2400" dirty="0" err="1" smtClean="0"/>
              <a:t>outils</a:t>
            </a:r>
            <a:r>
              <a:rPr lang="en-US" sz="2400" dirty="0" smtClean="0"/>
              <a:t>, les </a:t>
            </a:r>
            <a:r>
              <a:rPr lang="en-US" sz="2400" dirty="0" err="1" smtClean="0"/>
              <a:t>méthodes</a:t>
            </a:r>
            <a:r>
              <a:rPr lang="en-US" sz="2400" dirty="0" smtClean="0"/>
              <a:t> </a:t>
            </a:r>
            <a:r>
              <a:rPr lang="en-US" sz="2400" b="0" dirty="0" smtClean="0"/>
              <a:t>et </a:t>
            </a:r>
            <a:r>
              <a:rPr lang="en-US" sz="2400" dirty="0" smtClean="0"/>
              <a:t>les </a:t>
            </a:r>
            <a:r>
              <a:rPr lang="en-US" sz="2400" dirty="0" err="1" smtClean="0"/>
              <a:t>processus</a:t>
            </a:r>
            <a:endParaRPr lang="en-US" sz="2400" dirty="0"/>
          </a:p>
          <a:p>
            <a:r>
              <a:rPr lang="en-US" sz="2400" b="0" dirty="0" smtClean="0"/>
              <a:t>- </a:t>
            </a:r>
            <a:r>
              <a:rPr lang="en-US" sz="2400" b="0" dirty="0" err="1" smtClean="0"/>
              <a:t>Transfert</a:t>
            </a:r>
            <a:r>
              <a:rPr lang="en-US" sz="2400" b="0" dirty="0" smtClean="0"/>
              <a:t> des </a:t>
            </a:r>
            <a:r>
              <a:rPr lang="en-US" sz="2400" b="0" dirty="0" err="1" smtClean="0"/>
              <a:t>risques</a:t>
            </a:r>
            <a:r>
              <a:rPr lang="en-US" sz="2400" b="0" dirty="0" smtClean="0"/>
              <a:t>: </a:t>
            </a:r>
            <a:r>
              <a:rPr lang="en-US" sz="2400" b="0" dirty="0" err="1" smtClean="0"/>
              <a:t>Initier</a:t>
            </a:r>
            <a:r>
              <a:rPr lang="en-US" sz="2400" b="0" dirty="0" smtClean="0"/>
              <a:t> des </a:t>
            </a:r>
            <a:r>
              <a:rPr lang="en-US" sz="2400" b="0" dirty="0" err="1" smtClean="0"/>
              <a:t>processus</a:t>
            </a:r>
            <a:r>
              <a:rPr lang="en-US" sz="2400" b="0" dirty="0" smtClean="0"/>
              <a:t> de </a:t>
            </a:r>
            <a:r>
              <a:rPr lang="en-US" sz="2400" dirty="0" smtClean="0"/>
              <a:t>certification de </a:t>
            </a:r>
            <a:r>
              <a:rPr lang="en-US" sz="2400" dirty="0" err="1" smtClean="0"/>
              <a:t>qualité</a:t>
            </a:r>
            <a:endParaRPr lang="en-US" sz="2400" dirty="0" smtClean="0"/>
          </a:p>
          <a:p>
            <a:r>
              <a:rPr lang="en-US" sz="2400" b="0" dirty="0" smtClean="0"/>
              <a:t>- Limitation des </a:t>
            </a:r>
            <a:r>
              <a:rPr lang="en-US" sz="2400" b="0" dirty="0" err="1" smtClean="0"/>
              <a:t>risques</a:t>
            </a:r>
            <a:r>
              <a:rPr lang="en-US" sz="2400" b="0" dirty="0" smtClean="0"/>
              <a:t>: </a:t>
            </a:r>
            <a:r>
              <a:rPr lang="en-US" sz="2400" b="0" dirty="0" err="1" smtClean="0"/>
              <a:t>améliorer</a:t>
            </a:r>
            <a:r>
              <a:rPr lang="en-US" sz="2400" b="0" dirty="0" smtClean="0"/>
              <a:t> la </a:t>
            </a:r>
            <a:r>
              <a:rPr lang="en-US" sz="2400" dirty="0" smtClean="0"/>
              <a:t>communication interne </a:t>
            </a:r>
            <a:r>
              <a:rPr lang="en-US" sz="2400" b="0" dirty="0" smtClean="0"/>
              <a:t>et la </a:t>
            </a:r>
            <a:r>
              <a:rPr lang="en-US" sz="2400" dirty="0" smtClean="0"/>
              <a:t>communication </a:t>
            </a:r>
            <a:r>
              <a:rPr lang="en-US" sz="2400" dirty="0" err="1" smtClean="0"/>
              <a:t>externe</a:t>
            </a:r>
            <a:endParaRPr lang="en-US" sz="2400" dirty="0"/>
          </a:p>
        </p:txBody>
      </p:sp>
    </p:spTree>
    <p:extLst>
      <p:ext uri="{BB962C8B-B14F-4D97-AF65-F5344CB8AC3E}">
        <p14:creationId xmlns:p14="http://schemas.microsoft.com/office/powerpoint/2010/main" val="20318709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Risque</a:t>
            </a:r>
            <a:r>
              <a:rPr lang="en-US" dirty="0" smtClean="0"/>
              <a:t> </a:t>
            </a:r>
            <a:r>
              <a:rPr lang="en-US" dirty="0" err="1" smtClean="0"/>
              <a:t>stratégique</a:t>
            </a:r>
            <a:r>
              <a:rPr lang="en-US" dirty="0" smtClean="0"/>
              <a:t> 6</a:t>
            </a:r>
            <a:endParaRPr lang="en-US"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33</a:t>
            </a:fld>
            <a:endParaRPr lang="en-US"/>
          </a:p>
        </p:txBody>
      </p:sp>
      <p:sp>
        <p:nvSpPr>
          <p:cNvPr id="5" name="TextBox 4"/>
          <p:cNvSpPr txBox="1"/>
          <p:nvPr/>
        </p:nvSpPr>
        <p:spPr>
          <a:xfrm>
            <a:off x="609600" y="1412776"/>
            <a:ext cx="8138864" cy="5209494"/>
          </a:xfrm>
          <a:prstGeom prst="rect">
            <a:avLst/>
          </a:prstGeom>
          <a:noFill/>
          <a:ln>
            <a:noFill/>
          </a:ln>
        </p:spPr>
        <p:txBody>
          <a:bodyPr wrap="square" lIns="72000" tIns="36000" rIns="72000" bIns="36000" rtlCol="0">
            <a:spAutoFit/>
          </a:bodyPr>
          <a:lstStyle>
            <a:defPPr>
              <a:defRPr lang="en-US"/>
            </a:defPPr>
            <a:lvl1pPr>
              <a:lnSpc>
                <a:spcPct val="90000"/>
              </a:lnSpc>
              <a:defRPr b="1"/>
            </a:lvl1pPr>
          </a:lstStyle>
          <a:p>
            <a:r>
              <a:rPr lang="en-US" sz="2400" b="0" cap="small" dirty="0" err="1" smtClean="0">
                <a:solidFill>
                  <a:srgbClr val="C00000"/>
                </a:solidFill>
              </a:rPr>
              <a:t>Risque</a:t>
            </a:r>
            <a:r>
              <a:rPr lang="en-US" sz="2400" b="0" cap="small" dirty="0" smtClean="0">
                <a:solidFill>
                  <a:srgbClr val="C00000"/>
                </a:solidFill>
              </a:rPr>
              <a:t> </a:t>
            </a:r>
          </a:p>
          <a:p>
            <a:endParaRPr lang="en-US" sz="2400" b="0" cap="small" dirty="0">
              <a:solidFill>
                <a:srgbClr val="C00000"/>
              </a:solidFill>
            </a:endParaRPr>
          </a:p>
          <a:p>
            <a:pPr marL="180000" indent="-180000">
              <a:buClr>
                <a:schemeClr val="accent2"/>
              </a:buClr>
              <a:buSzPct val="70000"/>
              <a:buFont typeface="Wingdings" panose="05000000000000000000" pitchFamily="2" charset="2"/>
              <a:buChar char=""/>
            </a:pPr>
            <a:r>
              <a:rPr lang="en-US" sz="2400" dirty="0" smtClean="0"/>
              <a:t> </a:t>
            </a:r>
            <a:r>
              <a:rPr lang="en-US" sz="2400" dirty="0" err="1" smtClean="0"/>
              <a:t>Financement</a:t>
            </a:r>
            <a:r>
              <a:rPr lang="en-US" sz="2400" dirty="0" smtClean="0"/>
              <a:t> </a:t>
            </a:r>
            <a:r>
              <a:rPr lang="en-US" sz="2400" dirty="0" err="1" smtClean="0"/>
              <a:t>insuffisant</a:t>
            </a:r>
            <a:r>
              <a:rPr lang="en-US" sz="2400" dirty="0" smtClean="0"/>
              <a:t> (</a:t>
            </a:r>
            <a:r>
              <a:rPr lang="en-US" sz="2400" dirty="0" err="1" smtClean="0"/>
              <a:t>appui</a:t>
            </a:r>
            <a:r>
              <a:rPr lang="en-US" sz="2400" dirty="0" smtClean="0"/>
              <a:t> financier </a:t>
            </a:r>
            <a:r>
              <a:rPr lang="en-US" sz="2400" dirty="0" err="1" smtClean="0"/>
              <a:t>insuffisant</a:t>
            </a:r>
            <a:r>
              <a:rPr lang="en-US" sz="2400" dirty="0" smtClean="0"/>
              <a:t>)</a:t>
            </a:r>
          </a:p>
          <a:p>
            <a:pPr marL="360000" lvl="1" indent="-180000">
              <a:buClr>
                <a:schemeClr val="accent2"/>
              </a:buClr>
              <a:buSzPct val="70000"/>
              <a:buFont typeface="Wingdings" panose="05000000000000000000" pitchFamily="2" charset="2"/>
              <a:buChar char=""/>
            </a:pPr>
            <a:r>
              <a:rPr lang="en-US" sz="2400" dirty="0" smtClean="0"/>
              <a:t> </a:t>
            </a:r>
            <a:r>
              <a:rPr lang="en-US" sz="2400" dirty="0" err="1" smtClean="0"/>
              <a:t>Risque</a:t>
            </a:r>
            <a:r>
              <a:rPr lang="en-US" sz="2400" dirty="0" smtClean="0"/>
              <a:t> de </a:t>
            </a:r>
            <a:r>
              <a:rPr lang="en-US" sz="2400" dirty="0" err="1" smtClean="0"/>
              <a:t>réduction</a:t>
            </a:r>
            <a:r>
              <a:rPr lang="en-US" sz="2400" dirty="0" smtClean="0"/>
              <a:t> des contributions </a:t>
            </a:r>
            <a:r>
              <a:rPr lang="en-US" sz="2400" dirty="0" err="1" smtClean="0"/>
              <a:t>financières</a:t>
            </a:r>
            <a:endParaRPr lang="en-US" sz="2400" dirty="0" smtClean="0"/>
          </a:p>
          <a:p>
            <a:endParaRPr lang="en-US" sz="2400" b="0" cap="small" dirty="0" smtClean="0">
              <a:solidFill>
                <a:schemeClr val="accent6"/>
              </a:solidFill>
            </a:endParaRPr>
          </a:p>
          <a:p>
            <a:pPr>
              <a:lnSpc>
                <a:spcPct val="100000"/>
              </a:lnSpc>
              <a:spcBef>
                <a:spcPts val="600"/>
              </a:spcBef>
            </a:pPr>
            <a:r>
              <a:rPr lang="en-US" sz="2400" b="0" cap="small" dirty="0" err="1">
                <a:solidFill>
                  <a:schemeClr val="accent6"/>
                </a:solidFill>
              </a:rPr>
              <a:t>Stratégie</a:t>
            </a:r>
            <a:r>
              <a:rPr lang="en-US" sz="2400" b="0" cap="small" dirty="0">
                <a:solidFill>
                  <a:schemeClr val="accent6"/>
                </a:solidFill>
              </a:rPr>
              <a:t> </a:t>
            </a:r>
            <a:r>
              <a:rPr lang="en-US" sz="2400" b="0" cap="small" dirty="0" err="1" smtClean="0">
                <a:solidFill>
                  <a:schemeClr val="accent6"/>
                </a:solidFill>
              </a:rPr>
              <a:t>d'atténuation</a:t>
            </a:r>
            <a:r>
              <a:rPr lang="en-US" sz="2400" b="0" cap="small" dirty="0" smtClean="0">
                <a:solidFill>
                  <a:schemeClr val="accent6"/>
                </a:solidFill>
              </a:rPr>
              <a:t> </a:t>
            </a:r>
            <a:r>
              <a:rPr lang="en-US" sz="2400" b="0" cap="small" dirty="0">
                <a:solidFill>
                  <a:schemeClr val="accent6"/>
                </a:solidFill>
              </a:rPr>
              <a:t>des </a:t>
            </a:r>
            <a:r>
              <a:rPr lang="en-US" sz="2400" b="0" cap="small" dirty="0" err="1">
                <a:solidFill>
                  <a:schemeClr val="accent6"/>
                </a:solidFill>
              </a:rPr>
              <a:t>risques</a:t>
            </a:r>
            <a:endParaRPr lang="en-US" sz="2400" b="0" cap="small" dirty="0">
              <a:solidFill>
                <a:schemeClr val="accent6"/>
              </a:solidFill>
            </a:endParaRPr>
          </a:p>
          <a:p>
            <a:endParaRPr lang="en-US" sz="2400" b="0" dirty="0" smtClean="0"/>
          </a:p>
          <a:p>
            <a:r>
              <a:rPr lang="en-US" sz="2400" b="0" dirty="0" smtClean="0"/>
              <a:t>- Limitation des </a:t>
            </a:r>
            <a:r>
              <a:rPr lang="en-US" sz="2400" b="0" dirty="0" err="1" smtClean="0"/>
              <a:t>risques</a:t>
            </a:r>
            <a:r>
              <a:rPr lang="en-US" sz="2400" b="0" dirty="0" smtClean="0"/>
              <a:t>: se </a:t>
            </a:r>
            <a:r>
              <a:rPr lang="en-US" sz="2400" b="0" dirty="0" err="1" smtClean="0"/>
              <a:t>concentrer</a:t>
            </a:r>
            <a:r>
              <a:rPr lang="en-US" sz="2400" b="0" dirty="0" smtClean="0"/>
              <a:t> sur les </a:t>
            </a:r>
            <a:r>
              <a:rPr lang="en-US" sz="2400" dirty="0" smtClean="0"/>
              <a:t>nouveaux marches et les nouveaux </a:t>
            </a:r>
            <a:r>
              <a:rPr lang="en-US" sz="2400" dirty="0" err="1" smtClean="0"/>
              <a:t>acteurs</a:t>
            </a:r>
            <a:endParaRPr lang="en-US" sz="2400" dirty="0" smtClean="0"/>
          </a:p>
          <a:p>
            <a:r>
              <a:rPr lang="en-US" sz="2400" b="0" dirty="0" smtClean="0"/>
              <a:t>- </a:t>
            </a:r>
            <a:r>
              <a:rPr lang="en-US" sz="2400" b="0" dirty="0"/>
              <a:t>Limitation des </a:t>
            </a:r>
            <a:r>
              <a:rPr lang="en-US" sz="2400" b="0" dirty="0" err="1" smtClean="0"/>
              <a:t>risques</a:t>
            </a:r>
            <a:r>
              <a:rPr lang="en-US" sz="2400" b="0" dirty="0" smtClean="0"/>
              <a:t>: assurer </a:t>
            </a:r>
            <a:r>
              <a:rPr lang="en-US" sz="2400" dirty="0" err="1" smtClean="0"/>
              <a:t>une</a:t>
            </a:r>
            <a:r>
              <a:rPr lang="en-US" sz="2400" dirty="0" smtClean="0"/>
              <a:t> </a:t>
            </a:r>
            <a:r>
              <a:rPr lang="en-US" sz="2400" dirty="0" err="1" smtClean="0"/>
              <a:t>planification</a:t>
            </a:r>
            <a:r>
              <a:rPr lang="en-US" sz="2400" dirty="0" smtClean="0"/>
              <a:t> </a:t>
            </a:r>
            <a:r>
              <a:rPr lang="en-US" sz="2400" dirty="0" err="1" smtClean="0"/>
              <a:t>financière</a:t>
            </a:r>
            <a:r>
              <a:rPr lang="en-US" sz="2400" dirty="0" smtClean="0"/>
              <a:t> </a:t>
            </a:r>
            <a:r>
              <a:rPr lang="en-US" sz="2400" dirty="0" err="1" smtClean="0"/>
              <a:t>efficace</a:t>
            </a:r>
            <a:endParaRPr lang="en-US" sz="2400" dirty="0" smtClean="0"/>
          </a:p>
          <a:p>
            <a:r>
              <a:rPr lang="en-US" sz="2400" b="0" dirty="0" smtClean="0"/>
              <a:t>- </a:t>
            </a:r>
            <a:r>
              <a:rPr lang="en-US" sz="2400" b="0" dirty="0"/>
              <a:t>Limitation des </a:t>
            </a:r>
            <a:r>
              <a:rPr lang="en-US" sz="2400" b="0" dirty="0" err="1" smtClean="0"/>
              <a:t>risques</a:t>
            </a:r>
            <a:r>
              <a:rPr lang="en-US" sz="2400" b="0" dirty="0" smtClean="0"/>
              <a:t>: </a:t>
            </a:r>
            <a:r>
              <a:rPr lang="en-US" sz="2400" dirty="0" err="1" smtClean="0"/>
              <a:t>stratégies</a:t>
            </a:r>
            <a:r>
              <a:rPr lang="en-US" sz="2400" dirty="0" smtClean="0"/>
              <a:t> </a:t>
            </a:r>
            <a:r>
              <a:rPr lang="en-US" sz="2400" dirty="0" err="1" smtClean="0"/>
              <a:t>en</a:t>
            </a:r>
            <a:r>
              <a:rPr lang="en-US" sz="2400" dirty="0" smtClean="0"/>
              <a:t> </a:t>
            </a:r>
            <a:r>
              <a:rPr lang="en-US" sz="2400" dirty="0" err="1" smtClean="0"/>
              <a:t>faveur</a:t>
            </a:r>
            <a:r>
              <a:rPr lang="en-US" sz="2400" dirty="0" smtClean="0"/>
              <a:t> de </a:t>
            </a:r>
            <a:r>
              <a:rPr lang="en-US" sz="2400" dirty="0" err="1" smtClean="0"/>
              <a:t>l'engagement</a:t>
            </a:r>
            <a:r>
              <a:rPr lang="en-US" sz="2400" dirty="0" smtClean="0"/>
              <a:t> </a:t>
            </a:r>
            <a:r>
              <a:rPr lang="en-US" sz="2400" b="0" dirty="0" smtClean="0"/>
              <a:t>des </a:t>
            </a:r>
            <a:r>
              <a:rPr lang="en-US" sz="2400" b="0" dirty="0" err="1" smtClean="0"/>
              <a:t>membres</a:t>
            </a:r>
            <a:endParaRPr lang="en-US" sz="2400" b="0" dirty="0" smtClean="0"/>
          </a:p>
          <a:p>
            <a:r>
              <a:rPr lang="en-US" sz="2400" b="0" dirty="0" smtClean="0"/>
              <a:t>- </a:t>
            </a:r>
            <a:r>
              <a:rPr lang="en-US" sz="2400" b="0" dirty="0" err="1" smtClean="0"/>
              <a:t>Transfert</a:t>
            </a:r>
            <a:r>
              <a:rPr lang="en-US" sz="2400" b="0" dirty="0" smtClean="0"/>
              <a:t> des </a:t>
            </a:r>
            <a:r>
              <a:rPr lang="en-US" sz="2400" b="0" dirty="0" err="1" smtClean="0"/>
              <a:t>risques</a:t>
            </a:r>
            <a:r>
              <a:rPr lang="en-US" sz="2400" b="0" dirty="0" smtClean="0"/>
              <a:t>: </a:t>
            </a:r>
            <a:r>
              <a:rPr lang="en-US" sz="2400" b="0" dirty="0" err="1" smtClean="0"/>
              <a:t>accroître</a:t>
            </a:r>
            <a:r>
              <a:rPr lang="en-US" sz="2400" b="0" dirty="0" smtClean="0"/>
              <a:t> </a:t>
            </a:r>
            <a:r>
              <a:rPr lang="en-US" sz="2400" dirty="0" smtClean="0"/>
              <a:t>la pertinence des </a:t>
            </a:r>
            <a:r>
              <a:rPr lang="en-US" sz="2400" dirty="0" err="1" smtClean="0"/>
              <a:t>activités</a:t>
            </a:r>
            <a:r>
              <a:rPr lang="en-US" sz="2400" dirty="0" smtClean="0"/>
              <a:t> de </a:t>
            </a:r>
            <a:r>
              <a:rPr lang="en-US" sz="2400" dirty="0" err="1" smtClean="0"/>
              <a:t>l'UIT</a:t>
            </a:r>
            <a:endParaRPr lang="en-US" sz="2400" dirty="0"/>
          </a:p>
        </p:txBody>
      </p:sp>
    </p:spTree>
    <p:extLst>
      <p:ext uri="{BB962C8B-B14F-4D97-AF65-F5344CB8AC3E}">
        <p14:creationId xmlns:p14="http://schemas.microsoft.com/office/powerpoint/2010/main" val="19588499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dirty="0" smtClean="0"/>
              <a:t>- </a:t>
            </a:r>
            <a:r>
              <a:rPr lang="en-US" dirty="0" err="1" smtClean="0"/>
              <a:t>Exemples</a:t>
            </a:r>
            <a:r>
              <a:rPr lang="en-US" dirty="0" smtClean="0"/>
              <a:t> </a:t>
            </a:r>
            <a:r>
              <a:rPr lang="en-US" dirty="0" err="1" smtClean="0"/>
              <a:t>d'autres</a:t>
            </a:r>
            <a:r>
              <a:rPr lang="en-US" dirty="0" smtClean="0"/>
              <a:t> institutions</a:t>
            </a:r>
          </a:p>
          <a:p>
            <a:r>
              <a:rPr lang="en-US" dirty="0" smtClean="0"/>
              <a:t>- </a:t>
            </a:r>
            <a:r>
              <a:rPr lang="en-US" dirty="0" err="1" smtClean="0"/>
              <a:t>Approche</a:t>
            </a:r>
            <a:r>
              <a:rPr lang="en-US" dirty="0" smtClean="0"/>
              <a:t> </a:t>
            </a:r>
            <a:r>
              <a:rPr lang="en-US" dirty="0" err="1" smtClean="0"/>
              <a:t>proposée</a:t>
            </a:r>
            <a:r>
              <a:rPr lang="en-US" dirty="0" smtClean="0"/>
              <a:t> pour </a:t>
            </a:r>
            <a:r>
              <a:rPr lang="en-US" dirty="0" err="1" smtClean="0"/>
              <a:t>l'UIT</a:t>
            </a:r>
            <a:endParaRPr lang="en-US" dirty="0" smtClean="0"/>
          </a:p>
        </p:txBody>
      </p:sp>
      <p:sp>
        <p:nvSpPr>
          <p:cNvPr id="3" name="Title 2"/>
          <p:cNvSpPr>
            <a:spLocks noGrp="1"/>
          </p:cNvSpPr>
          <p:nvPr>
            <p:ph type="title"/>
          </p:nvPr>
        </p:nvSpPr>
        <p:spPr/>
        <p:txBody>
          <a:bodyPr>
            <a:normAutofit/>
          </a:bodyPr>
          <a:lstStyle/>
          <a:p>
            <a:r>
              <a:rPr lang="fr-CH" sz="3600" dirty="0" smtClean="0"/>
              <a:t>Coordination avec les ODD</a:t>
            </a:r>
            <a:endParaRPr lang="en-US" sz="3600" dirty="0"/>
          </a:p>
        </p:txBody>
      </p:sp>
      <p:sp>
        <p:nvSpPr>
          <p:cNvPr id="4" name="Slide Number Placeholder 3"/>
          <p:cNvSpPr>
            <a:spLocks noGrp="1"/>
          </p:cNvSpPr>
          <p:nvPr>
            <p:ph type="sldNum" sz="quarter" idx="11"/>
          </p:nvPr>
        </p:nvSpPr>
        <p:spPr/>
        <p:txBody>
          <a:bodyPr/>
          <a:lstStyle/>
          <a:p>
            <a:fld id="{DDD2957A-38BF-4766-88FD-46AF2F4ED65D}" type="slidenum">
              <a:rPr lang="en-US" smtClean="0"/>
              <a:t>34</a:t>
            </a:fld>
            <a:endParaRPr lang="en-US"/>
          </a:p>
        </p:txBody>
      </p:sp>
    </p:spTree>
    <p:extLst>
      <p:ext uri="{BB962C8B-B14F-4D97-AF65-F5344CB8AC3E}">
        <p14:creationId xmlns:p14="http://schemas.microsoft.com/office/powerpoint/2010/main" val="36978728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468" y="56362"/>
            <a:ext cx="7703768" cy="990600"/>
          </a:xfrm>
        </p:spPr>
        <p:txBody>
          <a:bodyPr/>
          <a:lstStyle/>
          <a:p>
            <a:r>
              <a:rPr lang="fr-CH" dirty="0" smtClean="0"/>
              <a:t>Exemple de l'UPU</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DDD2957A-38BF-4766-88FD-46AF2F4ED65D}" type="slidenum">
              <a:rPr lang="en-US" smtClean="0"/>
              <a:t>35</a:t>
            </a:fld>
            <a:endParaRPr lang="en-US" dirty="0"/>
          </a:p>
        </p:txBody>
      </p:sp>
      <p:pic>
        <p:nvPicPr>
          <p:cNvPr id="5" name="Picture 4"/>
          <p:cNvPicPr>
            <a:picLocks noChangeAspect="1"/>
          </p:cNvPicPr>
          <p:nvPr/>
        </p:nvPicPr>
        <p:blipFill>
          <a:blip r:embed="rId2"/>
          <a:stretch>
            <a:fillRect/>
          </a:stretch>
        </p:blipFill>
        <p:spPr>
          <a:xfrm>
            <a:off x="1256128" y="1988840"/>
            <a:ext cx="6631744" cy="4051548"/>
          </a:xfrm>
          <a:prstGeom prst="rect">
            <a:avLst/>
          </a:prstGeom>
        </p:spPr>
      </p:pic>
    </p:spTree>
    <p:extLst>
      <p:ext uri="{BB962C8B-B14F-4D97-AF65-F5344CB8AC3E}">
        <p14:creationId xmlns:p14="http://schemas.microsoft.com/office/powerpoint/2010/main" val="21318224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 result for wipo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000" y="2204864"/>
            <a:ext cx="1222047" cy="8749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38011" y="-17594"/>
            <a:ext cx="7703768" cy="990600"/>
          </a:xfrm>
        </p:spPr>
        <p:txBody>
          <a:bodyPr/>
          <a:lstStyle/>
          <a:p>
            <a:r>
              <a:rPr lang="fr-CH" dirty="0" smtClean="0"/>
              <a:t>Exemple de l'OMPI</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DDD2957A-38BF-4766-88FD-46AF2F4ED65D}" type="slidenum">
              <a:rPr lang="en-US" smtClean="0"/>
              <a:t>36</a:t>
            </a:fld>
            <a:endParaRPr lang="en-US" dirty="0"/>
          </a:p>
        </p:txBody>
      </p:sp>
      <p:sp>
        <p:nvSpPr>
          <p:cNvPr id="4" name="Content Placeholder 3"/>
          <p:cNvSpPr>
            <a:spLocks noGrp="1"/>
          </p:cNvSpPr>
          <p:nvPr>
            <p:ph sz="quarter" idx="1"/>
          </p:nvPr>
        </p:nvSpPr>
        <p:spPr>
          <a:xfrm>
            <a:off x="899592" y="1600200"/>
            <a:ext cx="7866456" cy="4925144"/>
          </a:xfrm>
        </p:spPr>
        <p:txBody>
          <a:bodyPr>
            <a:normAutofit fontScale="92500" lnSpcReduction="20000"/>
          </a:bodyPr>
          <a:lstStyle/>
          <a:p>
            <a:r>
              <a:rPr lang="en-US" dirty="0" smtClean="0"/>
              <a:t>Se </a:t>
            </a:r>
            <a:r>
              <a:rPr lang="en-US" dirty="0" err="1" smtClean="0"/>
              <a:t>concentrer</a:t>
            </a:r>
            <a:r>
              <a:rPr lang="en-US" dirty="0" smtClean="0"/>
              <a:t> sur </a:t>
            </a:r>
            <a:r>
              <a:rPr lang="en-US" dirty="0" err="1" smtClean="0"/>
              <a:t>l'ODD</a:t>
            </a:r>
            <a:r>
              <a:rPr lang="en-US" dirty="0" smtClean="0"/>
              <a:t> 9 (Innovation)</a:t>
            </a:r>
          </a:p>
          <a:p>
            <a:pPr lvl="1"/>
            <a:r>
              <a:rPr lang="en-US" sz="2000" dirty="0" smtClean="0"/>
              <a:t>"</a:t>
            </a:r>
            <a:r>
              <a:rPr lang="en-US" sz="2000" i="1" dirty="0" smtClean="0"/>
              <a:t>L</a:t>
            </a:r>
            <a:r>
              <a:rPr lang="fr-CH" sz="2000" i="1" dirty="0" smtClean="0"/>
              <a:t>a </a:t>
            </a:r>
            <a:r>
              <a:rPr lang="fr-CH" sz="2000" i="1" dirty="0"/>
              <a:t>période couverte par le nouveau PSMT sera marquée par la première mise en </a:t>
            </a:r>
            <a:r>
              <a:rPr lang="fr-CH" sz="2000" i="1" dirty="0" err="1" smtClean="0"/>
              <a:t>oeuvre</a:t>
            </a:r>
            <a:r>
              <a:rPr lang="fr-CH" sz="2000" i="1" dirty="0" smtClean="0"/>
              <a:t> </a:t>
            </a:r>
            <a:r>
              <a:rPr lang="fr-CH" sz="2000" i="1" dirty="0"/>
              <a:t>des </a:t>
            </a:r>
            <a:r>
              <a:rPr lang="fr-CH" sz="2000" i="1" dirty="0" smtClean="0"/>
              <a:t>Objectifs </a:t>
            </a:r>
            <a:r>
              <a:rPr lang="fr-CH" sz="2000" i="1" dirty="0"/>
              <a:t>de développement durable des Nations Unies et du Programme de développement durable à </a:t>
            </a:r>
            <a:r>
              <a:rPr lang="fr-CH" sz="2000" i="1" dirty="0" smtClean="0"/>
              <a:t>l'horizon </a:t>
            </a:r>
            <a:r>
              <a:rPr lang="fr-CH" sz="2000" i="1" dirty="0"/>
              <a:t>2030</a:t>
            </a:r>
            <a:r>
              <a:rPr lang="fr-CH" sz="2000" i="1" dirty="0" smtClean="0"/>
              <a:t>. Le </a:t>
            </a:r>
            <a:r>
              <a:rPr lang="fr-CH" sz="2000" i="1" dirty="0"/>
              <a:t>PSMT sera exécuté afin </a:t>
            </a:r>
            <a:r>
              <a:rPr lang="fr-CH" sz="2000" i="1" dirty="0" smtClean="0"/>
              <a:t>d'assurer </a:t>
            </a:r>
            <a:r>
              <a:rPr lang="fr-CH" sz="2000" i="1" dirty="0"/>
              <a:t>la contribution effective de </a:t>
            </a:r>
            <a:r>
              <a:rPr lang="fr-CH" sz="2000" i="1" dirty="0" smtClean="0"/>
              <a:t>l'organisation</a:t>
            </a:r>
            <a:r>
              <a:rPr lang="fr-CH" sz="2000" i="1" dirty="0"/>
              <a:t>, dans le cadre de son mandat, à la mise en </a:t>
            </a:r>
            <a:r>
              <a:rPr lang="fr-CH" sz="2000" i="1" dirty="0" err="1" smtClean="0"/>
              <a:t>oeuvre</a:t>
            </a:r>
            <a:r>
              <a:rPr lang="fr-CH" sz="2000" i="1" dirty="0" smtClean="0"/>
              <a:t> </a:t>
            </a:r>
            <a:r>
              <a:rPr lang="fr-CH" sz="2000" i="1" dirty="0"/>
              <a:t>des </a:t>
            </a:r>
            <a:r>
              <a:rPr lang="fr-CH" sz="2000" i="1" dirty="0" smtClean="0"/>
              <a:t>Objectifs </a:t>
            </a:r>
            <a:r>
              <a:rPr lang="fr-CH" sz="2000" i="1" dirty="0"/>
              <a:t>de développement durable, avec une attention particulière à </a:t>
            </a:r>
            <a:r>
              <a:rPr lang="fr-CH" sz="2000" i="1" dirty="0" smtClean="0"/>
              <a:t>l'innovation </a:t>
            </a:r>
            <a:r>
              <a:rPr lang="fr-CH" sz="2000" i="1" dirty="0"/>
              <a:t>dans le cadre de </a:t>
            </a:r>
            <a:r>
              <a:rPr lang="fr-CH" sz="2000" i="1" dirty="0" smtClean="0"/>
              <a:t>l'Objectif </a:t>
            </a:r>
            <a:r>
              <a:rPr lang="fr-CH" sz="2000" i="1" dirty="0"/>
              <a:t>de développement </a:t>
            </a:r>
            <a:r>
              <a:rPr lang="fr-CH" sz="2000" i="1" dirty="0" smtClean="0"/>
              <a:t>durable 9</a:t>
            </a:r>
            <a:r>
              <a:rPr lang="en-US" sz="2400" dirty="0" smtClean="0"/>
              <a:t>"</a:t>
            </a:r>
            <a:r>
              <a:rPr lang="en-US" sz="2400" i="1" dirty="0" smtClean="0"/>
              <a:t> </a:t>
            </a:r>
          </a:p>
          <a:p>
            <a:endParaRPr lang="en-US" dirty="0" smtClean="0"/>
          </a:p>
          <a:p>
            <a:r>
              <a:rPr lang="en-US" dirty="0" err="1" smtClean="0"/>
              <a:t>Stratégies</a:t>
            </a:r>
            <a:r>
              <a:rPr lang="en-US" dirty="0" smtClean="0"/>
              <a:t> de </a:t>
            </a:r>
            <a:r>
              <a:rPr lang="en-US" dirty="0" err="1" smtClean="0"/>
              <a:t>l'OMPI</a:t>
            </a:r>
            <a:endParaRPr lang="en-US" dirty="0" smtClean="0"/>
          </a:p>
          <a:p>
            <a:pPr lvl="1"/>
            <a:r>
              <a:rPr lang="en-US" sz="2400" dirty="0" smtClean="0"/>
              <a:t>"</a:t>
            </a:r>
            <a:r>
              <a:rPr lang="fr-CH" sz="2000" i="1" dirty="0" smtClean="0"/>
              <a:t>Appuyer </a:t>
            </a:r>
            <a:r>
              <a:rPr lang="fr-CH" sz="2000" i="1" dirty="0"/>
              <a:t>la mise en </a:t>
            </a:r>
            <a:r>
              <a:rPr lang="fr-CH" sz="2000" i="1" dirty="0" err="1" smtClean="0"/>
              <a:t>oeuvre</a:t>
            </a:r>
            <a:r>
              <a:rPr lang="fr-CH" sz="2000" i="1" dirty="0" smtClean="0"/>
              <a:t> </a:t>
            </a:r>
            <a:r>
              <a:rPr lang="fr-CH" sz="2000" i="1" dirty="0"/>
              <a:t>des </a:t>
            </a:r>
            <a:r>
              <a:rPr lang="fr-CH" sz="2000" i="1" dirty="0" smtClean="0"/>
              <a:t>Objectifs </a:t>
            </a:r>
            <a:r>
              <a:rPr lang="fr-CH" sz="2000" i="1" dirty="0"/>
              <a:t>de développement durable et du Programme de développement durable à </a:t>
            </a:r>
            <a:r>
              <a:rPr lang="fr-CH" sz="2000" i="1" dirty="0" smtClean="0"/>
              <a:t>l'horizon </a:t>
            </a:r>
            <a:r>
              <a:rPr lang="fr-CH" sz="2000" i="1" dirty="0"/>
              <a:t>2030 dans le cadre du mandat de </a:t>
            </a:r>
            <a:r>
              <a:rPr lang="fr-CH" sz="2000" i="1" dirty="0" smtClean="0"/>
              <a:t>l'Organisation </a:t>
            </a:r>
            <a:r>
              <a:rPr lang="fr-CH" sz="2000" i="1" dirty="0"/>
              <a:t>et en particulier de </a:t>
            </a:r>
            <a:r>
              <a:rPr lang="fr-CH" sz="2000" i="1" dirty="0" smtClean="0"/>
              <a:t>l'Objectif </a:t>
            </a:r>
            <a:r>
              <a:rPr lang="fr-CH" sz="2000" i="1" dirty="0"/>
              <a:t>de développement </a:t>
            </a:r>
            <a:r>
              <a:rPr lang="fr-CH" sz="2000" i="1" dirty="0" smtClean="0"/>
              <a:t>durable 9</a:t>
            </a:r>
            <a:r>
              <a:rPr lang="en-US" sz="2400" dirty="0" smtClean="0"/>
              <a:t>"</a:t>
            </a:r>
            <a:endParaRPr lang="en-US" sz="2400" i="1" dirty="0" smtClean="0"/>
          </a:p>
          <a:p>
            <a:pPr lvl="1"/>
            <a:r>
              <a:rPr lang="en-US" sz="2400" dirty="0" smtClean="0"/>
              <a:t>"</a:t>
            </a:r>
            <a:r>
              <a:rPr lang="fr-CH" sz="2000" i="1" dirty="0" smtClean="0"/>
              <a:t>L'Organisation s'efforcera d'offrir </a:t>
            </a:r>
            <a:r>
              <a:rPr lang="fr-CH" sz="2000" i="1" dirty="0"/>
              <a:t>son assistance et de jouer un rôle engagé dans la mise en </a:t>
            </a:r>
            <a:r>
              <a:rPr lang="fr-CH" sz="2000" i="1" dirty="0" err="1" smtClean="0"/>
              <a:t>oeuvre</a:t>
            </a:r>
            <a:r>
              <a:rPr lang="fr-CH" sz="2000" i="1" dirty="0" smtClean="0"/>
              <a:t> </a:t>
            </a:r>
            <a:r>
              <a:rPr lang="fr-CH" sz="2000" i="1" dirty="0"/>
              <a:t>des O</a:t>
            </a:r>
            <a:r>
              <a:rPr lang="fr-CH" sz="2000" i="1" dirty="0" smtClean="0"/>
              <a:t>bjectifs </a:t>
            </a:r>
            <a:r>
              <a:rPr lang="fr-CH" sz="2000" i="1" dirty="0"/>
              <a:t>de développement </a:t>
            </a:r>
            <a:r>
              <a:rPr lang="fr-CH" sz="2000" i="1" dirty="0" smtClean="0"/>
              <a:t>durable</a:t>
            </a:r>
            <a:r>
              <a:rPr lang="en-US" sz="2400" dirty="0" smtClean="0"/>
              <a:t>"</a:t>
            </a:r>
            <a:endParaRPr lang="en-US" sz="2400" i="1" dirty="0"/>
          </a:p>
          <a:p>
            <a:pPr lvl="1"/>
            <a:endParaRPr lang="en-US" dirty="0"/>
          </a:p>
          <a:p>
            <a:endParaRPr lang="en-US" dirty="0" smtClean="0"/>
          </a:p>
        </p:txBody>
      </p:sp>
    </p:spTree>
    <p:extLst>
      <p:ext uri="{BB962C8B-B14F-4D97-AF65-F5344CB8AC3E}">
        <p14:creationId xmlns:p14="http://schemas.microsoft.com/office/powerpoint/2010/main" val="31872822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1560" y="-65876"/>
            <a:ext cx="7703768" cy="990600"/>
          </a:xfrm>
        </p:spPr>
        <p:txBody>
          <a:bodyPr/>
          <a:lstStyle/>
          <a:p>
            <a:r>
              <a:rPr lang="en-US" dirty="0" err="1" smtClean="0"/>
              <a:t>Exemple</a:t>
            </a:r>
            <a:r>
              <a:rPr lang="en-US" dirty="0" smtClean="0"/>
              <a:t> du PAM</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DDD2957A-38BF-4766-88FD-46AF2F4ED65D}" type="slidenum">
              <a:rPr lang="en-US" smtClean="0"/>
              <a:t>37</a:t>
            </a:fld>
            <a:endParaRPr lang="en-US"/>
          </a:p>
        </p:txBody>
      </p:sp>
      <p:pic>
        <p:nvPicPr>
          <p:cNvPr id="7" name="Picture 6"/>
          <p:cNvPicPr>
            <a:picLocks noChangeAspect="1"/>
          </p:cNvPicPr>
          <p:nvPr/>
        </p:nvPicPr>
        <p:blipFill rotWithShape="1">
          <a:blip r:embed="rId2"/>
          <a:srcRect t="4266"/>
          <a:stretch/>
        </p:blipFill>
        <p:spPr>
          <a:xfrm>
            <a:off x="209839" y="1678293"/>
            <a:ext cx="8724322" cy="4847051"/>
          </a:xfrm>
          <a:prstGeom prst="rect">
            <a:avLst/>
          </a:prstGeom>
        </p:spPr>
      </p:pic>
    </p:spTree>
    <p:extLst>
      <p:ext uri="{BB962C8B-B14F-4D97-AF65-F5344CB8AC3E}">
        <p14:creationId xmlns:p14="http://schemas.microsoft.com/office/powerpoint/2010/main" val="2720626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2097795" y="2136010"/>
            <a:ext cx="4948411" cy="4317326"/>
          </a:xfrm>
          <a:prstGeom prst="rect">
            <a:avLst/>
          </a:prstGeom>
        </p:spPr>
      </p:pic>
      <p:sp>
        <p:nvSpPr>
          <p:cNvPr id="5" name="Title 4"/>
          <p:cNvSpPr>
            <a:spLocks noGrp="1"/>
          </p:cNvSpPr>
          <p:nvPr>
            <p:ph type="title"/>
          </p:nvPr>
        </p:nvSpPr>
        <p:spPr>
          <a:xfrm>
            <a:off x="323528" y="116632"/>
            <a:ext cx="8136904" cy="685854"/>
          </a:xfrm>
        </p:spPr>
        <p:txBody>
          <a:bodyPr>
            <a:noAutofit/>
          </a:bodyPr>
          <a:lstStyle/>
          <a:p>
            <a:r>
              <a:rPr lang="en-US" sz="2600" dirty="0" err="1" smtClean="0"/>
              <a:t>Approche</a:t>
            </a:r>
            <a:r>
              <a:rPr lang="en-US" sz="2600" dirty="0" smtClean="0"/>
              <a:t> </a:t>
            </a:r>
            <a:r>
              <a:rPr lang="en-US" sz="2600" dirty="0" err="1" smtClean="0"/>
              <a:t>proposée</a:t>
            </a:r>
            <a:r>
              <a:rPr lang="en-US" sz="2600" dirty="0" smtClean="0"/>
              <a:t>: </a:t>
            </a:r>
            <a:r>
              <a:rPr lang="en-US" sz="2600" dirty="0" err="1" smtClean="0"/>
              <a:t>mise</a:t>
            </a:r>
            <a:r>
              <a:rPr lang="en-US" sz="2600" dirty="0" smtClean="0"/>
              <a:t> en </a:t>
            </a:r>
            <a:r>
              <a:rPr lang="en-US" sz="2600" dirty="0" err="1" smtClean="0"/>
              <a:t>correspondance</a:t>
            </a:r>
            <a:r>
              <a:rPr lang="en-US" sz="2600" dirty="0" smtClean="0"/>
              <a:t> avec les ODD</a:t>
            </a:r>
            <a:endParaRPr lang="en-US" sz="2600"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38</a:t>
            </a:fld>
            <a:endParaRPr lang="en-US" dirty="0"/>
          </a:p>
        </p:txBody>
      </p:sp>
      <p:sp>
        <p:nvSpPr>
          <p:cNvPr id="10" name="TextBox 9"/>
          <p:cNvSpPr txBox="1"/>
          <p:nvPr/>
        </p:nvSpPr>
        <p:spPr>
          <a:xfrm>
            <a:off x="533400" y="1046962"/>
            <a:ext cx="8143056" cy="965255"/>
          </a:xfrm>
          <a:prstGeom prst="rect">
            <a:avLst/>
          </a:prstGeom>
          <a:noFill/>
        </p:spPr>
        <p:txBody>
          <a:bodyPr wrap="square" lIns="36000" tIns="36000" rIns="36000" bIns="36000" rtlCol="0">
            <a:spAutoFit/>
          </a:bodyPr>
          <a:lstStyle/>
          <a:p>
            <a:r>
              <a:rPr lang="en-US" sz="2000" b="1" dirty="0" err="1" smtClean="0"/>
              <a:t>Mise</a:t>
            </a:r>
            <a:r>
              <a:rPr lang="en-US" sz="2000" b="1" dirty="0" smtClean="0"/>
              <a:t> en </a:t>
            </a:r>
            <a:r>
              <a:rPr lang="en-US" sz="2000" b="1" dirty="0" err="1" smtClean="0"/>
              <a:t>correspondance</a:t>
            </a:r>
            <a:r>
              <a:rPr lang="en-US" sz="2000" b="1" dirty="0" smtClean="0"/>
              <a:t> des </a:t>
            </a:r>
            <a:r>
              <a:rPr lang="en-US" sz="2000" b="1" dirty="0" err="1" smtClean="0"/>
              <a:t>principales</a:t>
            </a:r>
            <a:r>
              <a:rPr lang="en-US" sz="2000" b="1" dirty="0" smtClean="0"/>
              <a:t> </a:t>
            </a:r>
            <a:r>
              <a:rPr lang="en-US" sz="2000" b="1" dirty="0" err="1" smtClean="0"/>
              <a:t>activités</a:t>
            </a:r>
            <a:r>
              <a:rPr lang="en-US" sz="2000" b="1" dirty="0" smtClean="0"/>
              <a:t> et des </a:t>
            </a:r>
            <a:r>
              <a:rPr lang="en-US" sz="2000" b="1" dirty="0" err="1" smtClean="0"/>
              <a:t>principaux</a:t>
            </a:r>
            <a:r>
              <a:rPr lang="en-US" sz="2000" b="1" dirty="0" smtClean="0"/>
              <a:t> </a:t>
            </a:r>
            <a:r>
              <a:rPr lang="en-US" sz="2000" b="1" dirty="0" err="1" smtClean="0"/>
              <a:t>produits</a:t>
            </a:r>
            <a:r>
              <a:rPr lang="en-US" sz="2000" b="1" dirty="0" smtClean="0"/>
              <a:t> de </a:t>
            </a:r>
            <a:r>
              <a:rPr lang="en-US" sz="2000" b="1" dirty="0" err="1" smtClean="0"/>
              <a:t>l'UIT</a:t>
            </a:r>
            <a:r>
              <a:rPr lang="en-US" sz="2000" b="1" dirty="0" smtClean="0"/>
              <a:t> avec les ODD</a:t>
            </a:r>
            <a:br>
              <a:rPr lang="en-US" sz="2000" b="1" dirty="0" smtClean="0"/>
            </a:br>
            <a:r>
              <a:rPr lang="en-US" dirty="0" smtClean="0"/>
              <a:t>La </a:t>
            </a:r>
            <a:r>
              <a:rPr lang="en-US" dirty="0" err="1" smtClean="0"/>
              <a:t>taille</a:t>
            </a:r>
            <a:r>
              <a:rPr lang="en-US" dirty="0" smtClean="0"/>
              <a:t> des ODD </a:t>
            </a:r>
            <a:r>
              <a:rPr lang="en-US" dirty="0" err="1" smtClean="0"/>
              <a:t>est</a:t>
            </a:r>
            <a:r>
              <a:rPr lang="en-US" dirty="0" smtClean="0"/>
              <a:t> </a:t>
            </a:r>
            <a:r>
              <a:rPr lang="en-US" dirty="0" err="1" smtClean="0"/>
              <a:t>fonction</a:t>
            </a:r>
            <a:r>
              <a:rPr lang="en-US" dirty="0" smtClean="0"/>
              <a:t> du </a:t>
            </a:r>
            <a:r>
              <a:rPr lang="en-US" dirty="0" err="1" smtClean="0"/>
              <a:t>nombre</a:t>
            </a:r>
            <a:r>
              <a:rPr lang="en-US" dirty="0" smtClean="0"/>
              <a:t> </a:t>
            </a:r>
            <a:r>
              <a:rPr lang="en-US" dirty="0" err="1" smtClean="0"/>
              <a:t>d'activités</a:t>
            </a:r>
            <a:r>
              <a:rPr lang="en-US" dirty="0" smtClean="0"/>
              <a:t> </a:t>
            </a:r>
            <a:r>
              <a:rPr lang="en-US" dirty="0" err="1" smtClean="0"/>
              <a:t>principales</a:t>
            </a:r>
            <a:r>
              <a:rPr lang="en-US" dirty="0" smtClean="0"/>
              <a:t>/de </a:t>
            </a:r>
            <a:r>
              <a:rPr lang="en-US" dirty="0" err="1" smtClean="0"/>
              <a:t>produits</a:t>
            </a:r>
            <a:r>
              <a:rPr lang="en-US" dirty="0" smtClean="0"/>
              <a:t> </a:t>
            </a:r>
            <a:r>
              <a:rPr lang="en-US" dirty="0" err="1" smtClean="0"/>
              <a:t>principaux</a:t>
            </a:r>
            <a:endParaRPr lang="en-US" dirty="0"/>
          </a:p>
        </p:txBody>
      </p:sp>
    </p:spTree>
    <p:extLst>
      <p:ext uri="{BB962C8B-B14F-4D97-AF65-F5344CB8AC3E}">
        <p14:creationId xmlns:p14="http://schemas.microsoft.com/office/powerpoint/2010/main" val="38347378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pPr algn="ctr"/>
            <a:r>
              <a:rPr lang="en-US" sz="2800" dirty="0" smtClean="0"/>
              <a:t>Coordination avec les ODD: </a:t>
            </a:r>
            <a:r>
              <a:rPr lang="en-US" sz="2800" dirty="0" err="1" smtClean="0"/>
              <a:t>mise</a:t>
            </a:r>
            <a:r>
              <a:rPr lang="en-US" sz="2800" dirty="0" smtClean="0"/>
              <a:t> en </a:t>
            </a:r>
            <a:r>
              <a:rPr lang="en-US" sz="2800" dirty="0" err="1" smtClean="0"/>
              <a:t>correspondance</a:t>
            </a:r>
            <a:r>
              <a:rPr lang="en-US" sz="2800" dirty="0" smtClean="0"/>
              <a:t> au </a:t>
            </a:r>
            <a:r>
              <a:rPr lang="en-US" sz="2800" dirty="0" err="1" smtClean="0"/>
              <a:t>niveau</a:t>
            </a:r>
            <a:r>
              <a:rPr lang="en-US" sz="2800" dirty="0" smtClean="0"/>
              <a:t> des </a:t>
            </a:r>
            <a:r>
              <a:rPr lang="en-US" sz="2800" dirty="0" err="1" smtClean="0"/>
              <a:t>Objectifs</a:t>
            </a:r>
            <a:endParaRPr lang="en-US" sz="2800"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39</a:t>
            </a:fld>
            <a:endParaRPr lang="en-US" dirty="0"/>
          </a:p>
        </p:txBody>
      </p:sp>
      <p:pic>
        <p:nvPicPr>
          <p:cNvPr id="9" name="Picture 8"/>
          <p:cNvPicPr>
            <a:picLocks noChangeAspect="1"/>
          </p:cNvPicPr>
          <p:nvPr/>
        </p:nvPicPr>
        <p:blipFill rotWithShape="1">
          <a:blip r:embed="rId3"/>
          <a:srcRect b="50697"/>
          <a:stretch/>
        </p:blipFill>
        <p:spPr>
          <a:xfrm>
            <a:off x="179512" y="1268760"/>
            <a:ext cx="6175057" cy="2664296"/>
          </a:xfrm>
          <a:prstGeom prst="rect">
            <a:avLst/>
          </a:prstGeom>
        </p:spPr>
      </p:pic>
      <p:sp>
        <p:nvSpPr>
          <p:cNvPr id="11" name="TextBox 10"/>
          <p:cNvSpPr txBox="1"/>
          <p:nvPr/>
        </p:nvSpPr>
        <p:spPr>
          <a:xfrm>
            <a:off x="6508602" y="1196752"/>
            <a:ext cx="2609919" cy="3827577"/>
          </a:xfrm>
          <a:prstGeom prst="rect">
            <a:avLst/>
          </a:prstGeom>
          <a:noFill/>
        </p:spPr>
        <p:txBody>
          <a:bodyPr wrap="square" lIns="36000" tIns="36000" rIns="36000" bIns="36000" rtlCol="0">
            <a:spAutoFit/>
          </a:bodyPr>
          <a:lstStyle/>
          <a:p>
            <a:r>
              <a:rPr lang="en-US" sz="1600" b="1" dirty="0" err="1" smtClean="0"/>
              <a:t>Mise</a:t>
            </a:r>
            <a:r>
              <a:rPr lang="en-US" sz="1600" b="1" dirty="0" smtClean="0"/>
              <a:t> en correspondence entre les </a:t>
            </a:r>
            <a:r>
              <a:rPr lang="en-US" sz="1600" b="1" dirty="0" err="1" smtClean="0"/>
              <a:t>objectifs</a:t>
            </a:r>
            <a:r>
              <a:rPr lang="en-US" sz="1600" b="1" dirty="0" smtClean="0"/>
              <a:t> de </a:t>
            </a:r>
            <a:r>
              <a:rPr lang="en-US" sz="1600" b="1" dirty="0" err="1" smtClean="0"/>
              <a:t>l'UIT</a:t>
            </a:r>
            <a:r>
              <a:rPr lang="en-US" sz="1600" b="1" dirty="0" smtClean="0"/>
              <a:t> et les ODD</a:t>
            </a:r>
          </a:p>
          <a:p>
            <a:r>
              <a:rPr lang="en-US" sz="1600" dirty="0" smtClean="0"/>
              <a:t>Un </a:t>
            </a:r>
            <a:r>
              <a:rPr lang="en-US" sz="1600" dirty="0"/>
              <a:t>lien </a:t>
            </a:r>
            <a:r>
              <a:rPr lang="en-US" sz="1600" dirty="0" smtClean="0"/>
              <a:t>"</a:t>
            </a:r>
            <a:r>
              <a:rPr lang="en-US" sz="1600" dirty="0" err="1" smtClean="0"/>
              <a:t>primaire</a:t>
            </a:r>
            <a:r>
              <a:rPr lang="en-US" sz="1600" dirty="0" smtClean="0"/>
              <a:t>" </a:t>
            </a:r>
            <a:r>
              <a:rPr lang="en-US" sz="1600" dirty="0" err="1" smtClean="0"/>
              <a:t>ou</a:t>
            </a:r>
            <a:r>
              <a:rPr lang="en-US" sz="1600" dirty="0" smtClean="0"/>
              <a:t> "</a:t>
            </a:r>
            <a:r>
              <a:rPr lang="en-US" sz="1600" dirty="0" err="1" smtClean="0"/>
              <a:t>secondaire</a:t>
            </a:r>
            <a:r>
              <a:rPr lang="en-US" sz="1600" dirty="0" smtClean="0"/>
              <a:t>" </a:t>
            </a:r>
            <a:r>
              <a:rPr lang="en-US" sz="1600" dirty="0" err="1" smtClean="0"/>
              <a:t>est</a:t>
            </a:r>
            <a:r>
              <a:rPr lang="en-US" sz="1600" dirty="0" smtClean="0"/>
              <a:t> </a:t>
            </a:r>
            <a:r>
              <a:rPr lang="en-US" sz="1600" dirty="0" err="1" smtClean="0"/>
              <a:t>créé</a:t>
            </a:r>
            <a:r>
              <a:rPr lang="en-US" sz="1600" dirty="0" smtClean="0"/>
              <a:t> pour les </a:t>
            </a:r>
            <a:r>
              <a:rPr lang="en-US" sz="1600" dirty="0" err="1" smtClean="0"/>
              <a:t>objectifs</a:t>
            </a:r>
            <a:r>
              <a:rPr lang="en-US" sz="1600" dirty="0" smtClean="0"/>
              <a:t> qui </a:t>
            </a:r>
            <a:r>
              <a:rPr lang="en-US" sz="1600" dirty="0" err="1" smtClean="0"/>
              <a:t>contribuent</a:t>
            </a:r>
            <a:r>
              <a:rPr lang="en-US" sz="1600" dirty="0" smtClean="0"/>
              <a:t> à la </a:t>
            </a:r>
            <a:r>
              <a:rPr lang="en-US" sz="1600" dirty="0" err="1" smtClean="0"/>
              <a:t>réalisation</a:t>
            </a:r>
            <a:r>
              <a:rPr lang="en-US" sz="1600" dirty="0" smtClean="0"/>
              <a:t> des ODD</a:t>
            </a:r>
            <a:endParaRPr lang="en-US" sz="1600" dirty="0"/>
          </a:p>
          <a:p>
            <a:pPr marL="180000" indent="-180000">
              <a:spcBef>
                <a:spcPts val="600"/>
              </a:spcBef>
              <a:buFontTx/>
              <a:buChar char="-"/>
            </a:pPr>
            <a:r>
              <a:rPr lang="en-US" sz="1600" b="1" dirty="0" err="1" smtClean="0"/>
              <a:t>Primaire</a:t>
            </a:r>
            <a:r>
              <a:rPr lang="en-US" sz="1600" dirty="0" smtClean="0"/>
              <a:t> ( </a:t>
            </a:r>
            <a:r>
              <a:rPr lang="en-US" sz="1600" dirty="0" smtClean="0">
                <a:solidFill>
                  <a:srgbClr val="FF0000"/>
                </a:solidFill>
                <a:sym typeface="Wingdings 2" panose="05020102010507070707" pitchFamily="18" charset="2"/>
              </a:rPr>
              <a:t></a:t>
            </a:r>
            <a:r>
              <a:rPr lang="en-US" sz="1600" dirty="0" smtClean="0"/>
              <a:t> ) </a:t>
            </a:r>
            <a:r>
              <a:rPr lang="en-US" sz="1600" dirty="0" err="1" smtClean="0"/>
              <a:t>si</a:t>
            </a:r>
            <a:r>
              <a:rPr lang="en-US" sz="1600" dirty="0" smtClean="0"/>
              <a:t> </a:t>
            </a:r>
            <a:r>
              <a:rPr lang="en-US" sz="1600" dirty="0" err="1" smtClean="0"/>
              <a:t>l'ODD</a:t>
            </a:r>
            <a:r>
              <a:rPr lang="en-US" sz="1600" dirty="0" smtClean="0"/>
              <a:t> </a:t>
            </a:r>
            <a:r>
              <a:rPr lang="en-US" sz="1600" dirty="0" err="1" smtClean="0"/>
              <a:t>est</a:t>
            </a:r>
            <a:r>
              <a:rPr lang="en-US" sz="1600" dirty="0" smtClean="0"/>
              <a:t> un </a:t>
            </a:r>
            <a:r>
              <a:rPr lang="en-US" sz="1600" dirty="0" err="1" smtClean="0"/>
              <a:t>domaine</a:t>
            </a:r>
            <a:r>
              <a:rPr lang="en-US" sz="1600" dirty="0" smtClean="0"/>
              <a:t> </a:t>
            </a:r>
            <a:r>
              <a:rPr lang="en-US" sz="1600" dirty="0" err="1" smtClean="0"/>
              <a:t>prioritaire</a:t>
            </a:r>
            <a:r>
              <a:rPr lang="en-US" sz="1600" dirty="0" smtClean="0"/>
              <a:t> pour </a:t>
            </a:r>
            <a:r>
              <a:rPr lang="en-US" sz="1600" dirty="0" err="1" smtClean="0"/>
              <a:t>l'UIT</a:t>
            </a:r>
            <a:r>
              <a:rPr lang="en-US" sz="1600" dirty="0" smtClean="0"/>
              <a:t> (</a:t>
            </a:r>
            <a:r>
              <a:rPr lang="en-US" sz="1600" dirty="0" err="1" smtClean="0"/>
              <a:t>exemple</a:t>
            </a:r>
            <a:r>
              <a:rPr lang="en-US" sz="1600" dirty="0" smtClean="0"/>
              <a:t> pour </a:t>
            </a:r>
            <a:r>
              <a:rPr lang="en-US" sz="1600" dirty="0"/>
              <a:t>I.1</a:t>
            </a:r>
            <a:r>
              <a:rPr lang="en-US" sz="1600" dirty="0" smtClean="0"/>
              <a:t>)</a:t>
            </a:r>
          </a:p>
          <a:p>
            <a:endParaRPr lang="en-US" sz="1600" dirty="0"/>
          </a:p>
          <a:p>
            <a:pPr marL="180000" indent="-180000">
              <a:buFontTx/>
              <a:buChar char="-"/>
            </a:pPr>
            <a:r>
              <a:rPr lang="en-US" sz="1600" b="1" dirty="0" err="1" smtClean="0"/>
              <a:t>Secondaire</a:t>
            </a:r>
            <a:r>
              <a:rPr lang="en-US" sz="1600" dirty="0" smtClean="0"/>
              <a:t> (</a:t>
            </a:r>
            <a:r>
              <a:rPr lang="en-US" sz="1600" dirty="0" smtClean="0">
                <a:solidFill>
                  <a:schemeClr val="accent2"/>
                </a:solidFill>
                <a:sym typeface="Wingdings" panose="05000000000000000000" pitchFamily="2" charset="2"/>
              </a:rPr>
              <a:t></a:t>
            </a:r>
            <a:r>
              <a:rPr lang="en-US" sz="1600" dirty="0" smtClean="0"/>
              <a:t>) </a:t>
            </a:r>
            <a:r>
              <a:rPr lang="en-US" sz="1600" dirty="0" err="1" smtClean="0"/>
              <a:t>si</a:t>
            </a:r>
            <a:r>
              <a:rPr lang="en-US" sz="1600" dirty="0" smtClean="0"/>
              <a:t> les </a:t>
            </a:r>
            <a:r>
              <a:rPr lang="en-US" sz="1600" dirty="0" err="1" smtClean="0"/>
              <a:t>travaux</a:t>
            </a:r>
            <a:r>
              <a:rPr lang="en-US" sz="1600" dirty="0" smtClean="0"/>
              <a:t> de </a:t>
            </a:r>
            <a:r>
              <a:rPr lang="en-US" sz="1600" dirty="0" err="1" smtClean="0"/>
              <a:t>l'UIT</a:t>
            </a:r>
            <a:r>
              <a:rPr lang="en-US" sz="1600" dirty="0" smtClean="0"/>
              <a:t> </a:t>
            </a:r>
            <a:r>
              <a:rPr lang="en-US" sz="1600" dirty="0" err="1" smtClean="0"/>
              <a:t>ont</a:t>
            </a:r>
            <a:r>
              <a:rPr lang="en-US" sz="1600" dirty="0" smtClean="0"/>
              <a:t> un </a:t>
            </a:r>
            <a:r>
              <a:rPr lang="en-US" sz="1600" dirty="0" err="1" smtClean="0"/>
              <a:t>rôle</a:t>
            </a:r>
            <a:r>
              <a:rPr lang="en-US" sz="1600" dirty="0" smtClean="0"/>
              <a:t> de </a:t>
            </a:r>
            <a:r>
              <a:rPr lang="en-US" sz="1600" dirty="0" err="1" smtClean="0"/>
              <a:t>catalyseur</a:t>
            </a:r>
            <a:r>
              <a:rPr lang="en-US" sz="1600" dirty="0" smtClean="0"/>
              <a:t> (contribution </a:t>
            </a:r>
            <a:r>
              <a:rPr lang="en-US" sz="1600" dirty="0" err="1" smtClean="0"/>
              <a:t>actuelle</a:t>
            </a:r>
            <a:r>
              <a:rPr lang="en-US" sz="1600" dirty="0" smtClean="0"/>
              <a:t>)</a:t>
            </a:r>
          </a:p>
        </p:txBody>
      </p:sp>
      <p:sp>
        <p:nvSpPr>
          <p:cNvPr id="15" name="TextBox 14"/>
          <p:cNvSpPr txBox="1"/>
          <p:nvPr/>
        </p:nvSpPr>
        <p:spPr>
          <a:xfrm>
            <a:off x="3298815" y="1592669"/>
            <a:ext cx="169939" cy="241297"/>
          </a:xfrm>
          <a:prstGeom prst="rect">
            <a:avLst/>
          </a:prstGeom>
          <a:solidFill>
            <a:schemeClr val="bg1"/>
          </a:solidFill>
        </p:spPr>
        <p:txBody>
          <a:bodyPr wrap="square" lIns="0" tIns="0" rIns="0" bIns="0" rtlCol="0">
            <a:noAutofit/>
          </a:bodyPr>
          <a:lstStyle/>
          <a:p>
            <a:pPr algn="ctr"/>
            <a:r>
              <a:rPr lang="en-US" sz="2000" dirty="0">
                <a:solidFill>
                  <a:srgbClr val="FF0000"/>
                </a:solidFill>
                <a:sym typeface="Wingdings 2" panose="05020102010507070707" pitchFamily="18" charset="2"/>
              </a:rPr>
              <a:t></a:t>
            </a:r>
            <a:endParaRPr lang="en-US" sz="2000" b="1" dirty="0">
              <a:solidFill>
                <a:srgbClr val="FF0000"/>
              </a:solidFill>
            </a:endParaRPr>
          </a:p>
        </p:txBody>
      </p:sp>
      <p:sp>
        <p:nvSpPr>
          <p:cNvPr id="31" name="TextBox 17"/>
          <p:cNvSpPr txBox="1"/>
          <p:nvPr/>
        </p:nvSpPr>
        <p:spPr>
          <a:xfrm>
            <a:off x="4499992" y="2048094"/>
            <a:ext cx="288032" cy="307777"/>
          </a:xfrm>
          <a:prstGeom prst="rect">
            <a:avLst/>
          </a:prstGeom>
          <a:solidFill>
            <a:schemeClr val="bg1"/>
          </a:solidFill>
        </p:spPr>
        <p:txBody>
          <a:bodyPr wrap="square" lIns="0" tIns="0" rIns="0" bIns="0" rtlCol="0">
            <a:spAutoFit/>
          </a:bodyPr>
          <a:lstStyle/>
          <a:p>
            <a:pPr algn="ctr"/>
            <a:endParaRPr lang="en-US" sz="2000" b="1" dirty="0">
              <a:solidFill>
                <a:srgbClr val="FF0000"/>
              </a:solidFill>
            </a:endParaRPr>
          </a:p>
        </p:txBody>
      </p:sp>
      <p:sp>
        <p:nvSpPr>
          <p:cNvPr id="29" name="TextBox 28"/>
          <p:cNvSpPr txBox="1"/>
          <p:nvPr/>
        </p:nvSpPr>
        <p:spPr>
          <a:xfrm>
            <a:off x="3294594" y="1895218"/>
            <a:ext cx="169939" cy="241297"/>
          </a:xfrm>
          <a:prstGeom prst="rect">
            <a:avLst/>
          </a:prstGeom>
          <a:solidFill>
            <a:schemeClr val="bg1"/>
          </a:solidFill>
        </p:spPr>
        <p:txBody>
          <a:bodyPr wrap="square" lIns="0" tIns="0" rIns="0" bIns="0" rtlCol="0">
            <a:noAutofit/>
          </a:bodyPr>
          <a:lstStyle/>
          <a:p>
            <a:pPr algn="ctr"/>
            <a:r>
              <a:rPr lang="en-US" sz="2000" dirty="0">
                <a:solidFill>
                  <a:srgbClr val="FF0000"/>
                </a:solidFill>
                <a:sym typeface="Wingdings 2" panose="05020102010507070707" pitchFamily="18" charset="2"/>
              </a:rPr>
              <a:t></a:t>
            </a:r>
            <a:endParaRPr lang="en-US" sz="2000" b="1" dirty="0">
              <a:solidFill>
                <a:srgbClr val="FF0000"/>
              </a:solidFill>
            </a:endParaRPr>
          </a:p>
        </p:txBody>
      </p:sp>
      <p:sp>
        <p:nvSpPr>
          <p:cNvPr id="33" name="TextBox 32"/>
          <p:cNvSpPr txBox="1"/>
          <p:nvPr/>
        </p:nvSpPr>
        <p:spPr>
          <a:xfrm>
            <a:off x="3294594" y="2179591"/>
            <a:ext cx="169939" cy="241297"/>
          </a:xfrm>
          <a:prstGeom prst="rect">
            <a:avLst/>
          </a:prstGeom>
          <a:solidFill>
            <a:schemeClr val="bg1"/>
          </a:solidFill>
        </p:spPr>
        <p:txBody>
          <a:bodyPr wrap="square" lIns="0" tIns="0" rIns="0" bIns="0" rtlCol="0">
            <a:noAutofit/>
          </a:bodyPr>
          <a:lstStyle/>
          <a:p>
            <a:pPr algn="ctr"/>
            <a:r>
              <a:rPr lang="en-US" sz="2000" dirty="0">
                <a:solidFill>
                  <a:srgbClr val="FF0000"/>
                </a:solidFill>
                <a:sym typeface="Wingdings 2" panose="05020102010507070707" pitchFamily="18" charset="2"/>
              </a:rPr>
              <a:t></a:t>
            </a:r>
            <a:endParaRPr lang="en-US" sz="2000" b="1" dirty="0">
              <a:solidFill>
                <a:srgbClr val="FF0000"/>
              </a:solidFill>
            </a:endParaRPr>
          </a:p>
        </p:txBody>
      </p:sp>
      <p:sp>
        <p:nvSpPr>
          <p:cNvPr id="34" name="TextBox 33"/>
          <p:cNvSpPr txBox="1"/>
          <p:nvPr/>
        </p:nvSpPr>
        <p:spPr>
          <a:xfrm>
            <a:off x="3970013" y="1579915"/>
            <a:ext cx="169939" cy="241297"/>
          </a:xfrm>
          <a:prstGeom prst="rect">
            <a:avLst/>
          </a:prstGeom>
          <a:solidFill>
            <a:schemeClr val="bg1"/>
          </a:solidFill>
        </p:spPr>
        <p:txBody>
          <a:bodyPr wrap="square" lIns="0" tIns="0" rIns="0" bIns="0" rtlCol="0">
            <a:noAutofit/>
          </a:bodyPr>
          <a:lstStyle/>
          <a:p>
            <a:pPr algn="ctr"/>
            <a:r>
              <a:rPr lang="en-US" sz="2000" dirty="0">
                <a:solidFill>
                  <a:srgbClr val="FF0000"/>
                </a:solidFill>
                <a:sym typeface="Wingdings 2" panose="05020102010507070707" pitchFamily="18" charset="2"/>
              </a:rPr>
              <a:t></a:t>
            </a:r>
            <a:endParaRPr lang="en-US" sz="2000" b="1" dirty="0">
              <a:solidFill>
                <a:srgbClr val="FF0000"/>
              </a:solidFill>
            </a:endParaRPr>
          </a:p>
        </p:txBody>
      </p:sp>
      <p:sp>
        <p:nvSpPr>
          <p:cNvPr id="35" name="TextBox 34"/>
          <p:cNvSpPr txBox="1"/>
          <p:nvPr/>
        </p:nvSpPr>
        <p:spPr>
          <a:xfrm>
            <a:off x="3965792" y="1882464"/>
            <a:ext cx="169939" cy="241297"/>
          </a:xfrm>
          <a:prstGeom prst="rect">
            <a:avLst/>
          </a:prstGeom>
          <a:solidFill>
            <a:schemeClr val="bg1"/>
          </a:solidFill>
        </p:spPr>
        <p:txBody>
          <a:bodyPr wrap="square" lIns="0" tIns="0" rIns="0" bIns="0" rtlCol="0">
            <a:noAutofit/>
          </a:bodyPr>
          <a:lstStyle/>
          <a:p>
            <a:pPr algn="ctr"/>
            <a:r>
              <a:rPr lang="en-US" sz="2000" dirty="0">
                <a:solidFill>
                  <a:srgbClr val="FF0000"/>
                </a:solidFill>
                <a:sym typeface="Wingdings 2" panose="05020102010507070707" pitchFamily="18" charset="2"/>
              </a:rPr>
              <a:t></a:t>
            </a:r>
            <a:endParaRPr lang="en-US" sz="2000" b="1" dirty="0">
              <a:solidFill>
                <a:srgbClr val="FF0000"/>
              </a:solidFill>
            </a:endParaRPr>
          </a:p>
        </p:txBody>
      </p:sp>
      <p:sp>
        <p:nvSpPr>
          <p:cNvPr id="36" name="TextBox 35"/>
          <p:cNvSpPr txBox="1"/>
          <p:nvPr/>
        </p:nvSpPr>
        <p:spPr>
          <a:xfrm>
            <a:off x="3965792" y="2166837"/>
            <a:ext cx="169939" cy="241297"/>
          </a:xfrm>
          <a:prstGeom prst="rect">
            <a:avLst/>
          </a:prstGeom>
          <a:solidFill>
            <a:schemeClr val="bg1"/>
          </a:solidFill>
        </p:spPr>
        <p:txBody>
          <a:bodyPr wrap="square" lIns="0" tIns="0" rIns="0" bIns="0" rtlCol="0">
            <a:noAutofit/>
          </a:bodyPr>
          <a:lstStyle/>
          <a:p>
            <a:pPr algn="ctr"/>
            <a:r>
              <a:rPr lang="en-US" sz="2000" dirty="0">
                <a:solidFill>
                  <a:srgbClr val="FF0000"/>
                </a:solidFill>
                <a:sym typeface="Wingdings 2" panose="05020102010507070707" pitchFamily="18" charset="2"/>
              </a:rPr>
              <a:t></a:t>
            </a:r>
            <a:endParaRPr lang="en-US" sz="2000" b="1" dirty="0">
              <a:solidFill>
                <a:srgbClr val="FF0000"/>
              </a:solidFill>
            </a:endParaRPr>
          </a:p>
        </p:txBody>
      </p:sp>
      <p:sp>
        <p:nvSpPr>
          <p:cNvPr id="37" name="TextBox 36"/>
          <p:cNvSpPr txBox="1"/>
          <p:nvPr/>
        </p:nvSpPr>
        <p:spPr>
          <a:xfrm>
            <a:off x="4618085" y="1579915"/>
            <a:ext cx="169939" cy="241297"/>
          </a:xfrm>
          <a:prstGeom prst="rect">
            <a:avLst/>
          </a:prstGeom>
          <a:solidFill>
            <a:schemeClr val="bg1"/>
          </a:solidFill>
        </p:spPr>
        <p:txBody>
          <a:bodyPr wrap="square" lIns="0" tIns="0" rIns="0" bIns="0" rtlCol="0">
            <a:noAutofit/>
          </a:bodyPr>
          <a:lstStyle/>
          <a:p>
            <a:pPr algn="ctr"/>
            <a:r>
              <a:rPr lang="en-US" sz="2000" dirty="0">
                <a:solidFill>
                  <a:srgbClr val="FF0000"/>
                </a:solidFill>
                <a:sym typeface="Wingdings 2" panose="05020102010507070707" pitchFamily="18" charset="2"/>
              </a:rPr>
              <a:t></a:t>
            </a:r>
            <a:endParaRPr lang="en-US" sz="2000" b="1" dirty="0">
              <a:solidFill>
                <a:srgbClr val="FF0000"/>
              </a:solidFill>
            </a:endParaRPr>
          </a:p>
        </p:txBody>
      </p:sp>
      <p:sp>
        <p:nvSpPr>
          <p:cNvPr id="38" name="TextBox 37"/>
          <p:cNvSpPr txBox="1"/>
          <p:nvPr/>
        </p:nvSpPr>
        <p:spPr>
          <a:xfrm>
            <a:off x="4613864" y="1882464"/>
            <a:ext cx="169939" cy="241297"/>
          </a:xfrm>
          <a:prstGeom prst="rect">
            <a:avLst/>
          </a:prstGeom>
          <a:solidFill>
            <a:schemeClr val="bg1"/>
          </a:solidFill>
        </p:spPr>
        <p:txBody>
          <a:bodyPr wrap="square" lIns="0" tIns="0" rIns="0" bIns="0" rtlCol="0">
            <a:noAutofit/>
          </a:bodyPr>
          <a:lstStyle/>
          <a:p>
            <a:pPr algn="ctr"/>
            <a:r>
              <a:rPr lang="en-US" sz="2000" dirty="0">
                <a:solidFill>
                  <a:srgbClr val="FF0000"/>
                </a:solidFill>
                <a:sym typeface="Wingdings 2" panose="05020102010507070707" pitchFamily="18" charset="2"/>
              </a:rPr>
              <a:t></a:t>
            </a:r>
            <a:endParaRPr lang="en-US" sz="2000" b="1" dirty="0">
              <a:solidFill>
                <a:srgbClr val="FF0000"/>
              </a:solidFill>
            </a:endParaRPr>
          </a:p>
        </p:txBody>
      </p:sp>
      <p:sp>
        <p:nvSpPr>
          <p:cNvPr id="39" name="TextBox 38"/>
          <p:cNvSpPr txBox="1"/>
          <p:nvPr/>
        </p:nvSpPr>
        <p:spPr>
          <a:xfrm>
            <a:off x="4613864" y="2166837"/>
            <a:ext cx="169939" cy="241297"/>
          </a:xfrm>
          <a:prstGeom prst="rect">
            <a:avLst/>
          </a:prstGeom>
          <a:solidFill>
            <a:schemeClr val="bg1"/>
          </a:solidFill>
        </p:spPr>
        <p:txBody>
          <a:bodyPr wrap="square" lIns="0" tIns="0" rIns="0" bIns="0" rtlCol="0">
            <a:noAutofit/>
          </a:bodyPr>
          <a:lstStyle/>
          <a:p>
            <a:pPr algn="ctr"/>
            <a:r>
              <a:rPr lang="en-US" sz="2000" dirty="0">
                <a:solidFill>
                  <a:srgbClr val="FF0000"/>
                </a:solidFill>
                <a:sym typeface="Wingdings 2" panose="05020102010507070707" pitchFamily="18" charset="2"/>
              </a:rPr>
              <a:t></a:t>
            </a:r>
            <a:endParaRPr lang="en-US" sz="2000" b="1" dirty="0">
              <a:solidFill>
                <a:srgbClr val="FF0000"/>
              </a:solidFill>
            </a:endParaRPr>
          </a:p>
        </p:txBody>
      </p:sp>
      <p:sp>
        <p:nvSpPr>
          <p:cNvPr id="40" name="TextBox 39"/>
          <p:cNvSpPr txBox="1"/>
          <p:nvPr/>
        </p:nvSpPr>
        <p:spPr>
          <a:xfrm>
            <a:off x="4936261" y="1579915"/>
            <a:ext cx="169939" cy="241297"/>
          </a:xfrm>
          <a:prstGeom prst="rect">
            <a:avLst/>
          </a:prstGeom>
          <a:solidFill>
            <a:schemeClr val="bg1"/>
          </a:solidFill>
        </p:spPr>
        <p:txBody>
          <a:bodyPr wrap="square" lIns="0" tIns="0" rIns="0" bIns="0" rtlCol="0">
            <a:noAutofit/>
          </a:bodyPr>
          <a:lstStyle/>
          <a:p>
            <a:pPr algn="ctr"/>
            <a:r>
              <a:rPr lang="en-US" sz="2000" dirty="0">
                <a:solidFill>
                  <a:srgbClr val="FF0000"/>
                </a:solidFill>
                <a:sym typeface="Wingdings 2" panose="05020102010507070707" pitchFamily="18" charset="2"/>
              </a:rPr>
              <a:t></a:t>
            </a:r>
            <a:endParaRPr lang="en-US" sz="2000" b="1" dirty="0">
              <a:solidFill>
                <a:srgbClr val="FF0000"/>
              </a:solidFill>
            </a:endParaRPr>
          </a:p>
        </p:txBody>
      </p:sp>
      <p:sp>
        <p:nvSpPr>
          <p:cNvPr id="41" name="TextBox 40"/>
          <p:cNvSpPr txBox="1"/>
          <p:nvPr/>
        </p:nvSpPr>
        <p:spPr>
          <a:xfrm>
            <a:off x="4932040" y="1882464"/>
            <a:ext cx="169939" cy="241297"/>
          </a:xfrm>
          <a:prstGeom prst="rect">
            <a:avLst/>
          </a:prstGeom>
          <a:solidFill>
            <a:schemeClr val="bg1"/>
          </a:solidFill>
        </p:spPr>
        <p:txBody>
          <a:bodyPr wrap="square" lIns="0" tIns="0" rIns="0" bIns="0" rtlCol="0">
            <a:noAutofit/>
          </a:bodyPr>
          <a:lstStyle/>
          <a:p>
            <a:pPr algn="ctr"/>
            <a:r>
              <a:rPr lang="en-US" sz="2000" dirty="0">
                <a:solidFill>
                  <a:srgbClr val="FF0000"/>
                </a:solidFill>
                <a:sym typeface="Wingdings 2" panose="05020102010507070707" pitchFamily="18" charset="2"/>
              </a:rPr>
              <a:t></a:t>
            </a:r>
            <a:endParaRPr lang="en-US" sz="2000" b="1" dirty="0">
              <a:solidFill>
                <a:srgbClr val="FF0000"/>
              </a:solidFill>
            </a:endParaRPr>
          </a:p>
        </p:txBody>
      </p:sp>
      <p:sp>
        <p:nvSpPr>
          <p:cNvPr id="42" name="TextBox 41"/>
          <p:cNvSpPr txBox="1"/>
          <p:nvPr/>
        </p:nvSpPr>
        <p:spPr>
          <a:xfrm>
            <a:off x="4932040" y="2166837"/>
            <a:ext cx="169939" cy="241297"/>
          </a:xfrm>
          <a:prstGeom prst="rect">
            <a:avLst/>
          </a:prstGeom>
          <a:solidFill>
            <a:schemeClr val="bg1"/>
          </a:solidFill>
        </p:spPr>
        <p:txBody>
          <a:bodyPr wrap="square" lIns="0" tIns="0" rIns="0" bIns="0" rtlCol="0">
            <a:noAutofit/>
          </a:bodyPr>
          <a:lstStyle/>
          <a:p>
            <a:pPr algn="ctr"/>
            <a:r>
              <a:rPr lang="en-US" sz="2000" dirty="0">
                <a:solidFill>
                  <a:srgbClr val="FF0000"/>
                </a:solidFill>
                <a:sym typeface="Wingdings 2" panose="05020102010507070707" pitchFamily="18" charset="2"/>
              </a:rPr>
              <a:t></a:t>
            </a:r>
            <a:endParaRPr lang="en-US" sz="2000" b="1" dirty="0">
              <a:solidFill>
                <a:srgbClr val="FF0000"/>
              </a:solidFill>
            </a:endParaRPr>
          </a:p>
        </p:txBody>
      </p:sp>
      <p:sp>
        <p:nvSpPr>
          <p:cNvPr id="43" name="TextBox 42"/>
          <p:cNvSpPr txBox="1"/>
          <p:nvPr/>
        </p:nvSpPr>
        <p:spPr>
          <a:xfrm>
            <a:off x="642428" y="2162435"/>
            <a:ext cx="169939" cy="241297"/>
          </a:xfrm>
          <a:prstGeom prst="rect">
            <a:avLst/>
          </a:prstGeom>
          <a:solidFill>
            <a:schemeClr val="bg1"/>
          </a:solidFill>
        </p:spPr>
        <p:txBody>
          <a:bodyPr wrap="square" lIns="0" tIns="0" rIns="0" bIns="0" rtlCol="0">
            <a:noAutofit/>
          </a:bodyPr>
          <a:lstStyle/>
          <a:p>
            <a:pPr algn="ctr"/>
            <a:r>
              <a:rPr lang="en-US" sz="2000" dirty="0">
                <a:solidFill>
                  <a:srgbClr val="FF0000"/>
                </a:solidFill>
                <a:sym typeface="Wingdings 2" panose="05020102010507070707" pitchFamily="18" charset="2"/>
              </a:rPr>
              <a:t></a:t>
            </a:r>
            <a:endParaRPr lang="en-US" sz="2000" b="1" dirty="0">
              <a:solidFill>
                <a:srgbClr val="FF0000"/>
              </a:solidFill>
            </a:endParaRPr>
          </a:p>
        </p:txBody>
      </p:sp>
      <p:sp>
        <p:nvSpPr>
          <p:cNvPr id="44" name="TextBox 43"/>
          <p:cNvSpPr txBox="1"/>
          <p:nvPr/>
        </p:nvSpPr>
        <p:spPr>
          <a:xfrm>
            <a:off x="1314000" y="1891559"/>
            <a:ext cx="169939" cy="241297"/>
          </a:xfrm>
          <a:prstGeom prst="rect">
            <a:avLst/>
          </a:prstGeom>
          <a:solidFill>
            <a:schemeClr val="bg1"/>
          </a:solidFill>
        </p:spPr>
        <p:txBody>
          <a:bodyPr wrap="square" lIns="0" tIns="0" rIns="0" bIns="0" rtlCol="0">
            <a:noAutofit/>
          </a:bodyPr>
          <a:lstStyle/>
          <a:p>
            <a:pPr algn="ctr"/>
            <a:r>
              <a:rPr lang="en-US" sz="2000" dirty="0">
                <a:solidFill>
                  <a:srgbClr val="FF0000"/>
                </a:solidFill>
                <a:sym typeface="Wingdings 2" panose="05020102010507070707" pitchFamily="18" charset="2"/>
              </a:rPr>
              <a:t></a:t>
            </a:r>
            <a:endParaRPr lang="en-US" sz="2000" b="1" dirty="0">
              <a:solidFill>
                <a:srgbClr val="FF0000"/>
              </a:solidFill>
            </a:endParaRPr>
          </a:p>
        </p:txBody>
      </p:sp>
      <p:sp>
        <p:nvSpPr>
          <p:cNvPr id="45" name="TextBox 44"/>
          <p:cNvSpPr txBox="1"/>
          <p:nvPr/>
        </p:nvSpPr>
        <p:spPr>
          <a:xfrm>
            <a:off x="1314000" y="2162435"/>
            <a:ext cx="169939" cy="241297"/>
          </a:xfrm>
          <a:prstGeom prst="rect">
            <a:avLst/>
          </a:prstGeom>
          <a:solidFill>
            <a:schemeClr val="bg1"/>
          </a:solidFill>
        </p:spPr>
        <p:txBody>
          <a:bodyPr wrap="square" lIns="0" tIns="0" rIns="0" bIns="0" rtlCol="0">
            <a:noAutofit/>
          </a:bodyPr>
          <a:lstStyle/>
          <a:p>
            <a:pPr algn="ctr"/>
            <a:r>
              <a:rPr lang="en-US" sz="2000" dirty="0">
                <a:solidFill>
                  <a:srgbClr val="FF0000"/>
                </a:solidFill>
                <a:sym typeface="Wingdings 2" panose="05020102010507070707" pitchFamily="18" charset="2"/>
              </a:rPr>
              <a:t></a:t>
            </a:r>
            <a:endParaRPr lang="en-US" sz="2000" b="1" dirty="0">
              <a:solidFill>
                <a:srgbClr val="FF0000"/>
              </a:solidFill>
            </a:endParaRPr>
          </a:p>
        </p:txBody>
      </p:sp>
      <p:sp>
        <p:nvSpPr>
          <p:cNvPr id="30" name="TextBox 29"/>
          <p:cNvSpPr txBox="1"/>
          <p:nvPr/>
        </p:nvSpPr>
        <p:spPr>
          <a:xfrm flipH="1">
            <a:off x="3267040" y="2466000"/>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32" name="TextBox 31"/>
          <p:cNvSpPr txBox="1"/>
          <p:nvPr/>
        </p:nvSpPr>
        <p:spPr>
          <a:xfrm flipH="1">
            <a:off x="3256474" y="2757008"/>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46" name="TextBox 45"/>
          <p:cNvSpPr txBox="1"/>
          <p:nvPr/>
        </p:nvSpPr>
        <p:spPr>
          <a:xfrm flipH="1">
            <a:off x="3270380" y="3301200"/>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47" name="TextBox 46"/>
          <p:cNvSpPr txBox="1"/>
          <p:nvPr/>
        </p:nvSpPr>
        <p:spPr>
          <a:xfrm flipH="1">
            <a:off x="5906356" y="2466000"/>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48" name="TextBox 47"/>
          <p:cNvSpPr txBox="1"/>
          <p:nvPr/>
        </p:nvSpPr>
        <p:spPr>
          <a:xfrm flipH="1">
            <a:off x="2966120" y="2466000"/>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49" name="TextBox 48"/>
          <p:cNvSpPr txBox="1"/>
          <p:nvPr/>
        </p:nvSpPr>
        <p:spPr>
          <a:xfrm flipH="1">
            <a:off x="1276527" y="2466000"/>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50" name="TextBox 49"/>
          <p:cNvSpPr txBox="1"/>
          <p:nvPr/>
        </p:nvSpPr>
        <p:spPr>
          <a:xfrm>
            <a:off x="1902975" y="2491383"/>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51" name="TextBox 50"/>
          <p:cNvSpPr txBox="1"/>
          <p:nvPr/>
        </p:nvSpPr>
        <p:spPr>
          <a:xfrm>
            <a:off x="1578415" y="2491383"/>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52" name="TextBox 51"/>
          <p:cNvSpPr txBox="1"/>
          <p:nvPr/>
        </p:nvSpPr>
        <p:spPr>
          <a:xfrm flipH="1">
            <a:off x="3912776" y="2466000"/>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53" name="TextBox 52"/>
          <p:cNvSpPr txBox="1"/>
          <p:nvPr/>
        </p:nvSpPr>
        <p:spPr>
          <a:xfrm flipH="1">
            <a:off x="4253924" y="2466000"/>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54" name="TextBox 53"/>
          <p:cNvSpPr txBox="1"/>
          <p:nvPr/>
        </p:nvSpPr>
        <p:spPr>
          <a:xfrm flipH="1">
            <a:off x="4586946" y="2466000"/>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55" name="TextBox 54"/>
          <p:cNvSpPr txBox="1"/>
          <p:nvPr/>
        </p:nvSpPr>
        <p:spPr>
          <a:xfrm>
            <a:off x="4895497" y="2491383"/>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56" name="TextBox 55"/>
          <p:cNvSpPr txBox="1"/>
          <p:nvPr/>
        </p:nvSpPr>
        <p:spPr>
          <a:xfrm flipH="1">
            <a:off x="5572075" y="2466000"/>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57" name="TextBox 56"/>
          <p:cNvSpPr txBox="1"/>
          <p:nvPr/>
        </p:nvSpPr>
        <p:spPr>
          <a:xfrm>
            <a:off x="5541308" y="2750314"/>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58" name="TextBox 57"/>
          <p:cNvSpPr txBox="1"/>
          <p:nvPr/>
        </p:nvSpPr>
        <p:spPr>
          <a:xfrm>
            <a:off x="1250886" y="3043868"/>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59" name="TextBox 58"/>
          <p:cNvSpPr txBox="1"/>
          <p:nvPr/>
        </p:nvSpPr>
        <p:spPr>
          <a:xfrm>
            <a:off x="1578589" y="3043868"/>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60" name="TextBox 59"/>
          <p:cNvSpPr txBox="1"/>
          <p:nvPr/>
        </p:nvSpPr>
        <p:spPr>
          <a:xfrm>
            <a:off x="1894223" y="3043868"/>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61" name="TextBox 60"/>
          <p:cNvSpPr txBox="1"/>
          <p:nvPr/>
        </p:nvSpPr>
        <p:spPr>
          <a:xfrm>
            <a:off x="2236460" y="3043868"/>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62" name="TextBox 61"/>
          <p:cNvSpPr txBox="1"/>
          <p:nvPr/>
        </p:nvSpPr>
        <p:spPr>
          <a:xfrm>
            <a:off x="2568308" y="3025922"/>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63" name="TextBox 62"/>
          <p:cNvSpPr txBox="1"/>
          <p:nvPr/>
        </p:nvSpPr>
        <p:spPr>
          <a:xfrm>
            <a:off x="3881469" y="3040452"/>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64" name="TextBox 63"/>
          <p:cNvSpPr txBox="1"/>
          <p:nvPr/>
        </p:nvSpPr>
        <p:spPr>
          <a:xfrm>
            <a:off x="4218863" y="3025921"/>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65" name="TextBox 64"/>
          <p:cNvSpPr txBox="1"/>
          <p:nvPr/>
        </p:nvSpPr>
        <p:spPr>
          <a:xfrm>
            <a:off x="4556862" y="3047259"/>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66" name="TextBox 65"/>
          <p:cNvSpPr txBox="1"/>
          <p:nvPr/>
        </p:nvSpPr>
        <p:spPr>
          <a:xfrm>
            <a:off x="4854911" y="3048055"/>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67" name="TextBox 66"/>
          <p:cNvSpPr txBox="1"/>
          <p:nvPr/>
        </p:nvSpPr>
        <p:spPr>
          <a:xfrm>
            <a:off x="5525982" y="3038472"/>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68" name="TextBox 67"/>
          <p:cNvSpPr txBox="1"/>
          <p:nvPr/>
        </p:nvSpPr>
        <p:spPr>
          <a:xfrm>
            <a:off x="5873153" y="3047259"/>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69" name="TextBox 68"/>
          <p:cNvSpPr txBox="1"/>
          <p:nvPr/>
        </p:nvSpPr>
        <p:spPr>
          <a:xfrm flipH="1">
            <a:off x="5906356" y="3301200"/>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70" name="TextBox 69"/>
          <p:cNvSpPr txBox="1"/>
          <p:nvPr/>
        </p:nvSpPr>
        <p:spPr>
          <a:xfrm flipH="1">
            <a:off x="5534269" y="3301200"/>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71" name="TextBox 70"/>
          <p:cNvSpPr txBox="1"/>
          <p:nvPr/>
        </p:nvSpPr>
        <p:spPr>
          <a:xfrm flipH="1">
            <a:off x="4582242" y="3301200"/>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72" name="TextBox 71"/>
          <p:cNvSpPr txBox="1"/>
          <p:nvPr/>
        </p:nvSpPr>
        <p:spPr>
          <a:xfrm flipH="1">
            <a:off x="4256887" y="3301200"/>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73" name="TextBox 72"/>
          <p:cNvSpPr txBox="1"/>
          <p:nvPr/>
        </p:nvSpPr>
        <p:spPr>
          <a:xfrm flipH="1">
            <a:off x="3920898" y="3301200"/>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74" name="TextBox 73"/>
          <p:cNvSpPr txBox="1"/>
          <p:nvPr/>
        </p:nvSpPr>
        <p:spPr>
          <a:xfrm flipH="1">
            <a:off x="2952000" y="3301200"/>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p>
        </p:txBody>
      </p:sp>
      <p:sp>
        <p:nvSpPr>
          <p:cNvPr id="75" name="TextBox 74"/>
          <p:cNvSpPr txBox="1"/>
          <p:nvPr/>
        </p:nvSpPr>
        <p:spPr>
          <a:xfrm>
            <a:off x="1582550" y="3338811"/>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76" name="TextBox 75"/>
          <p:cNvSpPr txBox="1"/>
          <p:nvPr/>
        </p:nvSpPr>
        <p:spPr>
          <a:xfrm flipH="1">
            <a:off x="1266234" y="3301200"/>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77" name="TextBox 76"/>
          <p:cNvSpPr txBox="1"/>
          <p:nvPr/>
        </p:nvSpPr>
        <p:spPr>
          <a:xfrm flipH="1">
            <a:off x="3265610" y="3582000"/>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78" name="TextBox 77"/>
          <p:cNvSpPr txBox="1"/>
          <p:nvPr/>
        </p:nvSpPr>
        <p:spPr>
          <a:xfrm flipH="1">
            <a:off x="5906356" y="3582000"/>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79" name="TextBox 78"/>
          <p:cNvSpPr txBox="1"/>
          <p:nvPr/>
        </p:nvSpPr>
        <p:spPr>
          <a:xfrm flipH="1">
            <a:off x="5550823" y="3582000"/>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80" name="TextBox 79"/>
          <p:cNvSpPr txBox="1"/>
          <p:nvPr/>
        </p:nvSpPr>
        <p:spPr>
          <a:xfrm flipH="1">
            <a:off x="4595725" y="3582000"/>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81" name="TextBox 80"/>
          <p:cNvSpPr txBox="1"/>
          <p:nvPr/>
        </p:nvSpPr>
        <p:spPr>
          <a:xfrm flipH="1">
            <a:off x="4271040" y="3582000"/>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82" name="TextBox 81"/>
          <p:cNvSpPr txBox="1"/>
          <p:nvPr/>
        </p:nvSpPr>
        <p:spPr>
          <a:xfrm flipH="1">
            <a:off x="3924000" y="3582000"/>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83" name="TextBox 82"/>
          <p:cNvSpPr txBox="1"/>
          <p:nvPr/>
        </p:nvSpPr>
        <p:spPr>
          <a:xfrm flipH="1">
            <a:off x="2952033" y="3582000"/>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84" name="TextBox 83"/>
          <p:cNvSpPr txBox="1"/>
          <p:nvPr/>
        </p:nvSpPr>
        <p:spPr>
          <a:xfrm>
            <a:off x="1581757" y="3576497"/>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85" name="TextBox 84"/>
          <p:cNvSpPr txBox="1"/>
          <p:nvPr/>
        </p:nvSpPr>
        <p:spPr>
          <a:xfrm flipH="1">
            <a:off x="1266234" y="3582000"/>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86" name="TextBox 85"/>
          <p:cNvSpPr txBox="1"/>
          <p:nvPr/>
        </p:nvSpPr>
        <p:spPr>
          <a:xfrm flipH="1">
            <a:off x="3589908" y="2466000"/>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87" name="TextBox 86"/>
          <p:cNvSpPr txBox="1"/>
          <p:nvPr/>
        </p:nvSpPr>
        <p:spPr>
          <a:xfrm flipH="1">
            <a:off x="3588637" y="3301200"/>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88" name="TextBox 87"/>
          <p:cNvSpPr txBox="1"/>
          <p:nvPr/>
        </p:nvSpPr>
        <p:spPr>
          <a:xfrm flipH="1">
            <a:off x="3588637" y="3582000"/>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89" name="TextBox 88"/>
          <p:cNvSpPr txBox="1"/>
          <p:nvPr/>
        </p:nvSpPr>
        <p:spPr>
          <a:xfrm flipH="1">
            <a:off x="1904793" y="2768382"/>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90" name="TextBox 89"/>
          <p:cNvSpPr txBox="1"/>
          <p:nvPr/>
        </p:nvSpPr>
        <p:spPr>
          <a:xfrm flipH="1">
            <a:off x="1890387" y="3582000"/>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91" name="TextBox 90"/>
          <p:cNvSpPr txBox="1"/>
          <p:nvPr/>
        </p:nvSpPr>
        <p:spPr>
          <a:xfrm flipH="1">
            <a:off x="1890074" y="3301200"/>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92" name="TextBox 91"/>
          <p:cNvSpPr txBox="1"/>
          <p:nvPr/>
        </p:nvSpPr>
        <p:spPr>
          <a:xfrm flipH="1">
            <a:off x="2952000" y="2766637"/>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93" name="TextBox 92"/>
          <p:cNvSpPr txBox="1"/>
          <p:nvPr/>
        </p:nvSpPr>
        <p:spPr>
          <a:xfrm>
            <a:off x="3560461" y="2730072"/>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94" name="TextBox 93"/>
          <p:cNvSpPr txBox="1"/>
          <p:nvPr/>
        </p:nvSpPr>
        <p:spPr>
          <a:xfrm>
            <a:off x="3548375" y="3047259"/>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95" name="TextBox 94"/>
          <p:cNvSpPr txBox="1"/>
          <p:nvPr/>
        </p:nvSpPr>
        <p:spPr>
          <a:xfrm flipH="1">
            <a:off x="3263484" y="3030287"/>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96" name="TextBox 95"/>
          <p:cNvSpPr txBox="1"/>
          <p:nvPr/>
        </p:nvSpPr>
        <p:spPr>
          <a:xfrm flipH="1">
            <a:off x="1274139" y="2754000"/>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97" name="TextBox 96"/>
          <p:cNvSpPr txBox="1"/>
          <p:nvPr/>
        </p:nvSpPr>
        <p:spPr>
          <a:xfrm>
            <a:off x="2895304" y="3035121"/>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pic>
        <p:nvPicPr>
          <p:cNvPr id="99" name="Picture 98"/>
          <p:cNvPicPr>
            <a:picLocks noChangeAspect="1"/>
          </p:cNvPicPr>
          <p:nvPr/>
        </p:nvPicPr>
        <p:blipFill rotWithShape="1">
          <a:blip r:embed="rId3"/>
          <a:srcRect t="73489"/>
          <a:stretch/>
        </p:blipFill>
        <p:spPr>
          <a:xfrm>
            <a:off x="182850" y="4986000"/>
            <a:ext cx="6175057" cy="1432602"/>
          </a:xfrm>
          <a:prstGeom prst="rect">
            <a:avLst/>
          </a:prstGeom>
        </p:spPr>
      </p:pic>
      <p:pic>
        <p:nvPicPr>
          <p:cNvPr id="100" name="Picture 99"/>
          <p:cNvPicPr>
            <a:picLocks noChangeAspect="1"/>
          </p:cNvPicPr>
          <p:nvPr/>
        </p:nvPicPr>
        <p:blipFill rotWithShape="1">
          <a:blip r:embed="rId3"/>
          <a:srcRect t="48002" b="30943"/>
          <a:stretch/>
        </p:blipFill>
        <p:spPr>
          <a:xfrm>
            <a:off x="182851" y="3875360"/>
            <a:ext cx="6175057" cy="1137816"/>
          </a:xfrm>
          <a:prstGeom prst="rect">
            <a:avLst/>
          </a:prstGeom>
        </p:spPr>
      </p:pic>
      <p:pic>
        <p:nvPicPr>
          <p:cNvPr id="107" name="Picture 106"/>
          <p:cNvPicPr>
            <a:picLocks noChangeAspect="1"/>
          </p:cNvPicPr>
          <p:nvPr/>
        </p:nvPicPr>
        <p:blipFill rotWithShape="1">
          <a:blip r:embed="rId3"/>
          <a:srcRect l="6977" t="89054" r="3511" b="7046"/>
          <a:stretch/>
        </p:blipFill>
        <p:spPr>
          <a:xfrm>
            <a:off x="628724" y="5256000"/>
            <a:ext cx="5527451" cy="210715"/>
          </a:xfrm>
          <a:prstGeom prst="rect">
            <a:avLst/>
          </a:prstGeom>
        </p:spPr>
      </p:pic>
      <p:sp>
        <p:nvSpPr>
          <p:cNvPr id="6" name="Rectangle 5"/>
          <p:cNvSpPr/>
          <p:nvPr/>
        </p:nvSpPr>
        <p:spPr>
          <a:xfrm>
            <a:off x="567585" y="5856835"/>
            <a:ext cx="5588590" cy="2092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228828" y="5230825"/>
            <a:ext cx="288032" cy="307777"/>
          </a:xfrm>
          <a:prstGeom prst="rect">
            <a:avLst/>
          </a:prstGeom>
          <a:solidFill>
            <a:schemeClr val="bg1"/>
          </a:solidFill>
        </p:spPr>
        <p:txBody>
          <a:bodyPr wrap="square" lIns="0" tIns="0" rIns="0" bIns="0" rtlCol="0">
            <a:spAutoFit/>
          </a:bodyPr>
          <a:lstStyle/>
          <a:p>
            <a:pPr algn="ctr"/>
            <a:r>
              <a:rPr lang="en-US" sz="2000" dirty="0">
                <a:solidFill>
                  <a:srgbClr val="FF0000"/>
                </a:solidFill>
                <a:sym typeface="Wingdings 2" panose="05020102010507070707" pitchFamily="18" charset="2"/>
              </a:rPr>
              <a:t></a:t>
            </a:r>
            <a:endParaRPr lang="en-US" sz="2000" b="1" dirty="0">
              <a:solidFill>
                <a:srgbClr val="FF0000"/>
              </a:solidFill>
            </a:endParaRPr>
          </a:p>
        </p:txBody>
      </p:sp>
      <p:sp>
        <p:nvSpPr>
          <p:cNvPr id="108" name="TextBox 107"/>
          <p:cNvSpPr txBox="1"/>
          <p:nvPr/>
        </p:nvSpPr>
        <p:spPr>
          <a:xfrm>
            <a:off x="3582372" y="5536671"/>
            <a:ext cx="220038" cy="241297"/>
          </a:xfrm>
          <a:prstGeom prst="rect">
            <a:avLst/>
          </a:prstGeom>
          <a:solidFill>
            <a:schemeClr val="bg1"/>
          </a:solidFill>
        </p:spPr>
        <p:txBody>
          <a:bodyPr wrap="square" lIns="36000" tIns="0" rIns="36000" bIns="0" rtlCol="0">
            <a:noAutofit/>
          </a:bodyPr>
          <a:lstStyle/>
          <a:p>
            <a:pPr algn="ctr"/>
            <a:r>
              <a:rPr lang="en-US" sz="2000" dirty="0">
                <a:solidFill>
                  <a:srgbClr val="FF0000"/>
                </a:solidFill>
                <a:sym typeface="Wingdings 2" panose="05020102010507070707" pitchFamily="18" charset="2"/>
              </a:rPr>
              <a:t></a:t>
            </a:r>
            <a:endParaRPr lang="en-US" sz="2000" b="1" dirty="0">
              <a:solidFill>
                <a:srgbClr val="FF0000"/>
              </a:solidFill>
            </a:endParaRPr>
          </a:p>
        </p:txBody>
      </p:sp>
      <p:sp>
        <p:nvSpPr>
          <p:cNvPr id="19" name="TextBox 18"/>
          <p:cNvSpPr txBox="1"/>
          <p:nvPr/>
        </p:nvSpPr>
        <p:spPr>
          <a:xfrm>
            <a:off x="5873153" y="5281117"/>
            <a:ext cx="288032" cy="307777"/>
          </a:xfrm>
          <a:prstGeom prst="rect">
            <a:avLst/>
          </a:prstGeom>
          <a:solidFill>
            <a:schemeClr val="bg1"/>
          </a:solidFill>
        </p:spPr>
        <p:txBody>
          <a:bodyPr wrap="square" lIns="0" tIns="0" rIns="0" bIns="0" rtlCol="0">
            <a:spAutoFit/>
          </a:bodyPr>
          <a:lstStyle/>
          <a:p>
            <a:pPr algn="ctr"/>
            <a:r>
              <a:rPr lang="en-US" sz="2000" dirty="0">
                <a:solidFill>
                  <a:srgbClr val="FF0000"/>
                </a:solidFill>
                <a:sym typeface="Wingdings 2" panose="05020102010507070707" pitchFamily="18" charset="2"/>
              </a:rPr>
              <a:t></a:t>
            </a:r>
            <a:endParaRPr lang="en-US" sz="2000" b="1" dirty="0">
              <a:solidFill>
                <a:srgbClr val="FF0000"/>
              </a:solidFill>
            </a:endParaRPr>
          </a:p>
        </p:txBody>
      </p:sp>
      <p:sp>
        <p:nvSpPr>
          <p:cNvPr id="2" name="Rectangle 1"/>
          <p:cNvSpPr/>
          <p:nvPr/>
        </p:nvSpPr>
        <p:spPr>
          <a:xfrm>
            <a:off x="6300192" y="5836852"/>
            <a:ext cx="2789432" cy="969496"/>
          </a:xfrm>
          <a:prstGeom prst="rect">
            <a:avLst/>
          </a:prstGeom>
        </p:spPr>
        <p:txBody>
          <a:bodyPr wrap="square" lIns="36000" rIns="36000">
            <a:spAutoFit/>
          </a:bodyPr>
          <a:lstStyle/>
          <a:p>
            <a:r>
              <a:rPr lang="en-US" sz="1200" dirty="0" smtClean="0"/>
              <a:t>Les contributions </a:t>
            </a:r>
            <a:r>
              <a:rPr lang="en-US" sz="1200" dirty="0" err="1" smtClean="0"/>
              <a:t>actuelles</a:t>
            </a:r>
            <a:r>
              <a:rPr lang="en-US" sz="1200" dirty="0" smtClean="0"/>
              <a:t>/</a:t>
            </a:r>
            <a:r>
              <a:rPr lang="en-US" sz="1200" dirty="0" err="1" smtClean="0"/>
              <a:t>préliminaires</a:t>
            </a:r>
            <a:r>
              <a:rPr lang="en-US" sz="1200" dirty="0" smtClean="0"/>
              <a:t> </a:t>
            </a:r>
            <a:r>
              <a:rPr lang="en-US" sz="1200" dirty="0" err="1" smtClean="0"/>
              <a:t>sont</a:t>
            </a:r>
            <a:r>
              <a:rPr lang="en-US" sz="1200" dirty="0" smtClean="0"/>
              <a:t> </a:t>
            </a:r>
            <a:r>
              <a:rPr lang="en-US" sz="1200" dirty="0" err="1" smtClean="0"/>
              <a:t>disponibles</a:t>
            </a:r>
            <a:r>
              <a:rPr lang="en-US" sz="1200" dirty="0" smtClean="0"/>
              <a:t> à </a:t>
            </a:r>
            <a:r>
              <a:rPr lang="en-US" sz="1200" dirty="0" err="1" smtClean="0"/>
              <a:t>l'adresse</a:t>
            </a:r>
            <a:r>
              <a:rPr lang="en-US" sz="1200" dirty="0" smtClean="0"/>
              <a:t> </a:t>
            </a:r>
            <a:r>
              <a:rPr lang="en-US" sz="1200" dirty="0" smtClean="0">
                <a:hlinkClick r:id="rId4"/>
              </a:rPr>
              <a:t>SDG Mapping Tool</a:t>
            </a:r>
            <a:r>
              <a:rPr lang="en-US" sz="1200" dirty="0" smtClean="0"/>
              <a:t>:</a:t>
            </a:r>
          </a:p>
          <a:p>
            <a:endParaRPr lang="en-US" sz="1200" b="1" dirty="0">
              <a:hlinkClick r:id="rId4"/>
            </a:endParaRPr>
          </a:p>
          <a:p>
            <a:r>
              <a:rPr lang="en-US" sz="900" b="1" dirty="0" smtClean="0">
                <a:hlinkClick r:id="rId4"/>
              </a:rPr>
              <a:t>https</a:t>
            </a:r>
            <a:r>
              <a:rPr lang="en-US" sz="900" b="1" dirty="0">
                <a:hlinkClick r:id="rId4"/>
              </a:rPr>
              <a:t>://www.itu.int/net4/CRM/SDG/#/</a:t>
            </a:r>
            <a:r>
              <a:rPr lang="en-US" sz="900" b="1" dirty="0" smtClean="0">
                <a:hlinkClick r:id="rId4"/>
              </a:rPr>
              <a:t>home/objectives</a:t>
            </a:r>
            <a:endParaRPr lang="en-US" sz="900" b="1" dirty="0"/>
          </a:p>
        </p:txBody>
      </p:sp>
      <p:sp>
        <p:nvSpPr>
          <p:cNvPr id="109" name="TextBox 108"/>
          <p:cNvSpPr txBox="1"/>
          <p:nvPr/>
        </p:nvSpPr>
        <p:spPr>
          <a:xfrm>
            <a:off x="3220082" y="4962575"/>
            <a:ext cx="288032" cy="307777"/>
          </a:xfrm>
          <a:prstGeom prst="rect">
            <a:avLst/>
          </a:prstGeom>
          <a:solidFill>
            <a:schemeClr val="bg1"/>
          </a:solidFill>
        </p:spPr>
        <p:txBody>
          <a:bodyPr wrap="square" lIns="0" tIns="0" rIns="0" bIns="0" rtlCol="0">
            <a:spAutoFit/>
          </a:bodyPr>
          <a:lstStyle/>
          <a:p>
            <a:pPr algn="ctr"/>
            <a:r>
              <a:rPr lang="en-US" sz="2000" dirty="0">
                <a:solidFill>
                  <a:srgbClr val="FF0000"/>
                </a:solidFill>
                <a:sym typeface="Wingdings 2" panose="05020102010507070707" pitchFamily="18" charset="2"/>
              </a:rPr>
              <a:t></a:t>
            </a:r>
            <a:endParaRPr lang="en-US" sz="2000" b="1" dirty="0">
              <a:solidFill>
                <a:srgbClr val="FF0000"/>
              </a:solidFill>
            </a:endParaRPr>
          </a:p>
        </p:txBody>
      </p:sp>
      <p:sp>
        <p:nvSpPr>
          <p:cNvPr id="112" name="TextBox 111"/>
          <p:cNvSpPr txBox="1"/>
          <p:nvPr/>
        </p:nvSpPr>
        <p:spPr>
          <a:xfrm>
            <a:off x="5884802" y="4966885"/>
            <a:ext cx="288032" cy="307777"/>
          </a:xfrm>
          <a:prstGeom prst="rect">
            <a:avLst/>
          </a:prstGeom>
          <a:solidFill>
            <a:schemeClr val="bg1"/>
          </a:solidFill>
        </p:spPr>
        <p:txBody>
          <a:bodyPr wrap="square" lIns="0" tIns="0" rIns="0" bIns="0" rtlCol="0">
            <a:spAutoFit/>
          </a:bodyPr>
          <a:lstStyle/>
          <a:p>
            <a:pPr algn="ctr"/>
            <a:r>
              <a:rPr lang="en-US" sz="2000" dirty="0">
                <a:solidFill>
                  <a:srgbClr val="FF0000"/>
                </a:solidFill>
                <a:sym typeface="Wingdings 2" panose="05020102010507070707" pitchFamily="18" charset="2"/>
              </a:rPr>
              <a:t></a:t>
            </a:r>
            <a:endParaRPr lang="en-US" sz="2000" b="1" dirty="0">
              <a:solidFill>
                <a:srgbClr val="FF0000"/>
              </a:solidFill>
            </a:endParaRPr>
          </a:p>
        </p:txBody>
      </p:sp>
      <p:sp>
        <p:nvSpPr>
          <p:cNvPr id="98" name="Rectangle 97"/>
          <p:cNvSpPr/>
          <p:nvPr/>
        </p:nvSpPr>
        <p:spPr>
          <a:xfrm>
            <a:off x="225836" y="3873349"/>
            <a:ext cx="6089084" cy="1112292"/>
          </a:xfrm>
          <a:prstGeom prst="rect">
            <a:avLst/>
          </a:prstGeom>
          <a:solidFill>
            <a:schemeClr val="accent2">
              <a:lumMod val="20000"/>
              <a:lumOff val="80000"/>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2"/>
                </a:solidFill>
              </a:rPr>
              <a:t>La contribution de </a:t>
            </a:r>
            <a:r>
              <a:rPr lang="en-GB" sz="2000" dirty="0" err="1" smtClean="0">
                <a:solidFill>
                  <a:schemeClr val="tx2"/>
                </a:solidFill>
              </a:rPr>
              <a:t>l'UIT</a:t>
            </a:r>
            <a:r>
              <a:rPr lang="en-GB" sz="2000" dirty="0" smtClean="0">
                <a:solidFill>
                  <a:schemeClr val="tx2"/>
                </a:solidFill>
              </a:rPr>
              <a:t>-D </a:t>
            </a:r>
            <a:r>
              <a:rPr lang="en-GB" sz="2000" dirty="0" err="1" smtClean="0">
                <a:solidFill>
                  <a:schemeClr val="tx2"/>
                </a:solidFill>
              </a:rPr>
              <a:t>devra</a:t>
            </a:r>
            <a:r>
              <a:rPr lang="en-GB" sz="2000" dirty="0" smtClean="0">
                <a:solidFill>
                  <a:schemeClr val="tx2"/>
                </a:solidFill>
              </a:rPr>
              <a:t> </a:t>
            </a:r>
            <a:r>
              <a:rPr lang="en-GB" sz="2000" dirty="0" err="1" smtClean="0">
                <a:solidFill>
                  <a:schemeClr val="tx2"/>
                </a:solidFill>
              </a:rPr>
              <a:t>être</a:t>
            </a:r>
            <a:r>
              <a:rPr lang="en-GB" sz="2000" dirty="0" smtClean="0">
                <a:solidFill>
                  <a:schemeClr val="tx2"/>
                </a:solidFill>
              </a:rPr>
              <a:t> prise </a:t>
            </a:r>
            <a:br>
              <a:rPr lang="en-GB" sz="2000" dirty="0" smtClean="0">
                <a:solidFill>
                  <a:schemeClr val="tx2"/>
                </a:solidFill>
              </a:rPr>
            </a:br>
            <a:r>
              <a:rPr lang="en-GB" sz="2000" dirty="0" smtClean="0">
                <a:solidFill>
                  <a:schemeClr val="tx2"/>
                </a:solidFill>
              </a:rPr>
              <a:t>en </a:t>
            </a:r>
            <a:r>
              <a:rPr lang="en-GB" sz="2000" dirty="0" err="1" smtClean="0">
                <a:solidFill>
                  <a:schemeClr val="tx2"/>
                </a:solidFill>
              </a:rPr>
              <a:t>compte</a:t>
            </a:r>
            <a:r>
              <a:rPr lang="en-GB" sz="2000" dirty="0" smtClean="0">
                <a:solidFill>
                  <a:schemeClr val="tx2"/>
                </a:solidFill>
              </a:rPr>
              <a:t> après la CMDT-17</a:t>
            </a:r>
            <a:endParaRPr lang="en-GB" sz="2000" dirty="0">
              <a:solidFill>
                <a:schemeClr val="tx2"/>
              </a:solidFill>
            </a:endParaRPr>
          </a:p>
        </p:txBody>
      </p:sp>
      <p:sp>
        <p:nvSpPr>
          <p:cNvPr id="115" name="TextBox 114"/>
          <p:cNvSpPr txBox="1"/>
          <p:nvPr/>
        </p:nvSpPr>
        <p:spPr>
          <a:xfrm>
            <a:off x="5876272" y="5846650"/>
            <a:ext cx="288032" cy="276999"/>
          </a:xfrm>
          <a:prstGeom prst="rect">
            <a:avLst/>
          </a:prstGeom>
          <a:no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26" name="Rectangle 125"/>
          <p:cNvSpPr/>
          <p:nvPr/>
        </p:nvSpPr>
        <p:spPr>
          <a:xfrm>
            <a:off x="545630" y="6132396"/>
            <a:ext cx="5588590" cy="2092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p:cNvSpPr txBox="1"/>
          <p:nvPr/>
        </p:nvSpPr>
        <p:spPr>
          <a:xfrm>
            <a:off x="1890016" y="5831677"/>
            <a:ext cx="220038" cy="241297"/>
          </a:xfrm>
          <a:prstGeom prst="rect">
            <a:avLst/>
          </a:prstGeom>
          <a:solidFill>
            <a:schemeClr val="bg1"/>
          </a:solidFill>
        </p:spPr>
        <p:txBody>
          <a:bodyPr wrap="square" lIns="36000" tIns="0" rIns="36000" bIns="0" rtlCol="0">
            <a:noAutofit/>
          </a:bodyPr>
          <a:lstStyle/>
          <a:p>
            <a:pPr algn="ctr"/>
            <a:r>
              <a:rPr lang="en-US" sz="2000" dirty="0">
                <a:solidFill>
                  <a:srgbClr val="FF0000"/>
                </a:solidFill>
                <a:sym typeface="Wingdings 2" panose="05020102010507070707" pitchFamily="18" charset="2"/>
              </a:rPr>
              <a:t></a:t>
            </a:r>
            <a:endParaRPr lang="en-US" sz="2000" b="1" dirty="0">
              <a:solidFill>
                <a:srgbClr val="FF0000"/>
              </a:solidFill>
            </a:endParaRPr>
          </a:p>
        </p:txBody>
      </p:sp>
      <p:sp>
        <p:nvSpPr>
          <p:cNvPr id="101" name="TextBox 100"/>
          <p:cNvSpPr txBox="1"/>
          <p:nvPr/>
        </p:nvSpPr>
        <p:spPr>
          <a:xfrm>
            <a:off x="3567646" y="5854861"/>
            <a:ext cx="288032" cy="276999"/>
          </a:xfrm>
          <a:prstGeom prst="rect">
            <a:avLst/>
          </a:prstGeom>
          <a:no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06" name="TextBox 105"/>
          <p:cNvSpPr txBox="1"/>
          <p:nvPr/>
        </p:nvSpPr>
        <p:spPr>
          <a:xfrm>
            <a:off x="3239768" y="5846651"/>
            <a:ext cx="288032" cy="276999"/>
          </a:xfrm>
          <a:prstGeom prst="rect">
            <a:avLst/>
          </a:prstGeom>
          <a:no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13" name="TextBox 112"/>
          <p:cNvSpPr txBox="1"/>
          <p:nvPr/>
        </p:nvSpPr>
        <p:spPr>
          <a:xfrm>
            <a:off x="2571896" y="6115661"/>
            <a:ext cx="288032" cy="276999"/>
          </a:xfrm>
          <a:prstGeom prst="rect">
            <a:avLst/>
          </a:prstGeom>
          <a:no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16" name="TextBox 115"/>
          <p:cNvSpPr txBox="1"/>
          <p:nvPr/>
        </p:nvSpPr>
        <p:spPr>
          <a:xfrm>
            <a:off x="2894879" y="6112877"/>
            <a:ext cx="288032" cy="276999"/>
          </a:xfrm>
          <a:prstGeom prst="rect">
            <a:avLst/>
          </a:prstGeom>
          <a:no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20" name="TextBox 119"/>
          <p:cNvSpPr txBox="1"/>
          <p:nvPr/>
        </p:nvSpPr>
        <p:spPr>
          <a:xfrm>
            <a:off x="1576627" y="5843230"/>
            <a:ext cx="288032" cy="276999"/>
          </a:xfrm>
          <a:prstGeom prst="rect">
            <a:avLst/>
          </a:prstGeom>
          <a:no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21" name="TextBox 120"/>
          <p:cNvSpPr txBox="1"/>
          <p:nvPr/>
        </p:nvSpPr>
        <p:spPr>
          <a:xfrm>
            <a:off x="2920236" y="5851919"/>
            <a:ext cx="288032" cy="276999"/>
          </a:xfrm>
          <a:prstGeom prst="rect">
            <a:avLst/>
          </a:prstGeom>
          <a:no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23" name="TextBox 122"/>
          <p:cNvSpPr txBox="1"/>
          <p:nvPr/>
        </p:nvSpPr>
        <p:spPr>
          <a:xfrm>
            <a:off x="3920898" y="6108618"/>
            <a:ext cx="220038" cy="241297"/>
          </a:xfrm>
          <a:prstGeom prst="rect">
            <a:avLst/>
          </a:prstGeom>
          <a:solidFill>
            <a:schemeClr val="bg1"/>
          </a:solidFill>
        </p:spPr>
        <p:txBody>
          <a:bodyPr wrap="square" lIns="36000" tIns="0" rIns="36000" bIns="0" rtlCol="0">
            <a:noAutofit/>
          </a:bodyPr>
          <a:lstStyle/>
          <a:p>
            <a:pPr algn="ctr"/>
            <a:r>
              <a:rPr lang="en-US" sz="2000" dirty="0">
                <a:solidFill>
                  <a:srgbClr val="FF0000"/>
                </a:solidFill>
                <a:sym typeface="Wingdings 2" panose="05020102010507070707" pitchFamily="18" charset="2"/>
              </a:rPr>
              <a:t></a:t>
            </a:r>
            <a:endParaRPr lang="en-US" sz="2000" b="1" dirty="0">
              <a:solidFill>
                <a:srgbClr val="FF0000"/>
              </a:solidFill>
            </a:endParaRPr>
          </a:p>
        </p:txBody>
      </p:sp>
      <p:sp>
        <p:nvSpPr>
          <p:cNvPr id="124" name="TextBox 123"/>
          <p:cNvSpPr txBox="1"/>
          <p:nvPr/>
        </p:nvSpPr>
        <p:spPr>
          <a:xfrm>
            <a:off x="4633528" y="6108618"/>
            <a:ext cx="220038" cy="241297"/>
          </a:xfrm>
          <a:prstGeom prst="rect">
            <a:avLst/>
          </a:prstGeom>
          <a:solidFill>
            <a:schemeClr val="bg1"/>
          </a:solidFill>
        </p:spPr>
        <p:txBody>
          <a:bodyPr wrap="square" lIns="36000" tIns="0" rIns="36000" bIns="0" rtlCol="0">
            <a:noAutofit/>
          </a:bodyPr>
          <a:lstStyle/>
          <a:p>
            <a:pPr algn="ctr"/>
            <a:r>
              <a:rPr lang="en-US" sz="2000" dirty="0">
                <a:solidFill>
                  <a:srgbClr val="FF0000"/>
                </a:solidFill>
                <a:sym typeface="Wingdings 2" panose="05020102010507070707" pitchFamily="18" charset="2"/>
              </a:rPr>
              <a:t></a:t>
            </a:r>
            <a:endParaRPr lang="en-US" sz="2000" b="1" dirty="0">
              <a:solidFill>
                <a:srgbClr val="FF0000"/>
              </a:solidFill>
            </a:endParaRPr>
          </a:p>
        </p:txBody>
      </p:sp>
      <p:sp>
        <p:nvSpPr>
          <p:cNvPr id="125" name="TextBox 124"/>
          <p:cNvSpPr txBox="1"/>
          <p:nvPr/>
        </p:nvSpPr>
        <p:spPr>
          <a:xfrm>
            <a:off x="4270038" y="6104717"/>
            <a:ext cx="220038" cy="241297"/>
          </a:xfrm>
          <a:prstGeom prst="rect">
            <a:avLst/>
          </a:prstGeom>
          <a:solidFill>
            <a:schemeClr val="bg1"/>
          </a:solidFill>
        </p:spPr>
        <p:txBody>
          <a:bodyPr wrap="square" lIns="36000" tIns="0" rIns="36000" bIns="0" rtlCol="0">
            <a:noAutofit/>
          </a:bodyPr>
          <a:lstStyle/>
          <a:p>
            <a:pPr algn="ctr"/>
            <a:r>
              <a:rPr lang="en-US" sz="2000" dirty="0">
                <a:solidFill>
                  <a:srgbClr val="FF0000"/>
                </a:solidFill>
                <a:sym typeface="Wingdings 2" panose="05020102010507070707" pitchFamily="18" charset="2"/>
              </a:rPr>
              <a:t></a:t>
            </a:r>
            <a:endParaRPr lang="en-US" sz="2000" b="1" dirty="0">
              <a:solidFill>
                <a:srgbClr val="FF0000"/>
              </a:solidFill>
            </a:endParaRPr>
          </a:p>
        </p:txBody>
      </p:sp>
      <p:sp>
        <p:nvSpPr>
          <p:cNvPr id="127" name="TextBox 126"/>
          <p:cNvSpPr txBox="1"/>
          <p:nvPr/>
        </p:nvSpPr>
        <p:spPr>
          <a:xfrm>
            <a:off x="5884802" y="6141603"/>
            <a:ext cx="288032" cy="276999"/>
          </a:xfrm>
          <a:prstGeom prst="rect">
            <a:avLst/>
          </a:prstGeom>
          <a:no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14" name="TextBox 113"/>
          <p:cNvSpPr txBox="1"/>
          <p:nvPr/>
        </p:nvSpPr>
        <p:spPr>
          <a:xfrm>
            <a:off x="2252364" y="6120929"/>
            <a:ext cx="288032" cy="276999"/>
          </a:xfrm>
          <a:prstGeom prst="rect">
            <a:avLst/>
          </a:prstGeom>
          <a:no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18" name="TextBox 117"/>
          <p:cNvSpPr txBox="1"/>
          <p:nvPr/>
        </p:nvSpPr>
        <p:spPr>
          <a:xfrm>
            <a:off x="4899021" y="6120929"/>
            <a:ext cx="288032" cy="276999"/>
          </a:xfrm>
          <a:prstGeom prst="rect">
            <a:avLst/>
          </a:prstGeom>
          <a:no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28" name="TextBox 127"/>
          <p:cNvSpPr txBox="1"/>
          <p:nvPr/>
        </p:nvSpPr>
        <p:spPr>
          <a:xfrm>
            <a:off x="3242229" y="6112876"/>
            <a:ext cx="288032" cy="276999"/>
          </a:xfrm>
          <a:prstGeom prst="rect">
            <a:avLst/>
          </a:prstGeom>
          <a:no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Tree>
    <p:extLst>
      <p:ext uri="{BB962C8B-B14F-4D97-AF65-F5344CB8AC3E}">
        <p14:creationId xmlns:p14="http://schemas.microsoft.com/office/powerpoint/2010/main" val="37291552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fontScale="92500" lnSpcReduction="10000"/>
          </a:bodyPr>
          <a:lstStyle/>
          <a:p>
            <a:pPr>
              <a:tabLst>
                <a:tab pos="179388" algn="l"/>
              </a:tabLst>
            </a:pPr>
            <a:r>
              <a:rPr lang="en-US" dirty="0" smtClean="0"/>
              <a:t>- </a:t>
            </a:r>
            <a:r>
              <a:rPr lang="fr-FR" dirty="0"/>
              <a:t>Enseignements tirés </a:t>
            </a:r>
            <a:r>
              <a:rPr lang="fr-FR" dirty="0" smtClean="0"/>
              <a:t>(Plan </a:t>
            </a:r>
            <a:r>
              <a:rPr lang="fr-FR" dirty="0"/>
              <a:t>stratégique pour la </a:t>
            </a:r>
            <a:r>
              <a:rPr lang="fr-FR" dirty="0" smtClean="0"/>
              <a:t>	période 2016-2019</a:t>
            </a:r>
            <a:r>
              <a:rPr lang="fr-FR" dirty="0"/>
              <a:t>)</a:t>
            </a:r>
            <a:endParaRPr lang="en-US" dirty="0" smtClean="0"/>
          </a:p>
          <a:p>
            <a:pPr>
              <a:tabLst>
                <a:tab pos="179388" algn="l"/>
              </a:tabLst>
            </a:pPr>
            <a:r>
              <a:rPr lang="en-US" dirty="0" smtClean="0"/>
              <a:t>- 	</a:t>
            </a:r>
            <a:r>
              <a:rPr lang="fr-FR" dirty="0" smtClean="0"/>
              <a:t>Analyse </a:t>
            </a:r>
            <a:r>
              <a:rPr lang="fr-FR" dirty="0"/>
              <a:t>stratégique/de situation (</a:t>
            </a:r>
            <a:r>
              <a:rPr lang="fr-FR" dirty="0" smtClean="0"/>
              <a:t>l'UIT </a:t>
            </a:r>
            <a:r>
              <a:rPr lang="fr-FR" dirty="0"/>
              <a:t>et </a:t>
            </a:r>
            <a:r>
              <a:rPr lang="fr-FR" dirty="0" smtClean="0"/>
              <a:t>	l'environnement – SWOT</a:t>
            </a:r>
            <a:r>
              <a:rPr lang="fr-FR" dirty="0"/>
              <a:t>)</a:t>
            </a:r>
            <a:endParaRPr lang="en-US" dirty="0" smtClean="0"/>
          </a:p>
        </p:txBody>
      </p:sp>
      <p:sp>
        <p:nvSpPr>
          <p:cNvPr id="3" name="Title 2"/>
          <p:cNvSpPr>
            <a:spLocks noGrp="1"/>
          </p:cNvSpPr>
          <p:nvPr>
            <p:ph type="title"/>
          </p:nvPr>
        </p:nvSpPr>
        <p:spPr/>
        <p:txBody>
          <a:bodyPr>
            <a:normAutofit/>
          </a:bodyPr>
          <a:lstStyle/>
          <a:p>
            <a:r>
              <a:rPr lang="fr-FR" dirty="0"/>
              <a:t>Analyse de situation/stratégique</a:t>
            </a:r>
            <a:endParaRPr lang="en-US" dirty="0"/>
          </a:p>
        </p:txBody>
      </p:sp>
      <p:sp>
        <p:nvSpPr>
          <p:cNvPr id="4" name="Slide Number Placeholder 3"/>
          <p:cNvSpPr>
            <a:spLocks noGrp="1"/>
          </p:cNvSpPr>
          <p:nvPr>
            <p:ph type="sldNum" sz="quarter" idx="11"/>
          </p:nvPr>
        </p:nvSpPr>
        <p:spPr/>
        <p:txBody>
          <a:bodyPr/>
          <a:lstStyle/>
          <a:p>
            <a:fld id="{DDD2957A-38BF-4766-88FD-46AF2F4ED65D}" type="slidenum">
              <a:rPr lang="en-US" smtClean="0"/>
              <a:t>4</a:t>
            </a:fld>
            <a:endParaRPr lang="en-US" dirty="0"/>
          </a:p>
        </p:txBody>
      </p:sp>
    </p:spTree>
    <p:extLst>
      <p:ext uri="{BB962C8B-B14F-4D97-AF65-F5344CB8AC3E}">
        <p14:creationId xmlns:p14="http://schemas.microsoft.com/office/powerpoint/2010/main" val="27197393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3528" y="228600"/>
            <a:ext cx="8136904" cy="573886"/>
          </a:xfrm>
        </p:spPr>
        <p:txBody>
          <a:bodyPr>
            <a:noAutofit/>
          </a:bodyPr>
          <a:lstStyle/>
          <a:p>
            <a:r>
              <a:rPr lang="en-US" sz="2800" dirty="0" err="1" smtClean="0"/>
              <a:t>Méthode</a:t>
            </a:r>
            <a:r>
              <a:rPr lang="en-US" sz="2800" dirty="0" smtClean="0"/>
              <a:t> </a:t>
            </a:r>
            <a:r>
              <a:rPr lang="en-US" sz="2800" dirty="0" err="1" smtClean="0"/>
              <a:t>proposée</a:t>
            </a:r>
            <a:r>
              <a:rPr lang="en-US" sz="2800" dirty="0" smtClean="0"/>
              <a:t>: </a:t>
            </a:r>
            <a:r>
              <a:rPr lang="en-US" sz="2800" dirty="0" err="1" smtClean="0"/>
              <a:t>mise</a:t>
            </a:r>
            <a:r>
              <a:rPr lang="en-US" sz="2800" dirty="0" smtClean="0"/>
              <a:t> en </a:t>
            </a:r>
            <a:r>
              <a:rPr lang="en-US" sz="2800" dirty="0" err="1" smtClean="0"/>
              <a:t>correspondance</a:t>
            </a:r>
            <a:r>
              <a:rPr lang="en-US" sz="2800" dirty="0" smtClean="0"/>
              <a:t> des ODD</a:t>
            </a:r>
            <a:endParaRPr lang="en-US" sz="2800"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40</a:t>
            </a:fld>
            <a:endParaRPr lang="en-US" dirty="0"/>
          </a:p>
        </p:txBody>
      </p:sp>
      <p:grpSp>
        <p:nvGrpSpPr>
          <p:cNvPr id="2" name="Group 1"/>
          <p:cNvGrpSpPr/>
          <p:nvPr/>
        </p:nvGrpSpPr>
        <p:grpSpPr>
          <a:xfrm>
            <a:off x="648208" y="962728"/>
            <a:ext cx="5796000" cy="5796000"/>
            <a:chOff x="720216" y="962728"/>
            <a:chExt cx="5796000" cy="5796000"/>
          </a:xfrm>
        </p:grpSpPr>
        <p:sp>
          <p:nvSpPr>
            <p:cNvPr id="13" name="Oval 12"/>
            <p:cNvSpPr>
              <a:spLocks noChangeAspect="1"/>
            </p:cNvSpPr>
            <p:nvPr/>
          </p:nvSpPr>
          <p:spPr>
            <a:xfrm>
              <a:off x="720216" y="962728"/>
              <a:ext cx="5796000" cy="5796000"/>
            </a:xfrm>
            <a:prstGeom prst="ellipse">
              <a:avLst/>
            </a:prstGeom>
            <a:solidFill>
              <a:schemeClr val="accent1">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b="1" dirty="0"/>
            </a:p>
          </p:txBody>
        </p:sp>
        <p:sp>
          <p:nvSpPr>
            <p:cNvPr id="14" name="Oval 13"/>
            <p:cNvSpPr>
              <a:spLocks noChangeAspect="1"/>
            </p:cNvSpPr>
            <p:nvPr/>
          </p:nvSpPr>
          <p:spPr>
            <a:xfrm>
              <a:off x="1638215" y="1880728"/>
              <a:ext cx="3960000" cy="39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lnSpc>
                  <a:spcPct val="80000"/>
                </a:lnSpc>
              </a:pPr>
              <a:endParaRPr lang="en-US" sz="2000" dirty="0" smtClean="0"/>
            </a:p>
          </p:txBody>
        </p:sp>
        <p:sp>
          <p:nvSpPr>
            <p:cNvPr id="15" name="Oval 14"/>
            <p:cNvSpPr>
              <a:spLocks noChangeAspect="1"/>
            </p:cNvSpPr>
            <p:nvPr/>
          </p:nvSpPr>
          <p:spPr>
            <a:xfrm>
              <a:off x="2718216" y="2946270"/>
              <a:ext cx="1800000" cy="18000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bIns="180000" rtlCol="0" anchor="ctr"/>
            <a:lstStyle/>
            <a:p>
              <a:pPr algn="ctr"/>
              <a:endParaRPr lang="en-US" sz="2000"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0384" y="1916832"/>
              <a:ext cx="568800" cy="5688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62846" y="3384351"/>
              <a:ext cx="710738" cy="710738"/>
            </a:xfrm>
            <a:prstGeom prst="rect">
              <a:avLst/>
            </a:prstGeom>
          </p:spPr>
        </p:pic>
        <p:sp>
          <p:nvSpPr>
            <p:cNvPr id="39" name="TextBox 38"/>
            <p:cNvSpPr txBox="1"/>
            <p:nvPr/>
          </p:nvSpPr>
          <p:spPr>
            <a:xfrm>
              <a:off x="2431368" y="4139210"/>
              <a:ext cx="2483887" cy="541046"/>
            </a:xfrm>
            <a:prstGeom prst="rect">
              <a:avLst/>
            </a:prstGeom>
            <a:noFill/>
          </p:spPr>
          <p:txBody>
            <a:bodyPr wrap="square" rtlCol="0">
              <a:spAutoFit/>
            </a:bodyPr>
            <a:lstStyle/>
            <a:p>
              <a:pPr algn="ctr">
                <a:lnSpc>
                  <a:spcPct val="80000"/>
                </a:lnSpc>
              </a:pPr>
              <a:r>
                <a:rPr lang="en-US" b="1" dirty="0" smtClean="0">
                  <a:solidFill>
                    <a:schemeClr val="bg1"/>
                  </a:solidFill>
                </a:rPr>
                <a:t>Universal</a:t>
              </a:r>
              <a:r>
                <a:rPr lang="en-US" dirty="0" smtClean="0">
                  <a:solidFill>
                    <a:schemeClr val="bg1"/>
                  </a:solidFill>
                </a:rPr>
                <a:t> &amp; </a:t>
              </a:r>
              <a:r>
                <a:rPr lang="en-US" b="1" dirty="0" smtClean="0">
                  <a:solidFill>
                    <a:schemeClr val="bg1"/>
                  </a:solidFill>
                </a:rPr>
                <a:t>affordable</a:t>
              </a:r>
              <a:r>
                <a:rPr lang="en-US" dirty="0" smtClean="0">
                  <a:solidFill>
                    <a:schemeClr val="bg1"/>
                  </a:solidFill>
                </a:rPr>
                <a:t> </a:t>
              </a:r>
              <a:r>
                <a:rPr lang="en-US" b="1" dirty="0" smtClean="0">
                  <a:solidFill>
                    <a:schemeClr val="bg1"/>
                  </a:solidFill>
                </a:rPr>
                <a:t>access</a:t>
              </a:r>
              <a:r>
                <a:rPr lang="en-US" dirty="0" smtClean="0">
                  <a:solidFill>
                    <a:schemeClr val="bg1"/>
                  </a:solidFill>
                </a:rPr>
                <a:t> for all</a:t>
              </a:r>
              <a:endParaRPr lang="en-US" dirty="0">
                <a:solidFill>
                  <a:schemeClr val="bg1"/>
                </a:solidFill>
              </a:endParaRPr>
            </a:p>
          </p:txBody>
        </p:sp>
        <p:sp>
          <p:nvSpPr>
            <p:cNvPr id="40" name="TextBox 39"/>
            <p:cNvSpPr txBox="1"/>
            <p:nvPr/>
          </p:nvSpPr>
          <p:spPr>
            <a:xfrm>
              <a:off x="4122272" y="3391887"/>
              <a:ext cx="1607396" cy="491160"/>
            </a:xfrm>
            <a:prstGeom prst="rect">
              <a:avLst/>
            </a:prstGeom>
            <a:noFill/>
          </p:spPr>
          <p:txBody>
            <a:bodyPr wrap="square" rtlCol="0">
              <a:spAutoFit/>
            </a:bodyPr>
            <a:lstStyle/>
            <a:p>
              <a:pPr algn="ctr">
                <a:lnSpc>
                  <a:spcPct val="80000"/>
                </a:lnSpc>
              </a:pPr>
              <a:r>
                <a:rPr lang="en-US" sz="1600" dirty="0" smtClean="0">
                  <a:solidFill>
                    <a:schemeClr val="bg1"/>
                  </a:solidFill>
                </a:rPr>
                <a:t>Higher </a:t>
              </a:r>
              <a:r>
                <a:rPr lang="en-US" sz="1600" b="1" dirty="0" smtClean="0">
                  <a:solidFill>
                    <a:schemeClr val="bg1"/>
                  </a:solidFill>
                </a:rPr>
                <a:t>education</a:t>
              </a:r>
              <a:r>
                <a:rPr lang="en-US" sz="1600" dirty="0" smtClean="0">
                  <a:solidFill>
                    <a:schemeClr val="bg1"/>
                  </a:solidFill>
                </a:rPr>
                <a:t> in ICTs</a:t>
              </a:r>
              <a:endParaRPr lang="en-US" sz="1600" dirty="0">
                <a:solidFill>
                  <a:schemeClr val="bg1"/>
                </a:solidFill>
              </a:endParaRPr>
            </a:p>
          </p:txBody>
        </p:sp>
        <p:pic>
          <p:nvPicPr>
            <p:cNvPr id="41" name="Picture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90424" y="2932418"/>
              <a:ext cx="568590" cy="568590"/>
            </a:xfrm>
            <a:prstGeom prst="rect">
              <a:avLst/>
            </a:prstGeom>
          </p:spPr>
        </p:pic>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47105" y="2708920"/>
              <a:ext cx="639664" cy="639664"/>
            </a:xfrm>
            <a:prstGeom prst="rect">
              <a:avLst/>
            </a:prstGeom>
          </p:spPr>
        </p:pic>
        <p:pic>
          <p:nvPicPr>
            <p:cNvPr id="43" name="Picture 4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55083" y="2683620"/>
              <a:ext cx="639664" cy="639664"/>
            </a:xfrm>
            <a:prstGeom prst="rect">
              <a:avLst/>
            </a:prstGeom>
          </p:spPr>
        </p:pic>
        <p:pic>
          <p:nvPicPr>
            <p:cNvPr id="44" name="Picture 4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78456" y="3933056"/>
              <a:ext cx="568590" cy="568590"/>
            </a:xfrm>
            <a:prstGeom prst="rect">
              <a:avLst/>
            </a:prstGeom>
          </p:spPr>
        </p:pic>
        <p:pic>
          <p:nvPicPr>
            <p:cNvPr id="45" name="Picture 4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86810" y="4437112"/>
              <a:ext cx="568590" cy="568590"/>
            </a:xfrm>
            <a:prstGeom prst="rect">
              <a:avLst/>
            </a:prstGeom>
          </p:spPr>
        </p:pic>
        <p:pic>
          <p:nvPicPr>
            <p:cNvPr id="46" name="Picture 4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582642" y="5291272"/>
              <a:ext cx="568590" cy="568590"/>
            </a:xfrm>
            <a:prstGeom prst="rect">
              <a:avLst/>
            </a:prstGeom>
          </p:spPr>
        </p:pic>
        <p:pic>
          <p:nvPicPr>
            <p:cNvPr id="2050" name="Picture 2" descr="End poverty icon"/>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201544" y="1276024"/>
              <a:ext cx="568800" cy="568800"/>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p:cNvSpPr txBox="1"/>
            <p:nvPr/>
          </p:nvSpPr>
          <p:spPr>
            <a:xfrm>
              <a:off x="2238546" y="4779764"/>
              <a:ext cx="1607396" cy="688137"/>
            </a:xfrm>
            <a:prstGeom prst="rect">
              <a:avLst/>
            </a:prstGeom>
            <a:noFill/>
          </p:spPr>
          <p:txBody>
            <a:bodyPr wrap="square" rtlCol="0">
              <a:spAutoFit/>
            </a:bodyPr>
            <a:lstStyle/>
            <a:p>
              <a:pPr algn="ctr">
                <a:lnSpc>
                  <a:spcPct val="80000"/>
                </a:lnSpc>
              </a:pPr>
              <a:r>
                <a:rPr lang="en-US" sz="1600" dirty="0" smtClean="0">
                  <a:solidFill>
                    <a:schemeClr val="bg1"/>
                  </a:solidFill>
                </a:rPr>
                <a:t>Enhanced </a:t>
              </a:r>
              <a:r>
                <a:rPr lang="en-US" sz="1600" b="1" dirty="0" smtClean="0">
                  <a:solidFill>
                    <a:schemeClr val="bg1"/>
                  </a:solidFill>
                </a:rPr>
                <a:t>use of ICTs </a:t>
              </a:r>
              <a:r>
                <a:rPr lang="en-US" sz="1600" dirty="0" smtClean="0">
                  <a:solidFill>
                    <a:schemeClr val="bg1"/>
                  </a:solidFill>
                </a:rPr>
                <a:t>for global partnership</a:t>
              </a:r>
              <a:endParaRPr lang="en-US" sz="1600" dirty="0">
                <a:solidFill>
                  <a:schemeClr val="bg1"/>
                </a:solidFill>
              </a:endParaRPr>
            </a:p>
          </p:txBody>
        </p:sp>
        <p:sp>
          <p:nvSpPr>
            <p:cNvPr id="50" name="TextBox 49"/>
            <p:cNvSpPr txBox="1"/>
            <p:nvPr/>
          </p:nvSpPr>
          <p:spPr>
            <a:xfrm>
              <a:off x="2373728" y="2999053"/>
              <a:ext cx="2483887" cy="387798"/>
            </a:xfrm>
            <a:prstGeom prst="rect">
              <a:avLst/>
            </a:prstGeom>
            <a:noFill/>
          </p:spPr>
          <p:txBody>
            <a:bodyPr wrap="square" rtlCol="0">
              <a:spAutoFit/>
            </a:bodyPr>
            <a:lstStyle/>
            <a:p>
              <a:pPr algn="ctr">
                <a:lnSpc>
                  <a:spcPct val="80000"/>
                </a:lnSpc>
              </a:pPr>
              <a:r>
                <a:rPr lang="en-US" sz="2400" b="1" dirty="0" smtClean="0">
                  <a:solidFill>
                    <a:schemeClr val="bg1"/>
                  </a:solidFill>
                </a:rPr>
                <a:t>Key focus</a:t>
              </a:r>
              <a:endParaRPr lang="en-US" sz="2400" dirty="0">
                <a:solidFill>
                  <a:schemeClr val="bg1"/>
                </a:solidFill>
              </a:endParaRPr>
            </a:p>
          </p:txBody>
        </p:sp>
        <p:pic>
          <p:nvPicPr>
            <p:cNvPr id="48" name="Picture 4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90448" y="4797152"/>
              <a:ext cx="639664" cy="639664"/>
            </a:xfrm>
            <a:prstGeom prst="rect">
              <a:avLst/>
            </a:prstGeom>
          </p:spPr>
        </p:pic>
        <p:pic>
          <p:nvPicPr>
            <p:cNvPr id="51" name="Picture 5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036145" y="5668722"/>
              <a:ext cx="568590" cy="568590"/>
            </a:xfrm>
            <a:prstGeom prst="rect">
              <a:avLst/>
            </a:prstGeom>
          </p:spPr>
        </p:pic>
        <p:pic>
          <p:nvPicPr>
            <p:cNvPr id="52" name="Picture 5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114160" y="1844824"/>
              <a:ext cx="639664" cy="639664"/>
            </a:xfrm>
            <a:prstGeom prst="rect">
              <a:avLst/>
            </a:prstGeom>
          </p:spPr>
        </p:pic>
        <p:pic>
          <p:nvPicPr>
            <p:cNvPr id="53" name="Picture 5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716151" y="5371673"/>
              <a:ext cx="568590" cy="568590"/>
            </a:xfrm>
            <a:prstGeom prst="rect">
              <a:avLst/>
            </a:prstGeom>
          </p:spPr>
        </p:pic>
        <p:pic>
          <p:nvPicPr>
            <p:cNvPr id="54" name="Picture 5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537458" y="4228562"/>
              <a:ext cx="568590" cy="568590"/>
            </a:xfrm>
            <a:prstGeom prst="rect">
              <a:avLst/>
            </a:prstGeom>
          </p:spPr>
        </p:pic>
        <p:pic>
          <p:nvPicPr>
            <p:cNvPr id="55" name="Picture 5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15138" y="3257429"/>
              <a:ext cx="568590" cy="568590"/>
            </a:xfrm>
            <a:prstGeom prst="rect">
              <a:avLst/>
            </a:prstGeom>
          </p:spPr>
        </p:pic>
        <p:pic>
          <p:nvPicPr>
            <p:cNvPr id="56" name="Picture 55"/>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409877" y="1997881"/>
              <a:ext cx="568590" cy="568590"/>
            </a:xfrm>
            <a:prstGeom prst="rect">
              <a:avLst/>
            </a:prstGeom>
          </p:spPr>
        </p:pic>
        <p:pic>
          <p:nvPicPr>
            <p:cNvPr id="57" name="Picture 56"/>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394080" y="1276234"/>
              <a:ext cx="568590" cy="568590"/>
            </a:xfrm>
            <a:prstGeom prst="rect">
              <a:avLst/>
            </a:prstGeom>
          </p:spPr>
        </p:pic>
        <p:sp>
          <p:nvSpPr>
            <p:cNvPr id="59" name="TextBox 58"/>
            <p:cNvSpPr txBox="1"/>
            <p:nvPr/>
          </p:nvSpPr>
          <p:spPr>
            <a:xfrm>
              <a:off x="1529984" y="3334132"/>
              <a:ext cx="1607396" cy="683264"/>
            </a:xfrm>
            <a:prstGeom prst="rect">
              <a:avLst/>
            </a:prstGeom>
            <a:noFill/>
          </p:spPr>
          <p:txBody>
            <a:bodyPr wrap="square" rtlCol="0">
              <a:spAutoFit/>
            </a:bodyPr>
            <a:lstStyle/>
            <a:p>
              <a:pPr algn="ctr">
                <a:lnSpc>
                  <a:spcPct val="80000"/>
                </a:lnSpc>
              </a:pPr>
              <a:r>
                <a:rPr lang="en-US" sz="1600" b="1" dirty="0" smtClean="0">
                  <a:solidFill>
                    <a:schemeClr val="bg1"/>
                  </a:solidFill>
                </a:rPr>
                <a:t>Empowering women </a:t>
              </a:r>
              <a:r>
                <a:rPr lang="en-US" sz="1600" dirty="0" smtClean="0">
                  <a:solidFill>
                    <a:schemeClr val="bg1"/>
                  </a:solidFill>
                </a:rPr>
                <a:t>through ICTs</a:t>
              </a:r>
              <a:endParaRPr lang="en-US" sz="1600" dirty="0">
                <a:solidFill>
                  <a:schemeClr val="bg1"/>
                </a:solidFill>
              </a:endParaRPr>
            </a:p>
          </p:txBody>
        </p:sp>
        <p:sp>
          <p:nvSpPr>
            <p:cNvPr id="60" name="TextBox 59"/>
            <p:cNvSpPr txBox="1"/>
            <p:nvPr/>
          </p:nvSpPr>
          <p:spPr>
            <a:xfrm>
              <a:off x="3482092" y="1913707"/>
              <a:ext cx="1164564" cy="486287"/>
            </a:xfrm>
            <a:prstGeom prst="rect">
              <a:avLst/>
            </a:prstGeom>
            <a:noFill/>
          </p:spPr>
          <p:txBody>
            <a:bodyPr wrap="square" rtlCol="0">
              <a:spAutoFit/>
            </a:bodyPr>
            <a:lstStyle/>
            <a:p>
              <a:pPr algn="ctr">
                <a:lnSpc>
                  <a:spcPct val="80000"/>
                </a:lnSpc>
              </a:pPr>
              <a:r>
                <a:rPr lang="en-US" sz="1600" b="1" dirty="0" smtClean="0">
                  <a:solidFill>
                    <a:schemeClr val="bg1"/>
                  </a:solidFill>
                </a:rPr>
                <a:t>Smart</a:t>
              </a:r>
              <a:endParaRPr lang="en-US" sz="1600" dirty="0">
                <a:solidFill>
                  <a:schemeClr val="bg1"/>
                </a:solidFill>
              </a:endParaRPr>
            </a:p>
            <a:p>
              <a:pPr algn="ctr">
                <a:lnSpc>
                  <a:spcPct val="80000"/>
                </a:lnSpc>
              </a:pPr>
              <a:r>
                <a:rPr lang="en-US" sz="1600" dirty="0" smtClean="0">
                  <a:solidFill>
                    <a:schemeClr val="bg1"/>
                  </a:solidFill>
                </a:rPr>
                <a:t>cities</a:t>
              </a:r>
              <a:endParaRPr lang="en-US" sz="1600" dirty="0">
                <a:solidFill>
                  <a:schemeClr val="bg1"/>
                </a:solidFill>
              </a:endParaRPr>
            </a:p>
          </p:txBody>
        </p:sp>
      </p:grpSp>
      <p:sp>
        <p:nvSpPr>
          <p:cNvPr id="34" name="Content Placeholder 3"/>
          <p:cNvSpPr>
            <a:spLocks noGrp="1"/>
          </p:cNvSpPr>
          <p:nvPr>
            <p:ph sz="quarter" idx="1"/>
          </p:nvPr>
        </p:nvSpPr>
        <p:spPr>
          <a:xfrm>
            <a:off x="6576706" y="2133164"/>
            <a:ext cx="2435759" cy="3726698"/>
          </a:xfrm>
        </p:spPr>
        <p:txBody>
          <a:bodyPr>
            <a:noAutofit/>
          </a:bodyPr>
          <a:lstStyle/>
          <a:p>
            <a:pPr marL="0" indent="0">
              <a:buSzPct val="95000"/>
              <a:buNone/>
            </a:pPr>
            <a:r>
              <a:rPr lang="en-US" sz="1400" b="1" dirty="0" err="1" smtClean="0"/>
              <a:t>Rôle</a:t>
            </a:r>
            <a:r>
              <a:rPr lang="en-US" sz="1400" b="1" dirty="0" smtClean="0"/>
              <a:t> de </a:t>
            </a:r>
            <a:r>
              <a:rPr lang="en-US" sz="1400" b="1" dirty="0" err="1" smtClean="0"/>
              <a:t>l'UIT</a:t>
            </a:r>
            <a:r>
              <a:rPr lang="en-US" sz="1400" b="1" dirty="0" smtClean="0"/>
              <a:t>:</a:t>
            </a:r>
          </a:p>
          <a:p>
            <a:pPr marL="342900" indent="-342900">
              <a:buSzPct val="95000"/>
              <a:buFont typeface="+mj-lt"/>
              <a:buAutoNum type="arabicParenR"/>
            </a:pPr>
            <a:r>
              <a:rPr lang="fr-CH" sz="1400" dirty="0" smtClean="0"/>
              <a:t>Contribuer aux domaines prioritaires des ODD</a:t>
            </a:r>
            <a:endParaRPr lang="en-US" sz="1400" dirty="0" smtClean="0"/>
          </a:p>
          <a:p>
            <a:pPr marL="354013" indent="-354013">
              <a:buSzPct val="95000"/>
              <a:buFont typeface="+mj-lt"/>
              <a:buAutoNum type="arabicParenR"/>
            </a:pPr>
            <a:r>
              <a:rPr lang="fr-CH" sz="1400" dirty="0" smtClean="0"/>
              <a:t>Encourager le rôle de catalyseur des TIC dans tous les secteurs pour tous les ODD (à travers divers partenariats)</a:t>
            </a:r>
            <a:endParaRPr lang="en-US" sz="1400" dirty="0"/>
          </a:p>
          <a:p>
            <a:pPr marL="354013" indent="-354013">
              <a:buSzPct val="95000"/>
              <a:buFont typeface="+mj-lt"/>
              <a:buAutoNum type="arabicParenR"/>
            </a:pPr>
            <a:r>
              <a:rPr lang="en-US" sz="1400" dirty="0" err="1" smtClean="0"/>
              <a:t>Promouvoir</a:t>
            </a:r>
            <a:r>
              <a:rPr lang="en-US" sz="1400" dirty="0" smtClean="0"/>
              <a:t> les </a:t>
            </a:r>
            <a:r>
              <a:rPr lang="en-US" sz="1400" dirty="0" err="1" smtClean="0"/>
              <a:t>lignes</a:t>
            </a:r>
            <a:r>
              <a:rPr lang="en-US" sz="1400" dirty="0" smtClean="0"/>
              <a:t> </a:t>
            </a:r>
            <a:r>
              <a:rPr lang="en-US" sz="1400" dirty="0" err="1" smtClean="0"/>
              <a:t>d'évolution</a:t>
            </a:r>
            <a:r>
              <a:rPr lang="en-US" sz="1400" dirty="0" smtClean="0"/>
              <a:t> </a:t>
            </a:r>
            <a:r>
              <a:rPr lang="en-US" sz="1400" dirty="0" err="1" smtClean="0"/>
              <a:t>technologique</a:t>
            </a:r>
            <a:r>
              <a:rPr lang="en-US" sz="1400" dirty="0" smtClean="0"/>
              <a:t> pour la </a:t>
            </a:r>
            <a:r>
              <a:rPr lang="en-US" sz="1400" dirty="0" err="1" smtClean="0"/>
              <a:t>mise</a:t>
            </a:r>
            <a:r>
              <a:rPr lang="en-US" sz="1400" dirty="0" smtClean="0"/>
              <a:t> en oeuvre des ODD</a:t>
            </a:r>
            <a:endParaRPr lang="en-US" sz="1400" dirty="0"/>
          </a:p>
          <a:p>
            <a:pPr marL="354013" indent="-354013">
              <a:buSzPct val="95000"/>
              <a:buFont typeface="+mj-lt"/>
              <a:buAutoNum type="arabicParenR"/>
            </a:pPr>
            <a:r>
              <a:rPr lang="en-US" sz="1400" dirty="0" err="1" smtClean="0"/>
              <a:t>Suivre</a:t>
            </a:r>
            <a:r>
              <a:rPr lang="en-US" sz="1400" dirty="0" smtClean="0"/>
              <a:t> les </a:t>
            </a:r>
            <a:r>
              <a:rPr lang="en-US" sz="1400" dirty="0" err="1" smtClean="0"/>
              <a:t>progrès</a:t>
            </a:r>
            <a:r>
              <a:rPr lang="en-US" sz="1400" dirty="0" smtClean="0"/>
              <a:t> </a:t>
            </a:r>
            <a:r>
              <a:rPr lang="en-US" sz="1400" dirty="0" err="1" smtClean="0"/>
              <a:t>réalisés</a:t>
            </a:r>
            <a:r>
              <a:rPr lang="en-US" sz="1400" dirty="0" smtClean="0"/>
              <a:t> et </a:t>
            </a:r>
            <a:r>
              <a:rPr lang="en-US" sz="1400" dirty="0" err="1" smtClean="0"/>
              <a:t>évaluer</a:t>
            </a:r>
            <a:r>
              <a:rPr lang="en-US" sz="1400" dirty="0" smtClean="0"/>
              <a:t> les ODD </a:t>
            </a:r>
            <a:r>
              <a:rPr lang="en-US" sz="1400" dirty="0" err="1" smtClean="0"/>
              <a:t>axés</a:t>
            </a:r>
            <a:r>
              <a:rPr lang="en-US" sz="1400" dirty="0" smtClean="0"/>
              <a:t> sur les TIC</a:t>
            </a:r>
            <a:endParaRPr lang="en-US" sz="1400" dirty="0"/>
          </a:p>
          <a:p>
            <a:pPr marL="162900" indent="-162900">
              <a:buSzPct val="95000"/>
              <a:buFont typeface="+mj-lt"/>
              <a:buAutoNum type="arabicParenR"/>
            </a:pPr>
            <a:endParaRPr lang="en-US" sz="1600" dirty="0"/>
          </a:p>
        </p:txBody>
      </p:sp>
      <p:sp>
        <p:nvSpPr>
          <p:cNvPr id="36" name="Content Placeholder 3"/>
          <p:cNvSpPr txBox="1">
            <a:spLocks/>
          </p:cNvSpPr>
          <p:nvPr/>
        </p:nvSpPr>
        <p:spPr>
          <a:xfrm>
            <a:off x="7017505" y="1196680"/>
            <a:ext cx="2018991" cy="1288445"/>
          </a:xfrm>
          <a:prstGeom prst="rect">
            <a:avLst/>
          </a:prstGeom>
        </p:spPr>
        <p:txBody>
          <a:bodyPr vert="horz">
            <a:normAutofit/>
          </a:bodyPr>
          <a:lstStyle>
            <a:lvl1pPr marL="162900" indent="-162900">
              <a:spcBef>
                <a:spcPts val="700"/>
              </a:spcBef>
              <a:buClr>
                <a:schemeClr val="accent2"/>
              </a:buClr>
              <a:buSzPct val="95000"/>
              <a:buFont typeface="+mj-lt"/>
              <a:buAutoNum type="arabicPeriod"/>
              <a:defRPr kumimoji="0" sz="1600"/>
            </a:lvl1pPr>
            <a:lvl2pPr marL="640080" indent="-274320">
              <a:spcBef>
                <a:spcPts val="550"/>
              </a:spcBef>
              <a:buClr>
                <a:schemeClr val="accent1"/>
              </a:buClr>
              <a:buSzPct val="70000"/>
              <a:buFont typeface="Wingdings 2"/>
              <a:buChar char=""/>
              <a:defRPr kumimoji="0" sz="2600"/>
            </a:lvl2pPr>
            <a:lvl3pPr indent="-228600">
              <a:spcBef>
                <a:spcPts val="500"/>
              </a:spcBef>
              <a:buClr>
                <a:schemeClr val="accent2"/>
              </a:buClr>
              <a:buSzPct val="75000"/>
              <a:buFont typeface="Wingdings"/>
              <a:buChar char=""/>
              <a:defRPr kumimoji="0" sz="2300"/>
            </a:lvl3pPr>
            <a:lvl4pPr indent="-228600">
              <a:spcBef>
                <a:spcPts val="400"/>
              </a:spcBef>
              <a:buClr>
                <a:schemeClr val="accent3"/>
              </a:buClr>
              <a:buSzPct val="75000"/>
              <a:buFont typeface="Wingdings"/>
              <a:buChar char=""/>
              <a:defRPr kumimoji="0" sz="2000"/>
            </a:lvl4pPr>
            <a:lvl5pPr indent="-228600">
              <a:spcBef>
                <a:spcPts val="400"/>
              </a:spcBef>
              <a:buClr>
                <a:schemeClr val="accent4"/>
              </a:buClr>
              <a:buSzPct val="65000"/>
              <a:buFont typeface="Wingdings"/>
              <a:buChar char=""/>
              <a:defRPr kumimoji="0" sz="2000"/>
            </a:lvl5pPr>
            <a:lvl6pPr marL="2103120" indent="-228600">
              <a:spcBef>
                <a:spcPct val="20000"/>
              </a:spcBef>
              <a:buClr>
                <a:schemeClr val="accent1"/>
              </a:buClr>
              <a:buFont typeface="Wingdings"/>
              <a:buChar char="§"/>
              <a:defRPr kumimoji="0" baseline="0"/>
            </a:lvl6pPr>
            <a:lvl7pPr marL="2377440" indent="-228600">
              <a:spcBef>
                <a:spcPct val="20000"/>
              </a:spcBef>
              <a:buClr>
                <a:schemeClr val="accent2"/>
              </a:buClr>
              <a:buFont typeface="Wingdings"/>
              <a:buChar char="§"/>
              <a:defRPr kumimoji="0" baseline="0"/>
            </a:lvl7pPr>
            <a:lvl8pPr marL="2651760" indent="-228600">
              <a:spcBef>
                <a:spcPct val="20000"/>
              </a:spcBef>
              <a:buClr>
                <a:schemeClr val="accent3"/>
              </a:buClr>
              <a:buFont typeface="Wingdings"/>
              <a:buChar char="§"/>
              <a:defRPr kumimoji="0" baseline="0"/>
            </a:lvl8pPr>
            <a:lvl9pPr marL="2926080" indent="-228600">
              <a:spcBef>
                <a:spcPct val="20000"/>
              </a:spcBef>
              <a:buClr>
                <a:schemeClr val="accent4"/>
              </a:buClr>
              <a:buFont typeface="Wingdings"/>
              <a:buChar char="§"/>
              <a:defRPr kumimoji="0" baseline="0"/>
            </a:lvl9pPr>
          </a:lstStyle>
          <a:p>
            <a:pPr>
              <a:buFont typeface="+mj-lt"/>
              <a:buAutoNum type="arabicPeriod" startAt="2"/>
            </a:pPr>
            <a:endParaRPr lang="en-US" dirty="0"/>
          </a:p>
        </p:txBody>
      </p:sp>
      <p:sp>
        <p:nvSpPr>
          <p:cNvPr id="33" name="Content Placeholder 3"/>
          <p:cNvSpPr txBox="1">
            <a:spLocks/>
          </p:cNvSpPr>
          <p:nvPr/>
        </p:nvSpPr>
        <p:spPr>
          <a:xfrm>
            <a:off x="5526207" y="1091786"/>
            <a:ext cx="3334002" cy="936484"/>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r">
              <a:buSzPct val="95000"/>
              <a:buFont typeface="Wingdings"/>
              <a:buNone/>
            </a:pPr>
            <a:r>
              <a:rPr lang="en-US" sz="1800" b="1" dirty="0" smtClean="0"/>
              <a:t>* La figure sera </a:t>
            </a:r>
            <a:r>
              <a:rPr lang="en-US" sz="1800" b="1" dirty="0" err="1" smtClean="0"/>
              <a:t>mise</a:t>
            </a:r>
            <a:r>
              <a:rPr lang="en-US" sz="1800" b="1" dirty="0" smtClean="0"/>
              <a:t> à jour </a:t>
            </a:r>
            <a:r>
              <a:rPr lang="en-US" sz="1800" b="1" dirty="0" err="1" smtClean="0"/>
              <a:t>une</a:t>
            </a:r>
            <a:r>
              <a:rPr lang="en-US" sz="1800" b="1" dirty="0" smtClean="0"/>
              <a:t> </a:t>
            </a:r>
            <a:r>
              <a:rPr lang="en-US" sz="1800" b="1" dirty="0" err="1" smtClean="0"/>
              <a:t>fois</a:t>
            </a:r>
            <a:r>
              <a:rPr lang="en-US" sz="1800" b="1" dirty="0" smtClean="0"/>
              <a:t> </a:t>
            </a:r>
            <a:r>
              <a:rPr lang="en-US" sz="1800" b="1" dirty="0" err="1" smtClean="0"/>
              <a:t>achevé</a:t>
            </a:r>
            <a:r>
              <a:rPr lang="en-US" sz="1800" b="1" dirty="0" smtClean="0"/>
              <a:t> </a:t>
            </a:r>
            <a:r>
              <a:rPr lang="en-US" sz="1800" b="1" dirty="0" err="1" smtClean="0"/>
              <a:t>l'exercice</a:t>
            </a:r>
            <a:r>
              <a:rPr lang="en-US" sz="1800" b="1" dirty="0" smtClean="0"/>
              <a:t> de </a:t>
            </a:r>
            <a:r>
              <a:rPr lang="en-US" sz="1800" b="1" dirty="0" err="1" smtClean="0"/>
              <a:t>mise</a:t>
            </a:r>
            <a:r>
              <a:rPr lang="en-US" sz="1800" b="1" dirty="0" smtClean="0"/>
              <a:t> en </a:t>
            </a:r>
            <a:r>
              <a:rPr lang="en-US" sz="1800" b="1" dirty="0" err="1" smtClean="0"/>
              <a:t>correspondance</a:t>
            </a:r>
            <a:endParaRPr lang="en-US" sz="1800" dirty="0"/>
          </a:p>
        </p:txBody>
      </p:sp>
    </p:spTree>
    <p:extLst>
      <p:ext uri="{BB962C8B-B14F-4D97-AF65-F5344CB8AC3E}">
        <p14:creationId xmlns:p14="http://schemas.microsoft.com/office/powerpoint/2010/main" val="15046386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dirty="0" smtClean="0"/>
              <a:t>- </a:t>
            </a:r>
            <a:r>
              <a:rPr lang="en-US" dirty="0" err="1" smtClean="0"/>
              <a:t>Objectifs</a:t>
            </a:r>
            <a:r>
              <a:rPr lang="en-US" dirty="0" smtClean="0"/>
              <a:t>, </a:t>
            </a:r>
            <a:r>
              <a:rPr lang="en-US" dirty="0" err="1" smtClean="0"/>
              <a:t>résultats</a:t>
            </a:r>
            <a:r>
              <a:rPr lang="en-US" dirty="0" smtClean="0"/>
              <a:t> et </a:t>
            </a:r>
            <a:r>
              <a:rPr lang="en-US" dirty="0" err="1" smtClean="0"/>
              <a:t>produits</a:t>
            </a:r>
            <a:r>
              <a:rPr lang="en-US" dirty="0" smtClean="0"/>
              <a:t> </a:t>
            </a:r>
            <a:r>
              <a:rPr lang="en-US" dirty="0" err="1" smtClean="0"/>
              <a:t>sectoriels</a:t>
            </a:r>
            <a:r>
              <a:rPr lang="en-US" dirty="0" smtClean="0"/>
              <a:t> et </a:t>
            </a:r>
            <a:r>
              <a:rPr lang="en-US" dirty="0" err="1" smtClean="0"/>
              <a:t>intersectoriels</a:t>
            </a:r>
            <a:endParaRPr lang="en-US" dirty="0" smtClean="0"/>
          </a:p>
          <a:p>
            <a:r>
              <a:rPr lang="en-US" dirty="0" smtClean="0"/>
              <a:t>- </a:t>
            </a:r>
            <a:r>
              <a:rPr lang="en-US" dirty="0" err="1" smtClean="0"/>
              <a:t>Catalyseurs</a:t>
            </a:r>
            <a:endParaRPr lang="en-US" dirty="0" smtClean="0"/>
          </a:p>
        </p:txBody>
      </p:sp>
      <p:sp>
        <p:nvSpPr>
          <p:cNvPr id="3" name="Title 2"/>
          <p:cNvSpPr>
            <a:spLocks noGrp="1"/>
          </p:cNvSpPr>
          <p:nvPr>
            <p:ph type="title"/>
          </p:nvPr>
        </p:nvSpPr>
        <p:spPr>
          <a:xfrm>
            <a:off x="1371600" y="1600200"/>
            <a:ext cx="7772400" cy="990600"/>
          </a:xfrm>
        </p:spPr>
        <p:txBody>
          <a:bodyPr>
            <a:noAutofit/>
          </a:bodyPr>
          <a:lstStyle/>
          <a:p>
            <a:r>
              <a:rPr lang="en-US" sz="3700" dirty="0" smtClean="0"/>
              <a:t>Cadre UIT de </a:t>
            </a:r>
            <a:r>
              <a:rPr lang="en-US" sz="3700" dirty="0" err="1" smtClean="0"/>
              <a:t>présentation</a:t>
            </a:r>
            <a:r>
              <a:rPr lang="en-US" sz="3700" dirty="0" smtClean="0"/>
              <a:t> des </a:t>
            </a:r>
            <a:r>
              <a:rPr lang="en-US" sz="3700" dirty="0" err="1" smtClean="0"/>
              <a:t>résultats</a:t>
            </a:r>
            <a:endParaRPr lang="en-US" sz="3700" dirty="0"/>
          </a:p>
        </p:txBody>
      </p:sp>
      <p:sp>
        <p:nvSpPr>
          <p:cNvPr id="4" name="Slide Number Placeholder 3"/>
          <p:cNvSpPr>
            <a:spLocks noGrp="1"/>
          </p:cNvSpPr>
          <p:nvPr>
            <p:ph type="sldNum" sz="quarter" idx="11"/>
          </p:nvPr>
        </p:nvSpPr>
        <p:spPr/>
        <p:txBody>
          <a:bodyPr/>
          <a:lstStyle/>
          <a:p>
            <a:fld id="{DDD2957A-38BF-4766-88FD-46AF2F4ED65D}" type="slidenum">
              <a:rPr lang="en-US" smtClean="0"/>
              <a:t>41</a:t>
            </a:fld>
            <a:endParaRPr lang="en-US"/>
          </a:p>
        </p:txBody>
      </p:sp>
    </p:spTree>
    <p:extLst>
      <p:ext uri="{BB962C8B-B14F-4D97-AF65-F5344CB8AC3E}">
        <p14:creationId xmlns:p14="http://schemas.microsoft.com/office/powerpoint/2010/main" val="32645680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R.1 (</a:t>
            </a:r>
            <a:r>
              <a:rPr lang="en-US" sz="3200" dirty="0" err="1" smtClean="0"/>
              <a:t>Règlementation</a:t>
            </a:r>
            <a:r>
              <a:rPr lang="en-US" sz="3200" dirty="0" smtClean="0"/>
              <a:t> du </a:t>
            </a:r>
            <a:r>
              <a:rPr lang="en-US" sz="3200" dirty="0" err="1" smtClean="0"/>
              <a:t>spectre</a:t>
            </a:r>
            <a:r>
              <a:rPr lang="en-US" sz="3200" dirty="0" smtClean="0"/>
              <a:t>)</a:t>
            </a:r>
            <a:endParaRPr lang="en-US" sz="3200"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42</a:t>
            </a:fld>
            <a:endParaRPr lang="en-US"/>
          </a:p>
        </p:txBody>
      </p:sp>
      <p:graphicFrame>
        <p:nvGraphicFramePr>
          <p:cNvPr id="6" name="Table 5"/>
          <p:cNvGraphicFramePr>
            <a:graphicFrameLocks noGrp="1"/>
          </p:cNvGraphicFramePr>
          <p:nvPr>
            <p:extLst/>
          </p:nvPr>
        </p:nvGraphicFramePr>
        <p:xfrm>
          <a:off x="609600" y="1289841"/>
          <a:ext cx="8035014" cy="5307511"/>
        </p:xfrm>
        <a:graphic>
          <a:graphicData uri="http://schemas.openxmlformats.org/drawingml/2006/table">
            <a:tbl>
              <a:tblPr firstRow="1" bandRow="1">
                <a:tableStyleId>{3B4B98B0-60AC-42C2-AFA5-B58CD77FA1E5}</a:tableStyleId>
              </a:tblPr>
              <a:tblGrid>
                <a:gridCol w="1802160"/>
                <a:gridCol w="3960440"/>
                <a:gridCol w="2272414"/>
              </a:tblGrid>
              <a:tr h="313185">
                <a:tc>
                  <a:txBody>
                    <a:bodyPr/>
                    <a:lstStyle/>
                    <a:p>
                      <a:pPr algn="ctr" hangingPunct="0">
                        <a:spcBef>
                          <a:spcPts val="400"/>
                        </a:spcBef>
                        <a:spcAft>
                          <a:spcPts val="400"/>
                        </a:spcAft>
                      </a:pPr>
                      <a:r>
                        <a:rPr lang="en-GB" sz="1400" dirty="0" err="1" smtClean="0">
                          <a:effectLst/>
                        </a:rPr>
                        <a:t>Objectifs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algn="ctr" hangingPunct="0">
                        <a:spcBef>
                          <a:spcPts val="400"/>
                        </a:spcBef>
                        <a:spcAft>
                          <a:spcPts val="400"/>
                        </a:spcAft>
                      </a:pPr>
                      <a:r>
                        <a:rPr lang="en-GB" sz="1400" dirty="0" err="1" smtClean="0">
                          <a:effectLst/>
                        </a:rPr>
                        <a:t>Résultats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algn="ctr" hangingPunct="0">
                        <a:spcBef>
                          <a:spcPts val="400"/>
                        </a:spcBef>
                        <a:spcAft>
                          <a:spcPts val="400"/>
                        </a:spcAft>
                      </a:pPr>
                      <a:r>
                        <a:rPr lang="en-GB" sz="1400" dirty="0" err="1" smtClean="0">
                          <a:effectLst/>
                        </a:rPr>
                        <a:t>Produits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r>
              <a:tr h="4994326">
                <a:tc>
                  <a:txBody>
                    <a:bodyPr/>
                    <a:lstStyle/>
                    <a:p>
                      <a:pPr hangingPunct="0">
                        <a:spcBef>
                          <a:spcPts val="200"/>
                        </a:spcBef>
                        <a:spcAft>
                          <a:spcPts val="200"/>
                        </a:spcAft>
                      </a:pPr>
                      <a:r>
                        <a:rPr lang="en-GB" sz="1400" dirty="0" smtClean="0">
                          <a:effectLst/>
                        </a:rPr>
                        <a:t>R.1 </a:t>
                      </a:r>
                      <a:r>
                        <a:rPr lang="fr-FR" sz="1400" dirty="0" smtClean="0">
                          <a:effectLst/>
                        </a:rPr>
                        <a:t>Répondre, de manière rationnelle, équitable, efficace, économique et rapide aux besoins des membres de l'UIT en ce qui concerne les ressources du spectre des fréquences radioélectriques et des orbites des satellites, tout en évitant les brouillages préjudiciables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hangingPunct="0">
                        <a:spcBef>
                          <a:spcPts val="200"/>
                        </a:spcBef>
                        <a:spcAft>
                          <a:spcPts val="200"/>
                        </a:spcAft>
                      </a:pPr>
                      <a:r>
                        <a:rPr lang="en-GB" sz="1400" dirty="0">
                          <a:effectLst/>
                        </a:rPr>
                        <a:t>R.1-1: </a:t>
                      </a:r>
                      <a:r>
                        <a:rPr lang="fr-FR" sz="1400" dirty="0" smtClean="0">
                          <a:effectLst/>
                        </a:rPr>
                        <a:t>Nombre accru de pays ayant des réseaux à satellite et des stations terriennes inscrits dans le Fichier de référence international des fréquences (Fichier de référence)</a:t>
                      </a:r>
                    </a:p>
                    <a:p>
                      <a:pPr hangingPunct="0">
                        <a:spcBef>
                          <a:spcPts val="200"/>
                        </a:spcBef>
                        <a:spcAft>
                          <a:spcPts val="200"/>
                        </a:spcAft>
                      </a:pPr>
                      <a:r>
                        <a:rPr lang="fr-FR" sz="1400" dirty="0" smtClean="0">
                          <a:effectLst/>
                        </a:rPr>
                        <a:t>R.1-2: Nombre accru de pays pour lesquels des assignations de fréquence sont inscrites dans le Fichier de référence</a:t>
                      </a:r>
                    </a:p>
                    <a:p>
                      <a:pPr hangingPunct="0">
                        <a:spcBef>
                          <a:spcPts val="200"/>
                        </a:spcBef>
                        <a:spcAft>
                          <a:spcPts val="200"/>
                        </a:spcAft>
                      </a:pPr>
                      <a:r>
                        <a:rPr lang="fr-FR" sz="1400" dirty="0" smtClean="0">
                          <a:effectLst/>
                        </a:rPr>
                        <a:t>R.1-3: Pourcentage accru d'assignations inscrites dans le Fichier de référence avec une conclusion favorable</a:t>
                      </a:r>
                    </a:p>
                    <a:p>
                      <a:pPr hangingPunct="0">
                        <a:spcBef>
                          <a:spcPts val="200"/>
                        </a:spcBef>
                        <a:spcAft>
                          <a:spcPts val="200"/>
                        </a:spcAft>
                      </a:pPr>
                      <a:r>
                        <a:rPr lang="fr-FR" sz="1400" dirty="0" smtClean="0">
                          <a:effectLst/>
                        </a:rPr>
                        <a:t>R.1-4: Pourcentage accru de pays ayant mené à bien le passage à la télévision numérique de Terre</a:t>
                      </a:r>
                    </a:p>
                    <a:p>
                      <a:pPr hangingPunct="0">
                        <a:spcBef>
                          <a:spcPts val="200"/>
                        </a:spcBef>
                        <a:spcAft>
                          <a:spcPts val="200"/>
                        </a:spcAft>
                      </a:pPr>
                      <a:r>
                        <a:rPr lang="fr-FR" sz="1400" dirty="0" smtClean="0">
                          <a:effectLst/>
                        </a:rPr>
                        <a:t>R.1-5: Pourcentage accru de fréquences assignées à des réseaux à satellite et exemptes de brouillage préjudiciable</a:t>
                      </a:r>
                    </a:p>
                    <a:p>
                      <a:pPr hangingPunct="0">
                        <a:spcBef>
                          <a:spcPts val="200"/>
                        </a:spcBef>
                        <a:spcAft>
                          <a:spcPts val="200"/>
                        </a:spcAft>
                      </a:pPr>
                      <a:r>
                        <a:rPr lang="fr-FR" sz="1400" dirty="0" smtClean="0">
                          <a:effectLst/>
                        </a:rPr>
                        <a:t>R.1-6: Pourcentage accru d'assignations à des services de Terre inscrites dans le Fichier de référence et exemptes de brouillage préjudiciable</a:t>
                      </a:r>
                      <a:endParaRPr lang="fr-FR" sz="1400" dirty="0">
                        <a:effectLst/>
                      </a:endParaRPr>
                    </a:p>
                  </a:txBody>
                  <a:tcPr marL="56441" marR="56441" marT="0" marB="0"/>
                </a:tc>
                <a:tc>
                  <a:txBody>
                    <a:bodyPr/>
                    <a:lstStyle/>
                    <a:p>
                      <a:pPr marL="183515" indent="-183515" hangingPunct="0">
                        <a:spcBef>
                          <a:spcPts val="200"/>
                        </a:spcBef>
                        <a:spcAft>
                          <a:spcPts val="200"/>
                        </a:spcAft>
                      </a:pPr>
                      <a:r>
                        <a:rPr lang="en-GB" sz="1400" dirty="0">
                          <a:effectLst/>
                        </a:rPr>
                        <a:t>–	</a:t>
                      </a:r>
                      <a:r>
                        <a:rPr lang="fr-FR" sz="1400" dirty="0" smtClean="0">
                          <a:effectLst/>
                        </a:rPr>
                        <a:t>Actes finals des conférences mondiales des radiocommunications, mise à jour du Règlement des radiocommunications</a:t>
                      </a:r>
                    </a:p>
                    <a:p>
                      <a:pPr marL="183515" indent="-183515" hangingPunct="0">
                        <a:spcBef>
                          <a:spcPts val="200"/>
                        </a:spcBef>
                        <a:spcAft>
                          <a:spcPts val="200"/>
                        </a:spcAft>
                      </a:pPr>
                      <a:r>
                        <a:rPr lang="fr-FR" sz="1400" dirty="0" smtClean="0">
                          <a:effectLst/>
                        </a:rPr>
                        <a:t>–	Actes finals des conférences régionales des radiocommunications, accords régionaux </a:t>
                      </a:r>
                    </a:p>
                    <a:p>
                      <a:pPr marL="183515" indent="-183515" hangingPunct="0">
                        <a:spcBef>
                          <a:spcPts val="200"/>
                        </a:spcBef>
                        <a:spcAft>
                          <a:spcPts val="200"/>
                        </a:spcAft>
                      </a:pPr>
                      <a:r>
                        <a:rPr lang="en-GB" sz="1400" dirty="0" smtClean="0">
                          <a:effectLst/>
                        </a:rPr>
                        <a:t>–	</a:t>
                      </a:r>
                      <a:r>
                        <a:rPr lang="fr-FR" sz="1400" dirty="0" smtClean="0">
                          <a:effectLst/>
                        </a:rPr>
                        <a:t>Règles de procédure adoptées par le Comité du Règlement des radiocommunications (RRB)</a:t>
                      </a:r>
                    </a:p>
                    <a:p>
                      <a:pPr marL="183515" indent="-183515" hangingPunct="0">
                        <a:spcBef>
                          <a:spcPts val="200"/>
                        </a:spcBef>
                        <a:spcAft>
                          <a:spcPts val="200"/>
                        </a:spcAft>
                      </a:pPr>
                      <a:r>
                        <a:rPr lang="en-GB" sz="1400" dirty="0" smtClean="0">
                          <a:effectLst/>
                        </a:rPr>
                        <a:t>–	</a:t>
                      </a:r>
                      <a:r>
                        <a:rPr lang="fr-FR" sz="1400" dirty="0" smtClean="0">
                          <a:effectLst/>
                        </a:rPr>
                        <a:t>Résultats du traitement des fiches de notification (services spatiaux) et des autres activités connexes</a:t>
                      </a:r>
                    </a:p>
                    <a:p>
                      <a:pPr marL="183515" indent="-183515" hangingPunct="0">
                        <a:spcBef>
                          <a:spcPts val="200"/>
                        </a:spcBef>
                        <a:spcAft>
                          <a:spcPts val="200"/>
                        </a:spcAft>
                      </a:pPr>
                      <a:r>
                        <a:rPr lang="en-GB" sz="1400" dirty="0" smtClean="0">
                          <a:effectLst/>
                        </a:rPr>
                        <a:t>–	</a:t>
                      </a:r>
                      <a:r>
                        <a:rPr lang="fr-FR" sz="1400" dirty="0" smtClean="0">
                          <a:effectLst/>
                        </a:rPr>
                        <a:t>Résultats du traitement des fiches de notification (services de Terre) et des autres activités connexes </a:t>
                      </a:r>
                      <a:endParaRPr lang="en-US" sz="1400" dirty="0">
                        <a:effectLst/>
                      </a:endParaRPr>
                    </a:p>
                  </a:txBody>
                  <a:tcPr marL="56441" marR="56441" marT="0" marB="0"/>
                </a:tc>
              </a:tr>
            </a:tbl>
          </a:graphicData>
        </a:graphic>
      </p:graphicFrame>
      <p:sp>
        <p:nvSpPr>
          <p:cNvPr id="7" name="Rectangle 1"/>
          <p:cNvSpPr>
            <a:spLocks noChangeArrowheads="1"/>
          </p:cNvSpPr>
          <p:nvPr/>
        </p:nvSpPr>
        <p:spPr bwMode="auto">
          <a:xfrm>
            <a:off x="671513" y="1046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656141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R.2 (</a:t>
            </a:r>
            <a:r>
              <a:rPr lang="en-US" sz="2800" dirty="0" err="1" smtClean="0"/>
              <a:t>Normes</a:t>
            </a:r>
            <a:r>
              <a:rPr lang="en-US" sz="2800" dirty="0" smtClean="0"/>
              <a:t> relatives aux </a:t>
            </a:r>
            <a:r>
              <a:rPr lang="en-US" sz="2800" dirty="0" err="1" smtClean="0"/>
              <a:t>radiocommunications</a:t>
            </a:r>
            <a:r>
              <a:rPr lang="en-US" sz="2800" dirty="0" smtClean="0"/>
              <a:t>)</a:t>
            </a:r>
            <a:endParaRPr lang="en-US" sz="2800"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43</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5445312"/>
              </p:ext>
            </p:extLst>
          </p:nvPr>
        </p:nvGraphicFramePr>
        <p:xfrm>
          <a:off x="609600" y="935048"/>
          <a:ext cx="8280000" cy="5910864"/>
        </p:xfrm>
        <a:graphic>
          <a:graphicData uri="http://schemas.openxmlformats.org/drawingml/2006/table">
            <a:tbl>
              <a:tblPr firstRow="1" bandRow="1">
                <a:tableStyleId>{3B4B98B0-60AC-42C2-AFA5-B58CD77FA1E5}</a:tableStyleId>
              </a:tblPr>
              <a:tblGrid>
                <a:gridCol w="2143946"/>
                <a:gridCol w="3546646"/>
                <a:gridCol w="2589408"/>
              </a:tblGrid>
              <a:tr h="272064">
                <a:tc>
                  <a:txBody>
                    <a:bodyPr/>
                    <a:lstStyle/>
                    <a:p>
                      <a:pPr algn="ctr" hangingPunct="0">
                        <a:spcBef>
                          <a:spcPts val="400"/>
                        </a:spcBef>
                        <a:spcAft>
                          <a:spcPts val="400"/>
                        </a:spcAft>
                      </a:pPr>
                      <a:r>
                        <a:rPr lang="en-GB" sz="1400" dirty="0" err="1" smtClean="0">
                          <a:effectLst/>
                        </a:rPr>
                        <a:t>Objectifs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algn="ctr" hangingPunct="0">
                        <a:spcBef>
                          <a:spcPts val="400"/>
                        </a:spcBef>
                        <a:spcAft>
                          <a:spcPts val="400"/>
                        </a:spcAft>
                      </a:pPr>
                      <a:r>
                        <a:rPr lang="en-GB" sz="1400" dirty="0" err="1" smtClean="0">
                          <a:effectLst/>
                        </a:rPr>
                        <a:t>Résultats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algn="ctr" hangingPunct="0">
                        <a:spcBef>
                          <a:spcPts val="400"/>
                        </a:spcBef>
                        <a:spcAft>
                          <a:spcPts val="400"/>
                        </a:spcAft>
                      </a:pPr>
                      <a:r>
                        <a:rPr lang="en-GB" sz="1400" dirty="0" err="1" smtClean="0">
                          <a:effectLst/>
                        </a:rPr>
                        <a:t>Produits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r>
              <a:tr h="5616000">
                <a:tc>
                  <a:txBody>
                    <a:bodyPr/>
                    <a:lstStyle/>
                    <a:p>
                      <a:pPr hangingPunct="0">
                        <a:spcBef>
                          <a:spcPts val="200"/>
                        </a:spcBef>
                        <a:spcAft>
                          <a:spcPts val="200"/>
                        </a:spcAft>
                      </a:pPr>
                      <a:r>
                        <a:rPr lang="en-GB" sz="1400" dirty="0" smtClean="0">
                          <a:effectLst/>
                        </a:rPr>
                        <a:t>R.2 </a:t>
                      </a:r>
                      <a:r>
                        <a:rPr lang="fr-FR" sz="1400" dirty="0" smtClean="0">
                          <a:effectLst/>
                        </a:rPr>
                        <a:t>Assurer la connectivité et l'interopérabilité à l'échelle mondiale, l'amélioration de la qualité de fonctionnement, de la qualité, de l'accessibilité économique et de la rapidité d'exécution du service et une conception générale économique des systèmes dans le domaine des radiocommunications, notamment en élaborant des normes internationales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hangingPunct="0">
                        <a:spcBef>
                          <a:spcPts val="200"/>
                        </a:spcBef>
                        <a:spcAft>
                          <a:spcPts val="200"/>
                        </a:spcAft>
                      </a:pPr>
                      <a:r>
                        <a:rPr lang="en-GB" sz="1400" dirty="0">
                          <a:effectLst/>
                        </a:rPr>
                        <a:t>R.2-1: </a:t>
                      </a:r>
                      <a:r>
                        <a:rPr lang="fr-FR" sz="1400" dirty="0" smtClean="0">
                          <a:effectLst/>
                        </a:rPr>
                        <a:t>Accès accru au large bande mobile, y compris dans les bandes de fréquences identifiées pour les Télécommunications mobiles internationales (IMT) </a:t>
                      </a:r>
                    </a:p>
                    <a:p>
                      <a:pPr hangingPunct="0">
                        <a:spcBef>
                          <a:spcPts val="200"/>
                        </a:spcBef>
                        <a:spcAft>
                          <a:spcPts val="200"/>
                        </a:spcAft>
                      </a:pPr>
                      <a:r>
                        <a:rPr lang="fr-FR" sz="1400" dirty="0" smtClean="0">
                          <a:effectLst/>
                        </a:rPr>
                        <a:t>R.2-2: Diminution du panier des prix du large bande mobile49 en pourcentage du revenu national brut (RNB) par habitant</a:t>
                      </a:r>
                    </a:p>
                    <a:p>
                      <a:pPr hangingPunct="0">
                        <a:spcBef>
                          <a:spcPts val="200"/>
                        </a:spcBef>
                        <a:spcAft>
                          <a:spcPts val="200"/>
                        </a:spcAft>
                      </a:pPr>
                      <a:r>
                        <a:rPr lang="fr-FR" sz="1400" dirty="0" smtClean="0">
                          <a:effectLst/>
                        </a:rPr>
                        <a:t>R.2-3: Nombre accru de liaisons fixes et volume accru de trafic acheminé par le service fixe (</a:t>
                      </a:r>
                      <a:r>
                        <a:rPr lang="fr-FR" sz="1400" dirty="0" err="1" smtClean="0">
                          <a:effectLst/>
                        </a:rPr>
                        <a:t>Tbit</a:t>
                      </a:r>
                      <a:r>
                        <a:rPr lang="fr-FR" sz="1400" dirty="0" smtClean="0">
                          <a:effectLst/>
                        </a:rPr>
                        <a:t>/s)</a:t>
                      </a:r>
                    </a:p>
                    <a:p>
                      <a:pPr hangingPunct="0">
                        <a:spcBef>
                          <a:spcPts val="200"/>
                        </a:spcBef>
                        <a:spcAft>
                          <a:spcPts val="200"/>
                        </a:spcAft>
                      </a:pPr>
                      <a:r>
                        <a:rPr lang="fr-FR" sz="1400" dirty="0" smtClean="0">
                          <a:effectLst/>
                        </a:rPr>
                        <a:t>R.2-4: Nombre de ménages recevant la télévision numérique de Terre</a:t>
                      </a:r>
                    </a:p>
                    <a:p>
                      <a:pPr hangingPunct="0">
                        <a:spcBef>
                          <a:spcPts val="200"/>
                        </a:spcBef>
                        <a:spcAft>
                          <a:spcPts val="200"/>
                        </a:spcAft>
                      </a:pPr>
                      <a:r>
                        <a:rPr lang="fr-FR" sz="1400" dirty="0" smtClean="0">
                          <a:effectLst/>
                        </a:rPr>
                        <a:t>R.2-5: Nombre de répéteurs de satellite (équivalent 36 MHz) en service et capacité correspondante (</a:t>
                      </a:r>
                      <a:r>
                        <a:rPr lang="fr-FR" sz="1400" dirty="0" err="1" smtClean="0">
                          <a:effectLst/>
                        </a:rPr>
                        <a:t>Tbit</a:t>
                      </a:r>
                      <a:r>
                        <a:rPr lang="fr-FR" sz="1400" dirty="0" smtClean="0">
                          <a:effectLst/>
                        </a:rPr>
                        <a:t>/s); nombre de </a:t>
                      </a:r>
                      <a:r>
                        <a:rPr lang="fr-FR" sz="1400" dirty="0" err="1" smtClean="0">
                          <a:effectLst/>
                        </a:rPr>
                        <a:t>microstations</a:t>
                      </a:r>
                      <a:r>
                        <a:rPr lang="fr-FR" sz="1400" dirty="0" smtClean="0">
                          <a:effectLst/>
                        </a:rPr>
                        <a:t>, nombre de ménages recevant la télévision par satellite</a:t>
                      </a:r>
                    </a:p>
                    <a:p>
                      <a:pPr hangingPunct="0">
                        <a:spcBef>
                          <a:spcPts val="200"/>
                        </a:spcBef>
                        <a:spcAft>
                          <a:spcPts val="200"/>
                        </a:spcAft>
                      </a:pPr>
                      <a:r>
                        <a:rPr lang="en-GB" sz="1400" dirty="0" smtClean="0">
                          <a:effectLst/>
                        </a:rPr>
                        <a:t>R.2-6</a:t>
                      </a:r>
                      <a:r>
                        <a:rPr lang="en-GB" sz="1400" dirty="0">
                          <a:effectLst/>
                        </a:rPr>
                        <a:t>: </a:t>
                      </a:r>
                      <a:r>
                        <a:rPr lang="fr-FR" sz="1400" dirty="0" smtClean="0">
                          <a:effectLst/>
                        </a:rPr>
                        <a:t>Nombre accru de dispositifs pouvant recevoir les signaux du service de radionavigation par satellite</a:t>
                      </a:r>
                    </a:p>
                    <a:p>
                      <a:pPr hangingPunct="0">
                        <a:spcBef>
                          <a:spcPts val="200"/>
                        </a:spcBef>
                        <a:spcAft>
                          <a:spcPts val="200"/>
                        </a:spcAft>
                      </a:pPr>
                      <a:r>
                        <a:rPr lang="en-GB" sz="1400" dirty="0" smtClean="0">
                          <a:effectLst/>
                        </a:rPr>
                        <a:t>R.2-7: </a:t>
                      </a:r>
                      <a:r>
                        <a:rPr lang="fr-FR" sz="1400" dirty="0" smtClean="0">
                          <a:effectLst/>
                        </a:rPr>
                        <a:t>Nombre de satellites d'exploration de la Terre par satellite en service, quantité et résolution correspondantes des images transmises et volume de données téléchargées (</a:t>
                      </a:r>
                      <a:r>
                        <a:rPr lang="fr-FR" sz="1400" dirty="0" err="1" smtClean="0">
                          <a:effectLst/>
                        </a:rPr>
                        <a:t>Toctets</a:t>
                      </a:r>
                      <a:r>
                        <a:rPr lang="fr-FR" sz="1400" dirty="0" smtClean="0">
                          <a:effectLst/>
                        </a:rPr>
                        <a:t>)</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marL="183515" indent="-183515" hangingPunct="0">
                        <a:spcBef>
                          <a:spcPts val="200"/>
                        </a:spcBef>
                        <a:spcAft>
                          <a:spcPts val="200"/>
                        </a:spcAft>
                      </a:pPr>
                      <a:r>
                        <a:rPr lang="en-GB" sz="1400" dirty="0">
                          <a:effectLst/>
                        </a:rPr>
                        <a:t>–	</a:t>
                      </a:r>
                      <a:r>
                        <a:rPr lang="fr-FR" sz="1400" dirty="0" smtClean="0">
                          <a:effectLst/>
                        </a:rPr>
                        <a:t>Décisions de l'Assemblée des radiocommunications, résolutions de l'UIT-R </a:t>
                      </a:r>
                    </a:p>
                    <a:p>
                      <a:pPr marL="183515" indent="-183515" hangingPunct="0">
                        <a:spcBef>
                          <a:spcPts val="200"/>
                        </a:spcBef>
                        <a:spcAft>
                          <a:spcPts val="200"/>
                        </a:spcAft>
                      </a:pPr>
                      <a:r>
                        <a:rPr lang="fr-FR" sz="1400" dirty="0" smtClean="0">
                          <a:effectLst/>
                        </a:rPr>
                        <a:t>–	Recommandations, rapports </a:t>
                      </a:r>
                      <a:br>
                        <a:rPr lang="fr-FR" sz="1400" dirty="0" smtClean="0">
                          <a:effectLst/>
                        </a:rPr>
                      </a:br>
                      <a:r>
                        <a:rPr lang="fr-FR" sz="1400" dirty="0" smtClean="0">
                          <a:effectLst/>
                        </a:rPr>
                        <a:t>(y compris le rapport de la RPC) et manuels de l'UIT-R</a:t>
                      </a:r>
                    </a:p>
                    <a:p>
                      <a:pPr marL="183515" indent="-183515" hangingPunct="0">
                        <a:spcBef>
                          <a:spcPts val="200"/>
                        </a:spcBef>
                        <a:spcAft>
                          <a:spcPts val="200"/>
                        </a:spcAft>
                      </a:pPr>
                      <a:r>
                        <a:rPr lang="fr-FR" sz="1400" dirty="0" smtClean="0">
                          <a:effectLst/>
                        </a:rPr>
                        <a:t>–	Avis formulés par le Groupe consultatif des radiocommunications</a:t>
                      </a:r>
                    </a:p>
                    <a:p>
                      <a:pPr marL="183515" indent="-183515" hangingPunct="0">
                        <a:spcBef>
                          <a:spcPts val="300"/>
                        </a:spcBef>
                        <a:spcAft>
                          <a:spcPts val="0"/>
                        </a:spcAft>
                      </a:pPr>
                      <a:r>
                        <a:rPr lang="en-GB" sz="1400" dirty="0">
                          <a:effectLst/>
                        </a:rPr>
                        <a:t>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r>
            </a:tbl>
          </a:graphicData>
        </a:graphic>
      </p:graphicFrame>
    </p:spTree>
    <p:extLst>
      <p:ext uri="{BB962C8B-B14F-4D97-AF65-F5344CB8AC3E}">
        <p14:creationId xmlns:p14="http://schemas.microsoft.com/office/powerpoint/2010/main" val="41771841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R.3 (Diffusion des </a:t>
            </a:r>
            <a:r>
              <a:rPr lang="en-US" sz="3200" dirty="0" err="1" smtClean="0"/>
              <a:t>informations</a:t>
            </a:r>
            <a:r>
              <a:rPr lang="en-US" sz="3200" dirty="0" smtClean="0"/>
              <a:t>)</a:t>
            </a:r>
            <a:endParaRPr lang="en-US" sz="3200"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44</a:t>
            </a:fld>
            <a:endParaRPr lang="en-US"/>
          </a:p>
        </p:txBody>
      </p:sp>
      <p:graphicFrame>
        <p:nvGraphicFramePr>
          <p:cNvPr id="5" name="Table 4"/>
          <p:cNvGraphicFramePr>
            <a:graphicFrameLocks noGrp="1"/>
          </p:cNvGraphicFramePr>
          <p:nvPr>
            <p:extLst/>
          </p:nvPr>
        </p:nvGraphicFramePr>
        <p:xfrm>
          <a:off x="609600" y="1628800"/>
          <a:ext cx="8035014" cy="2899152"/>
        </p:xfrm>
        <a:graphic>
          <a:graphicData uri="http://schemas.openxmlformats.org/drawingml/2006/table">
            <a:tbl>
              <a:tblPr firstRow="1" bandRow="1">
                <a:tableStyleId>{3B4B98B0-60AC-42C2-AFA5-B58CD77FA1E5}</a:tableStyleId>
              </a:tblPr>
              <a:tblGrid>
                <a:gridCol w="2498040"/>
                <a:gridCol w="3038934"/>
                <a:gridCol w="2498040"/>
              </a:tblGrid>
              <a:tr h="288032">
                <a:tc>
                  <a:txBody>
                    <a:bodyPr/>
                    <a:lstStyle/>
                    <a:p>
                      <a:pPr algn="ctr" hangingPunct="0">
                        <a:spcBef>
                          <a:spcPts val="400"/>
                        </a:spcBef>
                        <a:spcAft>
                          <a:spcPts val="400"/>
                        </a:spcAft>
                      </a:pPr>
                      <a:r>
                        <a:rPr lang="en-GB" sz="1400" dirty="0" err="1" smtClean="0">
                          <a:effectLst/>
                        </a:rPr>
                        <a:t>Objectifs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algn="ctr" hangingPunct="0">
                        <a:spcBef>
                          <a:spcPts val="400"/>
                        </a:spcBef>
                        <a:spcAft>
                          <a:spcPts val="400"/>
                        </a:spcAft>
                      </a:pPr>
                      <a:r>
                        <a:rPr lang="en-GB" sz="1400" dirty="0" err="1" smtClean="0">
                          <a:effectLst/>
                        </a:rPr>
                        <a:t>Résultats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algn="ctr" hangingPunct="0">
                        <a:spcBef>
                          <a:spcPts val="400"/>
                        </a:spcBef>
                        <a:spcAft>
                          <a:spcPts val="400"/>
                        </a:spcAft>
                      </a:pPr>
                      <a:r>
                        <a:rPr lang="en-GB" sz="1400" dirty="0" err="1" smtClean="0">
                          <a:effectLst/>
                        </a:rPr>
                        <a:t>Produits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r>
              <a:tr h="1017919">
                <a:tc>
                  <a:txBody>
                    <a:bodyPr/>
                    <a:lstStyle/>
                    <a:p>
                      <a:pPr hangingPunct="0">
                        <a:spcBef>
                          <a:spcPts val="200"/>
                        </a:spcBef>
                        <a:spcAft>
                          <a:spcPts val="200"/>
                        </a:spcAft>
                      </a:pPr>
                      <a:r>
                        <a:rPr lang="en-GB" sz="1400" dirty="0" smtClean="0">
                          <a:effectLst/>
                        </a:rPr>
                        <a:t>R.3 </a:t>
                      </a:r>
                      <a:r>
                        <a:rPr lang="fr-FR" sz="1400" dirty="0" smtClean="0">
                          <a:effectLst/>
                        </a:rPr>
                        <a:t>Encourager l'acquisition et l'échange de connaissances et de savoir faire dans le domaine des radiocommunications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hangingPunct="0">
                        <a:spcBef>
                          <a:spcPts val="200"/>
                        </a:spcBef>
                        <a:spcAft>
                          <a:spcPts val="200"/>
                        </a:spcAft>
                      </a:pPr>
                      <a:r>
                        <a:rPr lang="en-GB" sz="1400" dirty="0" smtClean="0">
                          <a:effectLst/>
                        </a:rPr>
                        <a:t>R.3-1</a:t>
                      </a:r>
                      <a:r>
                        <a:rPr lang="en-GB" sz="1400" dirty="0">
                          <a:effectLst/>
                        </a:rPr>
                        <a:t>: </a:t>
                      </a:r>
                      <a:r>
                        <a:rPr lang="fr-FR" sz="1400" dirty="0" smtClean="0">
                          <a:effectLst/>
                        </a:rPr>
                        <a:t>Renforcement des connaissances et du savoir-faire en ce qui concerne le Règlement des radiocommunications, les Règles de procédure, les accords régionaux, les recommandations et les bonnes pratiques en matière d'utilisation du spectre</a:t>
                      </a:r>
                    </a:p>
                    <a:p>
                      <a:pPr hangingPunct="0">
                        <a:spcBef>
                          <a:spcPts val="200"/>
                        </a:spcBef>
                        <a:spcAft>
                          <a:spcPts val="200"/>
                        </a:spcAft>
                      </a:pPr>
                      <a:r>
                        <a:rPr lang="fr-FR" sz="1400" dirty="0" smtClean="0">
                          <a:effectLst/>
                        </a:rPr>
                        <a:t>R.3-2: Renforcement de la participation, en particulier des pays en développement, aux activités de l'UIT-R (y compris par la participation à distance)</a:t>
                      </a:r>
                      <a:endParaRPr lang="fr-FR" sz="1400" dirty="0">
                        <a:effectLst/>
                      </a:endParaRPr>
                    </a:p>
                  </a:txBody>
                  <a:tcPr marL="56441" marR="56441" marT="0" marB="0"/>
                </a:tc>
                <a:tc>
                  <a:txBody>
                    <a:bodyPr/>
                    <a:lstStyle/>
                    <a:p>
                      <a:pPr marL="183515" indent="-183515" hangingPunct="0">
                        <a:spcBef>
                          <a:spcPts val="300"/>
                        </a:spcBef>
                        <a:spcAft>
                          <a:spcPts val="0"/>
                        </a:spcAft>
                      </a:pPr>
                      <a:r>
                        <a:rPr lang="en-GB" sz="1400" dirty="0">
                          <a:effectLst/>
                        </a:rPr>
                        <a:t>–	</a:t>
                      </a:r>
                      <a:r>
                        <a:rPr lang="fr-FR" sz="1400" dirty="0" smtClean="0">
                          <a:effectLst/>
                        </a:rPr>
                        <a:t>Publications UIT-R</a:t>
                      </a:r>
                    </a:p>
                    <a:p>
                      <a:pPr marL="183515" indent="-183515" hangingPunct="0">
                        <a:spcBef>
                          <a:spcPts val="300"/>
                        </a:spcBef>
                        <a:spcAft>
                          <a:spcPts val="0"/>
                        </a:spcAft>
                      </a:pPr>
                      <a:r>
                        <a:rPr lang="fr-FR" sz="1400" dirty="0" smtClean="0">
                          <a:effectLst/>
                        </a:rPr>
                        <a:t>–	Assistance aux membres, en particulier ceux des pays en développement et des PMA</a:t>
                      </a:r>
                    </a:p>
                    <a:p>
                      <a:pPr marL="183515" indent="-183515" hangingPunct="0">
                        <a:spcBef>
                          <a:spcPts val="300"/>
                        </a:spcBef>
                        <a:spcAft>
                          <a:spcPts val="0"/>
                        </a:spcAft>
                      </a:pPr>
                      <a:r>
                        <a:rPr lang="fr-FR" sz="1400" dirty="0" smtClean="0">
                          <a:effectLst/>
                        </a:rPr>
                        <a:t>–	Liaison/appui concernant les activités de développement</a:t>
                      </a:r>
                    </a:p>
                    <a:p>
                      <a:pPr marL="183515" indent="-183515" hangingPunct="0">
                        <a:spcBef>
                          <a:spcPts val="300"/>
                        </a:spcBef>
                        <a:spcAft>
                          <a:spcPts val="0"/>
                        </a:spcAft>
                      </a:pPr>
                      <a:r>
                        <a:rPr lang="fr-FR" sz="1400" dirty="0" smtClean="0">
                          <a:effectLst/>
                        </a:rPr>
                        <a:t>–	Séminaires, ateliers et autres </a:t>
                      </a:r>
                      <a:endParaRPr lang="fr-FR" sz="1400" dirty="0">
                        <a:effectLst/>
                      </a:endParaRPr>
                    </a:p>
                  </a:txBody>
                  <a:tcPr marL="56441" marR="56441" marT="0" marB="0"/>
                </a:tc>
              </a:tr>
            </a:tbl>
          </a:graphicData>
        </a:graphic>
      </p:graphicFrame>
    </p:spTree>
    <p:extLst>
      <p:ext uri="{BB962C8B-B14F-4D97-AF65-F5344CB8AC3E}">
        <p14:creationId xmlns:p14="http://schemas.microsoft.com/office/powerpoint/2010/main" val="425675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T.1 (Elaboration de </a:t>
            </a:r>
            <a:r>
              <a:rPr lang="en-US" sz="3200" dirty="0" err="1" smtClean="0"/>
              <a:t>normes</a:t>
            </a:r>
            <a:r>
              <a:rPr lang="en-US" sz="3200" dirty="0" smtClean="0"/>
              <a:t>)</a:t>
            </a:r>
            <a:endParaRPr lang="en-US" sz="3200"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45</a:t>
            </a:fld>
            <a:endParaRPr lang="en-US"/>
          </a:p>
        </p:txBody>
      </p:sp>
      <p:graphicFrame>
        <p:nvGraphicFramePr>
          <p:cNvPr id="5" name="Table 4"/>
          <p:cNvGraphicFramePr>
            <a:graphicFrameLocks noGrp="1"/>
          </p:cNvGraphicFramePr>
          <p:nvPr>
            <p:extLst/>
          </p:nvPr>
        </p:nvGraphicFramePr>
        <p:xfrm>
          <a:off x="683568" y="1484784"/>
          <a:ext cx="7776864" cy="4587240"/>
        </p:xfrm>
        <a:graphic>
          <a:graphicData uri="http://schemas.openxmlformats.org/drawingml/2006/table">
            <a:tbl>
              <a:tblPr firstRow="1" bandRow="1">
                <a:tableStyleId>{3B4B98B0-60AC-42C2-AFA5-B58CD77FA1E5}</a:tableStyleId>
              </a:tblPr>
              <a:tblGrid>
                <a:gridCol w="1944480"/>
                <a:gridCol w="2952064"/>
                <a:gridCol w="2880320"/>
              </a:tblGrid>
              <a:tr h="97801">
                <a:tc>
                  <a:txBody>
                    <a:bodyPr/>
                    <a:lstStyle/>
                    <a:p>
                      <a:pPr algn="ctr" hangingPunct="0">
                        <a:spcBef>
                          <a:spcPts val="400"/>
                        </a:spcBef>
                        <a:spcAft>
                          <a:spcPts val="400"/>
                        </a:spcAft>
                      </a:pPr>
                      <a:r>
                        <a:rPr lang="en-GB" sz="1400" dirty="0" err="1" smtClean="0">
                          <a:effectLst/>
                        </a:rPr>
                        <a:t>Objectifs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algn="ctr" hangingPunct="0">
                        <a:spcBef>
                          <a:spcPts val="400"/>
                        </a:spcBef>
                        <a:spcAft>
                          <a:spcPts val="400"/>
                        </a:spcAft>
                      </a:pPr>
                      <a:r>
                        <a:rPr lang="en-GB" sz="1400" dirty="0" err="1" smtClean="0">
                          <a:effectLst/>
                        </a:rPr>
                        <a:t>Résultats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algn="ctr" hangingPunct="0">
                        <a:spcBef>
                          <a:spcPts val="400"/>
                        </a:spcBef>
                        <a:spcAft>
                          <a:spcPts val="400"/>
                        </a:spcAft>
                      </a:pPr>
                      <a:r>
                        <a:rPr lang="en-GB" sz="1400" dirty="0" err="1" smtClean="0">
                          <a:effectLst/>
                        </a:rPr>
                        <a:t>Produits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r>
              <a:tr h="1534729">
                <a:tc>
                  <a:txBody>
                    <a:bodyPr/>
                    <a:lstStyle/>
                    <a:p>
                      <a:pPr algn="l" hangingPunct="0">
                        <a:spcBef>
                          <a:spcPts val="300"/>
                        </a:spcBef>
                        <a:spcAft>
                          <a:spcPts val="300"/>
                        </a:spcAft>
                      </a:pPr>
                      <a:r>
                        <a:rPr lang="en-GB" sz="1400" dirty="0" smtClean="0">
                          <a:effectLst/>
                        </a:rPr>
                        <a:t>T.1 </a:t>
                      </a:r>
                      <a:r>
                        <a:rPr lang="fr-FR" sz="1400" dirty="0" err="1" smtClean="0">
                          <a:effectLst/>
                        </a:rPr>
                        <a:t>Elaborer</a:t>
                      </a:r>
                      <a:r>
                        <a:rPr lang="fr-FR" sz="1400" dirty="0" smtClean="0">
                          <a:effectLst/>
                        </a:rPr>
                        <a:t> dans les meilleurs délais des normes internationales non discriminatoires (recommandations UIT T) et promouvoir l'interopérabilité et l'amélioration de la qualité de fonctionnement des équipements, des réseaux, des services et des applications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algn="l" hangingPunct="0">
                        <a:spcBef>
                          <a:spcPts val="300"/>
                        </a:spcBef>
                        <a:spcAft>
                          <a:spcPts val="300"/>
                        </a:spcAft>
                      </a:pPr>
                      <a:r>
                        <a:rPr lang="en-GB" sz="1400" dirty="0">
                          <a:effectLst/>
                        </a:rPr>
                        <a:t>T.1-1: </a:t>
                      </a:r>
                      <a:r>
                        <a:rPr lang="fr-FR" sz="1400" dirty="0" smtClean="0">
                          <a:effectLst/>
                        </a:rPr>
                        <a:t>Utilisation accrue des recommandations UIT-T</a:t>
                      </a:r>
                    </a:p>
                    <a:p>
                      <a:pPr algn="l" hangingPunct="0">
                        <a:spcBef>
                          <a:spcPts val="300"/>
                        </a:spcBef>
                        <a:spcAft>
                          <a:spcPts val="300"/>
                        </a:spcAft>
                      </a:pPr>
                      <a:r>
                        <a:rPr lang="fr-FR" sz="1400" dirty="0" smtClean="0">
                          <a:effectLst/>
                        </a:rPr>
                        <a:t>T.1-2: Amélioration de la conformité aux recommandations UIT T</a:t>
                      </a:r>
                    </a:p>
                    <a:p>
                      <a:pPr algn="l" hangingPunct="0">
                        <a:spcBef>
                          <a:spcPts val="300"/>
                        </a:spcBef>
                        <a:spcAft>
                          <a:spcPts val="300"/>
                        </a:spcAft>
                      </a:pPr>
                      <a:r>
                        <a:rPr lang="fr-FR" sz="1400" dirty="0" smtClean="0">
                          <a:effectLst/>
                        </a:rPr>
                        <a:t>T.1-3: Amélioration des normes applicables aux nouvelles technologies et aux nouveaux services</a:t>
                      </a:r>
                      <a:endParaRPr lang="fr-FR" sz="1400" dirty="0">
                        <a:effectLst/>
                      </a:endParaRPr>
                    </a:p>
                  </a:txBody>
                  <a:tcPr marL="33854" marR="33854" marT="0" marB="0"/>
                </a:tc>
                <a:tc>
                  <a:txBody>
                    <a:bodyPr/>
                    <a:lstStyle/>
                    <a:p>
                      <a:pPr marL="183515" indent="-183515" algn="l" hangingPunct="0">
                        <a:spcBef>
                          <a:spcPts val="300"/>
                        </a:spcBef>
                        <a:spcAft>
                          <a:spcPts val="300"/>
                        </a:spcAft>
                      </a:pPr>
                      <a:r>
                        <a:rPr lang="en-US" sz="1400" dirty="0" smtClean="0">
                          <a:effectLst/>
                        </a:rPr>
                        <a:t>–</a:t>
                      </a:r>
                      <a:r>
                        <a:rPr lang="en-US" sz="1400" dirty="0">
                          <a:effectLst/>
                        </a:rPr>
                        <a:t>	</a:t>
                      </a:r>
                      <a:r>
                        <a:rPr lang="fr-FR" sz="1400" dirty="0" smtClean="0">
                          <a:effectLst/>
                        </a:rPr>
                        <a:t>Résolutions, recommandations et </a:t>
                      </a:r>
                      <a:r>
                        <a:rPr lang="fr-FR" sz="1400" dirty="0" err="1" smtClean="0">
                          <a:effectLst/>
                        </a:rPr>
                        <a:t>voeux</a:t>
                      </a:r>
                      <a:r>
                        <a:rPr lang="fr-FR" sz="1400" dirty="0" smtClean="0">
                          <a:effectLst/>
                        </a:rPr>
                        <a:t> de l'Assemblée mondiale de normalisation des télécommunications (AMNT)</a:t>
                      </a:r>
                    </a:p>
                    <a:p>
                      <a:pPr marL="183515" indent="-183515" algn="l" hangingPunct="0">
                        <a:spcBef>
                          <a:spcPts val="300"/>
                        </a:spcBef>
                        <a:spcAft>
                          <a:spcPts val="300"/>
                        </a:spcAft>
                      </a:pPr>
                      <a:r>
                        <a:rPr lang="fr-FR" sz="1400" dirty="0" smtClean="0">
                          <a:effectLst/>
                        </a:rPr>
                        <a:t>–	Sessions régionales de consultation en vue de l'AMNT</a:t>
                      </a:r>
                    </a:p>
                    <a:p>
                      <a:pPr marL="183515" indent="-183515" algn="l" hangingPunct="0">
                        <a:spcBef>
                          <a:spcPts val="300"/>
                        </a:spcBef>
                        <a:spcAft>
                          <a:spcPts val="300"/>
                        </a:spcAft>
                      </a:pPr>
                      <a:r>
                        <a:rPr lang="fr-FR" sz="1400" dirty="0" smtClean="0">
                          <a:effectLst/>
                        </a:rPr>
                        <a:t>–	Avis et décisions du Groupe consultatif de la normalisation des télécommunications (GCNT)</a:t>
                      </a:r>
                    </a:p>
                    <a:p>
                      <a:pPr marL="183515" indent="-183515" algn="l" hangingPunct="0">
                        <a:spcBef>
                          <a:spcPts val="300"/>
                        </a:spcBef>
                        <a:spcAft>
                          <a:spcPts val="300"/>
                        </a:spcAft>
                      </a:pPr>
                      <a:r>
                        <a:rPr lang="fr-FR" sz="1400" dirty="0" smtClean="0">
                          <a:effectLst/>
                        </a:rPr>
                        <a:t>–	recommandations UIT-T et résultats connexes des travaux des commissions d'études de l'UIT T</a:t>
                      </a:r>
                    </a:p>
                    <a:p>
                      <a:pPr marL="183515" indent="-183515" algn="l" hangingPunct="0">
                        <a:spcBef>
                          <a:spcPts val="300"/>
                        </a:spcBef>
                        <a:spcAft>
                          <a:spcPts val="300"/>
                        </a:spcAft>
                      </a:pPr>
                      <a:r>
                        <a:rPr lang="fr-FR" sz="1400" dirty="0" smtClean="0">
                          <a:effectLst/>
                        </a:rPr>
                        <a:t>–	Assistance générale et coopération fournies par l'UIT-T</a:t>
                      </a:r>
                    </a:p>
                    <a:p>
                      <a:pPr marL="183515" indent="-183515" algn="l" hangingPunct="0">
                        <a:spcBef>
                          <a:spcPts val="300"/>
                        </a:spcBef>
                        <a:spcAft>
                          <a:spcPts val="300"/>
                        </a:spcAft>
                      </a:pPr>
                      <a:r>
                        <a:rPr lang="fr-FR" sz="1400" dirty="0" smtClean="0">
                          <a:effectLst/>
                        </a:rPr>
                        <a:t>–	Base de données sur la conformité</a:t>
                      </a:r>
                    </a:p>
                    <a:p>
                      <a:pPr marL="183515" indent="-183515" algn="l" hangingPunct="0">
                        <a:spcBef>
                          <a:spcPts val="300"/>
                        </a:spcBef>
                        <a:spcAft>
                          <a:spcPts val="300"/>
                        </a:spcAft>
                      </a:pPr>
                      <a:r>
                        <a:rPr lang="fr-FR" sz="1400" dirty="0" smtClean="0">
                          <a:effectLst/>
                        </a:rPr>
                        <a:t>–	Centres de tests et réunions sur les tests d'interopérabilité</a:t>
                      </a:r>
                    </a:p>
                    <a:p>
                      <a:pPr marL="183515" indent="-183515" algn="l" hangingPunct="0">
                        <a:spcBef>
                          <a:spcPts val="300"/>
                        </a:spcBef>
                        <a:spcAft>
                          <a:spcPts val="300"/>
                        </a:spcAft>
                      </a:pPr>
                      <a:r>
                        <a:rPr lang="fr-FR" sz="1400" dirty="0" smtClean="0">
                          <a:effectLst/>
                        </a:rPr>
                        <a:t>–	</a:t>
                      </a:r>
                      <a:r>
                        <a:rPr lang="fr-FR" sz="1400" dirty="0" err="1" smtClean="0">
                          <a:effectLst/>
                        </a:rPr>
                        <a:t>Elaboration</a:t>
                      </a:r>
                      <a:r>
                        <a:rPr lang="fr-FR" sz="1400" dirty="0" smtClean="0">
                          <a:effectLst/>
                        </a:rPr>
                        <a:t> de suites de tests</a:t>
                      </a:r>
                      <a:endParaRPr lang="fr-FR" sz="1400" dirty="0">
                        <a:effectLst/>
                      </a:endParaRPr>
                    </a:p>
                  </a:txBody>
                  <a:tcPr marL="33854" marR="33854" marT="0" marB="0"/>
                </a:tc>
              </a:tr>
            </a:tbl>
          </a:graphicData>
        </a:graphic>
      </p:graphicFrame>
    </p:spTree>
    <p:extLst>
      <p:ext uri="{BB962C8B-B14F-4D97-AF65-F5344CB8AC3E}">
        <p14:creationId xmlns:p14="http://schemas.microsoft.com/office/powerpoint/2010/main" val="39334837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28600"/>
            <a:ext cx="8136904" cy="573886"/>
          </a:xfrm>
        </p:spPr>
        <p:txBody>
          <a:bodyPr>
            <a:noAutofit/>
          </a:bodyPr>
          <a:lstStyle/>
          <a:p>
            <a:r>
              <a:rPr lang="en-US" sz="2400" dirty="0" smtClean="0"/>
              <a:t>T.2 (</a:t>
            </a:r>
            <a:r>
              <a:rPr lang="en-US" sz="2400" dirty="0" err="1" smtClean="0"/>
              <a:t>Réduire</a:t>
            </a:r>
            <a:r>
              <a:rPr lang="en-US" sz="2400" dirty="0" smtClean="0"/>
              <a:t> la fracture </a:t>
            </a:r>
            <a:r>
              <a:rPr lang="en-US" sz="2400" dirty="0" err="1" smtClean="0"/>
              <a:t>numérique</a:t>
            </a:r>
            <a:r>
              <a:rPr lang="en-US" sz="2400" dirty="0" smtClean="0"/>
              <a:t> en </a:t>
            </a:r>
            <a:r>
              <a:rPr lang="en-US" sz="2400" dirty="0" err="1" smtClean="0"/>
              <a:t>matière</a:t>
            </a:r>
            <a:r>
              <a:rPr lang="en-US" sz="2400" dirty="0" smtClean="0"/>
              <a:t> de </a:t>
            </a:r>
            <a:r>
              <a:rPr lang="en-US" sz="2400" dirty="0" err="1" smtClean="0"/>
              <a:t>normalisation</a:t>
            </a:r>
            <a:r>
              <a:rPr lang="en-US" sz="2400" dirty="0" smtClean="0"/>
              <a:t>)</a:t>
            </a:r>
            <a:endParaRPr lang="en-US" sz="2400"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46</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2629936589"/>
              </p:ext>
            </p:extLst>
          </p:nvPr>
        </p:nvGraphicFramePr>
        <p:xfrm>
          <a:off x="648172" y="1772816"/>
          <a:ext cx="7847657" cy="3528392"/>
        </p:xfrm>
        <a:graphic>
          <a:graphicData uri="http://schemas.openxmlformats.org/drawingml/2006/table">
            <a:tbl>
              <a:tblPr firstRow="1" bandRow="1">
                <a:tableStyleId>{3B4B98B0-60AC-42C2-AFA5-B58CD77FA1E5}</a:tableStyleId>
              </a:tblPr>
              <a:tblGrid>
                <a:gridCol w="1962180"/>
                <a:gridCol w="3244571"/>
                <a:gridCol w="2640906"/>
              </a:tblGrid>
              <a:tr h="232055">
                <a:tc>
                  <a:txBody>
                    <a:bodyPr/>
                    <a:lstStyle/>
                    <a:p>
                      <a:pPr algn="ctr" hangingPunct="0">
                        <a:spcBef>
                          <a:spcPts val="400"/>
                        </a:spcBef>
                        <a:spcAft>
                          <a:spcPts val="400"/>
                        </a:spcAft>
                      </a:pPr>
                      <a:r>
                        <a:rPr lang="en-GB" sz="1400" dirty="0" err="1" smtClean="0">
                          <a:effectLst/>
                        </a:rPr>
                        <a:t>Objectifs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algn="ctr" hangingPunct="0">
                        <a:spcBef>
                          <a:spcPts val="400"/>
                        </a:spcBef>
                        <a:spcAft>
                          <a:spcPts val="400"/>
                        </a:spcAft>
                      </a:pPr>
                      <a:r>
                        <a:rPr lang="en-GB" sz="1400" dirty="0" err="1" smtClean="0">
                          <a:effectLst/>
                        </a:rPr>
                        <a:t>Résultats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algn="ctr" hangingPunct="0">
                        <a:spcBef>
                          <a:spcPts val="400"/>
                        </a:spcBef>
                        <a:spcAft>
                          <a:spcPts val="400"/>
                        </a:spcAft>
                      </a:pPr>
                      <a:r>
                        <a:rPr lang="en-GB" sz="1400" dirty="0" err="1" smtClean="0">
                          <a:effectLst/>
                        </a:rPr>
                        <a:t>Produits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r>
              <a:tr h="3296337">
                <a:tc>
                  <a:txBody>
                    <a:bodyPr/>
                    <a:lstStyle/>
                    <a:p>
                      <a:pPr algn="l" hangingPunct="0">
                        <a:spcBef>
                          <a:spcPts val="300"/>
                        </a:spcBef>
                        <a:spcAft>
                          <a:spcPts val="300"/>
                        </a:spcAft>
                      </a:pPr>
                      <a:r>
                        <a:rPr lang="en-GB" sz="1400" dirty="0" smtClean="0">
                          <a:effectLst/>
                        </a:rPr>
                        <a:t>T.2 </a:t>
                      </a:r>
                      <a:r>
                        <a:rPr lang="fr-FR" sz="1400" dirty="0" smtClean="0">
                          <a:effectLst/>
                        </a:rPr>
                        <a:t>Encourager la participation active des membres, en particulier ceux des pays en développement, à la définition et à l'adoption de normes internationales non discriminatoires (recommandations UIT-T) en vue de réduire l'écart en matière de normalisation</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algn="l" hangingPunct="0">
                        <a:spcBef>
                          <a:spcPts val="300"/>
                        </a:spcBef>
                        <a:spcAft>
                          <a:spcPts val="300"/>
                        </a:spcAft>
                      </a:pPr>
                      <a:r>
                        <a:rPr lang="en-GB" sz="1400" dirty="0">
                          <a:effectLst/>
                        </a:rPr>
                        <a:t>T.2-1: </a:t>
                      </a:r>
                      <a:r>
                        <a:rPr lang="fr-FR" sz="1400" dirty="0" smtClean="0">
                          <a:effectLst/>
                        </a:rPr>
                        <a:t>Participation accrue, en particulier des pays en développement, aux travaux de normalisation de l'UIT-T, notamment en ce qui concerne la participation aux réunions, la soumission de contributions, l'exercice de fonctions, à des postes à responsabilité, et l'organisation de réunions ou d'ateliers</a:t>
                      </a:r>
                    </a:p>
                    <a:p>
                      <a:pPr algn="l" hangingPunct="0">
                        <a:spcBef>
                          <a:spcPts val="300"/>
                        </a:spcBef>
                        <a:spcAft>
                          <a:spcPts val="300"/>
                        </a:spcAft>
                      </a:pPr>
                      <a:r>
                        <a:rPr lang="fr-FR" sz="1400" dirty="0" smtClean="0">
                          <a:effectLst/>
                        </a:rPr>
                        <a:t>T.2-2: Augmentation du nombre de membres de l'UIT T, notamment de Membres de Secteur, d'Associés et d'établissements universitaires</a:t>
                      </a:r>
                      <a:endParaRPr lang="fr-FR" sz="1400" dirty="0">
                        <a:effectLst/>
                      </a:endParaRPr>
                    </a:p>
                  </a:txBody>
                  <a:tcPr marL="33854" marR="33854" marT="0" marB="0"/>
                </a:tc>
                <a:tc>
                  <a:txBody>
                    <a:bodyPr/>
                    <a:lstStyle/>
                    <a:p>
                      <a:pPr marL="183515" indent="-183515" algn="l" hangingPunct="0">
                        <a:spcBef>
                          <a:spcPts val="300"/>
                        </a:spcBef>
                        <a:spcAft>
                          <a:spcPts val="300"/>
                        </a:spcAft>
                      </a:pPr>
                      <a:r>
                        <a:rPr lang="en-US" sz="1400" dirty="0">
                          <a:effectLst/>
                        </a:rPr>
                        <a:t>–	</a:t>
                      </a:r>
                      <a:r>
                        <a:rPr lang="fr-FR" sz="1400" dirty="0" smtClean="0">
                          <a:effectLst/>
                        </a:rPr>
                        <a:t>Réduction de l'écart en matière de normalisation (participation à distance, bourses d'études, création de commissions d'études régionales, par exemple)</a:t>
                      </a:r>
                    </a:p>
                    <a:p>
                      <a:pPr marL="183515" indent="-183515" algn="l" hangingPunct="0">
                        <a:spcBef>
                          <a:spcPts val="300"/>
                        </a:spcBef>
                        <a:spcAft>
                          <a:spcPts val="300"/>
                        </a:spcAft>
                      </a:pPr>
                      <a:r>
                        <a:rPr lang="fr-FR" sz="1400" dirty="0" smtClean="0">
                          <a:effectLst/>
                        </a:rPr>
                        <a:t>–	Ateliers et séminaires, y compris activités de formation en ligne et hors ligne, complétant les activités de renforcement des capacités entreprises par l'UIT-D en vue de réduire l'écart en matière de normalisation</a:t>
                      </a:r>
                    </a:p>
                    <a:p>
                      <a:pPr marL="183515" indent="-183515" algn="l" hangingPunct="0">
                        <a:spcBef>
                          <a:spcPts val="300"/>
                        </a:spcBef>
                        <a:spcAft>
                          <a:spcPts val="600"/>
                        </a:spcAft>
                      </a:pPr>
                      <a:r>
                        <a:rPr lang="fr-FR" sz="1400" dirty="0" smtClean="0">
                          <a:effectLst/>
                        </a:rPr>
                        <a:t>–	Sensibilisation et promotion</a:t>
                      </a:r>
                      <a:endParaRPr lang="fr-FR" sz="1400" dirty="0">
                        <a:effectLst/>
                      </a:endParaRPr>
                    </a:p>
                  </a:txBody>
                  <a:tcPr marL="33854" marR="33854" marT="0" marB="0"/>
                </a:tc>
              </a:tr>
            </a:tbl>
          </a:graphicData>
        </a:graphic>
      </p:graphicFrame>
    </p:spTree>
    <p:extLst>
      <p:ext uri="{BB962C8B-B14F-4D97-AF65-F5344CB8AC3E}">
        <p14:creationId xmlns:p14="http://schemas.microsoft.com/office/powerpoint/2010/main" val="322011950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T.3 (</a:t>
            </a:r>
            <a:r>
              <a:rPr lang="en-US" sz="3200" dirty="0" err="1" smtClean="0"/>
              <a:t>Ressources</a:t>
            </a:r>
            <a:r>
              <a:rPr lang="en-US" sz="3200" dirty="0" smtClean="0"/>
              <a:t> de </a:t>
            </a:r>
            <a:r>
              <a:rPr lang="en-US" sz="3200" dirty="0" err="1" smtClean="0"/>
              <a:t>télécommunications</a:t>
            </a:r>
            <a:r>
              <a:rPr lang="en-US" sz="3200" dirty="0" smtClean="0"/>
              <a:t>)</a:t>
            </a:r>
            <a:endParaRPr lang="en-US" sz="3200"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47</a:t>
            </a:fld>
            <a:endParaRPr lang="en-US"/>
          </a:p>
        </p:txBody>
      </p:sp>
      <p:graphicFrame>
        <p:nvGraphicFramePr>
          <p:cNvPr id="5" name="Table 4"/>
          <p:cNvGraphicFramePr>
            <a:graphicFrameLocks noGrp="1"/>
          </p:cNvGraphicFramePr>
          <p:nvPr>
            <p:extLst/>
          </p:nvPr>
        </p:nvGraphicFramePr>
        <p:xfrm>
          <a:off x="684176" y="2060848"/>
          <a:ext cx="7775649" cy="3066698"/>
        </p:xfrm>
        <a:graphic>
          <a:graphicData uri="http://schemas.openxmlformats.org/drawingml/2006/table">
            <a:tbl>
              <a:tblPr firstRow="1" bandRow="1">
                <a:tableStyleId>{3B4B98B0-60AC-42C2-AFA5-B58CD77FA1E5}</a:tableStyleId>
              </a:tblPr>
              <a:tblGrid>
                <a:gridCol w="1944176"/>
                <a:gridCol w="3214800"/>
                <a:gridCol w="2616673"/>
              </a:tblGrid>
              <a:tr h="293018">
                <a:tc>
                  <a:txBody>
                    <a:bodyPr/>
                    <a:lstStyle/>
                    <a:p>
                      <a:pPr algn="ctr" hangingPunct="0">
                        <a:spcBef>
                          <a:spcPts val="400"/>
                        </a:spcBef>
                        <a:spcAft>
                          <a:spcPts val="400"/>
                        </a:spcAft>
                      </a:pPr>
                      <a:r>
                        <a:rPr lang="en-GB" sz="1400" dirty="0" err="1" smtClean="0">
                          <a:effectLst/>
                        </a:rPr>
                        <a:t>Objectifs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algn="ctr" hangingPunct="0">
                        <a:spcBef>
                          <a:spcPts val="400"/>
                        </a:spcBef>
                        <a:spcAft>
                          <a:spcPts val="400"/>
                        </a:spcAft>
                      </a:pPr>
                      <a:r>
                        <a:rPr lang="en-GB" sz="1400" dirty="0" err="1" smtClean="0">
                          <a:effectLst/>
                        </a:rPr>
                        <a:t>Résultats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algn="ctr" hangingPunct="0">
                        <a:spcBef>
                          <a:spcPts val="400"/>
                        </a:spcBef>
                        <a:spcAft>
                          <a:spcPts val="400"/>
                        </a:spcAft>
                      </a:pPr>
                      <a:r>
                        <a:rPr lang="en-GB" sz="1400" dirty="0" err="1" smtClean="0">
                          <a:effectLst/>
                        </a:rPr>
                        <a:t>Produits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r>
              <a:tr h="880212">
                <a:tc>
                  <a:txBody>
                    <a:bodyPr/>
                    <a:lstStyle/>
                    <a:p>
                      <a:pPr algn="l" hangingPunct="0">
                        <a:spcBef>
                          <a:spcPts val="300"/>
                        </a:spcBef>
                        <a:spcAft>
                          <a:spcPts val="300"/>
                        </a:spcAft>
                      </a:pPr>
                      <a:r>
                        <a:rPr lang="en-GB" sz="1400" dirty="0" smtClean="0">
                          <a:effectLst/>
                        </a:rPr>
                        <a:t>T.3 </a:t>
                      </a:r>
                      <a:r>
                        <a:rPr lang="fr-FR" sz="1400" dirty="0" smtClean="0">
                          <a:effectLst/>
                        </a:rPr>
                        <a:t>Garantir l'attribution et la gestion efficaces des ressources de numérotage, de nommage, d'adressage et d'identification utilisées dans les télécommunications internationales, conformément aux procédures et aux Recommandations de l'UIT T</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algn="l" hangingPunct="0">
                        <a:spcBef>
                          <a:spcPts val="300"/>
                        </a:spcBef>
                        <a:spcAft>
                          <a:spcPts val="300"/>
                        </a:spcAft>
                      </a:pPr>
                      <a:r>
                        <a:rPr lang="en-GB" sz="1400" dirty="0">
                          <a:effectLst/>
                        </a:rPr>
                        <a:t>T.3-1: </a:t>
                      </a:r>
                      <a:r>
                        <a:rPr lang="fr-FR" sz="1400" dirty="0" smtClean="0">
                          <a:effectLst/>
                        </a:rPr>
                        <a:t>Attribution rapide et correcte des ressources de numérotage, de nommage, d'adressage et d'identification utilisées dans les télécommunications internationales, conformément aux recommandations pertinentes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marL="183515" indent="-183515" algn="l" hangingPunct="0">
                        <a:spcBef>
                          <a:spcPts val="300"/>
                        </a:spcBef>
                        <a:spcAft>
                          <a:spcPts val="300"/>
                        </a:spcAft>
                      </a:pPr>
                      <a:r>
                        <a:rPr lang="en-US" sz="1400" dirty="0">
                          <a:effectLst/>
                        </a:rPr>
                        <a:t>–	</a:t>
                      </a:r>
                      <a:r>
                        <a:rPr lang="fr-FR" sz="1400" dirty="0" smtClean="0">
                          <a:effectLst/>
                        </a:rPr>
                        <a:t>Bases de données pertinentes du TSB</a:t>
                      </a:r>
                    </a:p>
                    <a:p>
                      <a:pPr marL="183515" indent="-183515" algn="l" hangingPunct="0">
                        <a:spcBef>
                          <a:spcPts val="300"/>
                        </a:spcBef>
                        <a:spcAft>
                          <a:spcPts val="300"/>
                        </a:spcAft>
                      </a:pPr>
                      <a:r>
                        <a:rPr lang="fr-FR" sz="1400" dirty="0" smtClean="0">
                          <a:effectLst/>
                        </a:rPr>
                        <a:t>–	Attribution et gestion des ressources de numérotage, de nommage, d'adressage et d'identification utilisées dans les télécommunications internationales, conformément aux recommandations et procédures de l'UIT-T</a:t>
                      </a:r>
                      <a:endParaRPr lang="fr-FR" sz="1400" dirty="0">
                        <a:effectLst/>
                      </a:endParaRPr>
                    </a:p>
                  </a:txBody>
                  <a:tcPr marL="33854" marR="33854" marT="0" marB="0"/>
                </a:tc>
              </a:tr>
            </a:tbl>
          </a:graphicData>
        </a:graphic>
      </p:graphicFrame>
    </p:spTree>
    <p:extLst>
      <p:ext uri="{BB962C8B-B14F-4D97-AF65-F5344CB8AC3E}">
        <p14:creationId xmlns:p14="http://schemas.microsoft.com/office/powerpoint/2010/main" val="69687243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T.4 (</a:t>
            </a:r>
            <a:r>
              <a:rPr lang="en-US" sz="3600" dirty="0" err="1" smtClean="0"/>
              <a:t>Echange</a:t>
            </a:r>
            <a:r>
              <a:rPr lang="en-US" sz="3600" dirty="0" smtClean="0"/>
              <a:t> de </a:t>
            </a:r>
            <a:r>
              <a:rPr lang="en-US" sz="3600" dirty="0" err="1" smtClean="0"/>
              <a:t>connaissances</a:t>
            </a:r>
            <a:r>
              <a:rPr lang="en-US" sz="3600" dirty="0" smtClean="0"/>
              <a:t>)</a:t>
            </a:r>
            <a:endParaRPr lang="en-US" sz="3600"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48</a:t>
            </a:fld>
            <a:endParaRPr lang="en-US"/>
          </a:p>
        </p:txBody>
      </p:sp>
      <p:graphicFrame>
        <p:nvGraphicFramePr>
          <p:cNvPr id="4" name="Table 3"/>
          <p:cNvGraphicFramePr>
            <a:graphicFrameLocks noGrp="1"/>
          </p:cNvGraphicFramePr>
          <p:nvPr>
            <p:extLst/>
          </p:nvPr>
        </p:nvGraphicFramePr>
        <p:xfrm>
          <a:off x="684176" y="1988840"/>
          <a:ext cx="7775649" cy="2325469"/>
        </p:xfrm>
        <a:graphic>
          <a:graphicData uri="http://schemas.openxmlformats.org/drawingml/2006/table">
            <a:tbl>
              <a:tblPr firstRow="1" bandRow="1">
                <a:tableStyleId>{3B4B98B0-60AC-42C2-AFA5-B58CD77FA1E5}</a:tableStyleId>
              </a:tblPr>
              <a:tblGrid>
                <a:gridCol w="1944176"/>
                <a:gridCol w="3214800"/>
                <a:gridCol w="2616673"/>
              </a:tblGrid>
              <a:tr h="0">
                <a:tc>
                  <a:txBody>
                    <a:bodyPr/>
                    <a:lstStyle/>
                    <a:p>
                      <a:pPr algn="ctr" hangingPunct="0">
                        <a:spcBef>
                          <a:spcPts val="400"/>
                        </a:spcBef>
                        <a:spcAft>
                          <a:spcPts val="400"/>
                        </a:spcAft>
                      </a:pPr>
                      <a:r>
                        <a:rPr lang="en-GB" sz="1400" dirty="0" err="1" smtClean="0">
                          <a:effectLst/>
                        </a:rPr>
                        <a:t>Objectifs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algn="ctr" hangingPunct="0">
                        <a:spcBef>
                          <a:spcPts val="400"/>
                        </a:spcBef>
                        <a:spcAft>
                          <a:spcPts val="400"/>
                        </a:spcAft>
                      </a:pPr>
                      <a:r>
                        <a:rPr lang="en-GB" sz="1400" dirty="0" err="1" smtClean="0">
                          <a:effectLst/>
                        </a:rPr>
                        <a:t>Résultats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algn="ctr" hangingPunct="0">
                        <a:spcBef>
                          <a:spcPts val="400"/>
                        </a:spcBef>
                        <a:spcAft>
                          <a:spcPts val="400"/>
                        </a:spcAft>
                      </a:pPr>
                      <a:r>
                        <a:rPr lang="en-GB" sz="1400" dirty="0" err="1" smtClean="0">
                          <a:effectLst/>
                        </a:rPr>
                        <a:t>Produits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r>
              <a:tr h="2112109">
                <a:tc>
                  <a:txBody>
                    <a:bodyPr/>
                    <a:lstStyle/>
                    <a:p>
                      <a:pPr algn="l" hangingPunct="0">
                        <a:spcBef>
                          <a:spcPts val="300"/>
                        </a:spcBef>
                        <a:spcAft>
                          <a:spcPts val="300"/>
                        </a:spcAft>
                      </a:pPr>
                      <a:r>
                        <a:rPr lang="en-GB" sz="1400" dirty="0" smtClean="0">
                          <a:effectLst/>
                        </a:rPr>
                        <a:t>T.4 </a:t>
                      </a:r>
                      <a:r>
                        <a:rPr lang="fr-FR" sz="1400" dirty="0" smtClean="0">
                          <a:effectLst/>
                        </a:rPr>
                        <a:t>Encourager l'acquisition et l'échange de connaissances et de savoir faire concernant les activités de normalisation de l'UIT-T</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algn="l" hangingPunct="0">
                        <a:spcBef>
                          <a:spcPts val="300"/>
                        </a:spcBef>
                        <a:spcAft>
                          <a:spcPts val="300"/>
                        </a:spcAft>
                      </a:pPr>
                      <a:r>
                        <a:rPr lang="en-GB" sz="1400" dirty="0">
                          <a:effectLst/>
                        </a:rPr>
                        <a:t>T.4-1: </a:t>
                      </a:r>
                      <a:r>
                        <a:rPr lang="fr-FR" sz="1400" dirty="0" smtClean="0">
                          <a:effectLst/>
                        </a:rPr>
                        <a:t>Renforcement des connaissances relatives aux normes UIT-T et aux bonnes pratiques concernant leur mise en </a:t>
                      </a:r>
                      <a:r>
                        <a:rPr lang="fr-FR" sz="1400" dirty="0" err="1" smtClean="0">
                          <a:effectLst/>
                        </a:rPr>
                        <a:t>oeuvre</a:t>
                      </a:r>
                      <a:r>
                        <a:rPr lang="fr-FR" sz="1400" dirty="0" smtClean="0">
                          <a:effectLst/>
                        </a:rPr>
                        <a:t> </a:t>
                      </a:r>
                    </a:p>
                    <a:p>
                      <a:pPr algn="l" hangingPunct="0">
                        <a:spcBef>
                          <a:spcPts val="300"/>
                        </a:spcBef>
                        <a:spcAft>
                          <a:spcPts val="300"/>
                        </a:spcAft>
                      </a:pPr>
                      <a:r>
                        <a:rPr lang="fr-FR" sz="1400" dirty="0" smtClean="0">
                          <a:effectLst/>
                        </a:rPr>
                        <a:t>T.4-2: Renforcement de la participation aux activités de normalisation de l'UIT-T et prise de conscience accrue de l'importance des normes UIT-T</a:t>
                      </a:r>
                    </a:p>
                    <a:p>
                      <a:pPr algn="l" hangingPunct="0">
                        <a:spcBef>
                          <a:spcPts val="300"/>
                        </a:spcBef>
                        <a:spcAft>
                          <a:spcPts val="300"/>
                        </a:spcAft>
                      </a:pPr>
                      <a:r>
                        <a:rPr lang="fr-FR" sz="1400" dirty="0" smtClean="0">
                          <a:effectLst/>
                        </a:rPr>
                        <a:t>T.4-3: Visibilité accrue du Secteur</a:t>
                      </a:r>
                      <a:endParaRPr lang="fr-FR" sz="1400" dirty="0">
                        <a:effectLst/>
                      </a:endParaRPr>
                    </a:p>
                  </a:txBody>
                  <a:tcPr marL="33854" marR="33854" marT="0" marB="0"/>
                </a:tc>
                <a:tc>
                  <a:txBody>
                    <a:bodyPr/>
                    <a:lstStyle/>
                    <a:p>
                      <a:pPr marL="183515" indent="-183515" algn="l" hangingPunct="0">
                        <a:spcBef>
                          <a:spcPts val="300"/>
                        </a:spcBef>
                        <a:spcAft>
                          <a:spcPts val="300"/>
                        </a:spcAft>
                      </a:pPr>
                      <a:r>
                        <a:rPr lang="en-US" sz="1400" dirty="0">
                          <a:effectLst/>
                        </a:rPr>
                        <a:t>–	</a:t>
                      </a:r>
                      <a:r>
                        <a:rPr lang="fr-FR" sz="1400" dirty="0" smtClean="0">
                          <a:effectLst/>
                        </a:rPr>
                        <a:t>Publications UIT-T</a:t>
                      </a:r>
                    </a:p>
                    <a:p>
                      <a:pPr marL="183515" indent="-183515" algn="l" hangingPunct="0">
                        <a:spcBef>
                          <a:spcPts val="300"/>
                        </a:spcBef>
                        <a:spcAft>
                          <a:spcPts val="300"/>
                        </a:spcAft>
                      </a:pPr>
                      <a:r>
                        <a:rPr lang="fr-FR" sz="1400" dirty="0" smtClean="0">
                          <a:effectLst/>
                        </a:rPr>
                        <a:t>–	Publications de bases de données</a:t>
                      </a:r>
                    </a:p>
                    <a:p>
                      <a:pPr marL="183515" indent="-183515" algn="l" hangingPunct="0">
                        <a:spcBef>
                          <a:spcPts val="300"/>
                        </a:spcBef>
                        <a:spcAft>
                          <a:spcPts val="300"/>
                        </a:spcAft>
                      </a:pPr>
                      <a:r>
                        <a:rPr lang="fr-FR" sz="1400" dirty="0" smtClean="0">
                          <a:effectLst/>
                        </a:rPr>
                        <a:t>–	Sensibilisation et promotion</a:t>
                      </a:r>
                    </a:p>
                    <a:p>
                      <a:pPr marL="183515" indent="-183515" algn="l" hangingPunct="0">
                        <a:spcBef>
                          <a:spcPts val="300"/>
                        </a:spcBef>
                        <a:spcAft>
                          <a:spcPts val="300"/>
                        </a:spcAft>
                      </a:pPr>
                      <a:r>
                        <a:rPr lang="fr-FR" sz="1400" dirty="0" smtClean="0">
                          <a:effectLst/>
                        </a:rPr>
                        <a:t>–	Bulletin d'exploitation de l'UIT</a:t>
                      </a:r>
                      <a:endParaRPr lang="fr-FR" sz="1400" dirty="0">
                        <a:effectLst/>
                      </a:endParaRPr>
                    </a:p>
                  </a:txBody>
                  <a:tcPr marL="33854" marR="33854" marT="0" marB="0"/>
                </a:tc>
              </a:tr>
            </a:tbl>
          </a:graphicData>
        </a:graphic>
      </p:graphicFrame>
    </p:spTree>
    <p:extLst>
      <p:ext uri="{BB962C8B-B14F-4D97-AF65-F5344CB8AC3E}">
        <p14:creationId xmlns:p14="http://schemas.microsoft.com/office/powerpoint/2010/main" val="32932500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28600"/>
            <a:ext cx="8352928" cy="573886"/>
          </a:xfrm>
        </p:spPr>
        <p:txBody>
          <a:bodyPr>
            <a:noAutofit/>
          </a:bodyPr>
          <a:lstStyle/>
          <a:p>
            <a:r>
              <a:rPr lang="en-US" sz="2800" dirty="0" smtClean="0"/>
              <a:t>T.5 (</a:t>
            </a:r>
            <a:r>
              <a:rPr lang="en-US" sz="2800" dirty="0" err="1" smtClean="0"/>
              <a:t>Coopération</a:t>
            </a:r>
            <a:r>
              <a:rPr lang="en-US" sz="2800" dirty="0" smtClean="0"/>
              <a:t> avec les </a:t>
            </a:r>
            <a:r>
              <a:rPr lang="en-US" sz="2800" dirty="0" err="1" smtClean="0"/>
              <a:t>organismes</a:t>
            </a:r>
            <a:r>
              <a:rPr lang="en-US" sz="2800" dirty="0" smtClean="0"/>
              <a:t> de </a:t>
            </a:r>
            <a:r>
              <a:rPr lang="en-US" sz="2800" dirty="0" err="1" smtClean="0"/>
              <a:t>normalisation</a:t>
            </a:r>
            <a:r>
              <a:rPr lang="en-US" sz="2800" dirty="0" smtClean="0"/>
              <a:t>)</a:t>
            </a:r>
            <a:endParaRPr lang="en-US" sz="2800"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49</a:t>
            </a:fld>
            <a:endParaRPr lang="en-US"/>
          </a:p>
        </p:txBody>
      </p:sp>
      <p:graphicFrame>
        <p:nvGraphicFramePr>
          <p:cNvPr id="5" name="Table 4"/>
          <p:cNvGraphicFramePr>
            <a:graphicFrameLocks noGrp="1"/>
          </p:cNvGraphicFramePr>
          <p:nvPr>
            <p:extLst/>
          </p:nvPr>
        </p:nvGraphicFramePr>
        <p:xfrm>
          <a:off x="648172" y="1988840"/>
          <a:ext cx="7847657" cy="3371498"/>
        </p:xfrm>
        <a:graphic>
          <a:graphicData uri="http://schemas.openxmlformats.org/drawingml/2006/table">
            <a:tbl>
              <a:tblPr firstRow="1" bandRow="1">
                <a:tableStyleId>{3B4B98B0-60AC-42C2-AFA5-B58CD77FA1E5}</a:tableStyleId>
              </a:tblPr>
              <a:tblGrid>
                <a:gridCol w="1872208"/>
                <a:gridCol w="3334543"/>
                <a:gridCol w="2640906"/>
              </a:tblGrid>
              <a:tr h="293018">
                <a:tc>
                  <a:txBody>
                    <a:bodyPr/>
                    <a:lstStyle/>
                    <a:p>
                      <a:pPr algn="ctr" hangingPunct="0">
                        <a:spcBef>
                          <a:spcPts val="400"/>
                        </a:spcBef>
                        <a:spcAft>
                          <a:spcPts val="400"/>
                        </a:spcAft>
                      </a:pPr>
                      <a:r>
                        <a:rPr lang="en-GB" sz="1400" dirty="0" err="1" smtClean="0">
                          <a:effectLst/>
                        </a:rPr>
                        <a:t>Objectifs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algn="ctr" hangingPunct="0">
                        <a:spcBef>
                          <a:spcPts val="400"/>
                        </a:spcBef>
                        <a:spcAft>
                          <a:spcPts val="400"/>
                        </a:spcAft>
                      </a:pPr>
                      <a:r>
                        <a:rPr lang="en-GB" sz="1400" dirty="0" err="1" smtClean="0">
                          <a:effectLst/>
                        </a:rPr>
                        <a:t>Résultats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algn="ctr" hangingPunct="0">
                        <a:spcBef>
                          <a:spcPts val="400"/>
                        </a:spcBef>
                        <a:spcAft>
                          <a:spcPts val="400"/>
                        </a:spcAft>
                      </a:pPr>
                      <a:r>
                        <a:rPr lang="en-GB" sz="1400" dirty="0" err="1" smtClean="0">
                          <a:effectLst/>
                        </a:rPr>
                        <a:t>Produits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r>
              <a:tr h="1128477">
                <a:tc>
                  <a:txBody>
                    <a:bodyPr/>
                    <a:lstStyle/>
                    <a:p>
                      <a:pPr algn="l" hangingPunct="0">
                        <a:spcBef>
                          <a:spcPts val="300"/>
                        </a:spcBef>
                        <a:spcAft>
                          <a:spcPts val="300"/>
                        </a:spcAft>
                      </a:pPr>
                      <a:r>
                        <a:rPr lang="en-GB" sz="1400" dirty="0" smtClean="0">
                          <a:effectLst/>
                        </a:rPr>
                        <a:t>T.5 </a:t>
                      </a:r>
                      <a:r>
                        <a:rPr lang="fr-FR" sz="1400" dirty="0" err="1" smtClean="0">
                          <a:effectLst/>
                        </a:rPr>
                        <a:t>Elargir</a:t>
                      </a:r>
                      <a:r>
                        <a:rPr lang="fr-FR" sz="1400" dirty="0" smtClean="0">
                          <a:effectLst/>
                        </a:rPr>
                        <a:t> et faciliter la coopération avec les organismes internationaux, régionaux et nationaux de normalisation</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algn="l" hangingPunct="0">
                        <a:spcBef>
                          <a:spcPts val="300"/>
                        </a:spcBef>
                        <a:spcAft>
                          <a:spcPts val="300"/>
                        </a:spcAft>
                      </a:pPr>
                      <a:r>
                        <a:rPr lang="en-GB" sz="1400" dirty="0">
                          <a:effectLst/>
                        </a:rPr>
                        <a:t>T.5-1: </a:t>
                      </a:r>
                      <a:r>
                        <a:rPr lang="fr-FR" sz="1400" dirty="0" smtClean="0">
                          <a:effectLst/>
                        </a:rPr>
                        <a:t>Renforcement de la communication avec d'autres organismes de normalisation</a:t>
                      </a:r>
                    </a:p>
                    <a:p>
                      <a:pPr algn="l" hangingPunct="0">
                        <a:spcBef>
                          <a:spcPts val="300"/>
                        </a:spcBef>
                        <a:spcAft>
                          <a:spcPts val="300"/>
                        </a:spcAft>
                      </a:pPr>
                      <a:r>
                        <a:rPr lang="fr-FR" sz="1400" dirty="0" smtClean="0">
                          <a:effectLst/>
                        </a:rPr>
                        <a:t>T.5-2: Diminution du nombre de normes incompatibles entre elles</a:t>
                      </a:r>
                    </a:p>
                    <a:p>
                      <a:pPr algn="l" hangingPunct="0">
                        <a:spcBef>
                          <a:spcPts val="300"/>
                        </a:spcBef>
                        <a:spcAft>
                          <a:spcPts val="300"/>
                        </a:spcAft>
                      </a:pPr>
                      <a:r>
                        <a:rPr lang="fr-FR" sz="1400" dirty="0" smtClean="0">
                          <a:effectLst/>
                        </a:rPr>
                        <a:t>T.5-3: Nombre accru de mémorandums d'accord/d'accords de collaboration conclus avec d'autres organisations </a:t>
                      </a:r>
                    </a:p>
                    <a:p>
                      <a:pPr algn="l" hangingPunct="0">
                        <a:spcBef>
                          <a:spcPts val="300"/>
                        </a:spcBef>
                        <a:spcAft>
                          <a:spcPts val="300"/>
                        </a:spcAft>
                      </a:pPr>
                      <a:r>
                        <a:rPr lang="fr-FR" sz="1400" dirty="0" smtClean="0">
                          <a:effectLst/>
                        </a:rPr>
                        <a:t>T.5-4: Nombre accru d'organisations habilitées conformément aux recommandations UIT-T A.4, A.5 et A.6</a:t>
                      </a:r>
                    </a:p>
                    <a:p>
                      <a:pPr algn="l" hangingPunct="0">
                        <a:spcBef>
                          <a:spcPts val="300"/>
                        </a:spcBef>
                        <a:spcAft>
                          <a:spcPts val="300"/>
                        </a:spcAft>
                      </a:pPr>
                      <a:r>
                        <a:rPr lang="fr-FR" sz="1400" dirty="0" smtClean="0">
                          <a:effectLst/>
                        </a:rPr>
                        <a:t>T.5-5: Nombre accru d'ateliers ou de réunions organisés conjointement avec d'autres organisations</a:t>
                      </a:r>
                      <a:endParaRPr lang="fr-FR" sz="1400" dirty="0">
                        <a:effectLst/>
                      </a:endParaRPr>
                    </a:p>
                  </a:txBody>
                  <a:tcPr marL="33854" marR="33854" marT="0" marB="0"/>
                </a:tc>
                <a:tc>
                  <a:txBody>
                    <a:bodyPr/>
                    <a:lstStyle/>
                    <a:p>
                      <a:pPr marL="183515" indent="-183515" algn="l" hangingPunct="0">
                        <a:spcBef>
                          <a:spcPts val="300"/>
                        </a:spcBef>
                        <a:spcAft>
                          <a:spcPts val="300"/>
                        </a:spcAft>
                      </a:pPr>
                      <a:r>
                        <a:rPr lang="en-US" sz="1400" dirty="0">
                          <a:effectLst/>
                        </a:rPr>
                        <a:t>–	</a:t>
                      </a:r>
                      <a:r>
                        <a:rPr lang="fr-FR" sz="1400" dirty="0" smtClean="0">
                          <a:effectLst/>
                        </a:rPr>
                        <a:t>Mémorandums d'accord et accords de collaboration</a:t>
                      </a:r>
                    </a:p>
                    <a:p>
                      <a:pPr marL="183515" indent="-183515" algn="l" hangingPunct="0">
                        <a:spcBef>
                          <a:spcPts val="300"/>
                        </a:spcBef>
                        <a:spcAft>
                          <a:spcPts val="300"/>
                        </a:spcAft>
                      </a:pPr>
                      <a:r>
                        <a:rPr lang="fr-FR" sz="1400" dirty="0" smtClean="0">
                          <a:effectLst/>
                        </a:rPr>
                        <a:t>–	Habilitations conformément aux recommandations UIT-T A.4, A.5 et A.6</a:t>
                      </a:r>
                    </a:p>
                    <a:p>
                      <a:pPr marL="183515" indent="-183515" algn="l" hangingPunct="0">
                        <a:spcBef>
                          <a:spcPts val="300"/>
                        </a:spcBef>
                        <a:spcAft>
                          <a:spcPts val="300"/>
                        </a:spcAft>
                      </a:pPr>
                      <a:r>
                        <a:rPr lang="fr-FR" sz="1400" dirty="0" smtClean="0">
                          <a:effectLst/>
                        </a:rPr>
                        <a:t>–	Ateliers ou réunions organisés conjointement</a:t>
                      </a:r>
                    </a:p>
                    <a:p>
                      <a:pPr marL="183515" indent="-183515" algn="l" hangingPunct="0">
                        <a:spcBef>
                          <a:spcPts val="300"/>
                        </a:spcBef>
                        <a:spcAft>
                          <a:spcPts val="300"/>
                        </a:spcAft>
                      </a:pPr>
                      <a:r>
                        <a:rPr lang="en-US" sz="1400" dirty="0">
                          <a:effectLst/>
                        </a:rPr>
                        <a:t>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r>
            </a:tbl>
          </a:graphicData>
        </a:graphic>
      </p:graphicFrame>
    </p:spTree>
    <p:extLst>
      <p:ext uri="{BB962C8B-B14F-4D97-AF65-F5344CB8AC3E}">
        <p14:creationId xmlns:p14="http://schemas.microsoft.com/office/powerpoint/2010/main" val="14641476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Up Arrow 38"/>
          <p:cNvSpPr/>
          <p:nvPr/>
        </p:nvSpPr>
        <p:spPr>
          <a:xfrm>
            <a:off x="3059832" y="4784872"/>
            <a:ext cx="3096344" cy="301087"/>
          </a:xfrm>
          <a:prstGeom prst="upArrow">
            <a:avLst>
              <a:gd name="adj1" fmla="val 50000"/>
              <a:gd name="adj2" fmla="val 70247"/>
            </a:avLst>
          </a:prstGeom>
          <a:solidFill>
            <a:schemeClr val="accent1">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b="1" dirty="0"/>
          </a:p>
        </p:txBody>
      </p:sp>
      <p:sp>
        <p:nvSpPr>
          <p:cNvPr id="2" name="Title 1"/>
          <p:cNvSpPr>
            <a:spLocks noGrp="1"/>
          </p:cNvSpPr>
          <p:nvPr>
            <p:ph type="title"/>
          </p:nvPr>
        </p:nvSpPr>
        <p:spPr/>
        <p:txBody>
          <a:bodyPr>
            <a:noAutofit/>
          </a:bodyPr>
          <a:lstStyle/>
          <a:p>
            <a:r>
              <a:rPr lang="fr-FR" sz="3200" dirty="0"/>
              <a:t>Cadre stratégique de </a:t>
            </a:r>
            <a:r>
              <a:rPr lang="fr-FR" sz="3200" dirty="0" smtClean="0"/>
              <a:t>l'UIT </a:t>
            </a:r>
            <a:br>
              <a:rPr lang="fr-FR" sz="3200" dirty="0" smtClean="0"/>
            </a:br>
            <a:r>
              <a:rPr lang="fr-FR" sz="3200" dirty="0" smtClean="0"/>
              <a:t>pour </a:t>
            </a:r>
            <a:r>
              <a:rPr lang="fr-FR" sz="3200" dirty="0"/>
              <a:t>la </a:t>
            </a:r>
            <a:r>
              <a:rPr lang="fr-FR" sz="3200" dirty="0" smtClean="0"/>
              <a:t>période 2016-2019</a:t>
            </a:r>
            <a:endParaRPr lang="en-US" sz="3200" dirty="0"/>
          </a:p>
        </p:txBody>
      </p:sp>
      <p:sp>
        <p:nvSpPr>
          <p:cNvPr id="3" name="Slide Number Placeholder 2"/>
          <p:cNvSpPr>
            <a:spLocks noGrp="1"/>
          </p:cNvSpPr>
          <p:nvPr>
            <p:ph type="sldNum" sz="quarter" idx="12"/>
          </p:nvPr>
        </p:nvSpPr>
        <p:spPr/>
        <p:txBody>
          <a:bodyPr>
            <a:normAutofit fontScale="85000" lnSpcReduction="20000"/>
          </a:bodyPr>
          <a:lstStyle/>
          <a:p>
            <a:fld id="{DDD2957A-38BF-4766-88FD-46AF2F4ED65D}" type="slidenum">
              <a:rPr lang="en-US" smtClean="0"/>
              <a:t>5</a:t>
            </a:fld>
            <a:endParaRPr lang="en-US" dirty="0"/>
          </a:p>
        </p:txBody>
      </p:sp>
      <p:sp>
        <p:nvSpPr>
          <p:cNvPr id="5" name="Rectangle 4"/>
          <p:cNvSpPr/>
          <p:nvPr/>
        </p:nvSpPr>
        <p:spPr>
          <a:xfrm>
            <a:off x="647565" y="5079151"/>
            <a:ext cx="7848872" cy="1139079"/>
          </a:xfrm>
          <a:prstGeom prst="rect">
            <a:avLst/>
          </a:prstGeom>
          <a:solidFill>
            <a:schemeClr val="accent1">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r">
              <a:lnSpc>
                <a:spcPct val="80000"/>
              </a:lnSpc>
            </a:pPr>
            <a:r>
              <a:rPr lang="en-US" sz="1600" b="1" dirty="0" smtClean="0">
                <a:solidFill>
                  <a:schemeClr val="tx2"/>
                </a:solidFill>
              </a:rPr>
              <a:t>Secrétariat</a:t>
            </a:r>
            <a:br>
              <a:rPr lang="en-US" sz="1600" b="1" dirty="0" smtClean="0">
                <a:solidFill>
                  <a:schemeClr val="tx2"/>
                </a:solidFill>
              </a:rPr>
            </a:br>
            <a:r>
              <a:rPr lang="en-US" sz="1600" b="1" dirty="0" smtClean="0">
                <a:solidFill>
                  <a:schemeClr val="tx2"/>
                </a:solidFill>
              </a:rPr>
              <a:t>de l'UIT</a:t>
            </a:r>
            <a:endParaRPr lang="en-US" sz="1600" b="1" dirty="0">
              <a:solidFill>
                <a:schemeClr val="tx2"/>
              </a:solidFill>
            </a:endParaRPr>
          </a:p>
        </p:txBody>
      </p:sp>
      <p:sp>
        <p:nvSpPr>
          <p:cNvPr id="6" name="Rectangle 5"/>
          <p:cNvSpPr/>
          <p:nvPr/>
        </p:nvSpPr>
        <p:spPr>
          <a:xfrm>
            <a:off x="647565" y="4194647"/>
            <a:ext cx="7848872" cy="505445"/>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500" b="1" dirty="0"/>
          </a:p>
        </p:txBody>
      </p:sp>
      <p:sp>
        <p:nvSpPr>
          <p:cNvPr id="7" name="Rectangle 6"/>
          <p:cNvSpPr/>
          <p:nvPr/>
        </p:nvSpPr>
        <p:spPr>
          <a:xfrm>
            <a:off x="647563" y="2468692"/>
            <a:ext cx="7848873" cy="731821"/>
          </a:xfrm>
          <a:prstGeom prst="rect">
            <a:avLst/>
          </a:prstGeom>
          <a:noFill/>
          <a:ln w="3175"/>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144000" tIns="34290" rIns="68580" bIns="34290" numCol="1" spcCol="0" rtlCol="0" fromWordArt="0" anchor="ctr" anchorCtr="0" forceAA="0" compatLnSpc="1">
            <a:prstTxWarp prst="textNoShape">
              <a:avLst/>
            </a:prstTxWarp>
            <a:noAutofit/>
          </a:bodyPr>
          <a:lstStyle/>
          <a:p>
            <a:r>
              <a:rPr lang="fr-FR" sz="1600" b="1" dirty="0">
                <a:solidFill>
                  <a:schemeClr val="tx2"/>
                </a:solidFill>
              </a:rPr>
              <a:t>Buts et cibles </a:t>
            </a:r>
            <a:r>
              <a:rPr lang="fr-FR" sz="1600" b="1" dirty="0" smtClean="0">
                <a:solidFill>
                  <a:schemeClr val="tx2"/>
                </a:solidFill>
              </a:rPr>
              <a:t/>
            </a:r>
            <a:br>
              <a:rPr lang="fr-FR" sz="1600" b="1" dirty="0" smtClean="0">
                <a:solidFill>
                  <a:schemeClr val="tx2"/>
                </a:solidFill>
              </a:rPr>
            </a:br>
            <a:r>
              <a:rPr lang="fr-FR" sz="1600" b="1" dirty="0" smtClean="0">
                <a:solidFill>
                  <a:schemeClr val="tx2"/>
                </a:solidFill>
              </a:rPr>
              <a:t>stratégiques</a:t>
            </a:r>
            <a:endParaRPr lang="en-US" sz="1600" b="1" dirty="0">
              <a:solidFill>
                <a:schemeClr val="tx2"/>
              </a:solidFill>
            </a:endParaRPr>
          </a:p>
        </p:txBody>
      </p:sp>
      <p:sp>
        <p:nvSpPr>
          <p:cNvPr id="8" name="Rectangle 7"/>
          <p:cNvSpPr/>
          <p:nvPr/>
        </p:nvSpPr>
        <p:spPr>
          <a:xfrm>
            <a:off x="647564" y="3317496"/>
            <a:ext cx="1908000" cy="468000"/>
          </a:xfrm>
          <a:prstGeom prst="rect">
            <a:avLst/>
          </a:prstGeom>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4290" rIns="36000" bIns="34290" numCol="1" spcCol="0" rtlCol="0" fromWordArt="0" anchor="ctr" anchorCtr="0" forceAA="0" compatLnSpc="1">
            <a:prstTxWarp prst="textNoShape">
              <a:avLst/>
            </a:prstTxWarp>
            <a:noAutofit/>
          </a:bodyPr>
          <a:lstStyle/>
          <a:p>
            <a:pPr algn="ctr"/>
            <a:r>
              <a:rPr lang="fr-CH" sz="1500" b="1" dirty="0" smtClean="0"/>
              <a:t>Objectifs</a:t>
            </a:r>
            <a:r>
              <a:rPr lang="en-US" sz="1500" b="1" dirty="0" smtClean="0"/>
              <a:t> et résultats de l'UIT-R</a:t>
            </a:r>
            <a:endParaRPr lang="en-US" sz="1500" b="1" dirty="0"/>
          </a:p>
        </p:txBody>
      </p:sp>
      <p:sp>
        <p:nvSpPr>
          <p:cNvPr id="9" name="Rectangle 8"/>
          <p:cNvSpPr/>
          <p:nvPr/>
        </p:nvSpPr>
        <p:spPr>
          <a:xfrm>
            <a:off x="2627996" y="3317496"/>
            <a:ext cx="1908000" cy="468000"/>
          </a:xfrm>
          <a:prstGeom prst="rect">
            <a:avLst/>
          </a:prstGeom>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4290" rIns="36000" bIns="34290" numCol="1" spcCol="0" rtlCol="0" fromWordArt="0" anchor="ctr" anchorCtr="0" forceAA="0" compatLnSpc="1">
            <a:prstTxWarp prst="textNoShape">
              <a:avLst/>
            </a:prstTxWarp>
            <a:noAutofit/>
          </a:bodyPr>
          <a:lstStyle/>
          <a:p>
            <a:pPr algn="ctr"/>
            <a:r>
              <a:rPr lang="en-US" sz="1500" b="1" dirty="0"/>
              <a:t>Objectifs et résultats de </a:t>
            </a:r>
            <a:r>
              <a:rPr lang="en-US" sz="1500" b="1" dirty="0" smtClean="0"/>
              <a:t>l'UIT-T</a:t>
            </a:r>
            <a:endParaRPr lang="en-US" sz="1500" b="1" dirty="0"/>
          </a:p>
        </p:txBody>
      </p:sp>
      <p:sp>
        <p:nvSpPr>
          <p:cNvPr id="10" name="Rectangle 9"/>
          <p:cNvSpPr/>
          <p:nvPr/>
        </p:nvSpPr>
        <p:spPr>
          <a:xfrm>
            <a:off x="4608004" y="3317496"/>
            <a:ext cx="1908000" cy="468000"/>
          </a:xfrm>
          <a:prstGeom prst="rect">
            <a:avLst/>
          </a:prstGeom>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4290" rIns="36000" bIns="34290" numCol="1" spcCol="0" rtlCol="0" fromWordArt="0" anchor="ctr" anchorCtr="0" forceAA="0" compatLnSpc="1">
            <a:prstTxWarp prst="textNoShape">
              <a:avLst/>
            </a:prstTxWarp>
            <a:noAutofit/>
          </a:bodyPr>
          <a:lstStyle/>
          <a:p>
            <a:pPr algn="ctr"/>
            <a:r>
              <a:rPr lang="en-US" sz="1500" b="1" dirty="0"/>
              <a:t>Objectifs et résultats de </a:t>
            </a:r>
            <a:r>
              <a:rPr lang="fr-CH" sz="1500" b="1" dirty="0" smtClean="0"/>
              <a:t>l'UIT</a:t>
            </a:r>
            <a:r>
              <a:rPr lang="en-US" sz="1500" b="1" dirty="0" smtClean="0"/>
              <a:t>-D</a:t>
            </a:r>
            <a:endParaRPr lang="en-US" sz="1500" b="1" dirty="0"/>
          </a:p>
        </p:txBody>
      </p:sp>
      <p:sp>
        <p:nvSpPr>
          <p:cNvPr id="11" name="Rectangle 10"/>
          <p:cNvSpPr/>
          <p:nvPr/>
        </p:nvSpPr>
        <p:spPr>
          <a:xfrm>
            <a:off x="6588436" y="3317496"/>
            <a:ext cx="1908000" cy="468000"/>
          </a:xfrm>
          <a:prstGeom prst="rect">
            <a:avLst/>
          </a:prstGeom>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4290" rIns="36000" bIns="34290" numCol="1" spcCol="0" rtlCol="0" fromWordArt="0" anchor="ctr" anchorCtr="0" forceAA="0" compatLnSpc="1">
            <a:prstTxWarp prst="textNoShape">
              <a:avLst/>
            </a:prstTxWarp>
            <a:noAutofit/>
          </a:bodyPr>
          <a:lstStyle/>
          <a:p>
            <a:pPr algn="ctr"/>
            <a:r>
              <a:rPr lang="fr-FR" sz="1500" b="1" dirty="0"/>
              <a:t>Objectifs et résultats intersectoriels de </a:t>
            </a:r>
            <a:r>
              <a:rPr lang="fr-FR" sz="1500" b="1" dirty="0" smtClean="0"/>
              <a:t>l'UIT</a:t>
            </a:r>
            <a:endParaRPr lang="en-US" sz="1500" b="1" dirty="0"/>
          </a:p>
        </p:txBody>
      </p:sp>
      <p:sp>
        <p:nvSpPr>
          <p:cNvPr id="12" name="Isosceles Triangle 11"/>
          <p:cNvSpPr/>
          <p:nvPr/>
        </p:nvSpPr>
        <p:spPr>
          <a:xfrm>
            <a:off x="647564" y="1616520"/>
            <a:ext cx="7848872" cy="792088"/>
          </a:xfrm>
          <a:prstGeom prst="triangle">
            <a:avLst/>
          </a:prstGeom>
          <a:solidFill>
            <a:schemeClr val="accent1">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r-FR" dirty="0"/>
              <a:t>Vision et mission de </a:t>
            </a:r>
            <a:r>
              <a:rPr lang="fr-FR" dirty="0" smtClean="0"/>
              <a:t>l'UIT</a:t>
            </a:r>
            <a:endParaRPr lang="en-US" b="1" dirty="0" smtClean="0"/>
          </a:p>
          <a:p>
            <a:pPr algn="ctr"/>
            <a:endParaRPr lang="en-US" b="1" dirty="0"/>
          </a:p>
        </p:txBody>
      </p:sp>
      <p:grpSp>
        <p:nvGrpSpPr>
          <p:cNvPr id="28" name="Group 27"/>
          <p:cNvGrpSpPr/>
          <p:nvPr/>
        </p:nvGrpSpPr>
        <p:grpSpPr>
          <a:xfrm>
            <a:off x="1446896" y="4994088"/>
            <a:ext cx="5789400" cy="1121538"/>
            <a:chOff x="1446896" y="4994088"/>
            <a:chExt cx="5789400" cy="1121538"/>
          </a:xfrm>
        </p:grpSpPr>
        <p:sp>
          <p:nvSpPr>
            <p:cNvPr id="13" name="Arc 12"/>
            <p:cNvSpPr/>
            <p:nvPr/>
          </p:nvSpPr>
          <p:spPr>
            <a:xfrm rot="10800000">
              <a:off x="1446896" y="4994088"/>
              <a:ext cx="5789400" cy="1121538"/>
            </a:xfrm>
            <a:prstGeom prst="arc">
              <a:avLst>
                <a:gd name="adj1" fmla="val 11627524"/>
                <a:gd name="adj2" fmla="val 21527746"/>
              </a:avLst>
            </a:prstGeom>
            <a:ln w="38100">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Arc 13"/>
            <p:cNvSpPr/>
            <p:nvPr/>
          </p:nvSpPr>
          <p:spPr>
            <a:xfrm rot="10800000">
              <a:off x="3296818" y="5066101"/>
              <a:ext cx="3687449" cy="1008112"/>
            </a:xfrm>
            <a:prstGeom prst="arc">
              <a:avLst>
                <a:gd name="adj1" fmla="val 10933070"/>
                <a:gd name="adj2" fmla="val 21513184"/>
              </a:avLst>
            </a:prstGeom>
            <a:ln w="38100">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 name="Arc 14"/>
            <p:cNvSpPr/>
            <p:nvPr/>
          </p:nvSpPr>
          <p:spPr>
            <a:xfrm rot="10800000">
              <a:off x="5166557" y="5055199"/>
              <a:ext cx="1817709" cy="915421"/>
            </a:xfrm>
            <a:prstGeom prst="arc">
              <a:avLst>
                <a:gd name="adj1" fmla="val 14794445"/>
                <a:gd name="adj2" fmla="val 21298785"/>
              </a:avLst>
            </a:prstGeom>
            <a:ln w="38100">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16" name="Group 15"/>
          <p:cNvGrpSpPr/>
          <p:nvPr/>
        </p:nvGrpSpPr>
        <p:grpSpPr>
          <a:xfrm>
            <a:off x="755996" y="4294940"/>
            <a:ext cx="7632448" cy="307777"/>
            <a:chOff x="827984" y="4392000"/>
            <a:chExt cx="7632448" cy="307777"/>
          </a:xfrm>
        </p:grpSpPr>
        <p:sp>
          <p:nvSpPr>
            <p:cNvPr id="17" name="TextBox 16"/>
            <p:cNvSpPr txBox="1"/>
            <p:nvPr/>
          </p:nvSpPr>
          <p:spPr>
            <a:xfrm>
              <a:off x="6660432" y="4392000"/>
              <a:ext cx="1800000" cy="307777"/>
            </a:xfrm>
            <a:prstGeom prst="rect">
              <a:avLst/>
            </a:prstGeom>
            <a:solidFill>
              <a:schemeClr val="accent5"/>
            </a:solidFill>
            <a:ln w="63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rIns="36000" rtlCol="0">
              <a:spAutoFit/>
            </a:bodyPr>
            <a:lstStyle>
              <a:defPPr>
                <a:defRPr lang="en-US"/>
              </a:defPPr>
              <a:lvl1pPr algn="ctr"/>
            </a:lstStyle>
            <a:p>
              <a:r>
                <a:rPr lang="en-US" sz="1400" b="1" dirty="0" smtClean="0"/>
                <a:t>Produits intersectoriels</a:t>
              </a:r>
            </a:p>
          </p:txBody>
        </p:sp>
        <p:sp>
          <p:nvSpPr>
            <p:cNvPr id="18" name="TextBox 17"/>
            <p:cNvSpPr txBox="1"/>
            <p:nvPr/>
          </p:nvSpPr>
          <p:spPr>
            <a:xfrm>
              <a:off x="4716216" y="4392000"/>
              <a:ext cx="1800000" cy="307777"/>
            </a:xfrm>
            <a:prstGeom prst="rect">
              <a:avLst/>
            </a:prstGeom>
            <a:solidFill>
              <a:schemeClr val="accent5"/>
            </a:solidFill>
            <a:ln w="63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en-US"/>
              </a:defPPr>
              <a:lvl1pPr algn="ctr"/>
            </a:lstStyle>
            <a:p>
              <a:r>
                <a:rPr lang="en-US" sz="1400" b="1" dirty="0"/>
                <a:t>Produits de </a:t>
              </a:r>
              <a:r>
                <a:rPr lang="en-US" sz="1400" b="1" dirty="0" smtClean="0"/>
                <a:t>l'UIT-D</a:t>
              </a:r>
              <a:endParaRPr lang="en-US" sz="1400" b="1" dirty="0"/>
            </a:p>
          </p:txBody>
        </p:sp>
        <p:sp>
          <p:nvSpPr>
            <p:cNvPr id="19" name="TextBox 18"/>
            <p:cNvSpPr txBox="1"/>
            <p:nvPr/>
          </p:nvSpPr>
          <p:spPr>
            <a:xfrm>
              <a:off x="2772000" y="4392000"/>
              <a:ext cx="1800000" cy="307777"/>
            </a:xfrm>
            <a:prstGeom prst="rect">
              <a:avLst/>
            </a:prstGeom>
            <a:solidFill>
              <a:schemeClr val="accent5"/>
            </a:solidFill>
            <a:ln w="63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en-US"/>
              </a:defPPr>
              <a:lvl1pPr algn="ctr"/>
            </a:lstStyle>
            <a:p>
              <a:r>
                <a:rPr lang="en-US" sz="1400" b="1" dirty="0"/>
                <a:t>Produits de </a:t>
              </a:r>
              <a:r>
                <a:rPr lang="en-US" sz="1400" b="1" dirty="0" smtClean="0"/>
                <a:t>l'UIT-T</a:t>
              </a:r>
              <a:endParaRPr lang="en-US" sz="1400" b="1" dirty="0"/>
            </a:p>
          </p:txBody>
        </p:sp>
        <p:sp>
          <p:nvSpPr>
            <p:cNvPr id="20" name="TextBox 19"/>
            <p:cNvSpPr txBox="1"/>
            <p:nvPr/>
          </p:nvSpPr>
          <p:spPr>
            <a:xfrm>
              <a:off x="827984" y="4392000"/>
              <a:ext cx="1800000" cy="307777"/>
            </a:xfrm>
            <a:prstGeom prst="rect">
              <a:avLst/>
            </a:prstGeom>
            <a:solidFill>
              <a:schemeClr val="accent5"/>
            </a:solidFill>
            <a:ln w="63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en-US"/>
              </a:defPPr>
              <a:lvl1pPr algn="ctr"/>
            </a:lstStyle>
            <a:p>
              <a:r>
                <a:rPr lang="en-US" sz="1400" b="1" dirty="0" smtClean="0"/>
                <a:t>Produits de l'UIT-R</a:t>
              </a:r>
              <a:endParaRPr lang="en-US" sz="1400" b="1" dirty="0"/>
            </a:p>
          </p:txBody>
        </p:sp>
      </p:grpSp>
      <p:sp>
        <p:nvSpPr>
          <p:cNvPr id="21" name="Arc 20"/>
          <p:cNvSpPr/>
          <p:nvPr/>
        </p:nvSpPr>
        <p:spPr>
          <a:xfrm rot="10800000">
            <a:off x="6408204" y="5210118"/>
            <a:ext cx="652071" cy="550640"/>
          </a:xfrm>
          <a:prstGeom prst="arc">
            <a:avLst>
              <a:gd name="adj1" fmla="val 13997088"/>
              <a:gd name="adj2" fmla="val 20243020"/>
            </a:avLst>
          </a:prstGeom>
          <a:ln w="38100">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2" name="Up Arrow 21"/>
          <p:cNvSpPr/>
          <p:nvPr/>
        </p:nvSpPr>
        <p:spPr>
          <a:xfrm>
            <a:off x="3023828" y="3893560"/>
            <a:ext cx="3096344" cy="301087"/>
          </a:xfrm>
          <a:prstGeom prst="upArrow">
            <a:avLst>
              <a:gd name="adj1" fmla="val 50000"/>
              <a:gd name="adj2" fmla="val 70247"/>
            </a:avLst>
          </a:prstGeom>
          <a:solidFill>
            <a:schemeClr val="accent1">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b="1" dirty="0"/>
          </a:p>
        </p:txBody>
      </p:sp>
      <p:sp>
        <p:nvSpPr>
          <p:cNvPr id="23" name="TextBox 22"/>
          <p:cNvSpPr txBox="1"/>
          <p:nvPr/>
        </p:nvSpPr>
        <p:spPr>
          <a:xfrm>
            <a:off x="6768244" y="5752099"/>
            <a:ext cx="1620200" cy="412421"/>
          </a:xfrm>
          <a:prstGeom prst="rect">
            <a:avLst/>
          </a:prstGeom>
          <a:noFill/>
        </p:spPr>
        <p:txBody>
          <a:bodyPr wrap="square" rtlCol="0">
            <a:spAutoFit/>
          </a:bodyPr>
          <a:lstStyle/>
          <a:p>
            <a:pPr>
              <a:lnSpc>
                <a:spcPct val="80000"/>
              </a:lnSpc>
            </a:pPr>
            <a:r>
              <a:rPr lang="en-US" sz="1200" b="1" cap="small" dirty="0" smtClean="0">
                <a:solidFill>
                  <a:schemeClr val="accent1"/>
                </a:solidFill>
              </a:rPr>
              <a:t>CATALYSEURS</a:t>
            </a:r>
          </a:p>
          <a:p>
            <a:pPr>
              <a:lnSpc>
                <a:spcPct val="80000"/>
              </a:lnSpc>
            </a:pPr>
            <a:r>
              <a:rPr lang="en-US" sz="1400" b="1" dirty="0" smtClean="0">
                <a:solidFill>
                  <a:schemeClr val="accent1"/>
                </a:solidFill>
              </a:rPr>
              <a:t>Services d'appui</a:t>
            </a:r>
            <a:endParaRPr lang="en-US" sz="1400" b="1" dirty="0">
              <a:solidFill>
                <a:schemeClr val="accent1"/>
              </a:solidFill>
            </a:endParaRPr>
          </a:p>
        </p:txBody>
      </p:sp>
      <p:pic>
        <p:nvPicPr>
          <p:cNvPr id="24" name="Picture 23" descr="rt5-2.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98781" y="2480400"/>
            <a:ext cx="1250094" cy="720000"/>
          </a:xfrm>
          <a:prstGeom prst="rect">
            <a:avLst/>
          </a:prstGeom>
          <a:noFill/>
          <a:ln>
            <a:noFill/>
          </a:ln>
        </p:spPr>
      </p:pic>
      <p:pic>
        <p:nvPicPr>
          <p:cNvPr id="25" name="Picture 24" descr="rt5-2.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37341" y="2480400"/>
            <a:ext cx="1252107" cy="720000"/>
          </a:xfrm>
          <a:prstGeom prst="rect">
            <a:avLst/>
          </a:prstGeom>
          <a:noFill/>
          <a:ln>
            <a:noFill/>
          </a:ln>
        </p:spPr>
      </p:pic>
      <p:pic>
        <p:nvPicPr>
          <p:cNvPr id="26" name="Picture 25" descr="rt5-2.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01306" y="2480400"/>
            <a:ext cx="1252107" cy="720000"/>
          </a:xfrm>
          <a:prstGeom prst="rect">
            <a:avLst/>
          </a:prstGeom>
          <a:noFill/>
          <a:ln>
            <a:noFill/>
          </a:ln>
        </p:spPr>
      </p:pic>
      <p:pic>
        <p:nvPicPr>
          <p:cNvPr id="27" name="Picture 26" descr="rt5-2.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59892" y="2480400"/>
            <a:ext cx="1252107" cy="720000"/>
          </a:xfrm>
          <a:prstGeom prst="rect">
            <a:avLst/>
          </a:prstGeom>
          <a:noFill/>
          <a:ln>
            <a:noFill/>
          </a:ln>
        </p:spPr>
      </p:pic>
      <p:sp>
        <p:nvSpPr>
          <p:cNvPr id="35" name="TextBox 34"/>
          <p:cNvSpPr txBox="1"/>
          <p:nvPr/>
        </p:nvSpPr>
        <p:spPr>
          <a:xfrm>
            <a:off x="791580" y="5235536"/>
            <a:ext cx="1310640" cy="307777"/>
          </a:xfrm>
          <a:prstGeom prst="rect">
            <a:avLst/>
          </a:prstGeom>
          <a:solidFill>
            <a:schemeClr val="accent1">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400" b="1" dirty="0" smtClean="0">
                <a:solidFill>
                  <a:schemeClr val="tx2"/>
                </a:solidFill>
              </a:rPr>
              <a:t>BR</a:t>
            </a:r>
            <a:endParaRPr lang="en-US" sz="1400" b="1" dirty="0">
              <a:solidFill>
                <a:schemeClr val="tx2"/>
              </a:solidFill>
            </a:endParaRPr>
          </a:p>
        </p:txBody>
      </p:sp>
      <p:sp>
        <p:nvSpPr>
          <p:cNvPr id="36" name="TextBox 35"/>
          <p:cNvSpPr txBox="1"/>
          <p:nvPr/>
        </p:nvSpPr>
        <p:spPr>
          <a:xfrm>
            <a:off x="2483768" y="5235536"/>
            <a:ext cx="1310640" cy="307777"/>
          </a:xfrm>
          <a:prstGeom prst="rect">
            <a:avLst/>
          </a:prstGeom>
          <a:solidFill>
            <a:schemeClr val="accent1">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en-US"/>
            </a:defPPr>
            <a:lvl1pPr algn="ctr">
              <a:defRPr sz="1600" b="1">
                <a:solidFill>
                  <a:schemeClr val="tx2"/>
                </a:solidFill>
              </a:defRPr>
            </a:lvl1pPr>
          </a:lstStyle>
          <a:p>
            <a:r>
              <a:rPr lang="en-US" sz="1400" dirty="0"/>
              <a:t>TSB</a:t>
            </a:r>
          </a:p>
        </p:txBody>
      </p:sp>
      <p:sp>
        <p:nvSpPr>
          <p:cNvPr id="37" name="TextBox 36"/>
          <p:cNvSpPr txBox="1"/>
          <p:nvPr/>
        </p:nvSpPr>
        <p:spPr>
          <a:xfrm>
            <a:off x="4211960" y="5236910"/>
            <a:ext cx="1310640" cy="307777"/>
          </a:xfrm>
          <a:prstGeom prst="rect">
            <a:avLst/>
          </a:prstGeom>
          <a:solidFill>
            <a:schemeClr val="accent1">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en-US"/>
            </a:defPPr>
            <a:lvl1pPr algn="ctr">
              <a:defRPr sz="1600" b="1">
                <a:solidFill>
                  <a:schemeClr val="tx2"/>
                </a:solidFill>
              </a:defRPr>
            </a:lvl1pPr>
          </a:lstStyle>
          <a:p>
            <a:r>
              <a:rPr lang="en-US" sz="1400" dirty="0"/>
              <a:t>BDT</a:t>
            </a:r>
          </a:p>
        </p:txBody>
      </p:sp>
      <p:sp>
        <p:nvSpPr>
          <p:cNvPr id="38" name="TextBox 37"/>
          <p:cNvSpPr txBox="1"/>
          <p:nvPr/>
        </p:nvSpPr>
        <p:spPr>
          <a:xfrm>
            <a:off x="5868144" y="5236910"/>
            <a:ext cx="1310640" cy="307777"/>
          </a:xfrm>
          <a:prstGeom prst="rect">
            <a:avLst/>
          </a:prstGeom>
          <a:solidFill>
            <a:schemeClr val="accent1">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en-US"/>
            </a:defPPr>
            <a:lvl1pPr algn="ctr">
              <a:defRPr sz="1600" b="1">
                <a:solidFill>
                  <a:schemeClr val="tx2"/>
                </a:solidFill>
              </a:defRPr>
            </a:lvl1pPr>
          </a:lstStyle>
          <a:p>
            <a:r>
              <a:rPr lang="en-US" sz="1400" dirty="0" smtClean="0"/>
              <a:t>SG</a:t>
            </a:r>
            <a:endParaRPr lang="en-US" sz="1400" dirty="0"/>
          </a:p>
        </p:txBody>
      </p:sp>
      <p:sp>
        <p:nvSpPr>
          <p:cNvPr id="34" name="TextBox 33"/>
          <p:cNvSpPr txBox="1"/>
          <p:nvPr/>
        </p:nvSpPr>
        <p:spPr>
          <a:xfrm>
            <a:off x="2685925" y="2964723"/>
            <a:ext cx="699893" cy="230832"/>
          </a:xfrm>
          <a:prstGeom prst="rect">
            <a:avLst/>
          </a:prstGeom>
          <a:solidFill>
            <a:srgbClr val="4D7CB0"/>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en-US"/>
            </a:defPPr>
            <a:lvl1pPr algn="ctr"/>
          </a:lstStyle>
          <a:p>
            <a:r>
              <a:rPr lang="en-US" sz="900" b="1" dirty="0" smtClean="0"/>
              <a:t>Croissance</a:t>
            </a:r>
            <a:endParaRPr lang="en-US" sz="900" b="1" dirty="0"/>
          </a:p>
        </p:txBody>
      </p:sp>
      <p:sp>
        <p:nvSpPr>
          <p:cNvPr id="41" name="TextBox 40"/>
          <p:cNvSpPr txBox="1"/>
          <p:nvPr/>
        </p:nvSpPr>
        <p:spPr>
          <a:xfrm>
            <a:off x="4113447" y="2970715"/>
            <a:ext cx="699893" cy="230832"/>
          </a:xfrm>
          <a:prstGeom prst="rect">
            <a:avLst/>
          </a:prstGeom>
          <a:solidFill>
            <a:srgbClr val="4D7CB0"/>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en-US"/>
            </a:defPPr>
            <a:lvl1pPr algn="ctr"/>
          </a:lstStyle>
          <a:p>
            <a:r>
              <a:rPr lang="en-US" sz="900" b="1" dirty="0" smtClean="0"/>
              <a:t>Inclusion</a:t>
            </a:r>
            <a:endParaRPr lang="en-US" sz="900" b="1" dirty="0"/>
          </a:p>
        </p:txBody>
      </p:sp>
      <p:sp>
        <p:nvSpPr>
          <p:cNvPr id="42" name="TextBox 41"/>
          <p:cNvSpPr txBox="1"/>
          <p:nvPr/>
        </p:nvSpPr>
        <p:spPr>
          <a:xfrm>
            <a:off x="5562004" y="2969568"/>
            <a:ext cx="699893" cy="230832"/>
          </a:xfrm>
          <a:prstGeom prst="rect">
            <a:avLst/>
          </a:prstGeom>
          <a:solidFill>
            <a:srgbClr val="4D7CB0"/>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en-US"/>
            </a:defPPr>
            <a:lvl1pPr algn="ctr"/>
          </a:lstStyle>
          <a:p>
            <a:r>
              <a:rPr lang="en-US" sz="900" b="1" dirty="0" smtClean="0"/>
              <a:t>Durabilité</a:t>
            </a:r>
            <a:endParaRPr lang="en-US" sz="900" b="1" dirty="0"/>
          </a:p>
        </p:txBody>
      </p:sp>
      <p:sp>
        <p:nvSpPr>
          <p:cNvPr id="43" name="TextBox 42"/>
          <p:cNvSpPr txBox="1"/>
          <p:nvPr/>
        </p:nvSpPr>
        <p:spPr>
          <a:xfrm>
            <a:off x="7060275" y="2969568"/>
            <a:ext cx="769609" cy="230832"/>
          </a:xfrm>
          <a:prstGeom prst="rect">
            <a:avLst/>
          </a:prstGeom>
          <a:solidFill>
            <a:srgbClr val="4D7CB0"/>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en-US"/>
            </a:defPPr>
            <a:lvl1pPr algn="ctr"/>
          </a:lstStyle>
          <a:p>
            <a:r>
              <a:rPr lang="en-US" sz="900" b="1" dirty="0" smtClean="0"/>
              <a:t>Innovation</a:t>
            </a:r>
            <a:endParaRPr lang="en-US" sz="900" b="1" dirty="0"/>
          </a:p>
        </p:txBody>
      </p:sp>
    </p:spTree>
    <p:extLst>
      <p:ext uri="{BB962C8B-B14F-4D97-AF65-F5344CB8AC3E}">
        <p14:creationId xmlns:p14="http://schemas.microsoft.com/office/powerpoint/2010/main" val="203876303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dirty="0" smtClean="0"/>
              <a:t>D.1 (Coordination)</a:t>
            </a:r>
            <a:endParaRPr lang="en-US" sz="3200" dirty="0"/>
          </a:p>
        </p:txBody>
      </p:sp>
      <p:sp>
        <p:nvSpPr>
          <p:cNvPr id="3" name="Slide Number Placeholder 2"/>
          <p:cNvSpPr>
            <a:spLocks noGrp="1"/>
          </p:cNvSpPr>
          <p:nvPr>
            <p:ph type="sldNum" sz="quarter" idx="11"/>
          </p:nvPr>
        </p:nvSpPr>
        <p:spPr/>
        <p:txBody>
          <a:bodyPr>
            <a:normAutofit fontScale="85000" lnSpcReduction="20000"/>
          </a:bodyPr>
          <a:lstStyle/>
          <a:p>
            <a:pPr marL="0" marR="0" lvl="0" indent="0" algn="ctr" rtl="0">
              <a:spcBef>
                <a:spcPts val="0"/>
              </a:spcBef>
              <a:buSzPct val="25000"/>
              <a:buNone/>
            </a:pPr>
            <a:fld id="{00000000-1234-1234-1234-123412341234}" type="slidenum">
              <a:rPr lang="en-US" sz="1400" b="1" i="0" u="none" strike="noStrike" cap="none" smtClean="0">
                <a:solidFill>
                  <a:srgbClr val="FFFFFF"/>
                </a:solidFill>
                <a:latin typeface="Calibri"/>
                <a:ea typeface="Calibri"/>
                <a:cs typeface="Calibri"/>
                <a:sym typeface="Calibri"/>
              </a:rPr>
              <a:t>50</a:t>
            </a:fld>
            <a:endParaRPr lang="en-US" sz="1400" b="1" i="0" u="none" strike="noStrike" cap="none">
              <a:solidFill>
                <a:srgbClr val="FFFFFF"/>
              </a:solidFill>
              <a:latin typeface="Calibri"/>
              <a:ea typeface="Calibri"/>
              <a:cs typeface="Calibri"/>
              <a:sym typeface="Calibri"/>
            </a:endParaRPr>
          </a:p>
        </p:txBody>
      </p:sp>
      <p:graphicFrame>
        <p:nvGraphicFramePr>
          <p:cNvPr id="7" name="Table 6"/>
          <p:cNvGraphicFramePr>
            <a:graphicFrameLocks noGrp="1"/>
          </p:cNvGraphicFramePr>
          <p:nvPr>
            <p:extLst/>
          </p:nvPr>
        </p:nvGraphicFramePr>
        <p:xfrm>
          <a:off x="609600" y="1196752"/>
          <a:ext cx="8138864" cy="5200298"/>
        </p:xfrm>
        <a:graphic>
          <a:graphicData uri="http://schemas.openxmlformats.org/drawingml/2006/table">
            <a:tbl>
              <a:tblPr firstRow="1" bandRow="1">
                <a:tableStyleId>{3B4B98B0-60AC-42C2-AFA5-B58CD77FA1E5}</a:tableStyleId>
              </a:tblPr>
              <a:tblGrid>
                <a:gridCol w="1941681"/>
                <a:gridCol w="3100839"/>
                <a:gridCol w="3096344"/>
              </a:tblGrid>
              <a:tr h="293018">
                <a:tc>
                  <a:txBody>
                    <a:bodyPr/>
                    <a:lstStyle/>
                    <a:p>
                      <a:pPr algn="ctr" hangingPunct="0">
                        <a:spcBef>
                          <a:spcPts val="400"/>
                        </a:spcBef>
                        <a:spcAft>
                          <a:spcPts val="400"/>
                        </a:spcAft>
                      </a:pPr>
                      <a:r>
                        <a:rPr lang="en-GB" sz="1400" dirty="0" err="1" smtClean="0">
                          <a:effectLst/>
                        </a:rPr>
                        <a:t>Objectifs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algn="ctr" hangingPunct="0">
                        <a:spcBef>
                          <a:spcPts val="400"/>
                        </a:spcBef>
                        <a:spcAft>
                          <a:spcPts val="400"/>
                        </a:spcAft>
                      </a:pPr>
                      <a:r>
                        <a:rPr lang="en-GB" sz="1400" dirty="0" err="1" smtClean="0">
                          <a:effectLst/>
                        </a:rPr>
                        <a:t>Résultats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algn="ctr" hangingPunct="0">
                        <a:spcBef>
                          <a:spcPts val="400"/>
                        </a:spcBef>
                        <a:spcAft>
                          <a:spcPts val="400"/>
                        </a:spcAft>
                      </a:pPr>
                      <a:r>
                        <a:rPr lang="en-GB" sz="1400" dirty="0" err="1" smtClean="0">
                          <a:effectLst/>
                        </a:rPr>
                        <a:t>Produits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r>
              <a:tr h="1128477">
                <a:tc>
                  <a:txBody>
                    <a:bodyPr/>
                    <a:lstStyle/>
                    <a:p>
                      <a:pPr algn="l" hangingPunct="0">
                        <a:spcBef>
                          <a:spcPts val="300"/>
                        </a:spcBef>
                        <a:spcAft>
                          <a:spcPts val="300"/>
                        </a:spcAft>
                      </a:pPr>
                      <a:r>
                        <a:rPr lang="en-GB" sz="1400" strike="noStrike" dirty="0" smtClean="0">
                          <a:solidFill>
                            <a:schemeClr val="tx1"/>
                          </a:solidFill>
                        </a:rPr>
                        <a:t>D.1 </a:t>
                      </a:r>
                      <a:r>
                        <a:rPr lang="fr-FR" sz="1400" strike="noStrike" dirty="0" smtClean="0">
                          <a:solidFill>
                            <a:schemeClr val="tx1"/>
                          </a:solidFill>
                        </a:rPr>
                        <a:t>Coordination: Promouvoir </a:t>
                      </a:r>
                      <a:r>
                        <a:rPr lang="fr-FR" sz="1400" b="1" strike="noStrike" dirty="0" smtClean="0">
                          <a:solidFill>
                            <a:schemeClr val="tx1"/>
                          </a:solidFill>
                        </a:rPr>
                        <a:t>la coopération et la conclusion d'accords à l'échelle internationale </a:t>
                      </a:r>
                      <a:r>
                        <a:rPr lang="fr-FR" sz="1400" strike="noStrike" dirty="0" smtClean="0">
                          <a:solidFill>
                            <a:schemeClr val="tx1"/>
                          </a:solidFill>
                        </a:rPr>
                        <a:t>concernant les questions de développement des télécommunications/TIC</a:t>
                      </a:r>
                      <a:endParaRPr lang="en-GB" sz="1400" strike="noStrike" dirty="0" smtClean="0">
                        <a:solidFill>
                          <a:schemeClr val="tx1"/>
                        </a:solidFill>
                      </a:endParaRPr>
                    </a:p>
                  </a:txBody>
                  <a:tcPr marL="33854" marR="33854" marT="0" marB="0"/>
                </a:tc>
                <a:tc>
                  <a:txBody>
                    <a:bodyPr/>
                    <a:lstStyle/>
                    <a:p>
                      <a:r>
                        <a:rPr lang="en-GB" sz="1400" strike="noStrike" dirty="0" smtClean="0">
                          <a:solidFill>
                            <a:schemeClr val="tx1"/>
                          </a:solidFill>
                        </a:rPr>
                        <a:t>D.1-1: </a:t>
                      </a:r>
                      <a:r>
                        <a:rPr lang="fr-FR" sz="1400" strike="noStrike" dirty="0" smtClean="0">
                          <a:solidFill>
                            <a:schemeClr val="tx1"/>
                          </a:solidFill>
                        </a:rPr>
                        <a:t>Examen plus approfondi et meilleure adhésion au projet de contribution de l'UIT-D au projet de </a:t>
                      </a:r>
                      <a:r>
                        <a:rPr lang="fr-FR" sz="1400" b="1" strike="noStrike" dirty="0" smtClean="0">
                          <a:solidFill>
                            <a:schemeClr val="tx1"/>
                          </a:solidFill>
                        </a:rPr>
                        <a:t>plan stratégique</a:t>
                      </a:r>
                      <a:r>
                        <a:rPr lang="fr-FR" sz="1400" strike="noStrike" dirty="0" smtClean="0">
                          <a:solidFill>
                            <a:schemeClr val="tx1"/>
                          </a:solidFill>
                        </a:rPr>
                        <a:t> de l'UIT, à la </a:t>
                      </a:r>
                      <a:r>
                        <a:rPr lang="fr-FR" sz="1400" b="1" strike="noStrike" dirty="0" smtClean="0">
                          <a:solidFill>
                            <a:schemeClr val="tx1"/>
                          </a:solidFill>
                        </a:rPr>
                        <a:t>Déclaration</a:t>
                      </a:r>
                      <a:r>
                        <a:rPr lang="fr-FR" sz="1400" strike="noStrike" dirty="0" smtClean="0">
                          <a:solidFill>
                            <a:schemeClr val="tx1"/>
                          </a:solidFill>
                        </a:rPr>
                        <a:t> de la Conférence mondiale de développement des télécommunications (CMDT) et au </a:t>
                      </a:r>
                      <a:r>
                        <a:rPr lang="fr-FR" sz="1400" b="1" strike="noStrike" dirty="0" smtClean="0">
                          <a:solidFill>
                            <a:schemeClr val="tx1"/>
                          </a:solidFill>
                        </a:rPr>
                        <a:t>Plan d'action </a:t>
                      </a:r>
                      <a:r>
                        <a:rPr lang="fr-FR" sz="1400" strike="noStrike" dirty="0" smtClean="0">
                          <a:solidFill>
                            <a:schemeClr val="tx1"/>
                          </a:solidFill>
                        </a:rPr>
                        <a:t>de la CMDT</a:t>
                      </a:r>
                    </a:p>
                    <a:p>
                      <a:endParaRPr lang="en-GB" sz="1400" strike="noStrike" dirty="0" smtClean="0">
                        <a:solidFill>
                          <a:schemeClr val="tx1"/>
                        </a:solidFill>
                      </a:endParaRPr>
                    </a:p>
                    <a:p>
                      <a:r>
                        <a:rPr lang="en-GB" sz="1400" strike="noStrike" dirty="0" smtClean="0">
                          <a:solidFill>
                            <a:schemeClr val="tx1"/>
                          </a:solidFill>
                        </a:rPr>
                        <a:t>D.1-2: </a:t>
                      </a:r>
                      <a:r>
                        <a:rPr lang="fr-FR" sz="1400" strike="noStrike" dirty="0" err="1" smtClean="0">
                          <a:solidFill>
                            <a:schemeClr val="tx1"/>
                          </a:solidFill>
                        </a:rPr>
                        <a:t>Evaluation</a:t>
                      </a:r>
                      <a:r>
                        <a:rPr lang="fr-FR" sz="1400" strike="noStrike" dirty="0" smtClean="0">
                          <a:solidFill>
                            <a:schemeClr val="tx1"/>
                          </a:solidFill>
                        </a:rPr>
                        <a:t> de la mise en </a:t>
                      </a:r>
                      <a:r>
                        <a:rPr lang="fr-FR" sz="1400" strike="noStrike" dirty="0" err="1" smtClean="0">
                          <a:solidFill>
                            <a:schemeClr val="tx1"/>
                          </a:solidFill>
                        </a:rPr>
                        <a:t>oeuvre</a:t>
                      </a:r>
                      <a:r>
                        <a:rPr lang="fr-FR" sz="1400" strike="noStrike" dirty="0" smtClean="0">
                          <a:solidFill>
                            <a:schemeClr val="tx1"/>
                          </a:solidFill>
                        </a:rPr>
                        <a:t> du </a:t>
                      </a:r>
                      <a:r>
                        <a:rPr lang="fr-FR" sz="1400" b="1" strike="noStrike" dirty="0" smtClean="0">
                          <a:solidFill>
                            <a:schemeClr val="tx1"/>
                          </a:solidFill>
                        </a:rPr>
                        <a:t>Plan d'action </a:t>
                      </a:r>
                      <a:r>
                        <a:rPr lang="fr-FR" sz="1400" strike="noStrike" dirty="0" smtClean="0">
                          <a:solidFill>
                            <a:schemeClr val="tx1"/>
                          </a:solidFill>
                        </a:rPr>
                        <a:t>et du </a:t>
                      </a:r>
                      <a:r>
                        <a:rPr lang="fr-FR" sz="1400" b="1" strike="noStrike" dirty="0" smtClean="0">
                          <a:solidFill>
                            <a:schemeClr val="tx1"/>
                          </a:solidFill>
                        </a:rPr>
                        <a:t>plan d'action du SMSI</a:t>
                      </a:r>
                    </a:p>
                    <a:p>
                      <a:endParaRPr lang="en-GB" sz="1400" strike="noStrike" dirty="0" smtClean="0">
                        <a:solidFill>
                          <a:schemeClr val="tx1"/>
                        </a:solidFill>
                      </a:endParaRPr>
                    </a:p>
                    <a:p>
                      <a:r>
                        <a:rPr lang="en-GB" sz="1400" strike="noStrike" dirty="0" smtClean="0">
                          <a:solidFill>
                            <a:schemeClr val="tx1"/>
                          </a:solidFill>
                        </a:rPr>
                        <a:t>D.1-3: </a:t>
                      </a:r>
                      <a:r>
                        <a:rPr lang="fr-FR" sz="1400" strike="noStrike" dirty="0" smtClean="0">
                          <a:solidFill>
                            <a:schemeClr val="tx1"/>
                          </a:solidFill>
                        </a:rPr>
                        <a:t>Renforcement de </a:t>
                      </a:r>
                      <a:r>
                        <a:rPr lang="fr-FR" sz="1400" b="0" strike="noStrike" dirty="0" smtClean="0">
                          <a:solidFill>
                            <a:schemeClr val="tx1"/>
                          </a:solidFill>
                        </a:rPr>
                        <a:t>l'</a:t>
                      </a:r>
                      <a:r>
                        <a:rPr lang="fr-FR" sz="1400" b="1" strike="noStrike" dirty="0" smtClean="0">
                          <a:solidFill>
                            <a:schemeClr val="tx1"/>
                          </a:solidFill>
                        </a:rPr>
                        <a:t>échange de connaissances, du dialogue</a:t>
                      </a:r>
                      <a:r>
                        <a:rPr lang="fr-FR" sz="1400" strike="noStrike" dirty="0" smtClean="0">
                          <a:solidFill>
                            <a:schemeClr val="tx1"/>
                          </a:solidFill>
                        </a:rPr>
                        <a:t> et des </a:t>
                      </a:r>
                      <a:r>
                        <a:rPr lang="fr-FR" sz="1400" b="1" strike="noStrike" dirty="0" smtClean="0">
                          <a:solidFill>
                            <a:schemeClr val="tx1"/>
                          </a:solidFill>
                        </a:rPr>
                        <a:t>partenariats</a:t>
                      </a:r>
                      <a:r>
                        <a:rPr lang="fr-FR" sz="1400" strike="noStrike" dirty="0" smtClean="0">
                          <a:solidFill>
                            <a:schemeClr val="tx1"/>
                          </a:solidFill>
                        </a:rPr>
                        <a:t> entre les </a:t>
                      </a:r>
                      <a:r>
                        <a:rPr lang="fr-FR" sz="1400" strike="noStrike" dirty="0" err="1" smtClean="0">
                          <a:solidFill>
                            <a:schemeClr val="tx1"/>
                          </a:solidFill>
                        </a:rPr>
                        <a:t>Etats</a:t>
                      </a:r>
                      <a:r>
                        <a:rPr lang="fr-FR" sz="1400" strike="noStrike" dirty="0" smtClean="0">
                          <a:solidFill>
                            <a:schemeClr val="tx1"/>
                          </a:solidFill>
                        </a:rPr>
                        <a:t> Membres, les Membres de Secteur, les Associés et les établissements universitaires et d'autres parties prenantes participant aux travaux du Secteur concernant les questions de télécommunication/TIC</a:t>
                      </a:r>
                      <a:endParaRPr lang="en-GB" sz="1400" strike="noStrike" dirty="0">
                        <a:solidFill>
                          <a:schemeClr val="tx1"/>
                        </a:solidFill>
                      </a:endParaRPr>
                    </a:p>
                  </a:txBody>
                  <a:tcPr marL="33854" marR="33854" marT="0" marB="0"/>
                </a:tc>
                <a:tc>
                  <a:txBody>
                    <a:bodyPr/>
                    <a:lstStyle/>
                    <a:p>
                      <a:r>
                        <a:rPr lang="en-GB" sz="1400" strike="noStrike" dirty="0" smtClean="0">
                          <a:solidFill>
                            <a:schemeClr val="tx1"/>
                          </a:solidFill>
                        </a:rPr>
                        <a:t>D.1-1 </a:t>
                      </a:r>
                      <a:r>
                        <a:rPr lang="fr-FR" sz="1400" strike="noStrike" dirty="0" smtClean="0">
                          <a:solidFill>
                            <a:schemeClr val="tx1"/>
                          </a:solidFill>
                        </a:rPr>
                        <a:t>Conférence mondiale de développement des télécommunications (</a:t>
                      </a:r>
                      <a:r>
                        <a:rPr lang="fr-FR" sz="1400" b="1" strike="noStrike" dirty="0" smtClean="0">
                          <a:solidFill>
                            <a:schemeClr val="tx1"/>
                          </a:solidFill>
                        </a:rPr>
                        <a:t>CMDT</a:t>
                      </a:r>
                      <a:r>
                        <a:rPr lang="fr-FR" sz="1400" strike="noStrike" dirty="0" smtClean="0">
                          <a:solidFill>
                            <a:schemeClr val="tx1"/>
                          </a:solidFill>
                        </a:rPr>
                        <a:t>) et rapport final de la CMDT</a:t>
                      </a:r>
                      <a:endParaRPr lang="en-GB" sz="1400" strike="noStrike" dirty="0" smtClean="0">
                        <a:solidFill>
                          <a:schemeClr val="tx1"/>
                        </a:solidFill>
                      </a:endParaRPr>
                    </a:p>
                    <a:p>
                      <a:endParaRPr lang="en-GB" sz="1400" strike="noStrike" dirty="0" smtClean="0">
                        <a:solidFill>
                          <a:schemeClr val="tx1"/>
                        </a:solidFill>
                      </a:endParaRPr>
                    </a:p>
                    <a:p>
                      <a:r>
                        <a:rPr lang="en-GB" sz="1400" strike="noStrike" dirty="0" smtClean="0">
                          <a:solidFill>
                            <a:schemeClr val="tx1"/>
                          </a:solidFill>
                        </a:rPr>
                        <a:t>D.1-2 </a:t>
                      </a:r>
                      <a:r>
                        <a:rPr lang="fr-FR" sz="1400" strike="noStrike" dirty="0" smtClean="0">
                          <a:solidFill>
                            <a:schemeClr val="tx1"/>
                          </a:solidFill>
                        </a:rPr>
                        <a:t>Réunions préparatoires régionales (</a:t>
                      </a:r>
                      <a:r>
                        <a:rPr lang="fr-FR" sz="1400" b="1" strike="noStrike" dirty="0" smtClean="0">
                          <a:solidFill>
                            <a:schemeClr val="tx1"/>
                          </a:solidFill>
                        </a:rPr>
                        <a:t>RPM</a:t>
                      </a:r>
                      <a:r>
                        <a:rPr lang="fr-FR" sz="1400" strike="noStrike" dirty="0" smtClean="0">
                          <a:solidFill>
                            <a:schemeClr val="tx1"/>
                          </a:solidFill>
                        </a:rPr>
                        <a:t>) et rapports finals des RPM</a:t>
                      </a:r>
                      <a:endParaRPr lang="en-GB" sz="1400" strike="noStrike" dirty="0" smtClean="0">
                        <a:solidFill>
                          <a:schemeClr val="tx1"/>
                        </a:solidFill>
                      </a:endParaRPr>
                    </a:p>
                    <a:p>
                      <a:endParaRPr lang="en-GB" sz="1400" strike="noStrike" dirty="0" smtClean="0">
                        <a:solidFill>
                          <a:schemeClr val="tx1"/>
                        </a:solidFill>
                      </a:endParaRPr>
                    </a:p>
                    <a:p>
                      <a:r>
                        <a:rPr lang="en-GB" sz="1400" strike="noStrike" dirty="0" smtClean="0">
                          <a:solidFill>
                            <a:schemeClr val="tx1"/>
                          </a:solidFill>
                        </a:rPr>
                        <a:t>D.1-3 </a:t>
                      </a:r>
                      <a:r>
                        <a:rPr lang="fr-FR" sz="1400" strike="noStrike" dirty="0" smtClean="0">
                          <a:solidFill>
                            <a:schemeClr val="tx1"/>
                          </a:solidFill>
                        </a:rPr>
                        <a:t>Groupe consultatif pour le développement des télécommunications (</a:t>
                      </a:r>
                      <a:r>
                        <a:rPr lang="fr-FR" sz="1400" b="1" strike="noStrike" dirty="0" smtClean="0">
                          <a:solidFill>
                            <a:schemeClr val="tx1"/>
                          </a:solidFill>
                        </a:rPr>
                        <a:t>GCDT</a:t>
                      </a:r>
                      <a:r>
                        <a:rPr lang="fr-FR" sz="1400" strike="noStrike" dirty="0" smtClean="0">
                          <a:solidFill>
                            <a:schemeClr val="tx1"/>
                          </a:solidFill>
                        </a:rPr>
                        <a:t>) et rapports du GCDT à l'intention du Directeur du BDT et de la CMDT</a:t>
                      </a:r>
                      <a:r>
                        <a:rPr lang="en-GB" sz="1400" strike="noStrike" dirty="0" smtClean="0">
                          <a:solidFill>
                            <a:schemeClr val="tx1"/>
                          </a:solidFill>
                        </a:rPr>
                        <a:t>  </a:t>
                      </a:r>
                    </a:p>
                    <a:p>
                      <a:endParaRPr lang="en-GB" sz="1400" strike="noStrike" dirty="0" smtClean="0">
                        <a:solidFill>
                          <a:schemeClr val="tx1"/>
                        </a:solidFill>
                      </a:endParaRPr>
                    </a:p>
                    <a:p>
                      <a:r>
                        <a:rPr lang="en-GB" sz="1400" strike="noStrike" dirty="0" smtClean="0">
                          <a:solidFill>
                            <a:schemeClr val="tx1"/>
                          </a:solidFill>
                        </a:rPr>
                        <a:t>D.1-4 </a:t>
                      </a:r>
                      <a:r>
                        <a:rPr lang="fr-FR" sz="1400" b="1" strike="noStrike" dirty="0" smtClean="0">
                          <a:solidFill>
                            <a:schemeClr val="tx1"/>
                          </a:solidFill>
                        </a:rPr>
                        <a:t>Commissions d'études </a:t>
                      </a:r>
                      <a:r>
                        <a:rPr lang="fr-FR" sz="1400" strike="noStrike" dirty="0" smtClean="0">
                          <a:solidFill>
                            <a:schemeClr val="tx1"/>
                          </a:solidFill>
                        </a:rPr>
                        <a:t>et lignes directrices, recommandations et rapports des Commissions d'études</a:t>
                      </a:r>
                      <a:r>
                        <a:rPr lang="en-GB" sz="1400" strike="noStrike" dirty="0" smtClean="0">
                          <a:solidFill>
                            <a:schemeClr val="tx1"/>
                          </a:solidFill>
                        </a:rPr>
                        <a:t> </a:t>
                      </a:r>
                    </a:p>
                    <a:p>
                      <a:endParaRPr lang="en-GB" sz="1400" strike="noStrike" dirty="0" smtClean="0">
                        <a:solidFill>
                          <a:schemeClr val="tx1"/>
                        </a:solidFill>
                      </a:endParaRPr>
                    </a:p>
                    <a:p>
                      <a:r>
                        <a:rPr lang="en-GB" sz="1400" strike="noStrike" dirty="0" smtClean="0">
                          <a:solidFill>
                            <a:schemeClr val="tx1"/>
                          </a:solidFill>
                        </a:rPr>
                        <a:t>D.1-5 </a:t>
                      </a:r>
                      <a:r>
                        <a:rPr lang="fr-FR" sz="1400" strike="noStrike" dirty="0" smtClean="0">
                          <a:solidFill>
                            <a:schemeClr val="tx1"/>
                          </a:solidFill>
                        </a:rPr>
                        <a:t>Plates-formes pour la coordination régionale, y compris les Forums régionaux de développement (</a:t>
                      </a:r>
                      <a:r>
                        <a:rPr lang="fr-FR" sz="1400" b="1" strike="noStrike" dirty="0" smtClean="0">
                          <a:solidFill>
                            <a:schemeClr val="tx1"/>
                          </a:solidFill>
                        </a:rPr>
                        <a:t>RDF</a:t>
                      </a:r>
                      <a:r>
                        <a:rPr lang="fr-FR" sz="1400" strike="noStrike" dirty="0" smtClean="0">
                          <a:solidFill>
                            <a:schemeClr val="tx1"/>
                          </a:solidFill>
                        </a:rPr>
                        <a:t>) </a:t>
                      </a:r>
                      <a:r>
                        <a:rPr lang="en-GB" sz="1400" strike="noStrike" dirty="0" smtClean="0">
                          <a:solidFill>
                            <a:schemeClr val="tx1"/>
                          </a:solidFill>
                        </a:rPr>
                        <a:t>[New]</a:t>
                      </a:r>
                    </a:p>
                    <a:p>
                      <a:endParaRPr lang="en-GB" sz="1400" strike="noStrike" dirty="0" smtClean="0">
                        <a:solidFill>
                          <a:schemeClr val="tx1"/>
                        </a:solidFill>
                      </a:endParaRPr>
                    </a:p>
                    <a:p>
                      <a:r>
                        <a:rPr lang="en-GB" sz="1400" strike="noStrike" dirty="0" smtClean="0">
                          <a:solidFill>
                            <a:schemeClr val="tx1"/>
                          </a:solidFill>
                        </a:rPr>
                        <a:t>D.1-6: </a:t>
                      </a:r>
                      <a:r>
                        <a:rPr lang="fr-FR" sz="1400" strike="noStrike" dirty="0" smtClean="0">
                          <a:solidFill>
                            <a:schemeClr val="tx1"/>
                          </a:solidFill>
                        </a:rPr>
                        <a:t>Plates-formes pour les </a:t>
                      </a:r>
                      <a:r>
                        <a:rPr lang="fr-FR" sz="1400" b="1" strike="noStrike" dirty="0" smtClean="0">
                          <a:solidFill>
                            <a:schemeClr val="tx1"/>
                          </a:solidFill>
                        </a:rPr>
                        <a:t>partenariats</a:t>
                      </a:r>
                      <a:r>
                        <a:rPr lang="fr-FR" sz="1400" strike="noStrike" dirty="0" smtClean="0">
                          <a:solidFill>
                            <a:schemeClr val="tx1"/>
                          </a:solidFill>
                        </a:rPr>
                        <a:t>, produits et services</a:t>
                      </a:r>
                      <a:r>
                        <a:rPr lang="en-GB" sz="1400" strike="noStrike" dirty="0" smtClean="0">
                          <a:solidFill>
                            <a:schemeClr val="tx1"/>
                          </a:solidFill>
                        </a:rPr>
                        <a:t> </a:t>
                      </a:r>
                      <a:endParaRPr lang="en-GB" sz="1400" strike="noStrike" dirty="0">
                        <a:solidFill>
                          <a:schemeClr val="tx1"/>
                        </a:solidFill>
                      </a:endParaRPr>
                    </a:p>
                  </a:txBody>
                  <a:tcPr marL="33854" marR="33854" marT="0" marB="0"/>
                </a:tc>
              </a:tr>
            </a:tbl>
          </a:graphicData>
        </a:graphic>
      </p:graphicFrame>
    </p:spTree>
    <p:extLst>
      <p:ext uri="{BB962C8B-B14F-4D97-AF65-F5344CB8AC3E}">
        <p14:creationId xmlns:p14="http://schemas.microsoft.com/office/powerpoint/2010/main" val="349413920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3528" y="189838"/>
            <a:ext cx="8352928" cy="818362"/>
          </a:xfrm>
        </p:spPr>
        <p:txBody>
          <a:bodyPr>
            <a:noAutofit/>
          </a:bodyPr>
          <a:lstStyle/>
          <a:p>
            <a:r>
              <a:rPr lang="en-US" sz="2200" dirty="0" smtClean="0"/>
              <a:t>D.2 (</a:t>
            </a:r>
            <a:r>
              <a:rPr lang="fr-FR" sz="2200" b="1" dirty="0">
                <a:solidFill>
                  <a:schemeClr val="tx1"/>
                </a:solidFill>
                <a:ea typeface="Times New Roman" panose="02020603050405020304" pitchFamily="18" charset="0"/>
                <a:cs typeface="Times New Roman" panose="02020603050405020304" pitchFamily="18" charset="0"/>
              </a:rPr>
              <a:t>Infrastructure moderne et sûre </a:t>
            </a:r>
            <a:r>
              <a:rPr lang="fr-FR" sz="2200" dirty="0">
                <a:solidFill>
                  <a:schemeClr val="tx1"/>
                </a:solidFill>
                <a:ea typeface="Times New Roman" panose="02020603050405020304" pitchFamily="18" charset="0"/>
                <a:cs typeface="Times New Roman" panose="02020603050405020304" pitchFamily="18" charset="0"/>
              </a:rPr>
              <a:t>pour les télécommunications/TIC</a:t>
            </a:r>
            <a:r>
              <a:rPr lang="en-US" sz="2200" dirty="0" smtClean="0"/>
              <a:t>)</a:t>
            </a:r>
            <a:endParaRPr lang="en-US" sz="2200" dirty="0"/>
          </a:p>
        </p:txBody>
      </p:sp>
      <p:sp>
        <p:nvSpPr>
          <p:cNvPr id="3" name="Slide Number Placeholder 2"/>
          <p:cNvSpPr>
            <a:spLocks noGrp="1"/>
          </p:cNvSpPr>
          <p:nvPr>
            <p:ph type="sldNum" sz="quarter" idx="11"/>
          </p:nvPr>
        </p:nvSpPr>
        <p:spPr/>
        <p:txBody>
          <a:bodyPr>
            <a:normAutofit fontScale="85000" lnSpcReduction="20000"/>
          </a:bodyPr>
          <a:lstStyle/>
          <a:p>
            <a:pPr marL="0" marR="0" lvl="0" indent="0" algn="ctr" rtl="0">
              <a:spcBef>
                <a:spcPts val="0"/>
              </a:spcBef>
              <a:buSzPct val="25000"/>
              <a:buNone/>
            </a:pPr>
            <a:fld id="{00000000-1234-1234-1234-123412341234}" type="slidenum">
              <a:rPr lang="en-US" sz="1400" b="1" i="0" u="none" strike="noStrike" cap="none" smtClean="0">
                <a:solidFill>
                  <a:srgbClr val="FFFFFF"/>
                </a:solidFill>
                <a:latin typeface="Calibri"/>
                <a:ea typeface="Calibri"/>
                <a:cs typeface="Calibri"/>
                <a:sym typeface="Calibri"/>
              </a:rPr>
              <a:t>51</a:t>
            </a:fld>
            <a:endParaRPr lang="en-US" sz="1400" b="1" i="0" u="none" strike="noStrike" cap="none" dirty="0">
              <a:solidFill>
                <a:srgbClr val="FFFFFF"/>
              </a:solidFill>
              <a:latin typeface="Calibri"/>
              <a:ea typeface="Calibri"/>
              <a:cs typeface="Calibri"/>
              <a:sym typeface="Calibri"/>
            </a:endParaRPr>
          </a:p>
        </p:txBody>
      </p:sp>
      <p:graphicFrame>
        <p:nvGraphicFramePr>
          <p:cNvPr id="7" name="Table 6"/>
          <p:cNvGraphicFramePr>
            <a:graphicFrameLocks noGrp="1"/>
          </p:cNvGraphicFramePr>
          <p:nvPr>
            <p:extLst>
              <p:ext uri="{D42A27DB-BD31-4B8C-83A1-F6EECF244321}">
                <p14:modId xmlns:p14="http://schemas.microsoft.com/office/powerpoint/2010/main" val="3112382742"/>
              </p:ext>
            </p:extLst>
          </p:nvPr>
        </p:nvGraphicFramePr>
        <p:xfrm>
          <a:off x="574576" y="1556792"/>
          <a:ext cx="7994848" cy="5112568"/>
        </p:xfrm>
        <a:graphic>
          <a:graphicData uri="http://schemas.openxmlformats.org/drawingml/2006/table">
            <a:tbl>
              <a:tblPr firstRow="1" bandRow="1">
                <a:tableStyleId>{3B4B98B0-60AC-42C2-AFA5-B58CD77FA1E5}</a:tableStyleId>
              </a:tblPr>
              <a:tblGrid>
                <a:gridCol w="1943383"/>
                <a:gridCol w="3361026"/>
                <a:gridCol w="2690439"/>
              </a:tblGrid>
              <a:tr h="293018">
                <a:tc>
                  <a:txBody>
                    <a:bodyPr/>
                    <a:lstStyle/>
                    <a:p>
                      <a:pPr algn="ctr" hangingPunct="0">
                        <a:spcBef>
                          <a:spcPts val="400"/>
                        </a:spcBef>
                        <a:spcAft>
                          <a:spcPts val="400"/>
                        </a:spcAft>
                      </a:pPr>
                      <a:r>
                        <a:rPr lang="en-GB" sz="1400" dirty="0" err="1" smtClean="0">
                          <a:effectLst/>
                        </a:rPr>
                        <a:t>Objectifs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algn="ctr" hangingPunct="0">
                        <a:spcBef>
                          <a:spcPts val="400"/>
                        </a:spcBef>
                        <a:spcAft>
                          <a:spcPts val="400"/>
                        </a:spcAft>
                      </a:pPr>
                      <a:r>
                        <a:rPr lang="en-GB" sz="1400" dirty="0" err="1" smtClean="0">
                          <a:effectLst/>
                        </a:rPr>
                        <a:t>Résultats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algn="ctr" hangingPunct="0">
                        <a:spcBef>
                          <a:spcPts val="400"/>
                        </a:spcBef>
                        <a:spcAft>
                          <a:spcPts val="400"/>
                        </a:spcAft>
                      </a:pPr>
                      <a:r>
                        <a:rPr lang="en-GB" sz="1400" dirty="0" err="1" smtClean="0">
                          <a:effectLst/>
                        </a:rPr>
                        <a:t>Produits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r>
              <a:tr h="4819550">
                <a:tc>
                  <a:txBody>
                    <a:bodyPr/>
                    <a:lstStyle/>
                    <a:p>
                      <a:pPr marL="0" marR="0" lvl="0" indent="0" algn="l" defTabSz="914400" rtl="0" eaLnBrk="1" fontAlgn="auto" latinLnBrk="0" hangingPunct="0">
                        <a:lnSpc>
                          <a:spcPct val="100000"/>
                        </a:lnSpc>
                        <a:spcBef>
                          <a:spcPts val="300"/>
                        </a:spcBef>
                        <a:spcAft>
                          <a:spcPts val="300"/>
                        </a:spcAft>
                        <a:buClrTx/>
                        <a:buSzTx/>
                        <a:buFontTx/>
                        <a:buNone/>
                        <a:tabLst/>
                        <a:defRPr/>
                      </a:pPr>
                      <a:r>
                        <a:rPr lang="en-US" sz="1400" strike="noStrike" dirty="0" smtClean="0">
                          <a:solidFill>
                            <a:schemeClr val="tx1"/>
                          </a:solidFill>
                          <a:effectLst/>
                          <a:latin typeface="+mn-lt"/>
                          <a:ea typeface="Times New Roman" panose="02020603050405020304" pitchFamily="18" charset="0"/>
                          <a:cs typeface="Times New Roman" panose="02020603050405020304" pitchFamily="18" charset="0"/>
                        </a:rPr>
                        <a:t>D.2 </a:t>
                      </a:r>
                      <a:r>
                        <a:rPr lang="fr-FR" sz="1400" b="1" strike="noStrike" dirty="0" smtClean="0">
                          <a:solidFill>
                            <a:schemeClr val="tx1"/>
                          </a:solidFill>
                          <a:effectLst/>
                          <a:latin typeface="+mn-lt"/>
                          <a:ea typeface="Times New Roman" panose="02020603050405020304" pitchFamily="18" charset="0"/>
                          <a:cs typeface="Times New Roman" panose="02020603050405020304" pitchFamily="18" charset="0"/>
                        </a:rPr>
                        <a:t>Infrastructure moderne et sûre </a:t>
                      </a:r>
                      <a:r>
                        <a:rPr lang="fr-FR" sz="1400" b="0" strike="noStrike" dirty="0" smtClean="0">
                          <a:solidFill>
                            <a:schemeClr val="tx1"/>
                          </a:solidFill>
                          <a:effectLst/>
                          <a:latin typeface="+mn-lt"/>
                          <a:ea typeface="Times New Roman" panose="02020603050405020304" pitchFamily="18" charset="0"/>
                          <a:cs typeface="Times New Roman" panose="02020603050405020304" pitchFamily="18" charset="0"/>
                        </a:rPr>
                        <a:t>pour les télécommunications/TIC: Promouvoir le développement d'infrastructures et de services, et notamment établir la confiance et la sécurité dans l'utilisation des télécommunications/TIC</a:t>
                      </a:r>
                      <a:endParaRPr lang="en-US" sz="1400" b="0" strike="noStrike" dirty="0" smtClean="0">
                        <a:solidFill>
                          <a:schemeClr val="tx1"/>
                        </a:solidFill>
                        <a:effectLst/>
                        <a:latin typeface="+mn-lt"/>
                        <a:ea typeface="Times New Roman" panose="02020603050405020304" pitchFamily="18" charset="0"/>
                        <a:cs typeface="Times New Roman" panose="02020603050405020304" pitchFamily="18" charset="0"/>
                      </a:endParaRPr>
                    </a:p>
                  </a:txBody>
                  <a:tcPr marL="33854" marR="33854" marT="0" marB="0"/>
                </a:tc>
                <a:tc>
                  <a:txBody>
                    <a:bodyPr/>
                    <a:lstStyle/>
                    <a:p>
                      <a:r>
                        <a:rPr lang="en-GB" sz="1400" strike="noStrike" dirty="0" smtClean="0">
                          <a:solidFill>
                            <a:schemeClr val="tx1"/>
                          </a:solidFill>
                          <a:latin typeface="+mn-lt"/>
                        </a:rPr>
                        <a:t>D.2-1: </a:t>
                      </a:r>
                      <a:r>
                        <a:rPr lang="fr-FR" sz="1400" strike="noStrike" dirty="0" smtClean="0">
                          <a:solidFill>
                            <a:schemeClr val="tx1"/>
                          </a:solidFill>
                          <a:latin typeface="+mn-lt"/>
                        </a:rPr>
                        <a:t>Renforcement de la capacité des membres de l'UIT de fournir des infrastructures et des services de télécommunication/TIC robustes, y compris en ce qui concerne </a:t>
                      </a:r>
                      <a:r>
                        <a:rPr lang="fr-FR" sz="1400" b="1" strike="noStrike" dirty="0" smtClean="0">
                          <a:solidFill>
                            <a:schemeClr val="tx1"/>
                          </a:solidFill>
                          <a:latin typeface="+mn-lt"/>
                        </a:rPr>
                        <a:t>le large bande et la radiodiffusion, la réduction de l'écart en matière de normalisation, la conformité, l'interopérabilité et la gestion du spectre</a:t>
                      </a:r>
                      <a:endParaRPr lang="en-GB" sz="1400" b="1" strike="noStrike" dirty="0" smtClean="0">
                        <a:solidFill>
                          <a:schemeClr val="tx1"/>
                        </a:solidFill>
                        <a:latin typeface="+mn-lt"/>
                      </a:endParaRPr>
                    </a:p>
                    <a:p>
                      <a:endParaRPr lang="en-GB" sz="1400" strike="noStrike" dirty="0" smtClean="0">
                        <a:solidFill>
                          <a:schemeClr val="tx1"/>
                        </a:solidFill>
                        <a:latin typeface="+mn-lt"/>
                      </a:endParaRPr>
                    </a:p>
                    <a:p>
                      <a:r>
                        <a:rPr lang="en-GB" sz="1400" strike="noStrike" dirty="0" smtClean="0">
                          <a:solidFill>
                            <a:schemeClr val="tx1"/>
                          </a:solidFill>
                          <a:latin typeface="+mn-lt"/>
                        </a:rPr>
                        <a:t>D.2-2: </a:t>
                      </a:r>
                      <a:r>
                        <a:rPr lang="fr-FR" sz="1400" strike="noStrike" dirty="0" smtClean="0">
                          <a:solidFill>
                            <a:schemeClr val="tx1"/>
                          </a:solidFill>
                          <a:latin typeface="+mn-lt"/>
                        </a:rPr>
                        <a:t>Renforcement de la capacité des membres de l'UIT de </a:t>
                      </a:r>
                      <a:r>
                        <a:rPr lang="fr-FR" sz="1400" b="1" strike="noStrike" dirty="0" smtClean="0">
                          <a:solidFill>
                            <a:schemeClr val="tx1"/>
                          </a:solidFill>
                          <a:latin typeface="+mn-lt"/>
                        </a:rPr>
                        <a:t>lutter efficacement contre les </a:t>
                      </a:r>
                      <a:r>
                        <a:rPr lang="fr-FR" sz="1400" b="1" strike="noStrike" dirty="0" err="1" smtClean="0">
                          <a:solidFill>
                            <a:schemeClr val="tx1"/>
                          </a:solidFill>
                          <a:latin typeface="+mn-lt"/>
                        </a:rPr>
                        <a:t>cybermenaces</a:t>
                      </a:r>
                      <a:r>
                        <a:rPr lang="fr-FR" sz="1400" strike="noStrike" dirty="0" smtClean="0">
                          <a:solidFill>
                            <a:schemeClr val="tx1"/>
                          </a:solidFill>
                          <a:latin typeface="+mn-lt"/>
                        </a:rPr>
                        <a:t>, d'élaborer des </a:t>
                      </a:r>
                      <a:r>
                        <a:rPr lang="fr-FR" sz="1400" b="1" strike="noStrike" dirty="0" smtClean="0">
                          <a:solidFill>
                            <a:schemeClr val="tx1"/>
                          </a:solidFill>
                          <a:latin typeface="+mn-lt"/>
                        </a:rPr>
                        <a:t>stratégies</a:t>
                      </a:r>
                      <a:r>
                        <a:rPr lang="fr-FR" sz="1400" strike="noStrike" dirty="0" smtClean="0">
                          <a:solidFill>
                            <a:schemeClr val="tx1"/>
                          </a:solidFill>
                          <a:latin typeface="+mn-lt"/>
                        </a:rPr>
                        <a:t> et de se doter des </a:t>
                      </a:r>
                      <a:r>
                        <a:rPr lang="fr-FR" sz="1400" b="1" strike="noStrike" dirty="0" smtClean="0">
                          <a:solidFill>
                            <a:schemeClr val="tx1"/>
                          </a:solidFill>
                          <a:latin typeface="+mn-lt"/>
                        </a:rPr>
                        <a:t>capacités</a:t>
                      </a:r>
                      <a:r>
                        <a:rPr lang="fr-FR" sz="1400" strike="noStrike" dirty="0" smtClean="0">
                          <a:solidFill>
                            <a:schemeClr val="tx1"/>
                          </a:solidFill>
                          <a:latin typeface="+mn-lt"/>
                        </a:rPr>
                        <a:t> </a:t>
                      </a:r>
                      <a:r>
                        <a:rPr lang="fr-FR" sz="1400" b="1" strike="noStrike" dirty="0" smtClean="0">
                          <a:solidFill>
                            <a:schemeClr val="tx1"/>
                          </a:solidFill>
                          <a:latin typeface="+mn-lt"/>
                        </a:rPr>
                        <a:t>nécessaires</a:t>
                      </a:r>
                      <a:r>
                        <a:rPr lang="fr-FR" sz="1400" strike="noStrike" dirty="0" smtClean="0">
                          <a:solidFill>
                            <a:schemeClr val="tx1"/>
                          </a:solidFill>
                          <a:latin typeface="+mn-lt"/>
                        </a:rPr>
                        <a:t> </a:t>
                      </a:r>
                      <a:r>
                        <a:rPr lang="fr-FR" sz="1400" b="1" strike="noStrike" dirty="0" smtClean="0">
                          <a:solidFill>
                            <a:schemeClr val="tx1"/>
                          </a:solidFill>
                          <a:latin typeface="+mn-lt"/>
                        </a:rPr>
                        <a:t>au</a:t>
                      </a:r>
                      <a:r>
                        <a:rPr lang="fr-FR" sz="1400" strike="noStrike" dirty="0" smtClean="0">
                          <a:solidFill>
                            <a:schemeClr val="tx1"/>
                          </a:solidFill>
                          <a:latin typeface="+mn-lt"/>
                        </a:rPr>
                        <a:t> </a:t>
                      </a:r>
                      <a:r>
                        <a:rPr lang="fr-FR" sz="1400" b="1" strike="noStrike" dirty="0" smtClean="0">
                          <a:solidFill>
                            <a:schemeClr val="tx1"/>
                          </a:solidFill>
                          <a:latin typeface="+mn-lt"/>
                        </a:rPr>
                        <a:t>niveau</a:t>
                      </a:r>
                      <a:r>
                        <a:rPr lang="fr-FR" sz="1400" strike="noStrike" dirty="0" smtClean="0">
                          <a:solidFill>
                            <a:schemeClr val="tx1"/>
                          </a:solidFill>
                          <a:latin typeface="+mn-lt"/>
                        </a:rPr>
                        <a:t> </a:t>
                      </a:r>
                      <a:r>
                        <a:rPr lang="fr-FR" sz="1400" b="1" strike="noStrike" dirty="0" smtClean="0">
                          <a:solidFill>
                            <a:schemeClr val="tx1"/>
                          </a:solidFill>
                          <a:latin typeface="+mn-lt"/>
                        </a:rPr>
                        <a:t>national</a:t>
                      </a:r>
                      <a:r>
                        <a:rPr lang="fr-FR" sz="1400" strike="noStrike" dirty="0" smtClean="0">
                          <a:solidFill>
                            <a:schemeClr val="tx1"/>
                          </a:solidFill>
                          <a:latin typeface="+mn-lt"/>
                        </a:rPr>
                        <a:t> </a:t>
                      </a:r>
                      <a:r>
                        <a:rPr lang="fr-FR" sz="1400" b="1" strike="noStrike" dirty="0" smtClean="0">
                          <a:solidFill>
                            <a:schemeClr val="tx1"/>
                          </a:solidFill>
                          <a:latin typeface="+mn-lt"/>
                        </a:rPr>
                        <a:t>en</a:t>
                      </a:r>
                      <a:r>
                        <a:rPr lang="fr-FR" sz="1400" strike="noStrike" dirty="0" smtClean="0">
                          <a:solidFill>
                            <a:schemeClr val="tx1"/>
                          </a:solidFill>
                          <a:latin typeface="+mn-lt"/>
                        </a:rPr>
                        <a:t> </a:t>
                      </a:r>
                      <a:r>
                        <a:rPr lang="fr-FR" sz="1400" b="1" strike="noStrike" dirty="0" smtClean="0">
                          <a:solidFill>
                            <a:schemeClr val="tx1"/>
                          </a:solidFill>
                          <a:latin typeface="+mn-lt"/>
                        </a:rPr>
                        <a:t>matière</a:t>
                      </a:r>
                      <a:r>
                        <a:rPr lang="fr-FR" sz="1400" strike="noStrike" dirty="0" smtClean="0">
                          <a:solidFill>
                            <a:schemeClr val="tx1"/>
                          </a:solidFill>
                          <a:latin typeface="+mn-lt"/>
                        </a:rPr>
                        <a:t> </a:t>
                      </a:r>
                      <a:r>
                        <a:rPr lang="fr-FR" sz="1400" b="1" strike="noStrike" dirty="0" smtClean="0">
                          <a:solidFill>
                            <a:schemeClr val="tx1"/>
                          </a:solidFill>
                          <a:latin typeface="+mn-lt"/>
                        </a:rPr>
                        <a:t>de</a:t>
                      </a:r>
                      <a:r>
                        <a:rPr lang="fr-FR" sz="1400" strike="noStrike" dirty="0" smtClean="0">
                          <a:solidFill>
                            <a:schemeClr val="tx1"/>
                          </a:solidFill>
                          <a:latin typeface="+mn-lt"/>
                        </a:rPr>
                        <a:t> </a:t>
                      </a:r>
                      <a:r>
                        <a:rPr lang="fr-FR" sz="1400" b="1" strike="noStrike" dirty="0" err="1" smtClean="0">
                          <a:solidFill>
                            <a:schemeClr val="tx1"/>
                          </a:solidFill>
                          <a:latin typeface="+mn-lt"/>
                        </a:rPr>
                        <a:t>cybersécurité</a:t>
                      </a:r>
                      <a:r>
                        <a:rPr lang="fr-FR" sz="1400" strike="noStrike" dirty="0" smtClean="0">
                          <a:solidFill>
                            <a:schemeClr val="tx1"/>
                          </a:solidFill>
                          <a:latin typeface="+mn-lt"/>
                        </a:rPr>
                        <a:t>, y compris par le biais du renforcement des capacités</a:t>
                      </a:r>
                      <a:endParaRPr lang="en-GB" sz="1400" strike="noStrike" dirty="0" smtClean="0">
                        <a:solidFill>
                          <a:schemeClr val="tx1"/>
                        </a:solidFill>
                        <a:latin typeface="+mn-lt"/>
                      </a:endParaRPr>
                    </a:p>
                    <a:p>
                      <a:endParaRPr lang="en-GB" sz="1400" strike="noStrike" dirty="0" smtClean="0">
                        <a:solidFill>
                          <a:schemeClr val="tx1"/>
                        </a:solidFill>
                        <a:latin typeface="+mn-lt"/>
                      </a:endParaRPr>
                    </a:p>
                    <a:p>
                      <a:r>
                        <a:rPr lang="en-GB" sz="1400" strike="noStrike" dirty="0" smtClean="0">
                          <a:solidFill>
                            <a:schemeClr val="tx1"/>
                          </a:solidFill>
                          <a:latin typeface="+mn-lt"/>
                        </a:rPr>
                        <a:t>D.2-3: </a:t>
                      </a:r>
                      <a:r>
                        <a:rPr lang="fr-FR" sz="1400" strike="noStrike" dirty="0" smtClean="0">
                          <a:solidFill>
                            <a:schemeClr val="tx1"/>
                          </a:solidFill>
                          <a:latin typeface="+mn-lt"/>
                        </a:rPr>
                        <a:t>Renforcement de la capacité des </a:t>
                      </a:r>
                      <a:r>
                        <a:rPr lang="fr-FR" sz="1400" strike="noStrike" dirty="0" err="1" smtClean="0">
                          <a:solidFill>
                            <a:schemeClr val="tx1"/>
                          </a:solidFill>
                          <a:latin typeface="+mn-lt"/>
                        </a:rPr>
                        <a:t>Etats</a:t>
                      </a:r>
                      <a:r>
                        <a:rPr lang="fr-FR" sz="1400" strike="noStrike" dirty="0" smtClean="0">
                          <a:solidFill>
                            <a:schemeClr val="tx1"/>
                          </a:solidFill>
                          <a:latin typeface="+mn-lt"/>
                        </a:rPr>
                        <a:t> Membres d'utiliser les télécommunications/TIC pour </a:t>
                      </a:r>
                      <a:r>
                        <a:rPr lang="fr-FR" sz="1400" b="0" strike="noStrike" dirty="0" smtClean="0">
                          <a:solidFill>
                            <a:schemeClr val="tx1"/>
                          </a:solidFill>
                          <a:latin typeface="+mn-lt"/>
                        </a:rPr>
                        <a:t>l'</a:t>
                      </a:r>
                      <a:r>
                        <a:rPr lang="fr-FR" sz="1400" b="1" strike="noStrike" dirty="0" smtClean="0">
                          <a:solidFill>
                            <a:schemeClr val="tx1"/>
                          </a:solidFill>
                          <a:latin typeface="+mn-lt"/>
                        </a:rPr>
                        <a:t>atténuation</a:t>
                      </a:r>
                      <a:r>
                        <a:rPr lang="fr-FR" sz="1400" strike="noStrike" dirty="0" smtClean="0">
                          <a:solidFill>
                            <a:schemeClr val="tx1"/>
                          </a:solidFill>
                          <a:latin typeface="+mn-lt"/>
                        </a:rPr>
                        <a:t> </a:t>
                      </a:r>
                      <a:r>
                        <a:rPr lang="fr-FR" sz="1400" b="1" strike="noStrike" dirty="0" smtClean="0">
                          <a:solidFill>
                            <a:schemeClr val="tx1"/>
                          </a:solidFill>
                          <a:latin typeface="+mn-lt"/>
                        </a:rPr>
                        <a:t>des</a:t>
                      </a:r>
                      <a:r>
                        <a:rPr lang="fr-FR" sz="1400" strike="noStrike" dirty="0" smtClean="0">
                          <a:solidFill>
                            <a:schemeClr val="tx1"/>
                          </a:solidFill>
                          <a:latin typeface="+mn-lt"/>
                        </a:rPr>
                        <a:t> </a:t>
                      </a:r>
                      <a:r>
                        <a:rPr lang="fr-FR" sz="1400" b="1" strike="noStrike" dirty="0" smtClean="0">
                          <a:solidFill>
                            <a:schemeClr val="tx1"/>
                          </a:solidFill>
                          <a:latin typeface="+mn-lt"/>
                        </a:rPr>
                        <a:t>risques</a:t>
                      </a:r>
                      <a:r>
                        <a:rPr lang="fr-FR" sz="1400" strike="noStrike" dirty="0" smtClean="0">
                          <a:solidFill>
                            <a:schemeClr val="tx1"/>
                          </a:solidFill>
                          <a:latin typeface="+mn-lt"/>
                        </a:rPr>
                        <a:t> </a:t>
                      </a:r>
                      <a:r>
                        <a:rPr lang="fr-FR" sz="1400" b="1" strike="noStrike" dirty="0" smtClean="0">
                          <a:solidFill>
                            <a:schemeClr val="tx1"/>
                          </a:solidFill>
                          <a:latin typeface="+mn-lt"/>
                        </a:rPr>
                        <a:t>de</a:t>
                      </a:r>
                      <a:r>
                        <a:rPr lang="fr-FR" sz="1400" strike="noStrike" dirty="0" smtClean="0">
                          <a:solidFill>
                            <a:schemeClr val="tx1"/>
                          </a:solidFill>
                          <a:latin typeface="+mn-lt"/>
                        </a:rPr>
                        <a:t> </a:t>
                      </a:r>
                      <a:r>
                        <a:rPr lang="fr-FR" sz="1400" b="1" strike="noStrike" dirty="0" smtClean="0">
                          <a:solidFill>
                            <a:schemeClr val="tx1"/>
                          </a:solidFill>
                          <a:latin typeface="+mn-lt"/>
                        </a:rPr>
                        <a:t>catastrophe</a:t>
                      </a:r>
                      <a:r>
                        <a:rPr lang="fr-FR" sz="1400" strike="noStrike" dirty="0" smtClean="0">
                          <a:solidFill>
                            <a:schemeClr val="tx1"/>
                          </a:solidFill>
                          <a:latin typeface="+mn-lt"/>
                        </a:rPr>
                        <a:t> et les </a:t>
                      </a:r>
                      <a:r>
                        <a:rPr lang="fr-FR" sz="1400" b="1" strike="noStrike" dirty="0" smtClean="0">
                          <a:solidFill>
                            <a:schemeClr val="tx1"/>
                          </a:solidFill>
                          <a:latin typeface="+mn-lt"/>
                        </a:rPr>
                        <a:t>télécommunications</a:t>
                      </a:r>
                      <a:r>
                        <a:rPr lang="fr-FR" sz="1400" strike="noStrike" dirty="0" smtClean="0">
                          <a:solidFill>
                            <a:schemeClr val="tx1"/>
                          </a:solidFill>
                          <a:latin typeface="+mn-lt"/>
                        </a:rPr>
                        <a:t> </a:t>
                      </a:r>
                      <a:r>
                        <a:rPr lang="fr-FR" sz="1400" b="1" strike="noStrike" dirty="0" smtClean="0">
                          <a:solidFill>
                            <a:schemeClr val="tx1"/>
                          </a:solidFill>
                          <a:latin typeface="+mn-lt"/>
                        </a:rPr>
                        <a:t>d'urgence</a:t>
                      </a:r>
                      <a:endParaRPr lang="en-GB" sz="1400" b="1" strike="noStrike" dirty="0" smtClean="0">
                        <a:solidFill>
                          <a:schemeClr val="tx1"/>
                        </a:solidFill>
                        <a:latin typeface="+mn-lt"/>
                      </a:endParaRPr>
                    </a:p>
                  </a:txBody>
                  <a:tcPr marL="33854" marR="33854" marT="0" marB="0"/>
                </a:tc>
                <a:tc>
                  <a:txBody>
                    <a:bodyPr/>
                    <a:lstStyle/>
                    <a:p>
                      <a:r>
                        <a:rPr lang="en-GB" sz="1400" strike="noStrike" dirty="0" smtClean="0">
                          <a:solidFill>
                            <a:schemeClr val="tx1"/>
                          </a:solidFill>
                          <a:latin typeface="+mn-lt"/>
                        </a:rPr>
                        <a:t>D.2-1 </a:t>
                      </a:r>
                      <a:r>
                        <a:rPr lang="fr-FR" sz="1400" strike="noStrike" dirty="0" smtClean="0">
                          <a:solidFill>
                            <a:schemeClr val="tx1"/>
                          </a:solidFill>
                          <a:latin typeface="+mn-lt"/>
                        </a:rPr>
                        <a:t>Infrastructures et services de télécommunication/TIC, en ce qui concerne </a:t>
                      </a:r>
                      <a:r>
                        <a:rPr lang="fr-FR" sz="1400" b="1" strike="noStrike" dirty="0" smtClean="0">
                          <a:solidFill>
                            <a:schemeClr val="tx1"/>
                          </a:solidFill>
                          <a:latin typeface="+mn-lt"/>
                        </a:rPr>
                        <a:t>le large bande et la radiodiffusion, la réduction de l'écart en matière de normalisation, la conformité, l'interopérabilité et la gestion du spectre</a:t>
                      </a:r>
                      <a:endParaRPr lang="en-GB" sz="1400" b="1" strike="noStrike" dirty="0" smtClean="0">
                        <a:solidFill>
                          <a:schemeClr val="tx1"/>
                        </a:solidFill>
                        <a:latin typeface="+mn-lt"/>
                      </a:endParaRPr>
                    </a:p>
                    <a:p>
                      <a:endParaRPr lang="en-GB" sz="1400" strike="noStrike" dirty="0" smtClean="0">
                        <a:solidFill>
                          <a:schemeClr val="tx1"/>
                        </a:solidFill>
                        <a:latin typeface="+mn-lt"/>
                      </a:endParaRPr>
                    </a:p>
                    <a:p>
                      <a:r>
                        <a:rPr lang="en-GB" sz="1400" strike="noStrike" dirty="0" smtClean="0">
                          <a:solidFill>
                            <a:schemeClr val="tx1"/>
                          </a:solidFill>
                          <a:latin typeface="+mn-lt"/>
                        </a:rPr>
                        <a:t>D.2-2 </a:t>
                      </a:r>
                      <a:r>
                        <a:rPr lang="fr-FR" sz="1400" strike="noStrike" dirty="0" smtClean="0">
                          <a:solidFill>
                            <a:schemeClr val="tx1"/>
                          </a:solidFill>
                          <a:latin typeface="+mn-lt"/>
                        </a:rPr>
                        <a:t>Produits et services relatifs à </a:t>
                      </a:r>
                      <a:r>
                        <a:rPr lang="fr-FR" sz="1400" b="1" strike="noStrike" dirty="0" smtClean="0">
                          <a:solidFill>
                            <a:schemeClr val="tx1"/>
                          </a:solidFill>
                          <a:latin typeface="+mn-lt"/>
                        </a:rPr>
                        <a:t>l'établissement de la confiance et de la sécurité dans l'utilisation des télécommunications/TIC</a:t>
                      </a:r>
                      <a:endParaRPr lang="en-GB" sz="1400" b="1" strike="noStrike" dirty="0" smtClean="0">
                        <a:solidFill>
                          <a:schemeClr val="tx1"/>
                        </a:solidFill>
                        <a:latin typeface="+mn-lt"/>
                      </a:endParaRPr>
                    </a:p>
                    <a:p>
                      <a:endParaRPr lang="en-GB" sz="1400" strike="noStrike" dirty="0" smtClean="0">
                        <a:solidFill>
                          <a:schemeClr val="tx1"/>
                        </a:solidFill>
                        <a:latin typeface="+mn-lt"/>
                      </a:endParaRPr>
                    </a:p>
                    <a:p>
                      <a:r>
                        <a:rPr lang="en-GB" sz="1400" strike="noStrike" dirty="0" smtClean="0">
                          <a:solidFill>
                            <a:schemeClr val="tx1"/>
                          </a:solidFill>
                          <a:latin typeface="+mn-lt"/>
                        </a:rPr>
                        <a:t>D.2-3 </a:t>
                      </a:r>
                      <a:r>
                        <a:rPr lang="fr-FR" sz="1400" strike="noStrike" dirty="0" smtClean="0">
                          <a:solidFill>
                            <a:schemeClr val="tx1"/>
                          </a:solidFill>
                          <a:latin typeface="+mn-lt"/>
                        </a:rPr>
                        <a:t>Produits et services relatifs à </a:t>
                      </a:r>
                      <a:r>
                        <a:rPr lang="fr-FR" sz="1400" b="1" strike="noStrike" dirty="0" smtClean="0">
                          <a:solidFill>
                            <a:schemeClr val="tx1"/>
                          </a:solidFill>
                          <a:latin typeface="+mn-lt"/>
                        </a:rPr>
                        <a:t>la réduction des risques de catastrophe </a:t>
                      </a:r>
                      <a:r>
                        <a:rPr lang="fr-FR" sz="1400" b="0" strike="noStrike" dirty="0" smtClean="0">
                          <a:solidFill>
                            <a:schemeClr val="tx1"/>
                          </a:solidFill>
                          <a:latin typeface="+mn-lt"/>
                        </a:rPr>
                        <a:t>et </a:t>
                      </a:r>
                      <a:r>
                        <a:rPr lang="fr-FR" sz="1400" b="1" strike="noStrike" dirty="0" smtClean="0">
                          <a:solidFill>
                            <a:schemeClr val="tx1"/>
                          </a:solidFill>
                          <a:latin typeface="+mn-lt"/>
                        </a:rPr>
                        <a:t>aux télécommunications d'urgence </a:t>
                      </a:r>
                      <a:endParaRPr lang="en-GB" sz="1400" b="1" strike="noStrike" dirty="0" smtClean="0">
                        <a:solidFill>
                          <a:schemeClr val="tx1"/>
                        </a:solidFill>
                        <a:latin typeface="+mn-lt"/>
                      </a:endParaRPr>
                    </a:p>
                  </a:txBody>
                  <a:tcPr marL="33854" marR="33854" marT="0" marB="0"/>
                </a:tc>
              </a:tr>
            </a:tbl>
          </a:graphicData>
        </a:graphic>
      </p:graphicFrame>
    </p:spTree>
    <p:extLst>
      <p:ext uri="{BB962C8B-B14F-4D97-AF65-F5344CB8AC3E}">
        <p14:creationId xmlns:p14="http://schemas.microsoft.com/office/powerpoint/2010/main" val="239803185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dirty="0"/>
              <a:t>D.3 (</a:t>
            </a:r>
            <a:r>
              <a:rPr lang="en-US" sz="3200" dirty="0" err="1" smtClean="0"/>
              <a:t>Environnement</a:t>
            </a:r>
            <a:r>
              <a:rPr lang="en-US" sz="3200" dirty="0" smtClean="0"/>
              <a:t> favorable)</a:t>
            </a:r>
            <a:endParaRPr lang="en-US" sz="3200" dirty="0"/>
          </a:p>
        </p:txBody>
      </p:sp>
      <p:sp>
        <p:nvSpPr>
          <p:cNvPr id="3" name="Slide Number Placeholder 2"/>
          <p:cNvSpPr>
            <a:spLocks noGrp="1"/>
          </p:cNvSpPr>
          <p:nvPr>
            <p:ph type="sldNum" sz="quarter" idx="11"/>
          </p:nvPr>
        </p:nvSpPr>
        <p:spPr/>
        <p:txBody>
          <a:bodyPr>
            <a:normAutofit fontScale="85000" lnSpcReduction="20000"/>
          </a:bodyPr>
          <a:lstStyle/>
          <a:p>
            <a:pPr marL="0" marR="0" lvl="0" indent="0" algn="ctr" rtl="0">
              <a:spcBef>
                <a:spcPts val="0"/>
              </a:spcBef>
              <a:buSzPct val="25000"/>
              <a:buNone/>
            </a:pPr>
            <a:fld id="{00000000-1234-1234-1234-123412341234}" type="slidenum">
              <a:rPr lang="en-US" sz="1400" b="1" i="0" u="none" strike="noStrike" cap="none" smtClean="0">
                <a:solidFill>
                  <a:srgbClr val="FFFFFF"/>
                </a:solidFill>
                <a:latin typeface="Calibri"/>
                <a:ea typeface="Calibri"/>
                <a:cs typeface="Calibri"/>
                <a:sym typeface="Calibri"/>
              </a:rPr>
              <a:t>52</a:t>
            </a:fld>
            <a:endParaRPr lang="en-US" sz="1400" b="1" i="0" u="none" strike="noStrike" cap="none">
              <a:solidFill>
                <a:srgbClr val="FFFFFF"/>
              </a:solidFill>
              <a:latin typeface="Calibri"/>
              <a:ea typeface="Calibri"/>
              <a:cs typeface="Calibri"/>
              <a:sym typeface="Calibri"/>
            </a:endParaRPr>
          </a:p>
        </p:txBody>
      </p:sp>
      <p:graphicFrame>
        <p:nvGraphicFramePr>
          <p:cNvPr id="7" name="Table 6"/>
          <p:cNvGraphicFramePr>
            <a:graphicFrameLocks noGrp="1"/>
          </p:cNvGraphicFramePr>
          <p:nvPr>
            <p:extLst/>
          </p:nvPr>
        </p:nvGraphicFramePr>
        <p:xfrm>
          <a:off x="610580" y="1556792"/>
          <a:ext cx="7922840" cy="4773578"/>
        </p:xfrm>
        <a:graphic>
          <a:graphicData uri="http://schemas.openxmlformats.org/drawingml/2006/table">
            <a:tbl>
              <a:tblPr firstRow="1" bandRow="1">
                <a:tableStyleId>{3B4B98B0-60AC-42C2-AFA5-B58CD77FA1E5}</a:tableStyleId>
              </a:tblPr>
              <a:tblGrid>
                <a:gridCol w="1890144"/>
                <a:gridCol w="3366489"/>
                <a:gridCol w="2666207"/>
              </a:tblGrid>
              <a:tr h="293018">
                <a:tc>
                  <a:txBody>
                    <a:bodyPr/>
                    <a:lstStyle/>
                    <a:p>
                      <a:pPr algn="ctr" hangingPunct="0">
                        <a:spcBef>
                          <a:spcPts val="400"/>
                        </a:spcBef>
                        <a:spcAft>
                          <a:spcPts val="400"/>
                        </a:spcAft>
                      </a:pPr>
                      <a:r>
                        <a:rPr lang="en-GB" sz="1400" dirty="0" err="1" smtClean="0">
                          <a:effectLst/>
                        </a:rPr>
                        <a:t>Objectifs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algn="ctr" hangingPunct="0">
                        <a:spcBef>
                          <a:spcPts val="400"/>
                        </a:spcBef>
                        <a:spcAft>
                          <a:spcPts val="400"/>
                        </a:spcAft>
                      </a:pPr>
                      <a:r>
                        <a:rPr lang="en-GB" sz="1400" dirty="0" err="1" smtClean="0">
                          <a:effectLst/>
                        </a:rPr>
                        <a:t>Résultats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algn="ctr" hangingPunct="0">
                        <a:spcBef>
                          <a:spcPts val="400"/>
                        </a:spcBef>
                        <a:spcAft>
                          <a:spcPts val="400"/>
                        </a:spcAft>
                      </a:pPr>
                      <a:r>
                        <a:rPr lang="en-GB" sz="1400" dirty="0" err="1" smtClean="0">
                          <a:effectLst/>
                        </a:rPr>
                        <a:t>Produits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r>
              <a:tr h="1128477">
                <a:tc>
                  <a:txBody>
                    <a:bodyPr/>
                    <a:lstStyle/>
                    <a:p>
                      <a:pPr marL="0" marR="0" lvl="0" indent="0" algn="l" defTabSz="914400" rtl="0" eaLnBrk="1" fontAlgn="auto" latinLnBrk="0" hangingPunct="0">
                        <a:lnSpc>
                          <a:spcPct val="100000"/>
                        </a:lnSpc>
                        <a:spcBef>
                          <a:spcPts val="300"/>
                        </a:spcBef>
                        <a:spcAft>
                          <a:spcPts val="300"/>
                        </a:spcAft>
                        <a:buClrTx/>
                        <a:buSzTx/>
                        <a:buFontTx/>
                        <a:buNone/>
                        <a:tabLst/>
                        <a:defRPr/>
                      </a:pPr>
                      <a:r>
                        <a:rPr lang="en-US" sz="1400" strike="noStrike" dirty="0" smtClean="0">
                          <a:solidFill>
                            <a:schemeClr val="tx1"/>
                          </a:solidFill>
                          <a:effectLst/>
                          <a:latin typeface="+mn-lt"/>
                          <a:ea typeface="Times New Roman" panose="02020603050405020304" pitchFamily="18" charset="0"/>
                          <a:cs typeface="Times New Roman" panose="02020603050405020304" pitchFamily="18" charset="0"/>
                        </a:rPr>
                        <a:t>D.3 </a:t>
                      </a:r>
                      <a:r>
                        <a:rPr lang="fr-FR" sz="1400" strike="noStrike" dirty="0" smtClean="0">
                          <a:solidFill>
                            <a:schemeClr val="tx1"/>
                          </a:solidFill>
                          <a:latin typeface="+mn-lt"/>
                        </a:rPr>
                        <a:t>Environnement favorable: Promouvoir la </a:t>
                      </a:r>
                      <a:r>
                        <a:rPr lang="fr-FR" sz="1400" b="1" strike="noStrike" dirty="0" smtClean="0">
                          <a:solidFill>
                            <a:schemeClr val="tx1"/>
                          </a:solidFill>
                          <a:latin typeface="+mn-lt"/>
                        </a:rPr>
                        <a:t>mise en place de politiques et d'un environnement </a:t>
                      </a:r>
                      <a:r>
                        <a:rPr lang="fr-FR" sz="1400" strike="noStrike" dirty="0" smtClean="0">
                          <a:solidFill>
                            <a:schemeClr val="tx1"/>
                          </a:solidFill>
                          <a:latin typeface="+mn-lt"/>
                        </a:rPr>
                        <a:t>réglementaire propice au développement durable des télécommunications/TIC</a:t>
                      </a:r>
                      <a:endParaRPr lang="en-US" sz="1400" strike="noStrike" dirty="0" smtClean="0">
                        <a:solidFill>
                          <a:schemeClr val="tx1"/>
                        </a:solidFill>
                        <a:latin typeface="+mn-lt"/>
                      </a:endParaRPr>
                    </a:p>
                  </a:txBody>
                  <a:tcPr marL="33854" marR="33854" marT="0" marB="0"/>
                </a:tc>
                <a:tc>
                  <a:txBody>
                    <a:bodyPr/>
                    <a:lstStyle/>
                    <a:p>
                      <a:r>
                        <a:rPr lang="en-GB" sz="1400" strike="noStrike" dirty="0" smtClean="0">
                          <a:solidFill>
                            <a:schemeClr val="tx1"/>
                          </a:solidFill>
                          <a:latin typeface="+mn-lt"/>
                        </a:rPr>
                        <a:t>D.3-1: </a:t>
                      </a:r>
                      <a:r>
                        <a:rPr lang="fr-FR" sz="1400" strike="noStrike" dirty="0" smtClean="0">
                          <a:solidFill>
                            <a:schemeClr val="tx1"/>
                          </a:solidFill>
                          <a:latin typeface="+mn-lt"/>
                        </a:rPr>
                        <a:t>Renforcement de la capacité des </a:t>
                      </a:r>
                      <a:r>
                        <a:rPr lang="fr-FR" sz="1400" strike="noStrike" dirty="0" err="1" smtClean="0">
                          <a:solidFill>
                            <a:schemeClr val="tx1"/>
                          </a:solidFill>
                          <a:latin typeface="+mn-lt"/>
                        </a:rPr>
                        <a:t>Etats</a:t>
                      </a:r>
                      <a:r>
                        <a:rPr lang="fr-FR" sz="1400" strike="noStrike" dirty="0" smtClean="0">
                          <a:solidFill>
                            <a:schemeClr val="tx1"/>
                          </a:solidFill>
                          <a:latin typeface="+mn-lt"/>
                        </a:rPr>
                        <a:t> Membres d'élaborer des cadres politiques, juridiques et réglementaires favorables au développement des télécommunications/TIC</a:t>
                      </a:r>
                      <a:r>
                        <a:rPr lang="en-GB" sz="1400" strike="noStrike" dirty="0" smtClean="0">
                          <a:solidFill>
                            <a:schemeClr val="tx1"/>
                          </a:solidFill>
                          <a:latin typeface="+mn-lt"/>
                        </a:rPr>
                        <a:t> </a:t>
                      </a:r>
                    </a:p>
                    <a:p>
                      <a:endParaRPr lang="en-GB" sz="1400" strike="noStrike" dirty="0" smtClean="0">
                        <a:solidFill>
                          <a:schemeClr val="tx1"/>
                        </a:solidFill>
                        <a:latin typeface="+mn-lt"/>
                      </a:endParaRPr>
                    </a:p>
                    <a:p>
                      <a:r>
                        <a:rPr lang="en-GB" sz="1400" strike="noStrike" dirty="0" smtClean="0">
                          <a:solidFill>
                            <a:schemeClr val="tx1"/>
                          </a:solidFill>
                          <a:latin typeface="+mn-lt"/>
                        </a:rPr>
                        <a:t>D.3-2: </a:t>
                      </a:r>
                      <a:r>
                        <a:rPr lang="fr-FR" sz="1400" strike="noStrike" dirty="0" smtClean="0">
                          <a:solidFill>
                            <a:schemeClr val="tx1"/>
                          </a:solidFill>
                          <a:latin typeface="+mn-lt"/>
                        </a:rPr>
                        <a:t>Renforcement de la capacité des </a:t>
                      </a:r>
                      <a:r>
                        <a:rPr lang="fr-FR" sz="1400" strike="noStrike" dirty="0" err="1" smtClean="0">
                          <a:solidFill>
                            <a:schemeClr val="tx1"/>
                          </a:solidFill>
                          <a:latin typeface="+mn-lt"/>
                        </a:rPr>
                        <a:t>Etats</a:t>
                      </a:r>
                      <a:r>
                        <a:rPr lang="fr-FR" sz="1400" strike="noStrike" dirty="0" smtClean="0">
                          <a:solidFill>
                            <a:schemeClr val="tx1"/>
                          </a:solidFill>
                          <a:latin typeface="+mn-lt"/>
                        </a:rPr>
                        <a:t> Membres à produire des statistiques sur les TIC très fiables et comparables à l'échelle internationale, sur la base de normes et de méthodologies convenues</a:t>
                      </a:r>
                      <a:endParaRPr lang="en-GB" sz="1400" strike="noStrike" dirty="0" smtClean="0">
                        <a:solidFill>
                          <a:schemeClr val="tx1"/>
                        </a:solidFill>
                        <a:latin typeface="+mn-lt"/>
                      </a:endParaRPr>
                    </a:p>
                    <a:p>
                      <a:endParaRPr lang="en-GB" sz="1400" strike="noStrike" dirty="0" smtClean="0">
                        <a:solidFill>
                          <a:schemeClr val="tx1"/>
                        </a:solidFill>
                        <a:latin typeface="+mn-lt"/>
                      </a:endParaRPr>
                    </a:p>
                    <a:p>
                      <a:r>
                        <a:rPr lang="en-GB" sz="1400" strike="noStrike" dirty="0" smtClean="0">
                          <a:solidFill>
                            <a:schemeClr val="tx1"/>
                          </a:solidFill>
                          <a:latin typeface="+mn-lt"/>
                        </a:rPr>
                        <a:t>D.3-3: </a:t>
                      </a:r>
                      <a:r>
                        <a:rPr lang="fr-FR" sz="1400" strike="noStrike" dirty="0" smtClean="0">
                          <a:solidFill>
                            <a:schemeClr val="tx1"/>
                          </a:solidFill>
                          <a:latin typeface="+mn-lt"/>
                        </a:rPr>
                        <a:t>Renforcement des capacités humaines et institutionnelles des membres de l'UIT à exploiter pleinement du potentiel des télécommunications/TIC</a:t>
                      </a:r>
                      <a:r>
                        <a:rPr lang="en-GB" sz="1400" strike="noStrike" dirty="0" smtClean="0">
                          <a:solidFill>
                            <a:schemeClr val="tx1"/>
                          </a:solidFill>
                          <a:latin typeface="+mn-lt"/>
                        </a:rPr>
                        <a:t> </a:t>
                      </a:r>
                    </a:p>
                    <a:p>
                      <a:endParaRPr lang="en-GB" sz="1400" strike="noStrike" dirty="0" smtClean="0">
                        <a:solidFill>
                          <a:schemeClr val="tx1"/>
                        </a:solidFill>
                        <a:latin typeface="+mn-lt"/>
                      </a:endParaRPr>
                    </a:p>
                    <a:p>
                      <a:r>
                        <a:rPr lang="en-GB" sz="1400" strike="noStrike" dirty="0" smtClean="0">
                          <a:solidFill>
                            <a:schemeClr val="tx1"/>
                          </a:solidFill>
                          <a:latin typeface="+mn-lt"/>
                        </a:rPr>
                        <a:t>D.3-4: </a:t>
                      </a:r>
                      <a:r>
                        <a:rPr lang="fr-FR" sz="1400" strike="noStrike" dirty="0" smtClean="0">
                          <a:solidFill>
                            <a:schemeClr val="tx1"/>
                          </a:solidFill>
                          <a:latin typeface="+mn-lt"/>
                        </a:rPr>
                        <a:t>Renforcement de la capacité des membres de l'UIT à intégrer l'innovation dans le secteur des télécommunications/TIC dans leurs programmes nationaux de développement</a:t>
                      </a:r>
                      <a:endParaRPr lang="en-GB" sz="1400" strike="noStrike" dirty="0" smtClean="0">
                        <a:solidFill>
                          <a:schemeClr val="tx1"/>
                        </a:solidFill>
                        <a:latin typeface="+mn-lt"/>
                      </a:endParaRPr>
                    </a:p>
                  </a:txBody>
                  <a:tcPr marL="33854" marR="33854" marT="0" marB="0"/>
                </a:tc>
                <a:tc>
                  <a:txBody>
                    <a:bodyPr/>
                    <a:lstStyle/>
                    <a:p>
                      <a:r>
                        <a:rPr lang="en-GB" sz="1400" strike="noStrike" dirty="0" smtClean="0">
                          <a:solidFill>
                            <a:schemeClr val="tx1"/>
                          </a:solidFill>
                          <a:latin typeface="+mn-lt"/>
                        </a:rPr>
                        <a:t>D.3-1 </a:t>
                      </a:r>
                      <a:r>
                        <a:rPr lang="fr-FR" sz="1400" strike="noStrike" dirty="0" smtClean="0">
                          <a:solidFill>
                            <a:schemeClr val="tx1"/>
                          </a:solidFill>
                          <a:latin typeface="+mn-lt"/>
                        </a:rPr>
                        <a:t>Produits et services relatifs aux </a:t>
                      </a:r>
                      <a:r>
                        <a:rPr lang="fr-FR" sz="1400" b="1" strike="noStrike" dirty="0" smtClean="0">
                          <a:solidFill>
                            <a:schemeClr val="tx1"/>
                          </a:solidFill>
                          <a:latin typeface="+mn-lt"/>
                        </a:rPr>
                        <a:t>politiques et à la réglementation </a:t>
                      </a:r>
                      <a:r>
                        <a:rPr lang="fr-FR" sz="1400" strike="noStrike" dirty="0" smtClean="0">
                          <a:solidFill>
                            <a:schemeClr val="tx1"/>
                          </a:solidFill>
                          <a:latin typeface="+mn-lt"/>
                        </a:rPr>
                        <a:t>en matière de télécommunications/TIC</a:t>
                      </a:r>
                      <a:endParaRPr lang="en-GB" sz="1400" b="1" strike="noStrike" dirty="0" smtClean="0">
                        <a:solidFill>
                          <a:schemeClr val="tx1"/>
                        </a:solidFill>
                        <a:latin typeface="+mn-lt"/>
                      </a:endParaRPr>
                    </a:p>
                    <a:p>
                      <a:endParaRPr lang="en-GB" sz="1400" strike="noStrike" dirty="0" smtClean="0">
                        <a:solidFill>
                          <a:schemeClr val="tx1"/>
                        </a:solidFill>
                        <a:latin typeface="+mn-lt"/>
                      </a:endParaRPr>
                    </a:p>
                    <a:p>
                      <a:r>
                        <a:rPr lang="en-GB" sz="1400" strike="noStrike" dirty="0" smtClean="0">
                          <a:solidFill>
                            <a:schemeClr val="tx1"/>
                          </a:solidFill>
                          <a:latin typeface="+mn-lt"/>
                        </a:rPr>
                        <a:t>D.3-2 </a:t>
                      </a:r>
                      <a:r>
                        <a:rPr lang="fr-FR" sz="1400" strike="noStrike" dirty="0" smtClean="0">
                          <a:solidFill>
                            <a:schemeClr val="tx1"/>
                          </a:solidFill>
                          <a:latin typeface="+mn-lt"/>
                        </a:rPr>
                        <a:t>Produits et services relatifs aux </a:t>
                      </a:r>
                      <a:r>
                        <a:rPr lang="fr-FR" sz="1400" b="1" strike="noStrike" dirty="0" smtClean="0">
                          <a:solidFill>
                            <a:schemeClr val="tx1"/>
                          </a:solidFill>
                          <a:latin typeface="+mn-lt"/>
                        </a:rPr>
                        <a:t>statistiques</a:t>
                      </a:r>
                      <a:r>
                        <a:rPr lang="fr-FR" sz="1400" strike="noStrike" dirty="0" smtClean="0">
                          <a:solidFill>
                            <a:schemeClr val="tx1"/>
                          </a:solidFill>
                          <a:latin typeface="+mn-lt"/>
                        </a:rPr>
                        <a:t> sur les télécommunications/TIC</a:t>
                      </a:r>
                      <a:endParaRPr lang="en-GB" sz="1400" b="1" strike="noStrike" dirty="0" smtClean="0">
                        <a:solidFill>
                          <a:schemeClr val="tx1"/>
                        </a:solidFill>
                        <a:latin typeface="+mn-lt"/>
                      </a:endParaRPr>
                    </a:p>
                    <a:p>
                      <a:endParaRPr lang="en-GB" sz="1400" strike="noStrike" dirty="0" smtClean="0">
                        <a:solidFill>
                          <a:schemeClr val="tx1"/>
                        </a:solidFill>
                        <a:latin typeface="+mn-lt"/>
                      </a:endParaRPr>
                    </a:p>
                    <a:p>
                      <a:r>
                        <a:rPr lang="en-GB" sz="1400" strike="noStrike" dirty="0" smtClean="0">
                          <a:solidFill>
                            <a:schemeClr val="tx1"/>
                          </a:solidFill>
                          <a:latin typeface="+mn-lt"/>
                        </a:rPr>
                        <a:t>D.3-3 </a:t>
                      </a:r>
                      <a:r>
                        <a:rPr lang="fr-FR" sz="1400" strike="noStrike" dirty="0" smtClean="0">
                          <a:solidFill>
                            <a:schemeClr val="tx1"/>
                          </a:solidFill>
                          <a:latin typeface="+mn-lt"/>
                        </a:rPr>
                        <a:t>Produits et services relatifs à </a:t>
                      </a:r>
                      <a:r>
                        <a:rPr lang="fr-FR" sz="1400" b="1" strike="noStrike" dirty="0" smtClean="0">
                          <a:solidFill>
                            <a:schemeClr val="tx1"/>
                          </a:solidFill>
                          <a:latin typeface="+mn-lt"/>
                        </a:rPr>
                        <a:t>l'amélioration des capacités </a:t>
                      </a:r>
                      <a:r>
                        <a:rPr lang="fr-FR" sz="1400" b="0" strike="noStrike" dirty="0" smtClean="0">
                          <a:solidFill>
                            <a:schemeClr val="tx1"/>
                          </a:solidFill>
                          <a:latin typeface="+mn-lt"/>
                        </a:rPr>
                        <a:t>humaines</a:t>
                      </a:r>
                      <a:r>
                        <a:rPr lang="fr-FR" sz="1400" strike="noStrike" dirty="0" smtClean="0">
                          <a:solidFill>
                            <a:schemeClr val="tx1"/>
                          </a:solidFill>
                          <a:latin typeface="+mn-lt"/>
                        </a:rPr>
                        <a:t> et institutionnelles</a:t>
                      </a:r>
                      <a:endParaRPr lang="en-GB" sz="1400" b="1" strike="noStrike" dirty="0" smtClean="0">
                        <a:solidFill>
                          <a:schemeClr val="tx1"/>
                        </a:solidFill>
                        <a:latin typeface="+mn-lt"/>
                      </a:endParaRPr>
                    </a:p>
                    <a:p>
                      <a:endParaRPr lang="en-GB" sz="1400" strike="noStrike" dirty="0" smtClean="0">
                        <a:solidFill>
                          <a:schemeClr val="tx1"/>
                        </a:solidFill>
                        <a:latin typeface="+mn-lt"/>
                      </a:endParaRPr>
                    </a:p>
                    <a:p>
                      <a:r>
                        <a:rPr lang="en-GB" sz="1400" strike="noStrike" dirty="0" smtClean="0">
                          <a:solidFill>
                            <a:schemeClr val="tx1"/>
                          </a:solidFill>
                          <a:latin typeface="+mn-lt"/>
                        </a:rPr>
                        <a:t>D.3-4 </a:t>
                      </a:r>
                      <a:r>
                        <a:rPr lang="fr-FR" sz="1400" strike="noStrike" dirty="0" smtClean="0">
                          <a:solidFill>
                            <a:schemeClr val="tx1"/>
                          </a:solidFill>
                          <a:latin typeface="+mn-lt"/>
                        </a:rPr>
                        <a:t>Produits et services relatifs à </a:t>
                      </a:r>
                      <a:r>
                        <a:rPr lang="fr-FR" sz="1400" b="1" strike="noStrike" dirty="0" smtClean="0">
                          <a:solidFill>
                            <a:schemeClr val="tx1"/>
                          </a:solidFill>
                          <a:latin typeface="+mn-lt"/>
                        </a:rPr>
                        <a:t>l'innovation</a:t>
                      </a:r>
                      <a:r>
                        <a:rPr lang="fr-FR" sz="1400" strike="noStrike" dirty="0" smtClean="0">
                          <a:solidFill>
                            <a:schemeClr val="tx1"/>
                          </a:solidFill>
                          <a:latin typeface="+mn-lt"/>
                        </a:rPr>
                        <a:t> dans le domaine des télécommunications/TIC</a:t>
                      </a:r>
                      <a:endParaRPr lang="en-GB" sz="1400" strike="noStrike" dirty="0" smtClean="0">
                        <a:solidFill>
                          <a:schemeClr val="tx1"/>
                        </a:solidFill>
                        <a:latin typeface="+mn-lt"/>
                      </a:endParaRPr>
                    </a:p>
                  </a:txBody>
                  <a:tcPr marL="33854" marR="33854" marT="0" marB="0"/>
                </a:tc>
              </a:tr>
            </a:tbl>
          </a:graphicData>
        </a:graphic>
      </p:graphicFrame>
    </p:spTree>
    <p:extLst>
      <p:ext uri="{BB962C8B-B14F-4D97-AF65-F5344CB8AC3E}">
        <p14:creationId xmlns:p14="http://schemas.microsoft.com/office/powerpoint/2010/main" val="318726237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dirty="0"/>
              <a:t>D.4 </a:t>
            </a:r>
            <a:r>
              <a:rPr lang="en-US" sz="3600" dirty="0" smtClean="0"/>
              <a:t>(</a:t>
            </a:r>
            <a:r>
              <a:rPr lang="en-US" sz="3600" dirty="0" err="1" smtClean="0"/>
              <a:t>Société</a:t>
            </a:r>
            <a:r>
              <a:rPr lang="en-US" sz="3600" dirty="0" smtClean="0"/>
              <a:t> </a:t>
            </a:r>
            <a:r>
              <a:rPr lang="en-US" sz="3600" dirty="0" err="1" smtClean="0"/>
              <a:t>numérique</a:t>
            </a:r>
            <a:r>
              <a:rPr lang="en-US" sz="3600" dirty="0" smtClean="0"/>
              <a:t> inclusive)</a:t>
            </a:r>
            <a:endParaRPr lang="en-US" sz="3600" dirty="0"/>
          </a:p>
        </p:txBody>
      </p:sp>
      <p:sp>
        <p:nvSpPr>
          <p:cNvPr id="3" name="Slide Number Placeholder 2"/>
          <p:cNvSpPr>
            <a:spLocks noGrp="1"/>
          </p:cNvSpPr>
          <p:nvPr>
            <p:ph type="sldNum" sz="quarter" idx="11"/>
          </p:nvPr>
        </p:nvSpPr>
        <p:spPr/>
        <p:txBody>
          <a:bodyPr>
            <a:normAutofit fontScale="85000" lnSpcReduction="20000"/>
          </a:bodyPr>
          <a:lstStyle/>
          <a:p>
            <a:pPr marL="0" marR="0" lvl="0" indent="0" algn="ctr" rtl="0">
              <a:spcBef>
                <a:spcPts val="0"/>
              </a:spcBef>
              <a:buSzPct val="25000"/>
              <a:buNone/>
            </a:pPr>
            <a:fld id="{00000000-1234-1234-1234-123412341234}" type="slidenum">
              <a:rPr lang="en-US" sz="1400" b="1" i="0" u="none" strike="noStrike" cap="none" smtClean="0">
                <a:solidFill>
                  <a:srgbClr val="FFFFFF"/>
                </a:solidFill>
                <a:latin typeface="Calibri"/>
                <a:ea typeface="Calibri"/>
                <a:cs typeface="Calibri"/>
                <a:sym typeface="Calibri"/>
              </a:rPr>
              <a:t>53</a:t>
            </a:fld>
            <a:endParaRPr lang="en-US" sz="1400" b="1" i="0" u="none" strike="noStrike" cap="none">
              <a:solidFill>
                <a:srgbClr val="FFFFFF"/>
              </a:solidFill>
              <a:latin typeface="Calibri"/>
              <a:ea typeface="Calibri"/>
              <a:cs typeface="Calibri"/>
              <a:sym typeface="Calibri"/>
            </a:endParaRPr>
          </a:p>
        </p:txBody>
      </p:sp>
      <p:graphicFrame>
        <p:nvGraphicFramePr>
          <p:cNvPr id="7" name="Table 6"/>
          <p:cNvGraphicFramePr>
            <a:graphicFrameLocks noGrp="1"/>
          </p:cNvGraphicFramePr>
          <p:nvPr>
            <p:extLst>
              <p:ext uri="{D42A27DB-BD31-4B8C-83A1-F6EECF244321}">
                <p14:modId xmlns:p14="http://schemas.microsoft.com/office/powerpoint/2010/main" val="3021457454"/>
              </p:ext>
            </p:extLst>
          </p:nvPr>
        </p:nvGraphicFramePr>
        <p:xfrm>
          <a:off x="648172" y="1412776"/>
          <a:ext cx="7847657" cy="5328592"/>
        </p:xfrm>
        <a:graphic>
          <a:graphicData uri="http://schemas.openxmlformats.org/drawingml/2006/table">
            <a:tbl>
              <a:tblPr firstRow="1" bandRow="1">
                <a:tableStyleId>{3B4B98B0-60AC-42C2-AFA5-B58CD77FA1E5}</a:tableStyleId>
              </a:tblPr>
              <a:tblGrid>
                <a:gridCol w="1907604"/>
                <a:gridCol w="3456384"/>
                <a:gridCol w="2483669"/>
              </a:tblGrid>
              <a:tr h="293018">
                <a:tc>
                  <a:txBody>
                    <a:bodyPr/>
                    <a:lstStyle/>
                    <a:p>
                      <a:pPr algn="ctr" hangingPunct="0">
                        <a:spcBef>
                          <a:spcPts val="400"/>
                        </a:spcBef>
                        <a:spcAft>
                          <a:spcPts val="400"/>
                        </a:spcAft>
                      </a:pPr>
                      <a:r>
                        <a:rPr lang="en-GB" sz="1400" dirty="0" err="1" smtClean="0">
                          <a:effectLst/>
                        </a:rPr>
                        <a:t>Objectifs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algn="ctr" hangingPunct="0">
                        <a:spcBef>
                          <a:spcPts val="400"/>
                        </a:spcBef>
                        <a:spcAft>
                          <a:spcPts val="400"/>
                        </a:spcAft>
                      </a:pPr>
                      <a:r>
                        <a:rPr lang="en-GB" sz="1400" dirty="0" err="1" smtClean="0">
                          <a:effectLst/>
                        </a:rPr>
                        <a:t>Résultats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algn="ctr" hangingPunct="0">
                        <a:spcBef>
                          <a:spcPts val="400"/>
                        </a:spcBef>
                        <a:spcAft>
                          <a:spcPts val="400"/>
                        </a:spcAft>
                      </a:pPr>
                      <a:r>
                        <a:rPr lang="en-GB" sz="1400" dirty="0" err="1" smtClean="0">
                          <a:effectLst/>
                        </a:rPr>
                        <a:t>Produits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r>
              <a:tr h="5035574">
                <a:tc>
                  <a:txBody>
                    <a:bodyPr/>
                    <a:lstStyle/>
                    <a:p>
                      <a:pPr algn="l" hangingPunct="0">
                        <a:spcBef>
                          <a:spcPts val="300"/>
                        </a:spcBef>
                        <a:spcAft>
                          <a:spcPts val="300"/>
                        </a:spcAft>
                      </a:pPr>
                      <a:r>
                        <a:rPr lang="en-GB" sz="1400" strike="noStrike" dirty="0" smtClean="0">
                          <a:solidFill>
                            <a:schemeClr val="tx1"/>
                          </a:solidFill>
                        </a:rPr>
                        <a:t>D.4 </a:t>
                      </a:r>
                      <a:r>
                        <a:rPr lang="fr-FR" sz="1400" strike="noStrike" dirty="0" smtClean="0">
                          <a:solidFill>
                            <a:schemeClr val="tx1"/>
                          </a:solidFill>
                        </a:rPr>
                        <a:t>Société numérique inclusive: Encourager le développement et l'utilisation des télécommunications/TIC et d'applications pour mobiliser les individus et les sociétés en faveur du développement </a:t>
                      </a:r>
                      <a:r>
                        <a:rPr lang="fr-FR" sz="1400" b="1" strike="noStrike" dirty="0" smtClean="0">
                          <a:solidFill>
                            <a:schemeClr val="tx1"/>
                          </a:solidFill>
                        </a:rPr>
                        <a:t>socio- économique et de la protection de l'environnement</a:t>
                      </a:r>
                      <a:endParaRPr lang="en-US" sz="1400" b="1" strike="noStrike"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r>
                        <a:rPr lang="en-GB" sz="1400" strike="noStrike" dirty="0" smtClean="0">
                          <a:solidFill>
                            <a:schemeClr val="tx1"/>
                          </a:solidFill>
                        </a:rPr>
                        <a:t>D-4-1: </a:t>
                      </a:r>
                      <a:r>
                        <a:rPr lang="fr-FR" sz="1400" strike="noStrike" dirty="0" smtClean="0">
                          <a:solidFill>
                            <a:schemeClr val="tx1"/>
                          </a:solidFill>
                        </a:rPr>
                        <a:t>Amélioration de l'accès aux télécommunications/TIC et de leur utilisation dans les pays les moins avancés (</a:t>
                      </a:r>
                      <a:r>
                        <a:rPr lang="fr-FR" sz="1400" b="1" strike="noStrike" dirty="0" smtClean="0">
                          <a:solidFill>
                            <a:schemeClr val="tx1"/>
                          </a:solidFill>
                        </a:rPr>
                        <a:t>PMA</a:t>
                      </a:r>
                      <a:r>
                        <a:rPr lang="fr-FR" sz="1400" strike="noStrike" dirty="0" smtClean="0">
                          <a:solidFill>
                            <a:schemeClr val="tx1"/>
                          </a:solidFill>
                        </a:rPr>
                        <a:t>), les petits </a:t>
                      </a:r>
                      <a:r>
                        <a:rPr lang="fr-FR" sz="1400" strike="noStrike" dirty="0" err="1" smtClean="0">
                          <a:solidFill>
                            <a:schemeClr val="tx1"/>
                          </a:solidFill>
                        </a:rPr>
                        <a:t>Etats</a:t>
                      </a:r>
                      <a:r>
                        <a:rPr lang="fr-FR" sz="1400" strike="noStrike" dirty="0" smtClean="0">
                          <a:solidFill>
                            <a:schemeClr val="tx1"/>
                          </a:solidFill>
                        </a:rPr>
                        <a:t> insulaires en développement (</a:t>
                      </a:r>
                      <a:r>
                        <a:rPr lang="fr-FR" sz="1400" b="1" strike="noStrike" dirty="0" smtClean="0">
                          <a:solidFill>
                            <a:schemeClr val="tx1"/>
                          </a:solidFill>
                        </a:rPr>
                        <a:t>PEID</a:t>
                      </a:r>
                      <a:r>
                        <a:rPr lang="fr-FR" sz="1400" strike="noStrike" dirty="0" smtClean="0">
                          <a:solidFill>
                            <a:schemeClr val="tx1"/>
                          </a:solidFill>
                        </a:rPr>
                        <a:t>) et les pays en développement sans littoral (</a:t>
                      </a:r>
                      <a:r>
                        <a:rPr lang="fr-FR" sz="1400" b="1" strike="noStrike" dirty="0" smtClean="0">
                          <a:solidFill>
                            <a:schemeClr val="tx1"/>
                          </a:solidFill>
                        </a:rPr>
                        <a:t>PDSL</a:t>
                      </a:r>
                      <a:r>
                        <a:rPr lang="fr-FR" sz="1400" strike="noStrike" dirty="0" smtClean="0">
                          <a:solidFill>
                            <a:schemeClr val="tx1"/>
                          </a:solidFill>
                        </a:rPr>
                        <a:t>), ainsi que dans les </a:t>
                      </a:r>
                      <a:r>
                        <a:rPr lang="fr-FR" sz="1400" b="1" strike="noStrike" dirty="0" smtClean="0">
                          <a:solidFill>
                            <a:schemeClr val="tx1"/>
                          </a:solidFill>
                        </a:rPr>
                        <a:t>pays dont l'économie est en transition</a:t>
                      </a:r>
                    </a:p>
                    <a:p>
                      <a:r>
                        <a:rPr lang="en-GB" sz="1400" strike="noStrike" dirty="0" smtClean="0">
                          <a:solidFill>
                            <a:schemeClr val="tx1"/>
                          </a:solidFill>
                        </a:rPr>
                        <a:t>D.4-2: </a:t>
                      </a:r>
                      <a:r>
                        <a:rPr lang="fr-FR" sz="1400" strike="noStrike" dirty="0" smtClean="0">
                          <a:solidFill>
                            <a:schemeClr val="tx1"/>
                          </a:solidFill>
                        </a:rPr>
                        <a:t>Renforcement de la capacité des membres de l'UIT à exploiter le potentiel des applications TIC, y compris les applications </a:t>
                      </a:r>
                      <a:r>
                        <a:rPr lang="fr-FR" sz="1400" b="1" strike="noStrike" dirty="0" smtClean="0">
                          <a:solidFill>
                            <a:schemeClr val="tx1"/>
                          </a:solidFill>
                        </a:rPr>
                        <a:t>mobiles</a:t>
                      </a:r>
                      <a:r>
                        <a:rPr lang="fr-FR" sz="1400" strike="noStrike" dirty="0" smtClean="0">
                          <a:solidFill>
                            <a:schemeClr val="tx1"/>
                          </a:solidFill>
                        </a:rPr>
                        <a:t>, dans des domaines prioritaires tels que la </a:t>
                      </a:r>
                      <a:r>
                        <a:rPr lang="fr-FR" sz="1400" b="1" strike="noStrike" dirty="0" smtClean="0">
                          <a:solidFill>
                            <a:schemeClr val="tx1"/>
                          </a:solidFill>
                        </a:rPr>
                        <a:t>santé</a:t>
                      </a:r>
                      <a:r>
                        <a:rPr lang="fr-FR" sz="1400" strike="noStrike" dirty="0" smtClean="0">
                          <a:solidFill>
                            <a:schemeClr val="tx1"/>
                          </a:solidFill>
                        </a:rPr>
                        <a:t>, </a:t>
                      </a:r>
                      <a:r>
                        <a:rPr lang="fr-FR" sz="1400" b="1" strike="noStrike" dirty="0" smtClean="0">
                          <a:solidFill>
                            <a:schemeClr val="tx1"/>
                          </a:solidFill>
                        </a:rPr>
                        <a:t>l'agriculture</a:t>
                      </a:r>
                      <a:r>
                        <a:rPr lang="fr-FR" sz="1400" strike="noStrike" dirty="0" smtClean="0">
                          <a:solidFill>
                            <a:schemeClr val="tx1"/>
                          </a:solidFill>
                        </a:rPr>
                        <a:t>, le </a:t>
                      </a:r>
                      <a:r>
                        <a:rPr lang="fr-FR" sz="1400" b="1" strike="noStrike" dirty="0" smtClean="0">
                          <a:solidFill>
                            <a:schemeClr val="tx1"/>
                          </a:solidFill>
                        </a:rPr>
                        <a:t>commerce</a:t>
                      </a:r>
                      <a:r>
                        <a:rPr lang="fr-FR" sz="1400" strike="noStrike" dirty="0" smtClean="0">
                          <a:solidFill>
                            <a:schemeClr val="tx1"/>
                          </a:solidFill>
                        </a:rPr>
                        <a:t>, la </a:t>
                      </a:r>
                      <a:r>
                        <a:rPr lang="fr-FR" sz="1400" b="1" strike="noStrike" dirty="0" smtClean="0">
                          <a:solidFill>
                            <a:schemeClr val="tx1"/>
                          </a:solidFill>
                        </a:rPr>
                        <a:t>gouvernance</a:t>
                      </a:r>
                      <a:r>
                        <a:rPr lang="fr-FR" sz="1400" strike="noStrike" dirty="0" smtClean="0">
                          <a:solidFill>
                            <a:schemeClr val="tx1"/>
                          </a:solidFill>
                        </a:rPr>
                        <a:t>, </a:t>
                      </a:r>
                      <a:r>
                        <a:rPr lang="fr-FR" sz="1400" b="1" strike="noStrike" dirty="0" smtClean="0">
                          <a:solidFill>
                            <a:schemeClr val="tx1"/>
                          </a:solidFill>
                        </a:rPr>
                        <a:t>l'éducation</a:t>
                      </a:r>
                      <a:r>
                        <a:rPr lang="fr-FR" sz="1400" strike="noStrike" dirty="0" smtClean="0">
                          <a:solidFill>
                            <a:schemeClr val="tx1"/>
                          </a:solidFill>
                        </a:rPr>
                        <a:t> ou la </a:t>
                      </a:r>
                      <a:r>
                        <a:rPr lang="fr-FR" sz="1400" b="1" strike="noStrike" dirty="0" smtClean="0">
                          <a:solidFill>
                            <a:schemeClr val="tx1"/>
                          </a:solidFill>
                        </a:rPr>
                        <a:t>finance</a:t>
                      </a:r>
                      <a:endParaRPr lang="en-GB" sz="1400" b="1" strike="noStrike" dirty="0" smtClean="0">
                        <a:solidFill>
                          <a:schemeClr val="tx1"/>
                        </a:solidFill>
                      </a:endParaRPr>
                    </a:p>
                    <a:p>
                      <a:r>
                        <a:rPr lang="en-GB" sz="1400" strike="noStrike" dirty="0" smtClean="0">
                          <a:solidFill>
                            <a:schemeClr val="tx1"/>
                          </a:solidFill>
                        </a:rPr>
                        <a:t>D.4-3: </a:t>
                      </a:r>
                      <a:r>
                        <a:rPr lang="fr-FR" sz="1400" strike="noStrike" dirty="0" smtClean="0">
                          <a:solidFill>
                            <a:schemeClr val="tx1"/>
                          </a:solidFill>
                        </a:rPr>
                        <a:t>Renforcement de la capacité des membres de l'UIT à élaborer des stratégies, des politiques et des pratiques favorisant </a:t>
                      </a:r>
                      <a:r>
                        <a:rPr lang="fr-FR" sz="1400" b="1" strike="noStrike" dirty="0" smtClean="0">
                          <a:solidFill>
                            <a:schemeClr val="tx1"/>
                          </a:solidFill>
                        </a:rPr>
                        <a:t>l'inclusion numérique</a:t>
                      </a:r>
                      <a:r>
                        <a:rPr lang="fr-FR" sz="1400" strike="noStrike" dirty="0" smtClean="0">
                          <a:solidFill>
                            <a:schemeClr val="tx1"/>
                          </a:solidFill>
                        </a:rPr>
                        <a:t>, en particulier des personnes ayant des besoins particuliers</a:t>
                      </a:r>
                      <a:endParaRPr lang="en-GB" sz="1400" strike="noStrike" dirty="0" smtClean="0">
                        <a:solidFill>
                          <a:schemeClr val="tx1"/>
                        </a:solidFill>
                      </a:endParaRPr>
                    </a:p>
                    <a:p>
                      <a:r>
                        <a:rPr lang="en-GB" sz="1400" strike="noStrike" dirty="0" smtClean="0">
                          <a:solidFill>
                            <a:schemeClr val="tx1"/>
                          </a:solidFill>
                        </a:rPr>
                        <a:t>D.4-4: </a:t>
                      </a:r>
                      <a:r>
                        <a:rPr lang="fr-FR" sz="1400" strike="noStrike" dirty="0" smtClean="0">
                          <a:solidFill>
                            <a:schemeClr val="tx1"/>
                          </a:solidFill>
                        </a:rPr>
                        <a:t>Renforcement de la capacité des membres de l'UIT à développer des stratégies et des solutions TIC relatives à l'adaptation aux effets des </a:t>
                      </a:r>
                      <a:r>
                        <a:rPr lang="fr-FR" sz="1400" b="1" strike="noStrike" dirty="0" smtClean="0">
                          <a:solidFill>
                            <a:schemeClr val="tx1"/>
                          </a:solidFill>
                        </a:rPr>
                        <a:t>changements climatiques </a:t>
                      </a:r>
                      <a:r>
                        <a:rPr lang="fr-FR" sz="1400" strike="noStrike" dirty="0" smtClean="0">
                          <a:solidFill>
                            <a:schemeClr val="tx1"/>
                          </a:solidFill>
                        </a:rPr>
                        <a:t>et à l'atténuation de ces effets</a:t>
                      </a:r>
                      <a:r>
                        <a:rPr lang="en-GB" sz="1400" strike="noStrike" dirty="0" smtClean="0">
                          <a:solidFill>
                            <a:schemeClr val="tx1"/>
                          </a:solidFill>
                        </a:rPr>
                        <a:t>. </a:t>
                      </a:r>
                    </a:p>
                  </a:txBody>
                  <a:tcPr marL="33854" marR="33854" marT="0" marB="0"/>
                </a:tc>
                <a:tc>
                  <a:txBody>
                    <a:bodyPr/>
                    <a:lstStyle/>
                    <a:p>
                      <a:r>
                        <a:rPr lang="en-GB" sz="1400" strike="noStrike" dirty="0" smtClean="0">
                          <a:solidFill>
                            <a:schemeClr val="tx1"/>
                          </a:solidFill>
                        </a:rPr>
                        <a:t>D.4-1 </a:t>
                      </a:r>
                      <a:r>
                        <a:rPr lang="fr-FR" sz="1400" strike="noStrike" dirty="0" smtClean="0">
                          <a:solidFill>
                            <a:schemeClr val="tx1"/>
                          </a:solidFill>
                        </a:rPr>
                        <a:t>Produits et services relatifs à la fourniture d'une assistance ciblée aux </a:t>
                      </a:r>
                      <a:r>
                        <a:rPr lang="fr-FR" sz="1400" b="1" strike="noStrike" dirty="0" smtClean="0">
                          <a:solidFill>
                            <a:schemeClr val="tx1"/>
                          </a:solidFill>
                        </a:rPr>
                        <a:t>PMA</a:t>
                      </a:r>
                      <a:r>
                        <a:rPr lang="fr-FR" sz="1400" strike="noStrike" dirty="0" smtClean="0">
                          <a:solidFill>
                            <a:schemeClr val="tx1"/>
                          </a:solidFill>
                        </a:rPr>
                        <a:t>, </a:t>
                      </a:r>
                      <a:r>
                        <a:rPr lang="fr-FR" sz="1400" b="1" strike="noStrike" dirty="0" smtClean="0">
                          <a:solidFill>
                            <a:schemeClr val="tx1"/>
                          </a:solidFill>
                        </a:rPr>
                        <a:t>PEID</a:t>
                      </a:r>
                      <a:r>
                        <a:rPr lang="fr-FR" sz="1400" strike="noStrike" dirty="0" smtClean="0">
                          <a:solidFill>
                            <a:schemeClr val="tx1"/>
                          </a:solidFill>
                        </a:rPr>
                        <a:t>, </a:t>
                      </a:r>
                      <a:r>
                        <a:rPr lang="fr-FR" sz="1400" b="1" strike="noStrike" dirty="0" smtClean="0">
                          <a:solidFill>
                            <a:schemeClr val="tx1"/>
                          </a:solidFill>
                        </a:rPr>
                        <a:t>PDSL</a:t>
                      </a:r>
                      <a:r>
                        <a:rPr lang="fr-FR" sz="1400" strike="noStrike" dirty="0" smtClean="0">
                          <a:solidFill>
                            <a:schemeClr val="tx1"/>
                          </a:solidFill>
                        </a:rPr>
                        <a:t> et </a:t>
                      </a:r>
                      <a:r>
                        <a:rPr lang="fr-FR" sz="1400" b="0" strike="noStrike" dirty="0" smtClean="0">
                          <a:solidFill>
                            <a:schemeClr val="tx1"/>
                          </a:solidFill>
                        </a:rPr>
                        <a:t>aux </a:t>
                      </a:r>
                      <a:r>
                        <a:rPr lang="fr-FR" sz="1400" b="1" strike="noStrike" dirty="0" smtClean="0">
                          <a:solidFill>
                            <a:schemeClr val="tx1"/>
                          </a:solidFill>
                        </a:rPr>
                        <a:t>pays dont l'économie est en transition</a:t>
                      </a:r>
                      <a:endParaRPr lang="en-GB" sz="1400" b="1" strike="noStrike" dirty="0" smtClean="0">
                        <a:solidFill>
                          <a:schemeClr val="tx1"/>
                        </a:solidFill>
                      </a:endParaRPr>
                    </a:p>
                    <a:p>
                      <a:endParaRPr lang="en-GB" sz="1400" strike="noStrike" dirty="0" smtClean="0">
                        <a:solidFill>
                          <a:schemeClr val="tx1"/>
                        </a:solidFill>
                      </a:endParaRPr>
                    </a:p>
                    <a:p>
                      <a:r>
                        <a:rPr lang="en-GB" sz="1400" strike="noStrike" dirty="0" smtClean="0">
                          <a:solidFill>
                            <a:schemeClr val="tx1"/>
                          </a:solidFill>
                        </a:rPr>
                        <a:t>D.4-2 </a:t>
                      </a:r>
                      <a:r>
                        <a:rPr lang="fr-FR" sz="1400" strike="noStrike" dirty="0" smtClean="0">
                          <a:solidFill>
                            <a:schemeClr val="tx1"/>
                          </a:solidFill>
                        </a:rPr>
                        <a:t>Produits et services relatifs aux </a:t>
                      </a:r>
                      <a:r>
                        <a:rPr lang="fr-FR" sz="1400" b="1" strike="noStrike" dirty="0" smtClean="0">
                          <a:solidFill>
                            <a:schemeClr val="tx1"/>
                          </a:solidFill>
                        </a:rPr>
                        <a:t>applications</a:t>
                      </a:r>
                      <a:r>
                        <a:rPr lang="fr-FR" sz="1400" strike="noStrike" dirty="0" smtClean="0">
                          <a:solidFill>
                            <a:schemeClr val="tx1"/>
                          </a:solidFill>
                        </a:rPr>
                        <a:t> TIC</a:t>
                      </a:r>
                      <a:endParaRPr lang="en-GB" sz="1400" strike="noStrike" dirty="0" smtClean="0">
                        <a:solidFill>
                          <a:schemeClr val="tx1"/>
                        </a:solidFill>
                      </a:endParaRPr>
                    </a:p>
                    <a:p>
                      <a:endParaRPr lang="en-GB" sz="1400" strike="noStrike" dirty="0" smtClean="0">
                        <a:solidFill>
                          <a:schemeClr val="tx1"/>
                        </a:solidFill>
                      </a:endParaRPr>
                    </a:p>
                    <a:p>
                      <a:r>
                        <a:rPr lang="en-GB" sz="1400" strike="noStrike" dirty="0" smtClean="0">
                          <a:solidFill>
                            <a:schemeClr val="tx1"/>
                          </a:solidFill>
                        </a:rPr>
                        <a:t>D.4-3 </a:t>
                      </a:r>
                      <a:r>
                        <a:rPr lang="fr-FR" sz="1400" strike="noStrike" dirty="0" smtClean="0">
                          <a:solidFill>
                            <a:schemeClr val="tx1"/>
                          </a:solidFill>
                        </a:rPr>
                        <a:t>Produits et services relatifs à </a:t>
                      </a:r>
                      <a:r>
                        <a:rPr lang="fr-FR" sz="1400" b="1" strike="noStrike" dirty="0" smtClean="0">
                          <a:solidFill>
                            <a:schemeClr val="tx1"/>
                          </a:solidFill>
                        </a:rPr>
                        <a:t>l'inclusion numérique </a:t>
                      </a:r>
                      <a:r>
                        <a:rPr lang="fr-FR" sz="1400" strike="noStrike" dirty="0" smtClean="0">
                          <a:solidFill>
                            <a:schemeClr val="tx1"/>
                          </a:solidFill>
                        </a:rPr>
                        <a:t>des personnes ayant des besoins particuliers</a:t>
                      </a:r>
                      <a:endParaRPr lang="en-GB" sz="1400" strike="noStrike" dirty="0" smtClean="0">
                        <a:solidFill>
                          <a:schemeClr val="tx1"/>
                        </a:solidFill>
                      </a:endParaRPr>
                    </a:p>
                    <a:p>
                      <a:endParaRPr lang="en-GB" sz="1400" strike="noStrike" dirty="0" smtClean="0">
                        <a:solidFill>
                          <a:schemeClr val="tx1"/>
                        </a:solidFill>
                      </a:endParaRPr>
                    </a:p>
                    <a:p>
                      <a:r>
                        <a:rPr lang="en-GB" sz="1400" strike="noStrike" dirty="0" smtClean="0">
                          <a:solidFill>
                            <a:schemeClr val="tx1"/>
                          </a:solidFill>
                        </a:rPr>
                        <a:t>D.4-4 </a:t>
                      </a:r>
                      <a:r>
                        <a:rPr lang="fr-FR" sz="1400" strike="noStrike" dirty="0" smtClean="0">
                          <a:solidFill>
                            <a:schemeClr val="tx1"/>
                          </a:solidFill>
                        </a:rPr>
                        <a:t>Produits et services relatifs aux applications TIC concernant l'adaptation aux </a:t>
                      </a:r>
                      <a:r>
                        <a:rPr lang="fr-FR" sz="1400" b="1" strike="noStrike" dirty="0" smtClean="0">
                          <a:solidFill>
                            <a:schemeClr val="tx1"/>
                          </a:solidFill>
                        </a:rPr>
                        <a:t>effets des changements climatiques </a:t>
                      </a:r>
                      <a:r>
                        <a:rPr lang="fr-FR" sz="1400" strike="noStrike" dirty="0" smtClean="0">
                          <a:solidFill>
                            <a:schemeClr val="tx1"/>
                          </a:solidFill>
                        </a:rPr>
                        <a:t>et l'atténuation de ces effets</a:t>
                      </a:r>
                      <a:endParaRPr lang="en-GB" sz="1400" strike="noStrike" dirty="0" smtClean="0">
                        <a:solidFill>
                          <a:schemeClr val="tx1"/>
                        </a:solidFill>
                      </a:endParaRPr>
                    </a:p>
                  </a:txBody>
                  <a:tcPr marL="33854" marR="33854" marT="0" marB="0"/>
                </a:tc>
              </a:tr>
            </a:tbl>
          </a:graphicData>
        </a:graphic>
      </p:graphicFrame>
    </p:spTree>
    <p:extLst>
      <p:ext uri="{BB962C8B-B14F-4D97-AF65-F5344CB8AC3E}">
        <p14:creationId xmlns:p14="http://schemas.microsoft.com/office/powerpoint/2010/main" val="149607448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5337420" y="2533273"/>
            <a:ext cx="2258916" cy="1183759"/>
          </a:xfrm>
          <a:prstGeom prst="rect">
            <a:avLst/>
          </a:prstGeom>
        </p:spPr>
      </p:pic>
      <p:pic>
        <p:nvPicPr>
          <p:cNvPr id="5" name="Picture 4"/>
          <p:cNvPicPr>
            <a:picLocks noChangeAspect="1"/>
          </p:cNvPicPr>
          <p:nvPr/>
        </p:nvPicPr>
        <p:blipFill>
          <a:blip r:embed="rId4"/>
          <a:stretch>
            <a:fillRect/>
          </a:stretch>
        </p:blipFill>
        <p:spPr>
          <a:xfrm>
            <a:off x="7376404" y="1957209"/>
            <a:ext cx="1690508" cy="1753120"/>
          </a:xfrm>
          <a:prstGeom prst="rect">
            <a:avLst/>
          </a:prstGeom>
        </p:spPr>
      </p:pic>
      <p:sp>
        <p:nvSpPr>
          <p:cNvPr id="2" name="Title 1"/>
          <p:cNvSpPr>
            <a:spLocks noGrp="1"/>
          </p:cNvSpPr>
          <p:nvPr>
            <p:ph type="title"/>
          </p:nvPr>
        </p:nvSpPr>
        <p:spPr/>
        <p:txBody>
          <a:bodyPr>
            <a:normAutofit/>
          </a:bodyPr>
          <a:lstStyle/>
          <a:p>
            <a:r>
              <a:rPr lang="en-US" sz="3200" dirty="0" err="1" smtClean="0"/>
              <a:t>Objectifs</a:t>
            </a:r>
            <a:r>
              <a:rPr lang="en-US" sz="3200" dirty="0" smtClean="0"/>
              <a:t> </a:t>
            </a:r>
            <a:r>
              <a:rPr lang="en-US" sz="3200" dirty="0" err="1" smtClean="0"/>
              <a:t>intersectoriels</a:t>
            </a:r>
            <a:r>
              <a:rPr lang="en-US" sz="3200" dirty="0" smtClean="0"/>
              <a:t> (</a:t>
            </a:r>
            <a:r>
              <a:rPr lang="en-US" sz="3200" dirty="0" err="1" smtClean="0"/>
              <a:t>nouvel</a:t>
            </a:r>
            <a:r>
              <a:rPr lang="en-US" sz="3200" dirty="0" smtClean="0"/>
              <a:t> </a:t>
            </a:r>
            <a:r>
              <a:rPr lang="en-US" sz="3200" dirty="0" err="1" smtClean="0"/>
              <a:t>objectif</a:t>
            </a:r>
            <a:r>
              <a:rPr lang="en-US" sz="3200" dirty="0" smtClean="0"/>
              <a:t> I.1)</a:t>
            </a:r>
            <a:endParaRPr lang="en-US" sz="3200"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54</a:t>
            </a:fld>
            <a:endParaRPr lang="en-US" dirty="0"/>
          </a:p>
        </p:txBody>
      </p:sp>
      <p:sp>
        <p:nvSpPr>
          <p:cNvPr id="4" name="Content Placeholder 3"/>
          <p:cNvSpPr>
            <a:spLocks noGrp="1"/>
          </p:cNvSpPr>
          <p:nvPr>
            <p:ph idx="1"/>
          </p:nvPr>
        </p:nvSpPr>
        <p:spPr>
          <a:xfrm>
            <a:off x="612648" y="974954"/>
            <a:ext cx="8153400" cy="5478382"/>
          </a:xfrm>
        </p:spPr>
        <p:txBody>
          <a:bodyPr>
            <a:normAutofit/>
          </a:bodyPr>
          <a:lstStyle/>
          <a:p>
            <a:r>
              <a:rPr lang="en-US" sz="2400" dirty="0" smtClean="0"/>
              <a:t>I.1 (2016-2019) </a:t>
            </a:r>
            <a:r>
              <a:rPr lang="fr-FR" sz="2400" dirty="0"/>
              <a:t>Renforcer le dialogue international entre les parties </a:t>
            </a:r>
            <a:r>
              <a:rPr lang="fr-FR" sz="2400" dirty="0" smtClean="0"/>
              <a:t>prenantes</a:t>
            </a:r>
            <a:endParaRPr lang="en-US" sz="2400" dirty="0" smtClean="0"/>
          </a:p>
          <a:p>
            <a:r>
              <a:rPr lang="en-US" sz="2400" dirty="0" smtClean="0"/>
              <a:t>I.2 (2016-2019) </a:t>
            </a:r>
            <a:r>
              <a:rPr lang="fr-FR" sz="2400" dirty="0"/>
              <a:t>Renforcer les partenariats et </a:t>
            </a:r>
            <a:r>
              <a:rPr lang="fr-FR" sz="2400" dirty="0" smtClean="0"/>
              <a:t/>
            </a:r>
            <a:br>
              <a:rPr lang="fr-FR" sz="2400" dirty="0" smtClean="0"/>
            </a:br>
            <a:r>
              <a:rPr lang="fr-FR" sz="2400" dirty="0" smtClean="0"/>
              <a:t>la </a:t>
            </a:r>
            <a:r>
              <a:rPr lang="fr-FR" sz="2400" dirty="0"/>
              <a:t>coopération dans </a:t>
            </a:r>
            <a:r>
              <a:rPr lang="fr-FR" sz="2400" dirty="0" smtClean="0"/>
              <a:t>l'environnement </a:t>
            </a:r>
            <a:br>
              <a:rPr lang="fr-FR" sz="2400" dirty="0" smtClean="0"/>
            </a:br>
            <a:r>
              <a:rPr lang="fr-FR" sz="2400" dirty="0" smtClean="0"/>
              <a:t>des télécommunications/TIC</a:t>
            </a:r>
            <a:endParaRPr lang="en-US" dirty="0" smtClean="0"/>
          </a:p>
          <a:p>
            <a:pPr marL="0" indent="0">
              <a:buNone/>
            </a:pPr>
            <a:endParaRPr lang="en-US" sz="2000" dirty="0" smtClean="0">
              <a:sym typeface="Wingdings" panose="05000000000000000000" pitchFamily="2" charset="2"/>
            </a:endParaRPr>
          </a:p>
          <a:p>
            <a:pPr marL="0" indent="0">
              <a:buNone/>
            </a:pPr>
            <a:endParaRPr lang="en-US" sz="2000" dirty="0" smtClean="0">
              <a:sym typeface="Wingdings" panose="05000000000000000000" pitchFamily="2" charset="2"/>
            </a:endParaRPr>
          </a:p>
          <a:p>
            <a:pPr marL="0" indent="0">
              <a:buNone/>
            </a:pPr>
            <a:endParaRPr lang="en-US" sz="2000" dirty="0" smtClean="0">
              <a:sym typeface="Wingdings" panose="05000000000000000000" pitchFamily="2" charset="2"/>
            </a:endParaRPr>
          </a:p>
          <a:p>
            <a:pPr marL="0" indent="0">
              <a:buNone/>
            </a:pPr>
            <a:r>
              <a:rPr lang="en-US" sz="2000" dirty="0" smtClean="0">
                <a:sym typeface="Wingdings" panose="05000000000000000000" pitchFamily="2" charset="2"/>
              </a:rPr>
              <a:t> P</a:t>
            </a:r>
            <a:r>
              <a:rPr lang="en-US" sz="2000" dirty="0" smtClean="0"/>
              <a:t>roposition à examiner:</a:t>
            </a:r>
            <a:endParaRPr lang="en-US" sz="2000" dirty="0"/>
          </a:p>
          <a:p>
            <a:r>
              <a:rPr lang="en-US" sz="3000" i="1" dirty="0" err="1" smtClean="0"/>
              <a:t>Nouvel</a:t>
            </a:r>
            <a:r>
              <a:rPr lang="en-US" sz="3000" i="1" dirty="0" smtClean="0"/>
              <a:t> </a:t>
            </a:r>
            <a:r>
              <a:rPr lang="en-US" sz="3000" i="1" dirty="0" err="1" smtClean="0"/>
              <a:t>objectif</a:t>
            </a:r>
            <a:r>
              <a:rPr lang="en-US" sz="3000" dirty="0" smtClean="0"/>
              <a:t> </a:t>
            </a:r>
            <a:r>
              <a:rPr lang="en-US" sz="3000" dirty="0" smtClean="0">
                <a:solidFill>
                  <a:schemeClr val="accent2"/>
                </a:solidFill>
              </a:rPr>
              <a:t>I.1: Encourager </a:t>
            </a:r>
            <a:r>
              <a:rPr lang="en-US" sz="3000" dirty="0" err="1" smtClean="0">
                <a:solidFill>
                  <a:schemeClr val="accent2"/>
                </a:solidFill>
              </a:rPr>
              <a:t>une</a:t>
            </a:r>
            <a:r>
              <a:rPr lang="en-US" sz="3000" dirty="0" smtClean="0">
                <a:solidFill>
                  <a:schemeClr val="accent2"/>
                </a:solidFill>
              </a:rPr>
              <a:t> </a:t>
            </a:r>
            <a:r>
              <a:rPr lang="en-US" sz="3000" b="1" dirty="0" smtClean="0">
                <a:solidFill>
                  <a:schemeClr val="accent2"/>
                </a:solidFill>
              </a:rPr>
              <a:t>collaboration</a:t>
            </a:r>
            <a:r>
              <a:rPr lang="en-US" sz="3000" dirty="0" smtClean="0">
                <a:solidFill>
                  <a:schemeClr val="accent2"/>
                </a:solidFill>
              </a:rPr>
              <a:t> plus </a:t>
            </a:r>
            <a:r>
              <a:rPr lang="en-US" sz="3000" dirty="0" err="1" smtClean="0">
                <a:solidFill>
                  <a:schemeClr val="accent2"/>
                </a:solidFill>
              </a:rPr>
              <a:t>étroite</a:t>
            </a:r>
            <a:r>
              <a:rPr lang="en-US" sz="3000" dirty="0" smtClean="0">
                <a:solidFill>
                  <a:schemeClr val="accent2"/>
                </a:solidFill>
              </a:rPr>
              <a:t> entre </a:t>
            </a:r>
            <a:r>
              <a:rPr lang="en-US" sz="3000" dirty="0" err="1" smtClean="0">
                <a:solidFill>
                  <a:schemeClr val="accent2"/>
                </a:solidFill>
              </a:rPr>
              <a:t>toutes</a:t>
            </a:r>
            <a:r>
              <a:rPr lang="en-US" sz="3000" dirty="0" smtClean="0">
                <a:solidFill>
                  <a:schemeClr val="accent2"/>
                </a:solidFill>
              </a:rPr>
              <a:t> les parties </a:t>
            </a:r>
            <a:r>
              <a:rPr lang="en-US" sz="3000" dirty="0" err="1" smtClean="0">
                <a:solidFill>
                  <a:schemeClr val="accent2"/>
                </a:solidFill>
              </a:rPr>
              <a:t>prenantes</a:t>
            </a:r>
            <a:r>
              <a:rPr lang="en-US" sz="3000" dirty="0" smtClean="0">
                <a:solidFill>
                  <a:schemeClr val="accent2"/>
                </a:solidFill>
              </a:rPr>
              <a:t> de </a:t>
            </a:r>
            <a:r>
              <a:rPr lang="en-US" sz="3000" dirty="0" err="1" smtClean="0">
                <a:solidFill>
                  <a:schemeClr val="accent2"/>
                </a:solidFill>
              </a:rPr>
              <a:t>l'écosystème</a:t>
            </a:r>
            <a:r>
              <a:rPr lang="en-US" sz="3000" dirty="0" smtClean="0">
                <a:solidFill>
                  <a:schemeClr val="accent2"/>
                </a:solidFill>
              </a:rPr>
              <a:t> des TIC pour la </a:t>
            </a:r>
            <a:r>
              <a:rPr lang="en-US" sz="3000" dirty="0" err="1" smtClean="0">
                <a:solidFill>
                  <a:schemeClr val="accent2"/>
                </a:solidFill>
              </a:rPr>
              <a:t>réalisation</a:t>
            </a:r>
            <a:r>
              <a:rPr lang="en-US" sz="3000" dirty="0" smtClean="0">
                <a:solidFill>
                  <a:schemeClr val="accent2"/>
                </a:solidFill>
              </a:rPr>
              <a:t> des ODD</a:t>
            </a:r>
            <a:endParaRPr lang="en-US" sz="3000" dirty="0">
              <a:solidFill>
                <a:schemeClr val="accent2"/>
              </a:solidFill>
            </a:endParaRPr>
          </a:p>
        </p:txBody>
      </p:sp>
    </p:spTree>
    <p:extLst>
      <p:ext uri="{BB962C8B-B14F-4D97-AF65-F5344CB8AC3E}">
        <p14:creationId xmlns:p14="http://schemas.microsoft.com/office/powerpoint/2010/main" val="286324916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r="9453"/>
          <a:stretch/>
        </p:blipFill>
        <p:spPr>
          <a:xfrm>
            <a:off x="6948264" y="2420888"/>
            <a:ext cx="1708845" cy="1675767"/>
          </a:xfrm>
          <a:prstGeom prst="rect">
            <a:avLst/>
          </a:prstGeom>
        </p:spPr>
      </p:pic>
      <p:sp>
        <p:nvSpPr>
          <p:cNvPr id="2" name="Title 1"/>
          <p:cNvSpPr>
            <a:spLocks noGrp="1"/>
          </p:cNvSpPr>
          <p:nvPr>
            <p:ph type="title"/>
          </p:nvPr>
        </p:nvSpPr>
        <p:spPr/>
        <p:txBody>
          <a:bodyPr>
            <a:normAutofit/>
          </a:bodyPr>
          <a:lstStyle/>
          <a:p>
            <a:r>
              <a:rPr lang="en-US" sz="3200" dirty="0" err="1"/>
              <a:t>Objectifs</a:t>
            </a:r>
            <a:r>
              <a:rPr lang="en-US" sz="3200" dirty="0"/>
              <a:t> </a:t>
            </a:r>
            <a:r>
              <a:rPr lang="en-US" sz="3200" dirty="0" err="1"/>
              <a:t>intersectoriels</a:t>
            </a:r>
            <a:r>
              <a:rPr lang="en-US" sz="3200" dirty="0"/>
              <a:t> </a:t>
            </a:r>
            <a:r>
              <a:rPr lang="en-US" sz="3200" dirty="0" smtClean="0"/>
              <a:t>(</a:t>
            </a:r>
            <a:r>
              <a:rPr lang="en-US" sz="3200" dirty="0" err="1" smtClean="0"/>
              <a:t>nouvel</a:t>
            </a:r>
            <a:r>
              <a:rPr lang="en-US" sz="3200" dirty="0" smtClean="0"/>
              <a:t> </a:t>
            </a:r>
            <a:r>
              <a:rPr lang="en-US" sz="3200" dirty="0" err="1" smtClean="0"/>
              <a:t>objectif</a:t>
            </a:r>
            <a:r>
              <a:rPr lang="en-US" sz="3200" dirty="0" smtClean="0"/>
              <a:t> I.2)</a:t>
            </a:r>
            <a:endParaRPr lang="en-US" sz="3200"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55</a:t>
            </a:fld>
            <a:endParaRPr lang="en-US" dirty="0"/>
          </a:p>
        </p:txBody>
      </p:sp>
      <p:sp>
        <p:nvSpPr>
          <p:cNvPr id="4" name="Content Placeholder 3"/>
          <p:cNvSpPr>
            <a:spLocks noGrp="1"/>
          </p:cNvSpPr>
          <p:nvPr>
            <p:ph idx="1"/>
          </p:nvPr>
        </p:nvSpPr>
        <p:spPr>
          <a:xfrm>
            <a:off x="612648" y="1340768"/>
            <a:ext cx="8153400" cy="5112568"/>
          </a:xfrm>
        </p:spPr>
        <p:txBody>
          <a:bodyPr>
            <a:normAutofit lnSpcReduction="10000"/>
          </a:bodyPr>
          <a:lstStyle/>
          <a:p>
            <a:r>
              <a:rPr lang="en-US" sz="2800" dirty="0" smtClean="0"/>
              <a:t>I.3 (2016-2019) </a:t>
            </a:r>
            <a:r>
              <a:rPr lang="fr-FR" sz="2800" dirty="0"/>
              <a:t>Améliorer </a:t>
            </a:r>
            <a:r>
              <a:rPr lang="fr-FR" sz="2800" dirty="0" smtClean="0"/>
              <a:t>l'identification </a:t>
            </a:r>
            <a:r>
              <a:rPr lang="fr-FR" sz="2800" dirty="0"/>
              <a:t>et </a:t>
            </a:r>
            <a:r>
              <a:rPr lang="fr-FR" sz="2800" dirty="0" smtClean="0"/>
              <a:t>l'analyse </a:t>
            </a:r>
            <a:r>
              <a:rPr lang="fr-FR" sz="2800" dirty="0"/>
              <a:t>des nouvelles tendances dans </a:t>
            </a:r>
            <a:r>
              <a:rPr lang="fr-FR" sz="2800" dirty="0" smtClean="0"/>
              <a:t>l'environnement </a:t>
            </a:r>
            <a:r>
              <a:rPr lang="fr-FR" sz="2800" dirty="0"/>
              <a:t>des télécommunications/TIC </a:t>
            </a:r>
            <a:r>
              <a:rPr lang="en-US" sz="2800" dirty="0" smtClean="0"/>
              <a:t/>
            </a:r>
            <a:br>
              <a:rPr lang="en-US" sz="2800" dirty="0" smtClean="0"/>
            </a:br>
            <a:endParaRPr lang="en-US" sz="2000" dirty="0" smtClean="0">
              <a:sym typeface="Wingdings" panose="05000000000000000000" pitchFamily="2" charset="2"/>
            </a:endParaRPr>
          </a:p>
          <a:p>
            <a:pPr marL="0" indent="0">
              <a:buNone/>
            </a:pPr>
            <a:endParaRPr lang="en-US" sz="2000" dirty="0" smtClean="0">
              <a:sym typeface="Wingdings" panose="05000000000000000000" pitchFamily="2" charset="2"/>
            </a:endParaRPr>
          </a:p>
          <a:p>
            <a:pPr marL="0" indent="0">
              <a:buNone/>
            </a:pPr>
            <a:endParaRPr lang="en-US" sz="2000" dirty="0">
              <a:sym typeface="Wingdings" panose="05000000000000000000" pitchFamily="2" charset="2"/>
            </a:endParaRPr>
          </a:p>
          <a:p>
            <a:pPr marL="0" indent="0">
              <a:buNone/>
            </a:pPr>
            <a:endParaRPr lang="en-US" sz="2000" dirty="0" smtClean="0">
              <a:sym typeface="Wingdings" panose="05000000000000000000" pitchFamily="2" charset="2"/>
            </a:endParaRPr>
          </a:p>
          <a:p>
            <a:pPr marL="0" indent="0">
              <a:buNone/>
            </a:pPr>
            <a:r>
              <a:rPr lang="en-US" sz="2000" dirty="0" smtClean="0">
                <a:sym typeface="Wingdings" panose="05000000000000000000" pitchFamily="2" charset="2"/>
              </a:rPr>
              <a:t> P</a:t>
            </a:r>
            <a:r>
              <a:rPr lang="en-US" sz="2000" dirty="0" smtClean="0"/>
              <a:t>roposition à examiner:</a:t>
            </a:r>
            <a:endParaRPr lang="en-US" sz="2000" dirty="0"/>
          </a:p>
          <a:p>
            <a:r>
              <a:rPr lang="en-US" sz="3500" i="1" dirty="0" err="1" smtClean="0"/>
              <a:t>Nouvel</a:t>
            </a:r>
            <a:r>
              <a:rPr lang="en-US" sz="3500" i="1" dirty="0" smtClean="0"/>
              <a:t> </a:t>
            </a:r>
            <a:r>
              <a:rPr lang="en-US" sz="3500" i="1" dirty="0" err="1" smtClean="0"/>
              <a:t>objectif</a:t>
            </a:r>
            <a:r>
              <a:rPr lang="en-US" sz="3500" i="1" dirty="0" smtClean="0"/>
              <a:t> </a:t>
            </a:r>
            <a:r>
              <a:rPr lang="en-US" sz="3500" dirty="0" smtClean="0"/>
              <a:t> </a:t>
            </a:r>
            <a:r>
              <a:rPr lang="en-US" sz="3500" dirty="0" smtClean="0">
                <a:solidFill>
                  <a:schemeClr val="accent2"/>
                </a:solidFill>
              </a:rPr>
              <a:t>I.2</a:t>
            </a:r>
            <a:r>
              <a:rPr lang="en-US" sz="3500" dirty="0">
                <a:solidFill>
                  <a:schemeClr val="accent2"/>
                </a:solidFill>
              </a:rPr>
              <a:t>: </a:t>
            </a:r>
            <a:r>
              <a:rPr lang="en-US" sz="3500" dirty="0" err="1" smtClean="0">
                <a:solidFill>
                  <a:schemeClr val="accent2"/>
                </a:solidFill>
              </a:rPr>
              <a:t>Renforcer</a:t>
            </a:r>
            <a:r>
              <a:rPr lang="en-US" sz="3500" dirty="0" smtClean="0">
                <a:solidFill>
                  <a:schemeClr val="accent2"/>
                </a:solidFill>
              </a:rPr>
              <a:t> et encourager les </a:t>
            </a:r>
            <a:r>
              <a:rPr lang="en-US" sz="3500" b="1" dirty="0" err="1" smtClean="0">
                <a:solidFill>
                  <a:schemeClr val="accent2"/>
                </a:solidFill>
              </a:rPr>
              <a:t>nouvelles</a:t>
            </a:r>
            <a:r>
              <a:rPr lang="en-US" sz="3500" b="1" dirty="0" smtClean="0">
                <a:solidFill>
                  <a:schemeClr val="accent2"/>
                </a:solidFill>
              </a:rPr>
              <a:t> </a:t>
            </a:r>
            <a:r>
              <a:rPr lang="en-US" sz="3500" b="1" dirty="0" err="1" smtClean="0">
                <a:solidFill>
                  <a:schemeClr val="accent2"/>
                </a:solidFill>
              </a:rPr>
              <a:t>tendances</a:t>
            </a:r>
            <a:r>
              <a:rPr lang="en-US" sz="3500" b="1" dirty="0" smtClean="0">
                <a:solidFill>
                  <a:schemeClr val="accent2"/>
                </a:solidFill>
              </a:rPr>
              <a:t> </a:t>
            </a:r>
            <a:r>
              <a:rPr lang="en-US" sz="3500" b="1" dirty="0" err="1" smtClean="0">
                <a:solidFill>
                  <a:schemeClr val="accent2"/>
                </a:solidFill>
              </a:rPr>
              <a:t>dans</a:t>
            </a:r>
            <a:r>
              <a:rPr lang="en-US" sz="3500" b="1" dirty="0" smtClean="0">
                <a:solidFill>
                  <a:schemeClr val="accent2"/>
                </a:solidFill>
              </a:rPr>
              <a:t> le </a:t>
            </a:r>
            <a:r>
              <a:rPr lang="en-US" sz="3500" b="1" dirty="0" err="1" smtClean="0">
                <a:solidFill>
                  <a:schemeClr val="accent2"/>
                </a:solidFill>
              </a:rPr>
              <a:t>domaine</a:t>
            </a:r>
            <a:r>
              <a:rPr lang="en-US" sz="3500" b="1" dirty="0" smtClean="0">
                <a:solidFill>
                  <a:schemeClr val="accent2"/>
                </a:solidFill>
              </a:rPr>
              <a:t> des TIC </a:t>
            </a:r>
            <a:r>
              <a:rPr lang="en-US" sz="3500" dirty="0" smtClean="0">
                <a:solidFill>
                  <a:schemeClr val="accent2"/>
                </a:solidFill>
              </a:rPr>
              <a:t>pour </a:t>
            </a:r>
            <a:r>
              <a:rPr lang="en-US" sz="3500" dirty="0" err="1" smtClean="0">
                <a:solidFill>
                  <a:schemeClr val="accent2"/>
                </a:solidFill>
              </a:rPr>
              <a:t>accélérer</a:t>
            </a:r>
            <a:r>
              <a:rPr lang="en-US" sz="3500" dirty="0" smtClean="0">
                <a:solidFill>
                  <a:schemeClr val="accent2"/>
                </a:solidFill>
              </a:rPr>
              <a:t> la </a:t>
            </a:r>
            <a:r>
              <a:rPr lang="en-US" sz="3500" dirty="0" err="1" smtClean="0">
                <a:solidFill>
                  <a:schemeClr val="accent2"/>
                </a:solidFill>
              </a:rPr>
              <a:t>mise</a:t>
            </a:r>
            <a:r>
              <a:rPr lang="en-US" sz="3500" dirty="0" smtClean="0">
                <a:solidFill>
                  <a:schemeClr val="accent2"/>
                </a:solidFill>
              </a:rPr>
              <a:t> en oeuvre des ODD</a:t>
            </a:r>
            <a:endParaRPr lang="en-US" sz="3500" dirty="0">
              <a:solidFill>
                <a:schemeClr val="accent2"/>
              </a:solidFill>
            </a:endParaRPr>
          </a:p>
        </p:txBody>
      </p:sp>
    </p:spTree>
    <p:extLst>
      <p:ext uri="{BB962C8B-B14F-4D97-AF65-F5344CB8AC3E}">
        <p14:creationId xmlns:p14="http://schemas.microsoft.com/office/powerpoint/2010/main" val="199003430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a:t>Objectifs</a:t>
            </a:r>
            <a:r>
              <a:rPr lang="en-US" sz="3600" dirty="0"/>
              <a:t> </a:t>
            </a:r>
            <a:r>
              <a:rPr lang="en-US" sz="3600" dirty="0" err="1"/>
              <a:t>intersectoriels</a:t>
            </a:r>
            <a:endParaRPr lang="en-US" sz="3600"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56</a:t>
            </a:fld>
            <a:endParaRPr lang="en-US" dirty="0"/>
          </a:p>
        </p:txBody>
      </p:sp>
      <p:sp>
        <p:nvSpPr>
          <p:cNvPr id="4" name="Content Placeholder 3"/>
          <p:cNvSpPr>
            <a:spLocks noGrp="1"/>
          </p:cNvSpPr>
          <p:nvPr>
            <p:ph idx="1"/>
          </p:nvPr>
        </p:nvSpPr>
        <p:spPr>
          <a:xfrm>
            <a:off x="612648" y="1340768"/>
            <a:ext cx="8153400" cy="5112568"/>
          </a:xfrm>
        </p:spPr>
        <p:txBody>
          <a:bodyPr>
            <a:normAutofit/>
          </a:bodyPr>
          <a:lstStyle/>
          <a:p>
            <a:r>
              <a:rPr lang="en-US" sz="2800" dirty="0" smtClean="0"/>
              <a:t>I.4 (2016-2019) </a:t>
            </a:r>
            <a:r>
              <a:rPr lang="fr-FR" sz="2800" dirty="0"/>
              <a:t>Promouvoir/mieux faire reconnaître (</a:t>
            </a:r>
            <a:r>
              <a:rPr lang="fr-FR" sz="2800" dirty="0" smtClean="0"/>
              <a:t>l'importance </a:t>
            </a:r>
            <a:r>
              <a:rPr lang="fr-FR" sz="2800" dirty="0"/>
              <a:t>des) les télécommunications/TIC en tant que catalyseur essentiel du développement social, économique et </a:t>
            </a:r>
            <a:r>
              <a:rPr lang="fr-FR" sz="2800" dirty="0" smtClean="0"/>
              <a:t>écologiquement </a:t>
            </a:r>
            <a:br>
              <a:rPr lang="fr-FR" sz="2800" dirty="0" smtClean="0"/>
            </a:br>
            <a:r>
              <a:rPr lang="fr-FR" sz="2800" dirty="0" smtClean="0"/>
              <a:t>durable</a:t>
            </a:r>
            <a:endParaRPr lang="en-US" sz="2800" dirty="0"/>
          </a:p>
          <a:p>
            <a:pPr marL="0" indent="0">
              <a:buNone/>
            </a:pPr>
            <a:endParaRPr lang="en-US" sz="2000" dirty="0" smtClean="0">
              <a:sym typeface="Wingdings" panose="05000000000000000000" pitchFamily="2" charset="2"/>
            </a:endParaRPr>
          </a:p>
          <a:p>
            <a:pPr marL="0" indent="0">
              <a:buNone/>
            </a:pPr>
            <a:endParaRPr lang="en-US" sz="2000" dirty="0">
              <a:sym typeface="Wingdings" panose="05000000000000000000" pitchFamily="2" charset="2"/>
            </a:endParaRPr>
          </a:p>
          <a:p>
            <a:pPr marL="0" indent="0">
              <a:buNone/>
            </a:pPr>
            <a:endParaRPr lang="en-US" sz="2000" dirty="0" smtClean="0">
              <a:sym typeface="Wingdings" panose="05000000000000000000" pitchFamily="2" charset="2"/>
            </a:endParaRPr>
          </a:p>
          <a:p>
            <a:pPr lvl="1"/>
            <a:endParaRPr lang="en-US" sz="2000" dirty="0"/>
          </a:p>
          <a:p>
            <a:pPr marL="0" indent="0">
              <a:buNone/>
            </a:pPr>
            <a:r>
              <a:rPr lang="en-US" sz="2000" dirty="0" smtClean="0">
                <a:sym typeface="Wingdings" panose="05000000000000000000" pitchFamily="2" charset="2"/>
              </a:rPr>
              <a:t> P</a:t>
            </a:r>
            <a:r>
              <a:rPr lang="en-US" sz="2000" dirty="0" smtClean="0"/>
              <a:t>roposition à examiner</a:t>
            </a:r>
          </a:p>
          <a:p>
            <a:pPr marL="0" indent="0">
              <a:buNone/>
            </a:pPr>
            <a:r>
              <a:rPr lang="en-US" sz="2700" dirty="0" err="1" smtClean="0">
                <a:solidFill>
                  <a:schemeClr val="accent2"/>
                </a:solidFill>
              </a:rPr>
              <a:t>Intégration</a:t>
            </a:r>
            <a:r>
              <a:rPr lang="en-US" sz="2700" dirty="0" smtClean="0">
                <a:solidFill>
                  <a:schemeClr val="accent2"/>
                </a:solidFill>
              </a:rPr>
              <a:t> </a:t>
            </a:r>
            <a:r>
              <a:rPr lang="en-US" sz="2700" dirty="0" err="1" smtClean="0">
                <a:solidFill>
                  <a:schemeClr val="accent2"/>
                </a:solidFill>
              </a:rPr>
              <a:t>dans</a:t>
            </a:r>
            <a:r>
              <a:rPr lang="en-US" sz="2700" dirty="0" smtClean="0">
                <a:solidFill>
                  <a:schemeClr val="accent2"/>
                </a:solidFill>
              </a:rPr>
              <a:t> les nouveaux </a:t>
            </a:r>
            <a:r>
              <a:rPr lang="en-US" sz="2700" dirty="0" err="1" smtClean="0">
                <a:solidFill>
                  <a:schemeClr val="accent2"/>
                </a:solidFill>
              </a:rPr>
              <a:t>objectifs</a:t>
            </a:r>
            <a:r>
              <a:rPr lang="en-US" sz="2700" dirty="0" smtClean="0">
                <a:solidFill>
                  <a:schemeClr val="accent2"/>
                </a:solidFill>
              </a:rPr>
              <a:t> I.1 &amp; I.2</a:t>
            </a:r>
            <a:endParaRPr lang="en-US" sz="1700" dirty="0" smtClean="0">
              <a:solidFill>
                <a:schemeClr val="accent2"/>
              </a:solidFill>
            </a:endParaRPr>
          </a:p>
        </p:txBody>
      </p:sp>
      <p:pic>
        <p:nvPicPr>
          <p:cNvPr id="5" name="Picture 4"/>
          <p:cNvPicPr>
            <a:picLocks noChangeAspect="1"/>
          </p:cNvPicPr>
          <p:nvPr/>
        </p:nvPicPr>
        <p:blipFill rotWithShape="1">
          <a:blip r:embed="rId3"/>
          <a:srcRect b="1972"/>
          <a:stretch/>
        </p:blipFill>
        <p:spPr>
          <a:xfrm>
            <a:off x="6579946" y="2996952"/>
            <a:ext cx="2186102" cy="2212407"/>
          </a:xfrm>
          <a:prstGeom prst="rect">
            <a:avLst/>
          </a:prstGeom>
        </p:spPr>
      </p:pic>
    </p:spTree>
    <p:extLst>
      <p:ext uri="{BB962C8B-B14F-4D97-AF65-F5344CB8AC3E}">
        <p14:creationId xmlns:p14="http://schemas.microsoft.com/office/powerpoint/2010/main" val="81015304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a:t>Objectifs</a:t>
            </a:r>
            <a:r>
              <a:rPr lang="en-US" sz="3200" dirty="0"/>
              <a:t> </a:t>
            </a:r>
            <a:r>
              <a:rPr lang="en-US" sz="3200" dirty="0" err="1" smtClean="0"/>
              <a:t>intersectoriels</a:t>
            </a:r>
            <a:r>
              <a:rPr lang="en-US" sz="3200" dirty="0" smtClean="0"/>
              <a:t> (</a:t>
            </a:r>
            <a:r>
              <a:rPr lang="en-US" sz="3200" dirty="0" err="1" smtClean="0"/>
              <a:t>nouvel</a:t>
            </a:r>
            <a:r>
              <a:rPr lang="en-US" sz="3200" dirty="0" smtClean="0"/>
              <a:t> </a:t>
            </a:r>
            <a:r>
              <a:rPr lang="en-US" sz="3200" dirty="0" err="1" smtClean="0"/>
              <a:t>objectif</a:t>
            </a:r>
            <a:r>
              <a:rPr lang="en-US" sz="3200" dirty="0" smtClean="0"/>
              <a:t> I.3)</a:t>
            </a:r>
            <a:endParaRPr lang="en-US" sz="3200"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57</a:t>
            </a:fld>
            <a:endParaRPr lang="en-US" dirty="0"/>
          </a:p>
        </p:txBody>
      </p:sp>
      <p:sp>
        <p:nvSpPr>
          <p:cNvPr id="4" name="Content Placeholder 3"/>
          <p:cNvSpPr>
            <a:spLocks noGrp="1"/>
          </p:cNvSpPr>
          <p:nvPr>
            <p:ph idx="1"/>
          </p:nvPr>
        </p:nvSpPr>
        <p:spPr>
          <a:xfrm>
            <a:off x="612648" y="1340768"/>
            <a:ext cx="8153400" cy="5112568"/>
          </a:xfrm>
        </p:spPr>
        <p:txBody>
          <a:bodyPr>
            <a:normAutofit/>
          </a:bodyPr>
          <a:lstStyle/>
          <a:p>
            <a:r>
              <a:rPr lang="fr-FR" sz="2800" dirty="0"/>
              <a:t>Améliorer </a:t>
            </a:r>
            <a:r>
              <a:rPr lang="fr-FR" sz="2800" dirty="0" smtClean="0"/>
              <a:t>l'accès </a:t>
            </a:r>
            <a:r>
              <a:rPr lang="fr-FR" sz="2800" dirty="0"/>
              <a:t>aux télécommunications/TIC pour les personnes handicapées et pour les personnes ayant des besoins </a:t>
            </a:r>
            <a:r>
              <a:rPr lang="fr-FR" sz="2800" dirty="0" smtClean="0"/>
              <a:t>particuliers</a:t>
            </a:r>
            <a:endParaRPr lang="en-US" sz="2800" dirty="0"/>
          </a:p>
          <a:p>
            <a:pPr marL="0" indent="0">
              <a:buNone/>
            </a:pPr>
            <a:endParaRPr lang="en-US" sz="2000" dirty="0" smtClean="0">
              <a:sym typeface="Wingdings" panose="05000000000000000000" pitchFamily="2" charset="2"/>
            </a:endParaRPr>
          </a:p>
          <a:p>
            <a:pPr lvl="1"/>
            <a:endParaRPr lang="en-US" sz="2000" dirty="0"/>
          </a:p>
          <a:p>
            <a:pPr marL="0" indent="0">
              <a:buNone/>
            </a:pPr>
            <a:r>
              <a:rPr lang="en-US" sz="2000" dirty="0">
                <a:sym typeface="Wingdings" panose="05000000000000000000" pitchFamily="2" charset="2"/>
              </a:rPr>
              <a:t> </a:t>
            </a:r>
            <a:r>
              <a:rPr lang="en-US" sz="2000" dirty="0" smtClean="0">
                <a:sym typeface="Wingdings" panose="05000000000000000000" pitchFamily="2" charset="2"/>
              </a:rPr>
              <a:t>P</a:t>
            </a:r>
            <a:r>
              <a:rPr lang="en-US" sz="2000" dirty="0" smtClean="0"/>
              <a:t>roposition de </a:t>
            </a:r>
            <a:r>
              <a:rPr lang="en-US" sz="2000" dirty="0" err="1" smtClean="0"/>
              <a:t>révision</a:t>
            </a:r>
            <a:r>
              <a:rPr lang="en-US" sz="2000" dirty="0" smtClean="0"/>
              <a:t>:</a:t>
            </a:r>
            <a:endParaRPr lang="en-US" sz="2000" dirty="0"/>
          </a:p>
          <a:p>
            <a:r>
              <a:rPr lang="en-US" sz="3000" i="1" dirty="0" err="1" smtClean="0"/>
              <a:t>Nouvel</a:t>
            </a:r>
            <a:r>
              <a:rPr lang="en-US" sz="3000" i="1" dirty="0" smtClean="0"/>
              <a:t> </a:t>
            </a:r>
            <a:r>
              <a:rPr lang="en-US" sz="3000" i="1" dirty="0" err="1" smtClean="0"/>
              <a:t>objectif</a:t>
            </a:r>
            <a:r>
              <a:rPr lang="en-US" sz="3000" i="1" dirty="0" smtClean="0"/>
              <a:t> </a:t>
            </a:r>
            <a:r>
              <a:rPr lang="en-US" sz="3000" dirty="0" smtClean="0">
                <a:solidFill>
                  <a:schemeClr val="accent2"/>
                </a:solidFill>
              </a:rPr>
              <a:t>I.3</a:t>
            </a:r>
            <a:r>
              <a:rPr lang="en-US" sz="3000" dirty="0">
                <a:solidFill>
                  <a:schemeClr val="accent2"/>
                </a:solidFill>
              </a:rPr>
              <a:t>: </a:t>
            </a:r>
            <a:r>
              <a:rPr lang="fr-FR" sz="3000" dirty="0">
                <a:solidFill>
                  <a:schemeClr val="accent2"/>
                </a:solidFill>
              </a:rPr>
              <a:t>Améliorer </a:t>
            </a:r>
            <a:r>
              <a:rPr lang="fr-FR" sz="3000" dirty="0" smtClean="0">
                <a:solidFill>
                  <a:schemeClr val="accent2"/>
                </a:solidFill>
              </a:rPr>
              <a:t/>
            </a:r>
            <a:br>
              <a:rPr lang="fr-FR" sz="3000" dirty="0" smtClean="0">
                <a:solidFill>
                  <a:schemeClr val="accent2"/>
                </a:solidFill>
              </a:rPr>
            </a:br>
            <a:r>
              <a:rPr lang="fr-FR" sz="3000" dirty="0" smtClean="0">
                <a:solidFill>
                  <a:schemeClr val="accent2"/>
                </a:solidFill>
              </a:rPr>
              <a:t>l'accessibilité des TIC </a:t>
            </a:r>
            <a:r>
              <a:rPr lang="fr-FR" sz="3000" dirty="0">
                <a:solidFill>
                  <a:schemeClr val="accent2"/>
                </a:solidFill>
              </a:rPr>
              <a:t>pour </a:t>
            </a:r>
            <a:r>
              <a:rPr lang="fr-FR" sz="3000" dirty="0" smtClean="0">
                <a:solidFill>
                  <a:schemeClr val="accent2"/>
                </a:solidFill>
              </a:rPr>
              <a:t>les</a:t>
            </a:r>
            <a:br>
              <a:rPr lang="fr-FR" sz="3000" dirty="0" smtClean="0">
                <a:solidFill>
                  <a:schemeClr val="accent2"/>
                </a:solidFill>
              </a:rPr>
            </a:br>
            <a:r>
              <a:rPr lang="fr-FR" sz="3000" dirty="0" smtClean="0">
                <a:solidFill>
                  <a:schemeClr val="accent2"/>
                </a:solidFill>
              </a:rPr>
              <a:t>personnes handicapées </a:t>
            </a:r>
            <a:endParaRPr lang="en-US" sz="2000" dirty="0" smtClean="0">
              <a:solidFill>
                <a:schemeClr val="accent2"/>
              </a:solidFill>
            </a:endParaRPr>
          </a:p>
        </p:txBody>
      </p:sp>
      <p:pic>
        <p:nvPicPr>
          <p:cNvPr id="5" name="Picture 4"/>
          <p:cNvPicPr>
            <a:picLocks noChangeAspect="1"/>
          </p:cNvPicPr>
          <p:nvPr/>
        </p:nvPicPr>
        <p:blipFill rotWithShape="1">
          <a:blip r:embed="rId3"/>
          <a:srcRect r="3398"/>
          <a:stretch/>
        </p:blipFill>
        <p:spPr>
          <a:xfrm>
            <a:off x="5796136" y="2492896"/>
            <a:ext cx="3072637" cy="3344142"/>
          </a:xfrm>
          <a:prstGeom prst="rect">
            <a:avLst/>
          </a:prstGeom>
        </p:spPr>
      </p:pic>
    </p:spTree>
    <p:extLst>
      <p:ext uri="{BB962C8B-B14F-4D97-AF65-F5344CB8AC3E}">
        <p14:creationId xmlns:p14="http://schemas.microsoft.com/office/powerpoint/2010/main" val="4802670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err="1"/>
              <a:t>Objectifs</a:t>
            </a:r>
            <a:r>
              <a:rPr lang="en-US" sz="2400" dirty="0"/>
              <a:t> </a:t>
            </a:r>
            <a:r>
              <a:rPr lang="en-US" sz="2400" dirty="0" err="1"/>
              <a:t>intersectoriels</a:t>
            </a:r>
            <a:r>
              <a:rPr lang="en-US" sz="2400" dirty="0"/>
              <a:t> (</a:t>
            </a:r>
            <a:r>
              <a:rPr lang="en-US" sz="2400" dirty="0" smtClean="0"/>
              <a:t>nouveaux </a:t>
            </a:r>
            <a:r>
              <a:rPr lang="en-US" sz="2400" dirty="0" err="1" smtClean="0"/>
              <a:t>objectifs</a:t>
            </a:r>
            <a:r>
              <a:rPr lang="en-US" sz="2400" dirty="0" smtClean="0"/>
              <a:t> I.4 et I.5)</a:t>
            </a:r>
            <a:endParaRPr lang="en-US" sz="2400"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58</a:t>
            </a:fld>
            <a:endParaRPr lang="en-US" dirty="0"/>
          </a:p>
        </p:txBody>
      </p:sp>
      <p:sp>
        <p:nvSpPr>
          <p:cNvPr id="4" name="Content Placeholder 3"/>
          <p:cNvSpPr>
            <a:spLocks noGrp="1"/>
          </p:cNvSpPr>
          <p:nvPr>
            <p:ph idx="1"/>
          </p:nvPr>
        </p:nvSpPr>
        <p:spPr>
          <a:xfrm>
            <a:off x="612648" y="1340768"/>
            <a:ext cx="8153400" cy="5112568"/>
          </a:xfrm>
        </p:spPr>
        <p:txBody>
          <a:bodyPr>
            <a:normAutofit fontScale="92500" lnSpcReduction="10000"/>
          </a:bodyPr>
          <a:lstStyle/>
          <a:p>
            <a:r>
              <a:rPr lang="en-US" sz="2800" dirty="0" err="1" smtClean="0"/>
              <a:t>Thèmes</a:t>
            </a:r>
            <a:r>
              <a:rPr lang="en-US" sz="2800" dirty="0" smtClean="0"/>
              <a:t> </a:t>
            </a:r>
            <a:r>
              <a:rPr lang="en-US" sz="2800" dirty="0" err="1" smtClean="0"/>
              <a:t>proposés</a:t>
            </a:r>
            <a:r>
              <a:rPr lang="en-US" sz="2800" dirty="0" smtClean="0"/>
              <a:t>:</a:t>
            </a:r>
          </a:p>
          <a:p>
            <a:pPr lvl="1"/>
            <a:r>
              <a:rPr lang="en-US" sz="2500" dirty="0" err="1" smtClean="0"/>
              <a:t>Objectif</a:t>
            </a:r>
            <a:r>
              <a:rPr lang="en-US" sz="2500" dirty="0" smtClean="0"/>
              <a:t> </a:t>
            </a:r>
            <a:r>
              <a:rPr lang="en-US" sz="2500" dirty="0" err="1" smtClean="0"/>
              <a:t>intersectoriel</a:t>
            </a:r>
            <a:r>
              <a:rPr lang="en-US" sz="2500" dirty="0" smtClean="0"/>
              <a:t> </a:t>
            </a:r>
            <a:r>
              <a:rPr lang="en-US" sz="2500" dirty="0" err="1" smtClean="0"/>
              <a:t>relatif</a:t>
            </a:r>
            <a:r>
              <a:rPr lang="en-US" sz="2500" dirty="0" smtClean="0"/>
              <a:t> à </a:t>
            </a:r>
            <a:r>
              <a:rPr lang="en-US" sz="2500" b="1" dirty="0" err="1" smtClean="0"/>
              <a:t>l'égalité</a:t>
            </a:r>
            <a:r>
              <a:rPr lang="en-US" sz="2500" b="1" dirty="0" smtClean="0"/>
              <a:t> hommes/femmes </a:t>
            </a:r>
            <a:r>
              <a:rPr lang="en-US" sz="2500" dirty="0" smtClean="0"/>
              <a:t>et à </a:t>
            </a:r>
            <a:r>
              <a:rPr lang="en-US" sz="2500" b="1" dirty="0" err="1" smtClean="0"/>
              <a:t>l'autonomisation</a:t>
            </a:r>
            <a:r>
              <a:rPr lang="en-US" sz="2500" b="1" dirty="0" smtClean="0"/>
              <a:t> des femmes </a:t>
            </a:r>
            <a:r>
              <a:rPr lang="en-US" sz="2500" dirty="0" smtClean="0"/>
              <a:t>grâce aux TIC</a:t>
            </a:r>
          </a:p>
          <a:p>
            <a:pPr lvl="1"/>
            <a:r>
              <a:rPr lang="en-US" sz="2500" dirty="0" err="1" smtClean="0"/>
              <a:t>Objectif</a:t>
            </a:r>
            <a:r>
              <a:rPr lang="en-US" sz="2500" dirty="0" smtClean="0"/>
              <a:t> </a:t>
            </a:r>
            <a:r>
              <a:rPr lang="en-US" sz="2500" dirty="0" err="1" smtClean="0"/>
              <a:t>intersectoriel</a:t>
            </a:r>
            <a:r>
              <a:rPr lang="en-US" sz="2500" dirty="0" smtClean="0"/>
              <a:t> </a:t>
            </a:r>
            <a:r>
              <a:rPr lang="en-US" sz="2500" dirty="0" err="1" smtClean="0"/>
              <a:t>relatif</a:t>
            </a:r>
            <a:r>
              <a:rPr lang="en-US" sz="2500" dirty="0" smtClean="0"/>
              <a:t> à </a:t>
            </a:r>
            <a:r>
              <a:rPr lang="en-US" sz="2500" b="1" dirty="0" err="1" smtClean="0"/>
              <a:t>l'environnement</a:t>
            </a:r>
            <a:r>
              <a:rPr lang="en-US" sz="2500" b="1" dirty="0" smtClean="0"/>
              <a:t> durable/aux TIC et aux </a:t>
            </a:r>
            <a:r>
              <a:rPr lang="en-US" sz="2500" b="1" dirty="0" err="1" smtClean="0"/>
              <a:t>changements</a:t>
            </a:r>
            <a:r>
              <a:rPr lang="en-US" sz="2500" b="1" dirty="0" smtClean="0"/>
              <a:t> </a:t>
            </a:r>
            <a:r>
              <a:rPr lang="en-US" sz="2500" b="1" dirty="0" err="1" smtClean="0"/>
              <a:t>climatiques</a:t>
            </a:r>
            <a:endParaRPr lang="en-US" sz="2500" dirty="0"/>
          </a:p>
          <a:p>
            <a:pPr lvl="1"/>
            <a:endParaRPr lang="en-US" sz="2000" dirty="0"/>
          </a:p>
          <a:p>
            <a:pPr marL="0" indent="0">
              <a:buNone/>
            </a:pPr>
            <a:r>
              <a:rPr lang="en-US" sz="2000" dirty="0" smtClean="0">
                <a:sym typeface="Wingdings" panose="05000000000000000000" pitchFamily="2" charset="2"/>
              </a:rPr>
              <a:t> P</a:t>
            </a:r>
            <a:r>
              <a:rPr lang="en-US" sz="2000" dirty="0" smtClean="0"/>
              <a:t>roposition à examiner:</a:t>
            </a:r>
            <a:endParaRPr lang="en-US" sz="2000" dirty="0"/>
          </a:p>
          <a:p>
            <a:r>
              <a:rPr lang="en-US" sz="3000" i="1" dirty="0" err="1" smtClean="0"/>
              <a:t>Nouvel</a:t>
            </a:r>
            <a:r>
              <a:rPr lang="en-US" sz="3000" i="1" dirty="0" smtClean="0"/>
              <a:t> </a:t>
            </a:r>
            <a:r>
              <a:rPr lang="en-US" sz="3000" i="1" dirty="0" err="1" smtClean="0"/>
              <a:t>objectif</a:t>
            </a:r>
            <a:r>
              <a:rPr lang="en-US" sz="3000" dirty="0" smtClean="0"/>
              <a:t> </a:t>
            </a:r>
            <a:r>
              <a:rPr lang="en-US" sz="3000" dirty="0" smtClean="0">
                <a:solidFill>
                  <a:schemeClr val="accent2"/>
                </a:solidFill>
              </a:rPr>
              <a:t>I.4</a:t>
            </a:r>
            <a:r>
              <a:rPr lang="en-US" sz="3000" dirty="0">
                <a:solidFill>
                  <a:schemeClr val="accent2"/>
                </a:solidFill>
              </a:rPr>
              <a:t>: "</a:t>
            </a:r>
            <a:r>
              <a:rPr lang="en-US" sz="3000" dirty="0" err="1" smtClean="0">
                <a:solidFill>
                  <a:schemeClr val="accent2"/>
                </a:solidFill>
              </a:rPr>
              <a:t>Renforcer</a:t>
            </a:r>
            <a:r>
              <a:rPr lang="en-US" sz="3000" dirty="0" smtClean="0">
                <a:solidFill>
                  <a:schemeClr val="accent2"/>
                </a:solidFill>
              </a:rPr>
              <a:t> </a:t>
            </a:r>
            <a:r>
              <a:rPr lang="en-US" sz="3000" dirty="0" err="1" smtClean="0">
                <a:solidFill>
                  <a:schemeClr val="accent2"/>
                </a:solidFill>
              </a:rPr>
              <a:t>l'utilisation</a:t>
            </a:r>
            <a:r>
              <a:rPr lang="en-US" sz="3000" dirty="0" smtClean="0">
                <a:solidFill>
                  <a:schemeClr val="accent2"/>
                </a:solidFill>
              </a:rPr>
              <a:t> des TIC </a:t>
            </a:r>
            <a:r>
              <a:rPr lang="en-US" sz="3000" dirty="0" err="1" smtClean="0">
                <a:solidFill>
                  <a:schemeClr val="accent2"/>
                </a:solidFill>
              </a:rPr>
              <a:t>dans</a:t>
            </a:r>
            <a:r>
              <a:rPr lang="en-US" sz="3000" dirty="0" smtClean="0">
                <a:solidFill>
                  <a:schemeClr val="accent2"/>
                </a:solidFill>
              </a:rPr>
              <a:t> </a:t>
            </a:r>
            <a:r>
              <a:rPr lang="en-US" sz="3000" dirty="0" err="1" smtClean="0">
                <a:solidFill>
                  <a:schemeClr val="accent2"/>
                </a:solidFill>
              </a:rPr>
              <a:t>l'intérêt</a:t>
            </a:r>
            <a:r>
              <a:rPr lang="fr-FR" sz="3000" dirty="0" smtClean="0">
                <a:solidFill>
                  <a:schemeClr val="accent2"/>
                </a:solidFill>
              </a:rPr>
              <a:t> de l'égalité </a:t>
            </a:r>
            <a:r>
              <a:rPr lang="fr-FR" sz="3000" dirty="0">
                <a:solidFill>
                  <a:schemeClr val="accent2"/>
                </a:solidFill>
              </a:rPr>
              <a:t>hommes/femmes et </a:t>
            </a:r>
            <a:r>
              <a:rPr lang="fr-FR" sz="3000" dirty="0" smtClean="0">
                <a:solidFill>
                  <a:schemeClr val="accent2"/>
                </a:solidFill>
              </a:rPr>
              <a:t>de l'autonomisation  </a:t>
            </a:r>
            <a:r>
              <a:rPr lang="fr-FR" sz="3000" dirty="0">
                <a:solidFill>
                  <a:schemeClr val="accent2"/>
                </a:solidFill>
              </a:rPr>
              <a:t>des </a:t>
            </a:r>
            <a:r>
              <a:rPr lang="fr-FR" sz="3000" dirty="0" smtClean="0">
                <a:solidFill>
                  <a:schemeClr val="accent2"/>
                </a:solidFill>
              </a:rPr>
              <a:t>femmes</a:t>
            </a:r>
            <a:r>
              <a:rPr lang="en-US" sz="3000" dirty="0">
                <a:solidFill>
                  <a:schemeClr val="accent2"/>
                </a:solidFill>
              </a:rPr>
              <a:t>"</a:t>
            </a:r>
            <a:r>
              <a:rPr lang="en-US" sz="3000" dirty="0" smtClean="0">
                <a:solidFill>
                  <a:schemeClr val="accent2"/>
                </a:solidFill>
              </a:rPr>
              <a:t> </a:t>
            </a:r>
            <a:r>
              <a:rPr lang="en-US" sz="2000" i="1" dirty="0" smtClean="0">
                <a:solidFill>
                  <a:schemeClr val="accent3">
                    <a:lumMod val="75000"/>
                  </a:schemeClr>
                </a:solidFill>
              </a:rPr>
              <a:t>(proposition de travail)</a:t>
            </a:r>
            <a:endParaRPr lang="en-US" sz="2400" i="1" dirty="0" smtClean="0">
              <a:solidFill>
                <a:schemeClr val="accent3">
                  <a:lumMod val="75000"/>
                </a:schemeClr>
              </a:solidFill>
            </a:endParaRPr>
          </a:p>
          <a:p>
            <a:r>
              <a:rPr lang="en-US" sz="3000" i="1" dirty="0" err="1" smtClean="0"/>
              <a:t>Nouvel</a:t>
            </a:r>
            <a:r>
              <a:rPr lang="en-US" sz="3000" i="1" dirty="0" smtClean="0"/>
              <a:t> </a:t>
            </a:r>
            <a:r>
              <a:rPr lang="en-US" sz="3000" i="1" dirty="0" err="1" smtClean="0"/>
              <a:t>objectif</a:t>
            </a:r>
            <a:r>
              <a:rPr lang="en-US" sz="3000" dirty="0" smtClean="0"/>
              <a:t> </a:t>
            </a:r>
            <a:r>
              <a:rPr lang="en-US" sz="3000" dirty="0" smtClean="0">
                <a:solidFill>
                  <a:schemeClr val="accent2"/>
                </a:solidFill>
              </a:rPr>
              <a:t>I.5: "</a:t>
            </a:r>
            <a:r>
              <a:rPr lang="en-US" sz="3000" dirty="0" err="1" smtClean="0">
                <a:solidFill>
                  <a:schemeClr val="accent2"/>
                </a:solidFill>
              </a:rPr>
              <a:t>Réduire</a:t>
            </a:r>
            <a:r>
              <a:rPr lang="en-US" sz="3000" dirty="0" smtClean="0">
                <a:solidFill>
                  <a:schemeClr val="accent2"/>
                </a:solidFill>
              </a:rPr>
              <a:t> </a:t>
            </a:r>
            <a:r>
              <a:rPr lang="en-US" sz="3000" dirty="0" err="1" smtClean="0">
                <a:solidFill>
                  <a:schemeClr val="accent2"/>
                </a:solidFill>
              </a:rPr>
              <a:t>l'empreinte</a:t>
            </a:r>
            <a:r>
              <a:rPr lang="en-US" sz="3000" dirty="0" smtClean="0">
                <a:solidFill>
                  <a:schemeClr val="accent2"/>
                </a:solidFill>
              </a:rPr>
              <a:t> </a:t>
            </a:r>
            <a:r>
              <a:rPr lang="en-US" sz="3000" dirty="0" err="1" smtClean="0">
                <a:solidFill>
                  <a:schemeClr val="accent2"/>
                </a:solidFill>
              </a:rPr>
              <a:t>environnementale</a:t>
            </a:r>
            <a:r>
              <a:rPr lang="en-US" sz="3000" dirty="0" smtClean="0">
                <a:solidFill>
                  <a:schemeClr val="accent2"/>
                </a:solidFill>
              </a:rPr>
              <a:t> du </a:t>
            </a:r>
            <a:r>
              <a:rPr lang="en-US" sz="3000" dirty="0" err="1" smtClean="0">
                <a:solidFill>
                  <a:schemeClr val="accent2"/>
                </a:solidFill>
              </a:rPr>
              <a:t>secteur</a:t>
            </a:r>
            <a:r>
              <a:rPr lang="en-US" sz="3000" dirty="0" smtClean="0">
                <a:solidFill>
                  <a:schemeClr val="accent2"/>
                </a:solidFill>
              </a:rPr>
              <a:t> </a:t>
            </a:r>
            <a:r>
              <a:rPr lang="en-US" sz="3000" dirty="0">
                <a:solidFill>
                  <a:schemeClr val="accent2"/>
                </a:solidFill>
              </a:rPr>
              <a:t>des </a:t>
            </a:r>
            <a:r>
              <a:rPr lang="en-US" sz="3000" dirty="0" err="1" smtClean="0">
                <a:solidFill>
                  <a:schemeClr val="accent2"/>
                </a:solidFill>
              </a:rPr>
              <a:t>télécommunications</a:t>
            </a:r>
            <a:r>
              <a:rPr lang="en-US" sz="3000" dirty="0" smtClean="0">
                <a:solidFill>
                  <a:schemeClr val="accent2"/>
                </a:solidFill>
              </a:rPr>
              <a:t>/TIC"</a:t>
            </a:r>
            <a:r>
              <a:rPr lang="en-US" sz="3000" dirty="0" smtClean="0"/>
              <a:t>  </a:t>
            </a:r>
            <a:r>
              <a:rPr lang="en-US" sz="2000" i="1" dirty="0">
                <a:solidFill>
                  <a:schemeClr val="accent3">
                    <a:lumMod val="75000"/>
                  </a:schemeClr>
                </a:solidFill>
              </a:rPr>
              <a:t>(proposition de travail)</a:t>
            </a:r>
            <a:endParaRPr lang="en-US" sz="2400" i="1" dirty="0">
              <a:solidFill>
                <a:schemeClr val="accent3">
                  <a:lumMod val="75000"/>
                </a:schemeClr>
              </a:solidFill>
            </a:endParaRPr>
          </a:p>
        </p:txBody>
      </p:sp>
    </p:spTree>
    <p:extLst>
      <p:ext uri="{BB962C8B-B14F-4D97-AF65-F5344CB8AC3E}">
        <p14:creationId xmlns:p14="http://schemas.microsoft.com/office/powerpoint/2010/main" val="380211480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Arrow 6"/>
          <p:cNvSpPr/>
          <p:nvPr/>
        </p:nvSpPr>
        <p:spPr>
          <a:xfrm>
            <a:off x="4365004" y="2564904"/>
            <a:ext cx="495028" cy="22322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3000" dirty="0" smtClean="0"/>
              <a:t>Proposition relative aux </a:t>
            </a:r>
            <a:r>
              <a:rPr lang="en-US" sz="3000" dirty="0" err="1" smtClean="0"/>
              <a:t>objectifs</a:t>
            </a:r>
            <a:r>
              <a:rPr lang="en-US" sz="3000" dirty="0" smtClean="0"/>
              <a:t> </a:t>
            </a:r>
            <a:r>
              <a:rPr lang="en-US" sz="3000" dirty="0" err="1" smtClean="0"/>
              <a:t>intersectoriels</a:t>
            </a:r>
            <a:endParaRPr lang="en-US" sz="3000"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59</a:t>
            </a:fld>
            <a:endParaRPr lang="en-US"/>
          </a:p>
        </p:txBody>
      </p:sp>
      <p:graphicFrame>
        <p:nvGraphicFramePr>
          <p:cNvPr id="5" name="Table 4"/>
          <p:cNvGraphicFramePr>
            <a:graphicFrameLocks noGrp="1"/>
          </p:cNvGraphicFramePr>
          <p:nvPr>
            <p:extLst/>
          </p:nvPr>
        </p:nvGraphicFramePr>
        <p:xfrm>
          <a:off x="291158" y="1088751"/>
          <a:ext cx="4098304" cy="4973320"/>
        </p:xfrm>
        <a:graphic>
          <a:graphicData uri="http://schemas.openxmlformats.org/drawingml/2006/table">
            <a:tbl>
              <a:tblPr firstRow="1" bandRow="1">
                <a:tableStyleId>{5C22544A-7EE6-4342-B048-85BDC9FD1C3A}</a:tableStyleId>
              </a:tblPr>
              <a:tblGrid>
                <a:gridCol w="4098304"/>
              </a:tblGrid>
              <a:tr h="370840">
                <a:tc>
                  <a:txBody>
                    <a:bodyPr/>
                    <a:lstStyle/>
                    <a:p>
                      <a:pPr algn="ctr"/>
                      <a:r>
                        <a:rPr lang="en-US" dirty="0" smtClean="0"/>
                        <a:t>2016-2019</a:t>
                      </a:r>
                      <a:endParaRPr lang="en-US" dirty="0"/>
                    </a:p>
                  </a:txBody>
                  <a:tcPr/>
                </a:tc>
              </a:tr>
              <a:tr h="370840">
                <a:tc>
                  <a:txBody>
                    <a:bodyPr/>
                    <a:lstStyle/>
                    <a:p>
                      <a:r>
                        <a:rPr lang="en-US" sz="1600" dirty="0" smtClean="0">
                          <a:solidFill>
                            <a:schemeClr val="accent3">
                              <a:lumMod val="50000"/>
                            </a:schemeClr>
                          </a:solidFill>
                        </a:rPr>
                        <a:t>I.1: </a:t>
                      </a:r>
                      <a:r>
                        <a:rPr lang="fr-FR" sz="1600" dirty="0" smtClean="0">
                          <a:solidFill>
                            <a:schemeClr val="accent3">
                              <a:lumMod val="50000"/>
                            </a:schemeClr>
                          </a:solidFill>
                        </a:rPr>
                        <a:t>Renforcer le dialogue international entre les parties prenantes</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accent3">
                              <a:lumMod val="50000"/>
                            </a:schemeClr>
                          </a:solidFill>
                        </a:rPr>
                        <a:t>I.2: </a:t>
                      </a:r>
                      <a:r>
                        <a:rPr lang="fr-FR" sz="1600" dirty="0" smtClean="0">
                          <a:solidFill>
                            <a:schemeClr val="accent3">
                              <a:lumMod val="50000"/>
                            </a:schemeClr>
                          </a:solidFill>
                        </a:rPr>
                        <a:t>Renforcer les partenariats et </a:t>
                      </a:r>
                      <a:br>
                        <a:rPr lang="fr-FR" sz="1600" dirty="0" smtClean="0">
                          <a:solidFill>
                            <a:schemeClr val="accent3">
                              <a:lumMod val="50000"/>
                            </a:schemeClr>
                          </a:solidFill>
                        </a:rPr>
                      </a:br>
                      <a:r>
                        <a:rPr lang="fr-FR" sz="1600" dirty="0" smtClean="0">
                          <a:solidFill>
                            <a:schemeClr val="accent3">
                              <a:lumMod val="50000"/>
                            </a:schemeClr>
                          </a:solidFill>
                        </a:rPr>
                        <a:t>la coopération dans l'environnement </a:t>
                      </a:r>
                      <a:br>
                        <a:rPr lang="fr-FR" sz="1600" dirty="0" smtClean="0">
                          <a:solidFill>
                            <a:schemeClr val="accent3">
                              <a:lumMod val="50000"/>
                            </a:schemeClr>
                          </a:solidFill>
                        </a:rPr>
                      </a:br>
                      <a:r>
                        <a:rPr lang="fr-FR" sz="1600" dirty="0" smtClean="0">
                          <a:solidFill>
                            <a:schemeClr val="accent3">
                              <a:lumMod val="50000"/>
                            </a:schemeClr>
                          </a:solidFill>
                        </a:rPr>
                        <a:t>des télécommunications/TIC</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accent3">
                              <a:lumMod val="50000"/>
                            </a:schemeClr>
                          </a:solidFill>
                        </a:rPr>
                        <a:t>I.3: </a:t>
                      </a:r>
                      <a:r>
                        <a:rPr lang="fr-FR" sz="1600" dirty="0" smtClean="0">
                          <a:solidFill>
                            <a:schemeClr val="accent3">
                              <a:lumMod val="50000"/>
                            </a:schemeClr>
                          </a:solidFill>
                        </a:rPr>
                        <a:t>Améliorer l'identification et l'analyse des nouvelles tendances dans l'environnement des télécommunications/TIC </a:t>
                      </a:r>
                      <a:endParaRPr lang="en-US" sz="1600" dirty="0" smtClean="0">
                        <a:solidFill>
                          <a:schemeClr val="accent3">
                            <a:lumMod val="50000"/>
                          </a:schemeClr>
                        </a:solidFill>
                      </a:endParaRPr>
                    </a:p>
                  </a:txBody>
                  <a:tcPr/>
                </a:tc>
              </a:tr>
              <a:tr h="370840">
                <a:tc>
                  <a:txBody>
                    <a:bodyPr/>
                    <a:lstStyle/>
                    <a:p>
                      <a:r>
                        <a:rPr lang="en-US" sz="1600" dirty="0" smtClean="0">
                          <a:solidFill>
                            <a:schemeClr val="accent3">
                              <a:lumMod val="50000"/>
                            </a:schemeClr>
                          </a:solidFill>
                        </a:rPr>
                        <a:t>I.4: </a:t>
                      </a:r>
                      <a:r>
                        <a:rPr lang="fr-FR" sz="1600" dirty="0" smtClean="0">
                          <a:solidFill>
                            <a:schemeClr val="accent3">
                              <a:lumMod val="50000"/>
                            </a:schemeClr>
                          </a:solidFill>
                        </a:rPr>
                        <a:t>Promouvoir/mieux faire reconnaître (l'importance des) les télécommunications/TIC en tant que catalyseur essentiel du développement social, économique et écologiquement </a:t>
                      </a:r>
                      <a:endParaRPr lang="en-US" sz="1600" dirty="0">
                        <a:solidFill>
                          <a:schemeClr val="accent3">
                            <a:lumMod val="50000"/>
                          </a:schemeClr>
                        </a:solidFill>
                      </a:endParaRPr>
                    </a:p>
                  </a:txBody>
                  <a:tcPr/>
                </a:tc>
              </a:tr>
              <a:tr h="370840">
                <a:tc>
                  <a:txBody>
                    <a:bodyPr/>
                    <a:lstStyle/>
                    <a:p>
                      <a:r>
                        <a:rPr lang="en-US" sz="1600" dirty="0" smtClean="0">
                          <a:solidFill>
                            <a:schemeClr val="accent3">
                              <a:lumMod val="50000"/>
                            </a:schemeClr>
                          </a:solidFill>
                        </a:rPr>
                        <a:t>I.5: </a:t>
                      </a:r>
                      <a:r>
                        <a:rPr lang="fr-FR" sz="1600" dirty="0" smtClean="0">
                          <a:solidFill>
                            <a:schemeClr val="accent3">
                              <a:lumMod val="50000"/>
                            </a:schemeClr>
                          </a:solidFill>
                        </a:rPr>
                        <a:t>Améliorer l'accès aux télécommunications/TIC pour les personnes handicapées et pour les personnes ayant des besoins particuliers</a:t>
                      </a:r>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49123433"/>
              </p:ext>
            </p:extLst>
          </p:nvPr>
        </p:nvGraphicFramePr>
        <p:xfrm>
          <a:off x="4932040" y="1408460"/>
          <a:ext cx="3888432" cy="5212080"/>
        </p:xfrm>
        <a:graphic>
          <a:graphicData uri="http://schemas.openxmlformats.org/drawingml/2006/table">
            <a:tbl>
              <a:tblPr firstRow="1" bandRow="1">
                <a:tableStyleId>{5C22544A-7EE6-4342-B048-85BDC9FD1C3A}</a:tableStyleId>
              </a:tblPr>
              <a:tblGrid>
                <a:gridCol w="3888432"/>
              </a:tblGrid>
              <a:tr h="149042">
                <a:tc>
                  <a:txBody>
                    <a:bodyPr/>
                    <a:lstStyle/>
                    <a:p>
                      <a:pPr algn="ctr"/>
                      <a:r>
                        <a:rPr lang="en-US" dirty="0" smtClean="0"/>
                        <a:t>2020-2023</a:t>
                      </a:r>
                      <a:endParaRPr lang="en-US" dirty="0"/>
                    </a:p>
                  </a:txBody>
                  <a:tcPr/>
                </a:tc>
              </a:tr>
              <a:tr h="370840">
                <a:tc>
                  <a:txBody>
                    <a:bodyPr/>
                    <a:lstStyle/>
                    <a:p>
                      <a:r>
                        <a:rPr lang="en-US" sz="1600" dirty="0" smtClean="0"/>
                        <a:t>I.1: </a:t>
                      </a:r>
                      <a:r>
                        <a:rPr lang="fr-FR" sz="1600" dirty="0" smtClean="0"/>
                        <a:t>Encourager une collaboration plus étroite entre toutes les parties prenantes </a:t>
                      </a:r>
                      <a:br>
                        <a:rPr lang="fr-FR" sz="1600" dirty="0" smtClean="0"/>
                      </a:br>
                      <a:r>
                        <a:rPr lang="fr-FR" sz="1600" dirty="0" smtClean="0"/>
                        <a:t>de l'écosystème des TIC pour la réalisation des ODD</a:t>
                      </a:r>
                    </a:p>
                    <a:p>
                      <a:endParaRPr lang="en-US" sz="1600" dirty="0" smtClean="0"/>
                    </a:p>
                  </a:txBody>
                  <a:tcPr/>
                </a:tc>
              </a:tr>
              <a:tr h="370840">
                <a:tc>
                  <a:txBody>
                    <a:bodyPr/>
                    <a:lstStyle/>
                    <a:p>
                      <a:r>
                        <a:rPr lang="en-US" sz="1600" dirty="0" smtClean="0"/>
                        <a:t>I.2: </a:t>
                      </a:r>
                      <a:r>
                        <a:rPr lang="fr-FR" sz="1600" dirty="0" smtClean="0"/>
                        <a:t>Renforcer et encourager les nouvelles tendances dans le domaine des TIC pour accélérer la mise en </a:t>
                      </a:r>
                      <a:r>
                        <a:rPr lang="fr-FR" sz="1600" dirty="0" err="1" smtClean="0"/>
                        <a:t>oeuvre</a:t>
                      </a:r>
                      <a:r>
                        <a:rPr lang="fr-FR" sz="1600" dirty="0" smtClean="0"/>
                        <a:t> des ODD</a:t>
                      </a:r>
                    </a:p>
                  </a:txBody>
                  <a:tcPr/>
                </a:tc>
              </a:tr>
              <a:tr h="546060">
                <a:tc>
                  <a:txBody>
                    <a:bodyPr/>
                    <a:lstStyle/>
                    <a:p>
                      <a:r>
                        <a:rPr lang="en-US" sz="1600" dirty="0" smtClean="0"/>
                        <a:t>I.3: </a:t>
                      </a:r>
                      <a:r>
                        <a:rPr lang="fr-FR" sz="1600" dirty="0" smtClean="0"/>
                        <a:t>Améliorer </a:t>
                      </a:r>
                      <a:br>
                        <a:rPr lang="fr-FR" sz="1600" dirty="0" smtClean="0"/>
                      </a:br>
                      <a:r>
                        <a:rPr lang="fr-FR" sz="1600" dirty="0" smtClean="0"/>
                        <a:t>l'accessibilité des</a:t>
                      </a:r>
                      <a:r>
                        <a:rPr lang="fr-FR" sz="1600" baseline="0" dirty="0" smtClean="0"/>
                        <a:t> </a:t>
                      </a:r>
                      <a:r>
                        <a:rPr lang="fr-FR" sz="1600" dirty="0" smtClean="0"/>
                        <a:t>TIC pour les</a:t>
                      </a:r>
                      <a:br>
                        <a:rPr lang="fr-FR" sz="1600" dirty="0" smtClean="0"/>
                      </a:br>
                      <a:r>
                        <a:rPr lang="fr-FR" sz="1600" dirty="0" smtClean="0"/>
                        <a:t>personnes handicapées </a:t>
                      </a:r>
                      <a:endParaRPr lang="en-US" sz="1600" dirty="0" smtClean="0"/>
                    </a:p>
                  </a:txBody>
                  <a:tcPr/>
                </a:tc>
              </a:tr>
              <a:tr h="370840">
                <a:tc>
                  <a:txBody>
                    <a:bodyPr/>
                    <a:lstStyle/>
                    <a:p>
                      <a:r>
                        <a:rPr lang="en-US" sz="1600" dirty="0" smtClean="0"/>
                        <a:t>I.4: "</a:t>
                      </a:r>
                      <a:r>
                        <a:rPr lang="fr-FR" sz="1600" dirty="0" smtClean="0">
                          <a:solidFill>
                            <a:schemeClr val="tx1"/>
                          </a:solidFill>
                        </a:rPr>
                        <a:t>Renforcer l'utilisation des TIC dans l'intérêt de l'égalité hommes/femmes et de l'autonomisation  des femmes"</a:t>
                      </a:r>
                      <a:r>
                        <a:rPr lang="en-US" sz="1600" dirty="0" smtClean="0"/>
                        <a:t> </a:t>
                      </a:r>
                      <a:r>
                        <a:rPr lang="en-US" sz="1600" i="1" dirty="0" smtClean="0">
                          <a:solidFill>
                            <a:schemeClr val="accent3">
                              <a:lumMod val="75000"/>
                            </a:schemeClr>
                          </a:solidFill>
                        </a:rPr>
                        <a:t>(proposition de travail)</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I.5: "</a:t>
                      </a:r>
                      <a:r>
                        <a:rPr lang="fr-FR" sz="1600" dirty="0" smtClean="0"/>
                        <a:t>Réduire l'empreinte environnementale du secteur des télécommunications/TIC"</a:t>
                      </a:r>
                      <a:r>
                        <a:rPr lang="en-US" sz="1600" dirty="0" smtClean="0"/>
                        <a:t> </a:t>
                      </a:r>
                      <a:r>
                        <a:rPr lang="en-US" sz="1600" i="1" dirty="0" smtClean="0">
                          <a:solidFill>
                            <a:schemeClr val="accent3">
                              <a:lumMod val="75000"/>
                            </a:schemeClr>
                          </a:solidFill>
                        </a:rPr>
                        <a:t>(proposition de travail)</a:t>
                      </a:r>
                    </a:p>
                  </a:txBody>
                  <a:tcPr/>
                </a:tc>
              </a:tr>
            </a:tbl>
          </a:graphicData>
        </a:graphic>
      </p:graphicFrame>
    </p:spTree>
    <p:extLst>
      <p:ext uri="{BB962C8B-B14F-4D97-AF65-F5344CB8AC3E}">
        <p14:creationId xmlns:p14="http://schemas.microsoft.com/office/powerpoint/2010/main" val="35083920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fr-FR" sz="3200" dirty="0"/>
              <a:t>Nouveaux concepts introduits dans le Plan stratégique pour la période </a:t>
            </a:r>
            <a:r>
              <a:rPr lang="fr-FR" sz="3200" dirty="0" smtClean="0"/>
              <a:t>2016-2019</a:t>
            </a:r>
            <a:endParaRPr lang="en-US" sz="3200" dirty="0"/>
          </a:p>
        </p:txBody>
      </p:sp>
      <p:sp>
        <p:nvSpPr>
          <p:cNvPr id="4" name="Slide Number Placeholder 3"/>
          <p:cNvSpPr>
            <a:spLocks noGrp="1"/>
          </p:cNvSpPr>
          <p:nvPr>
            <p:ph type="sldNum" sz="quarter" idx="12"/>
          </p:nvPr>
        </p:nvSpPr>
        <p:spPr/>
        <p:txBody>
          <a:bodyPr>
            <a:normAutofit fontScale="85000" lnSpcReduction="20000"/>
          </a:bodyPr>
          <a:lstStyle/>
          <a:p>
            <a:fld id="{DDD2957A-38BF-4766-88FD-46AF2F4ED65D}" type="slidenum">
              <a:rPr lang="en-US" smtClean="0"/>
              <a:t>6</a:t>
            </a:fld>
            <a:endParaRPr lang="en-US" dirty="0"/>
          </a:p>
        </p:txBody>
      </p:sp>
      <p:sp>
        <p:nvSpPr>
          <p:cNvPr id="6" name="Content Placeholder 5"/>
          <p:cNvSpPr>
            <a:spLocks noGrp="1"/>
          </p:cNvSpPr>
          <p:nvPr>
            <p:ph sz="quarter" idx="1"/>
          </p:nvPr>
        </p:nvSpPr>
        <p:spPr>
          <a:xfrm>
            <a:off x="612648" y="1600200"/>
            <a:ext cx="8153400" cy="4925144"/>
          </a:xfrm>
        </p:spPr>
        <p:txBody>
          <a:bodyPr>
            <a:normAutofit fontScale="55000" lnSpcReduction="20000"/>
          </a:bodyPr>
          <a:lstStyle/>
          <a:p>
            <a:r>
              <a:rPr lang="fr-FR" sz="3500" dirty="0"/>
              <a:t>Une approche </a:t>
            </a:r>
            <a:r>
              <a:rPr lang="fr-FR" sz="3500" b="1" dirty="0"/>
              <a:t>axée sur les résultats</a:t>
            </a:r>
            <a:r>
              <a:rPr lang="fr-FR" sz="3500" dirty="0"/>
              <a:t> renforcée</a:t>
            </a:r>
            <a:endParaRPr lang="en-US" sz="3500" dirty="0"/>
          </a:p>
          <a:p>
            <a:pPr lvl="1"/>
            <a:r>
              <a:rPr lang="fr-FR" sz="3200" dirty="0" smtClean="0"/>
              <a:t>Des </a:t>
            </a:r>
            <a:r>
              <a:rPr lang="fr-FR" sz="3200" b="1" dirty="0"/>
              <a:t>buts</a:t>
            </a:r>
            <a:r>
              <a:rPr lang="fr-FR" sz="3200" dirty="0"/>
              <a:t> généraux assortis de </a:t>
            </a:r>
            <a:r>
              <a:rPr lang="fr-FR" sz="3200" b="1" dirty="0"/>
              <a:t>cibles spécifiques</a:t>
            </a:r>
            <a:r>
              <a:rPr lang="fr-FR" sz="3200" dirty="0"/>
              <a:t> au niveau de </a:t>
            </a:r>
            <a:r>
              <a:rPr lang="fr-FR" sz="3200" dirty="0" smtClean="0"/>
              <a:t>l'Union</a:t>
            </a:r>
            <a:endParaRPr lang="en-US" sz="3200" dirty="0"/>
          </a:p>
          <a:p>
            <a:pPr lvl="1"/>
            <a:r>
              <a:rPr lang="fr-FR" sz="3200" dirty="0" smtClean="0"/>
              <a:t>Des </a:t>
            </a:r>
            <a:r>
              <a:rPr lang="fr-FR" sz="3200" b="1" dirty="0"/>
              <a:t>résultats</a:t>
            </a:r>
            <a:r>
              <a:rPr lang="fr-FR" sz="3200" dirty="0"/>
              <a:t> tangibles et des </a:t>
            </a:r>
            <a:r>
              <a:rPr lang="fr-FR" sz="3200" b="1" dirty="0"/>
              <a:t>indicateurs</a:t>
            </a:r>
            <a:r>
              <a:rPr lang="fr-FR" sz="3200" dirty="0"/>
              <a:t> pour mesurer </a:t>
            </a:r>
            <a:r>
              <a:rPr lang="fr-FR" sz="3200" dirty="0" smtClean="0"/>
              <a:t>l'incidence </a:t>
            </a:r>
            <a:br>
              <a:rPr lang="fr-FR" sz="3200" dirty="0" smtClean="0"/>
            </a:br>
            <a:r>
              <a:rPr lang="fr-FR" sz="3200" dirty="0" smtClean="0"/>
              <a:t>des </a:t>
            </a:r>
            <a:r>
              <a:rPr lang="fr-FR" sz="3200" dirty="0"/>
              <a:t>travaux de </a:t>
            </a:r>
            <a:r>
              <a:rPr lang="fr-FR" sz="3200" dirty="0" smtClean="0"/>
              <a:t>l'UIT</a:t>
            </a:r>
            <a:endParaRPr lang="en-US" sz="3200" dirty="0"/>
          </a:p>
          <a:p>
            <a:pPr lvl="1"/>
            <a:r>
              <a:rPr lang="fr-FR" sz="3200" dirty="0"/>
              <a:t>Le </a:t>
            </a:r>
            <a:r>
              <a:rPr lang="fr-FR" sz="3200" dirty="0" smtClean="0"/>
              <a:t>Secrétariat </a:t>
            </a:r>
            <a:r>
              <a:rPr lang="fr-FR" sz="3200" dirty="0"/>
              <a:t>général facilite et soutient les travaux des Secteurs</a:t>
            </a:r>
            <a:endParaRPr lang="en-US" sz="3200" dirty="0"/>
          </a:p>
          <a:p>
            <a:pPr lvl="2"/>
            <a:r>
              <a:rPr lang="fr-FR" sz="3300" dirty="0" smtClean="0"/>
              <a:t>Rôle </a:t>
            </a:r>
            <a:r>
              <a:rPr lang="fr-FR" sz="3300" dirty="0"/>
              <a:t>de </a:t>
            </a:r>
            <a:r>
              <a:rPr lang="fr-FR" sz="3300" dirty="0" smtClean="0"/>
              <a:t>facilitation/d'appui </a:t>
            </a:r>
            <a:r>
              <a:rPr lang="fr-FR" sz="3300" dirty="0"/>
              <a:t>également mesuré à </a:t>
            </a:r>
            <a:r>
              <a:rPr lang="fr-FR" sz="3300" dirty="0" smtClean="0"/>
              <a:t>l'aide </a:t>
            </a:r>
            <a:r>
              <a:rPr lang="fr-FR" sz="3300" b="1" dirty="0" smtClean="0"/>
              <a:t>d'indicateurs</a:t>
            </a:r>
            <a:endParaRPr lang="en-US" sz="3300" b="1" dirty="0"/>
          </a:p>
          <a:p>
            <a:endParaRPr lang="en-US" dirty="0"/>
          </a:p>
          <a:p>
            <a:r>
              <a:rPr lang="fr-FR" sz="3500" dirty="0"/>
              <a:t>Une </a:t>
            </a:r>
            <a:r>
              <a:rPr lang="fr-FR" sz="3500" b="1" dirty="0"/>
              <a:t>UIT unie dans </a:t>
            </a:r>
            <a:r>
              <a:rPr lang="fr-FR" sz="3500" b="1" dirty="0" smtClean="0"/>
              <a:t>l'action</a:t>
            </a:r>
            <a:r>
              <a:rPr lang="fr-FR" sz="3500" dirty="0" smtClean="0"/>
              <a:t>: </a:t>
            </a:r>
            <a:r>
              <a:rPr lang="fr-FR" sz="3500" dirty="0"/>
              <a:t>un concept renforcé</a:t>
            </a:r>
            <a:endParaRPr lang="en-US" sz="3500" dirty="0"/>
          </a:p>
          <a:p>
            <a:pPr lvl="1"/>
            <a:r>
              <a:rPr lang="fr-FR" sz="3200" dirty="0" smtClean="0"/>
              <a:t>Une mission, une vision, un socle de valeurs et un ensemble de buts définis à l'échelle de l'UIT, avec la contribution des trois Secteurs dans le cadre de leurs mandats respectifs</a:t>
            </a:r>
            <a:endParaRPr lang="en-US" sz="3200" dirty="0"/>
          </a:p>
          <a:p>
            <a:endParaRPr lang="en-US" dirty="0"/>
          </a:p>
          <a:p>
            <a:r>
              <a:rPr lang="fr-FR" sz="3500" b="1" dirty="0"/>
              <a:t>Gestion des risques stratégiques</a:t>
            </a:r>
            <a:r>
              <a:rPr lang="fr-FR" sz="3500" dirty="0"/>
              <a:t> intégrés dans le processus</a:t>
            </a:r>
            <a:endParaRPr lang="en-US" sz="3500" dirty="0"/>
          </a:p>
          <a:p>
            <a:endParaRPr lang="en-US" dirty="0"/>
          </a:p>
          <a:p>
            <a:r>
              <a:rPr lang="fr-FR" sz="3600" dirty="0"/>
              <a:t>Imputation des ressources aux objectifs et aux buts</a:t>
            </a:r>
            <a:endParaRPr lang="en-US" sz="3600" dirty="0"/>
          </a:p>
          <a:p>
            <a:pPr lvl="1"/>
            <a:r>
              <a:rPr lang="fr-FR" sz="3300" dirty="0"/>
              <a:t>Coordination entre les </a:t>
            </a:r>
            <a:r>
              <a:rPr lang="fr-FR" sz="3300" b="1" dirty="0"/>
              <a:t>ressources attribuées</a:t>
            </a:r>
            <a:r>
              <a:rPr lang="fr-FR" sz="3300" dirty="0"/>
              <a:t> et les </a:t>
            </a:r>
            <a:r>
              <a:rPr lang="fr-FR" sz="3300" b="1" dirty="0"/>
              <a:t>avantages pour </a:t>
            </a:r>
            <a:r>
              <a:rPr lang="fr-FR" sz="3300" b="1" dirty="0" smtClean="0"/>
              <a:t/>
            </a:r>
            <a:br>
              <a:rPr lang="fr-FR" sz="3300" b="1" dirty="0" smtClean="0"/>
            </a:br>
            <a:r>
              <a:rPr lang="fr-FR" sz="3300" b="1" dirty="0" smtClean="0"/>
              <a:t>les </a:t>
            </a:r>
            <a:r>
              <a:rPr lang="fr-FR" sz="3300" b="1" dirty="0"/>
              <a:t>membres</a:t>
            </a:r>
            <a:r>
              <a:rPr lang="fr-FR" sz="3300" dirty="0"/>
              <a:t> (résultats/objectifs)</a:t>
            </a:r>
            <a:endParaRPr lang="en-US" sz="3300" dirty="0"/>
          </a:p>
        </p:txBody>
      </p:sp>
    </p:spTree>
    <p:extLst>
      <p:ext uri="{BB962C8B-B14F-4D97-AF65-F5344CB8AC3E}">
        <p14:creationId xmlns:p14="http://schemas.microsoft.com/office/powerpoint/2010/main" val="392170111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I.1 (Collaboration)</a:t>
            </a:r>
            <a:endParaRPr lang="en-US" sz="3600"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60</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914673910"/>
              </p:ext>
            </p:extLst>
          </p:nvPr>
        </p:nvGraphicFramePr>
        <p:xfrm>
          <a:off x="648172" y="1155601"/>
          <a:ext cx="7847657" cy="4788818"/>
        </p:xfrm>
        <a:graphic>
          <a:graphicData uri="http://schemas.openxmlformats.org/drawingml/2006/table">
            <a:tbl>
              <a:tblPr firstRow="1" bandRow="1">
                <a:tableStyleId>{3B4B98B0-60AC-42C2-AFA5-B58CD77FA1E5}</a:tableStyleId>
              </a:tblPr>
              <a:tblGrid>
                <a:gridCol w="1907604"/>
                <a:gridCol w="3456384"/>
                <a:gridCol w="2483669"/>
              </a:tblGrid>
              <a:tr h="293018">
                <a:tc>
                  <a:txBody>
                    <a:bodyPr/>
                    <a:lstStyle/>
                    <a:p>
                      <a:pPr algn="ctr" hangingPunct="0">
                        <a:spcBef>
                          <a:spcPts val="400"/>
                        </a:spcBef>
                        <a:spcAft>
                          <a:spcPts val="400"/>
                        </a:spcAft>
                      </a:pPr>
                      <a:r>
                        <a:rPr lang="en-GB" sz="1400" dirty="0" err="1" smtClean="0">
                          <a:effectLst/>
                        </a:rPr>
                        <a:t>Objectifs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algn="ctr" hangingPunct="0">
                        <a:spcBef>
                          <a:spcPts val="400"/>
                        </a:spcBef>
                        <a:spcAft>
                          <a:spcPts val="400"/>
                        </a:spcAft>
                      </a:pPr>
                      <a:r>
                        <a:rPr lang="en-GB" sz="1400" dirty="0" err="1" smtClean="0">
                          <a:effectLst/>
                        </a:rPr>
                        <a:t>Résultats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algn="ctr" hangingPunct="0">
                        <a:spcBef>
                          <a:spcPts val="400"/>
                        </a:spcBef>
                        <a:spcAft>
                          <a:spcPts val="400"/>
                        </a:spcAft>
                      </a:pPr>
                      <a:r>
                        <a:rPr lang="en-GB" sz="1400" dirty="0" err="1" smtClean="0">
                          <a:effectLst/>
                        </a:rPr>
                        <a:t>Produits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r>
              <a:tr h="1128477">
                <a:tc>
                  <a:txBody>
                    <a:bodyPr/>
                    <a:lstStyle/>
                    <a:p>
                      <a:pPr algn="l" hangingPunct="0">
                        <a:spcBef>
                          <a:spcPts val="300"/>
                        </a:spcBef>
                        <a:spcAft>
                          <a:spcPts val="300"/>
                        </a:spcAft>
                      </a:pPr>
                      <a:r>
                        <a:rPr lang="en-US" sz="1400" dirty="0" smtClean="0">
                          <a:solidFill>
                            <a:schemeClr val="accent6">
                              <a:lumMod val="75000"/>
                            </a:schemeClr>
                          </a:solidFill>
                          <a:effectLst/>
                          <a:latin typeface="+mn-lt"/>
                          <a:ea typeface="Times New Roman" panose="02020603050405020304" pitchFamily="18" charset="0"/>
                          <a:cs typeface="Times New Roman" panose="02020603050405020304" pitchFamily="18" charset="0"/>
                        </a:rPr>
                        <a:t>I.1 </a:t>
                      </a:r>
                      <a:r>
                        <a:rPr lang="fr-FR" sz="1400" dirty="0" smtClean="0">
                          <a:solidFill>
                            <a:schemeClr val="accent6">
                              <a:lumMod val="75000"/>
                            </a:schemeClr>
                          </a:solidFill>
                          <a:effectLst/>
                          <a:latin typeface="+mn-lt"/>
                          <a:ea typeface="Times New Roman" panose="02020603050405020304" pitchFamily="18" charset="0"/>
                          <a:cs typeface="Times New Roman" panose="02020603050405020304" pitchFamily="18" charset="0"/>
                        </a:rPr>
                        <a:t>Encourager une </a:t>
                      </a:r>
                      <a:r>
                        <a:rPr lang="fr-FR" sz="1400" b="1" dirty="0" smtClean="0">
                          <a:solidFill>
                            <a:schemeClr val="accent6">
                              <a:lumMod val="75000"/>
                            </a:schemeClr>
                          </a:solidFill>
                          <a:effectLst/>
                          <a:latin typeface="+mn-lt"/>
                          <a:ea typeface="Times New Roman" panose="02020603050405020304" pitchFamily="18" charset="0"/>
                          <a:cs typeface="Times New Roman" panose="02020603050405020304" pitchFamily="18" charset="0"/>
                        </a:rPr>
                        <a:t>collaboration</a:t>
                      </a:r>
                      <a:r>
                        <a:rPr lang="fr-FR" sz="1400" dirty="0" smtClean="0">
                          <a:solidFill>
                            <a:schemeClr val="accent6">
                              <a:lumMod val="75000"/>
                            </a:schemeClr>
                          </a:solidFill>
                          <a:effectLst/>
                          <a:latin typeface="+mn-lt"/>
                          <a:ea typeface="Times New Roman" panose="02020603050405020304" pitchFamily="18" charset="0"/>
                          <a:cs typeface="Times New Roman" panose="02020603050405020304" pitchFamily="18" charset="0"/>
                        </a:rPr>
                        <a:t> plus étroite entre toutes les parties prenantes de l'écosystème des TIC pour la réalisation des ODD</a:t>
                      </a:r>
                    </a:p>
                    <a:p>
                      <a:pPr algn="l" hangingPunct="0">
                        <a:spcBef>
                          <a:spcPts val="300"/>
                        </a:spcBef>
                        <a:spcAft>
                          <a:spcPts val="300"/>
                        </a:spcAft>
                      </a:pPr>
                      <a:endParaRPr lang="en-US" sz="1400" dirty="0" smtClean="0">
                        <a:solidFill>
                          <a:schemeClr val="accent6">
                            <a:lumMod val="75000"/>
                          </a:schemeClr>
                        </a:solidFill>
                        <a:effectLst/>
                        <a:latin typeface="+mn-lt"/>
                        <a:ea typeface="Times New Roman" panose="02020603050405020304" pitchFamily="18" charset="0"/>
                        <a:cs typeface="Times New Roman" panose="02020603050405020304" pitchFamily="18" charset="0"/>
                      </a:endParaRPr>
                    </a:p>
                  </a:txBody>
                  <a:tcPr marL="33854" marR="33854" marT="0" marB="0"/>
                </a:tc>
                <a:tc>
                  <a:txBody>
                    <a:bodyPr/>
                    <a:lstStyle/>
                    <a:p>
                      <a:pPr marL="0" marR="0" lvl="0" indent="0" algn="l" defTabSz="914400" rtl="0" eaLnBrk="1" fontAlgn="auto" latinLnBrk="0" hangingPunct="0">
                        <a:lnSpc>
                          <a:spcPct val="100000"/>
                        </a:lnSpc>
                        <a:spcBef>
                          <a:spcPts val="300"/>
                        </a:spcBef>
                        <a:spcAft>
                          <a:spcPts val="300"/>
                        </a:spcAft>
                        <a:buClrTx/>
                        <a:buSzTx/>
                        <a:buFontTx/>
                        <a:buNone/>
                        <a:tabLst/>
                        <a:defRPr/>
                      </a:pPr>
                      <a:r>
                        <a:rPr lang="en-GB" sz="1400" dirty="0">
                          <a:effectLst/>
                          <a:latin typeface="+mn-lt"/>
                          <a:ea typeface="Calibri" panose="020F0502020204030204" pitchFamily="34" charset="0"/>
                          <a:cs typeface="Arial" panose="020B0604020202020204" pitchFamily="34" charset="0"/>
                        </a:rPr>
                        <a:t>I.1-1: </a:t>
                      </a:r>
                      <a:r>
                        <a:rPr lang="fr-FR" sz="1400" dirty="0" smtClean="0">
                          <a:effectLst/>
                          <a:latin typeface="+mn-lt"/>
                          <a:ea typeface="Calibri" panose="020F0502020204030204" pitchFamily="34" charset="0"/>
                          <a:cs typeface="Arial" panose="020B0604020202020204" pitchFamily="34" charset="0"/>
                        </a:rPr>
                        <a:t>Renforcement de la collaboration entre les parties prenantes concernées</a:t>
                      </a:r>
                      <a:endParaRPr lang="en-GB" sz="1400" dirty="0" smtClean="0">
                        <a:effectLst/>
                        <a:latin typeface="+mn-lt"/>
                        <a:ea typeface="Calibri" panose="020F0502020204030204" pitchFamily="34" charset="0"/>
                        <a:cs typeface="Arial" panose="020B0604020202020204" pitchFamily="34" charset="0"/>
                      </a:endParaRPr>
                    </a:p>
                    <a:p>
                      <a:pPr marL="0" marR="0" lvl="0" indent="0" algn="l" defTabSz="914400" rtl="0" eaLnBrk="1" fontAlgn="auto" latinLnBrk="0" hangingPunct="0">
                        <a:lnSpc>
                          <a:spcPct val="100000"/>
                        </a:lnSpc>
                        <a:spcBef>
                          <a:spcPts val="300"/>
                        </a:spcBef>
                        <a:spcAft>
                          <a:spcPts val="300"/>
                        </a:spcAft>
                        <a:buClrTx/>
                        <a:buSzTx/>
                        <a:buFontTx/>
                        <a:buNone/>
                        <a:tabLst/>
                        <a:defRPr/>
                      </a:pPr>
                      <a:r>
                        <a:rPr lang="en-GB" sz="1400" dirty="0" smtClean="0">
                          <a:effectLst/>
                          <a:latin typeface="+mn-lt"/>
                          <a:ea typeface="Calibri" panose="020F0502020204030204" pitchFamily="34" charset="0"/>
                          <a:cs typeface="Arial" panose="020B0604020202020204" pitchFamily="34" charset="0"/>
                        </a:rPr>
                        <a:t>I.1-2: </a:t>
                      </a:r>
                      <a:r>
                        <a:rPr lang="fr-FR" sz="1400" dirty="0" smtClean="0">
                          <a:effectLst/>
                          <a:latin typeface="+mn-lt"/>
                          <a:ea typeface="Calibri" panose="020F0502020204030204" pitchFamily="34" charset="0"/>
                          <a:cs typeface="Arial" panose="020B0604020202020204" pitchFamily="34" charset="0"/>
                        </a:rPr>
                        <a:t>Renforcement des synergies nées des partenariats</a:t>
                      </a:r>
                      <a:endParaRPr lang="en-GB" sz="1400" dirty="0" smtClean="0">
                        <a:effectLst/>
                        <a:latin typeface="+mn-lt"/>
                        <a:ea typeface="Calibri" panose="020F0502020204030204" pitchFamily="34" charset="0"/>
                        <a:cs typeface="Arial" panose="020B0604020202020204" pitchFamily="34" charset="0"/>
                      </a:endParaRPr>
                    </a:p>
                    <a:p>
                      <a:pPr marL="0" marR="0" lvl="0" indent="0" algn="l" defTabSz="914400" rtl="0" eaLnBrk="1" fontAlgn="auto" latinLnBrk="0" hangingPunct="0">
                        <a:lnSpc>
                          <a:spcPct val="100000"/>
                        </a:lnSpc>
                        <a:spcBef>
                          <a:spcPts val="300"/>
                        </a:spcBef>
                        <a:spcAft>
                          <a:spcPts val="300"/>
                        </a:spcAft>
                        <a:buClrTx/>
                        <a:buSzTx/>
                        <a:buFontTx/>
                        <a:buNone/>
                        <a:tabLst/>
                        <a:defRPr/>
                      </a:pPr>
                      <a:r>
                        <a:rPr lang="en-GB" sz="1400" dirty="0" smtClean="0">
                          <a:effectLst/>
                          <a:latin typeface="+mn-lt"/>
                          <a:ea typeface="Calibri" panose="020F0502020204030204" pitchFamily="34" charset="0"/>
                          <a:cs typeface="Arial" panose="020B0604020202020204" pitchFamily="34" charset="0"/>
                        </a:rPr>
                        <a:t>I.</a:t>
                      </a:r>
                      <a:r>
                        <a:rPr lang="en-GB" sz="1400" dirty="0" smtClean="0">
                          <a:solidFill>
                            <a:srgbClr val="C00000"/>
                          </a:solidFill>
                          <a:effectLst/>
                          <a:latin typeface="+mn-lt"/>
                          <a:ea typeface="Calibri" panose="020F0502020204030204" pitchFamily="34" charset="0"/>
                          <a:cs typeface="Arial" panose="020B0604020202020204" pitchFamily="34" charset="0"/>
                        </a:rPr>
                        <a:t>1-3</a:t>
                      </a:r>
                      <a:r>
                        <a:rPr lang="en-GB" sz="1400" dirty="0" smtClean="0">
                          <a:effectLst/>
                          <a:latin typeface="+mn-lt"/>
                          <a:ea typeface="Calibri" panose="020F0502020204030204" pitchFamily="34" charset="0"/>
                          <a:cs typeface="Arial" panose="020B0604020202020204" pitchFamily="34" charset="0"/>
                        </a:rPr>
                        <a:t>: </a:t>
                      </a:r>
                      <a:r>
                        <a:rPr lang="fr-FR" sz="1400" dirty="0" smtClean="0">
                          <a:effectLst/>
                          <a:latin typeface="+mn-lt"/>
                          <a:ea typeface="Calibri" panose="020F0502020204030204" pitchFamily="34" charset="0"/>
                          <a:cs typeface="Arial" panose="020B0604020202020204" pitchFamily="34" charset="0"/>
                        </a:rPr>
                        <a:t>Meilleure reconnaissance des TIC</a:t>
                      </a:r>
                      <a:r>
                        <a:rPr lang="fr-FR" sz="1400" strike="sngStrike" baseline="0" dirty="0" smtClean="0">
                          <a:effectLst/>
                          <a:latin typeface="+mn-lt"/>
                          <a:ea typeface="Calibri" panose="020F0502020204030204" pitchFamily="34" charset="0"/>
                          <a:cs typeface="Arial" panose="020B0604020202020204" pitchFamily="34" charset="0"/>
                        </a:rPr>
                        <a:t> </a:t>
                      </a:r>
                      <a:r>
                        <a:rPr lang="fr-FR" sz="1400" strike="sngStrike" baseline="0" dirty="0" smtClean="0">
                          <a:solidFill>
                            <a:srgbClr val="FF0000"/>
                          </a:solidFill>
                          <a:effectLst/>
                          <a:latin typeface="+mn-lt"/>
                          <a:ea typeface="Calibri" panose="020F0502020204030204" pitchFamily="34" charset="0"/>
                          <a:cs typeface="Arial" panose="020B0604020202020204" pitchFamily="34" charset="0"/>
                        </a:rPr>
                        <a:t>sur</a:t>
                      </a:r>
                      <a:r>
                        <a:rPr lang="fr-FR" sz="1400" strike="sngStrike" dirty="0" smtClean="0">
                          <a:solidFill>
                            <a:srgbClr val="FF0000"/>
                          </a:solidFill>
                          <a:effectLst/>
                          <a:latin typeface="+mn-lt"/>
                          <a:ea typeface="Calibri" panose="020F0502020204030204" pitchFamily="34" charset="0"/>
                          <a:cs typeface="Arial" panose="020B0604020202020204" pitchFamily="34" charset="0"/>
                        </a:rPr>
                        <a:t> les plans multilatéral et intergouvernemental</a:t>
                      </a:r>
                      <a:r>
                        <a:rPr lang="fr-FR" sz="1400" dirty="0" smtClean="0">
                          <a:effectLst/>
                          <a:latin typeface="+mn-lt"/>
                          <a:ea typeface="Calibri" panose="020F0502020204030204" pitchFamily="34" charset="0"/>
                          <a:cs typeface="Arial" panose="020B0604020202020204" pitchFamily="34" charset="0"/>
                        </a:rPr>
                        <a:t>, d'une part, en tant que catalyseur intersectoriel </a:t>
                      </a:r>
                      <a:r>
                        <a:rPr lang="fr-FR" sz="1400" dirty="0" smtClean="0">
                          <a:solidFill>
                            <a:srgbClr val="FF0000"/>
                          </a:solidFill>
                          <a:effectLst/>
                          <a:latin typeface="+mn-lt"/>
                          <a:ea typeface="Calibri" panose="020F0502020204030204" pitchFamily="34" charset="0"/>
                          <a:cs typeface="Arial" panose="020B0604020202020204" pitchFamily="34" charset="0"/>
                        </a:rPr>
                        <a:t>pour</a:t>
                      </a:r>
                      <a:r>
                        <a:rPr lang="en-US" sz="1400" dirty="0" smtClean="0">
                          <a:solidFill>
                            <a:srgbClr val="FF0000"/>
                          </a:solidFill>
                          <a:effectLst/>
                          <a:latin typeface="+mn-lt"/>
                          <a:ea typeface="Calibri" panose="020F0502020204030204" pitchFamily="34" charset="0"/>
                          <a:cs typeface="Arial" panose="020B0604020202020204" pitchFamily="34" charset="0"/>
                        </a:rPr>
                        <a:t> le </a:t>
                      </a:r>
                      <a:r>
                        <a:rPr lang="en-US" sz="1400" dirty="0" err="1" smtClean="0">
                          <a:solidFill>
                            <a:srgbClr val="FF0000"/>
                          </a:solidFill>
                          <a:effectLst/>
                          <a:latin typeface="+mn-lt"/>
                          <a:ea typeface="Calibri" panose="020F0502020204030204" pitchFamily="34" charset="0"/>
                          <a:cs typeface="Arial" panose="020B0604020202020204" pitchFamily="34" charset="0"/>
                        </a:rPr>
                        <a:t>Programme</a:t>
                      </a:r>
                      <a:r>
                        <a:rPr lang="en-US" sz="1400" dirty="0" smtClean="0">
                          <a:solidFill>
                            <a:srgbClr val="FF0000"/>
                          </a:solidFill>
                          <a:effectLst/>
                          <a:latin typeface="+mn-lt"/>
                          <a:ea typeface="Calibri" panose="020F0502020204030204" pitchFamily="34" charset="0"/>
                          <a:cs typeface="Arial" panose="020B0604020202020204" pitchFamily="34" charset="0"/>
                        </a:rPr>
                        <a:t> à </a:t>
                      </a:r>
                      <a:r>
                        <a:rPr lang="en-US" sz="1400" dirty="0" err="1" smtClean="0">
                          <a:solidFill>
                            <a:srgbClr val="FF0000"/>
                          </a:solidFill>
                          <a:effectLst/>
                          <a:latin typeface="+mn-lt"/>
                          <a:ea typeface="Calibri" panose="020F0502020204030204" pitchFamily="34" charset="0"/>
                          <a:cs typeface="Arial" panose="020B0604020202020204" pitchFamily="34" charset="0"/>
                        </a:rPr>
                        <a:t>l'horizon</a:t>
                      </a:r>
                      <a:r>
                        <a:rPr lang="en-US" sz="1400" baseline="0" dirty="0" smtClean="0">
                          <a:solidFill>
                            <a:srgbClr val="FF0000"/>
                          </a:solidFill>
                          <a:effectLst/>
                          <a:latin typeface="+mn-lt"/>
                          <a:ea typeface="Calibri" panose="020F0502020204030204" pitchFamily="34" charset="0"/>
                          <a:cs typeface="Arial" panose="020B0604020202020204" pitchFamily="34" charset="0"/>
                        </a:rPr>
                        <a:t> </a:t>
                      </a:r>
                      <a:r>
                        <a:rPr lang="en-US" sz="1400" dirty="0" smtClean="0">
                          <a:solidFill>
                            <a:srgbClr val="FF0000"/>
                          </a:solidFill>
                          <a:effectLst/>
                          <a:latin typeface="+mn-lt"/>
                          <a:ea typeface="Calibri" panose="020F0502020204030204" pitchFamily="34" charset="0"/>
                          <a:cs typeface="Arial" panose="020B0604020202020204" pitchFamily="34" charset="0"/>
                        </a:rPr>
                        <a:t>2030 et les ODD </a:t>
                      </a:r>
                      <a:r>
                        <a:rPr lang="fr-FR" sz="1400" strike="sngStrike" dirty="0" smtClean="0">
                          <a:solidFill>
                            <a:srgbClr val="FF0000"/>
                          </a:solidFill>
                          <a:effectLst/>
                          <a:latin typeface="+mn-lt"/>
                          <a:ea typeface="Calibri" panose="020F0502020204030204" pitchFamily="34" charset="0"/>
                          <a:cs typeface="Arial" panose="020B0604020202020204" pitchFamily="34" charset="0"/>
                        </a:rPr>
                        <a:t>les trois piliers du développement durable (croissance économique, intégration sociale et environnement durable) définis dans le document final de la Conférence des Nations Unies sur le développement durable Rio+20 et, d'autre part, en tant qu'outil à l'appui de la mission des Nations Unies au service de la paix, de la sécurité et des droits de l'homme</a:t>
                      </a:r>
                      <a:endParaRPr lang="en-GB" sz="1400" strike="sngStrike" dirty="0" smtClean="0">
                        <a:solidFill>
                          <a:srgbClr val="FF0000"/>
                        </a:solidFill>
                        <a:effectLst/>
                        <a:latin typeface="+mn-lt"/>
                        <a:ea typeface="Calibri" panose="020F0502020204030204" pitchFamily="34" charset="0"/>
                        <a:cs typeface="Arial" panose="020B0604020202020204" pitchFamily="34" charset="0"/>
                      </a:endParaRPr>
                    </a:p>
                    <a:p>
                      <a:pPr marL="0" marR="0" lvl="0" indent="0" algn="l" defTabSz="914400" rtl="0" eaLnBrk="1" fontAlgn="auto" latinLnBrk="0" hangingPunct="0">
                        <a:lnSpc>
                          <a:spcPct val="100000"/>
                        </a:lnSpc>
                        <a:spcBef>
                          <a:spcPts val="300"/>
                        </a:spcBef>
                        <a:spcAft>
                          <a:spcPts val="300"/>
                        </a:spcAft>
                        <a:buClrTx/>
                        <a:buSzTx/>
                        <a:buFontTx/>
                        <a:buNone/>
                        <a:tabLst/>
                        <a:defRPr/>
                      </a:pPr>
                      <a:r>
                        <a:rPr lang="en-GB" sz="1400" dirty="0" smtClean="0">
                          <a:solidFill>
                            <a:schemeClr val="accent6">
                              <a:lumMod val="75000"/>
                            </a:schemeClr>
                          </a:solidFill>
                          <a:effectLst/>
                          <a:latin typeface="+mn-lt"/>
                          <a:ea typeface="Times New Roman" panose="02020603050405020304" pitchFamily="18" charset="0"/>
                          <a:cs typeface="Arial" panose="020B0604020202020204" pitchFamily="34" charset="0"/>
                        </a:rPr>
                        <a:t>I.1-4: </a:t>
                      </a:r>
                      <a:r>
                        <a:rPr lang="en-GB" sz="1400" dirty="0" err="1" smtClean="0">
                          <a:solidFill>
                            <a:schemeClr val="accent6">
                              <a:lumMod val="75000"/>
                            </a:schemeClr>
                          </a:solidFill>
                          <a:effectLst/>
                          <a:latin typeface="+mn-lt"/>
                          <a:ea typeface="Times New Roman" panose="02020603050405020304" pitchFamily="18" charset="0"/>
                          <a:cs typeface="Arial" panose="020B0604020202020204" pitchFamily="34" charset="0"/>
                        </a:rPr>
                        <a:t>Appui</a:t>
                      </a:r>
                      <a:r>
                        <a:rPr lang="en-GB" sz="1400" dirty="0" smtClean="0">
                          <a:solidFill>
                            <a:schemeClr val="accent6">
                              <a:lumMod val="75000"/>
                            </a:schemeClr>
                          </a:solidFill>
                          <a:effectLst/>
                          <a:latin typeface="+mn-lt"/>
                          <a:ea typeface="Times New Roman" panose="02020603050405020304" pitchFamily="18" charset="0"/>
                          <a:cs typeface="Arial" panose="020B0604020202020204" pitchFamily="34" charset="0"/>
                        </a:rPr>
                        <a:t> </a:t>
                      </a:r>
                      <a:r>
                        <a:rPr lang="en-GB" sz="1400" dirty="0" err="1" smtClean="0">
                          <a:solidFill>
                            <a:schemeClr val="accent6">
                              <a:lumMod val="75000"/>
                            </a:schemeClr>
                          </a:solidFill>
                          <a:effectLst/>
                          <a:latin typeface="+mn-lt"/>
                          <a:ea typeface="Times New Roman" panose="02020603050405020304" pitchFamily="18" charset="0"/>
                          <a:cs typeface="Arial" panose="020B0604020202020204" pitchFamily="34" charset="0"/>
                        </a:rPr>
                        <a:t>accru</a:t>
                      </a:r>
                      <a:r>
                        <a:rPr lang="en-GB" sz="1400" dirty="0" smtClean="0">
                          <a:solidFill>
                            <a:schemeClr val="accent6">
                              <a:lumMod val="75000"/>
                            </a:schemeClr>
                          </a:solidFill>
                          <a:effectLst/>
                          <a:latin typeface="+mn-lt"/>
                          <a:ea typeface="Times New Roman" panose="02020603050405020304" pitchFamily="18" charset="0"/>
                          <a:cs typeface="Arial" panose="020B0604020202020204" pitchFamily="34" charset="0"/>
                        </a:rPr>
                        <a:t> aux PME</a:t>
                      </a:r>
                      <a:r>
                        <a:rPr lang="en-GB" sz="1400" baseline="0" dirty="0" smtClean="0">
                          <a:solidFill>
                            <a:schemeClr val="accent6">
                              <a:lumMod val="75000"/>
                            </a:schemeClr>
                          </a:solidFill>
                          <a:effectLst/>
                          <a:latin typeface="+mn-lt"/>
                          <a:ea typeface="Times New Roman" panose="02020603050405020304" pitchFamily="18" charset="0"/>
                          <a:cs typeface="Arial" panose="020B0604020202020204" pitchFamily="34" charset="0"/>
                        </a:rPr>
                        <a:t> </a:t>
                      </a:r>
                      <a:r>
                        <a:rPr lang="en-GB" sz="1400" baseline="0" dirty="0" err="1" smtClean="0">
                          <a:solidFill>
                            <a:schemeClr val="accent6">
                              <a:lumMod val="75000"/>
                            </a:schemeClr>
                          </a:solidFill>
                          <a:effectLst/>
                          <a:latin typeface="+mn-lt"/>
                          <a:ea typeface="Times New Roman" panose="02020603050405020304" pitchFamily="18" charset="0"/>
                          <a:cs typeface="Arial" panose="020B0604020202020204" pitchFamily="34" charset="0"/>
                        </a:rPr>
                        <a:t>technologiques</a:t>
                      </a:r>
                      <a:r>
                        <a:rPr lang="en-GB" sz="1400" baseline="0" dirty="0" smtClean="0">
                          <a:solidFill>
                            <a:schemeClr val="accent6">
                              <a:lumMod val="75000"/>
                            </a:schemeClr>
                          </a:solidFill>
                          <a:effectLst/>
                          <a:latin typeface="+mn-lt"/>
                          <a:ea typeface="Times New Roman" panose="02020603050405020304" pitchFamily="18" charset="0"/>
                          <a:cs typeface="Arial" panose="020B0604020202020204" pitchFamily="34" charset="0"/>
                        </a:rPr>
                        <a:t> </a:t>
                      </a:r>
                      <a:r>
                        <a:rPr lang="en-GB" sz="1400" baseline="0" dirty="0" err="1" smtClean="0">
                          <a:solidFill>
                            <a:schemeClr val="accent6">
                              <a:lumMod val="75000"/>
                            </a:schemeClr>
                          </a:solidFill>
                          <a:effectLst/>
                          <a:latin typeface="+mn-lt"/>
                          <a:ea typeface="Times New Roman" panose="02020603050405020304" pitchFamily="18" charset="0"/>
                          <a:cs typeface="Arial" panose="020B0604020202020204" pitchFamily="34" charset="0"/>
                        </a:rPr>
                        <a:t>élaborant</a:t>
                      </a:r>
                      <a:r>
                        <a:rPr lang="en-GB" sz="1400" baseline="0" dirty="0" smtClean="0">
                          <a:solidFill>
                            <a:schemeClr val="accent6">
                              <a:lumMod val="75000"/>
                            </a:schemeClr>
                          </a:solidFill>
                          <a:effectLst/>
                          <a:latin typeface="+mn-lt"/>
                          <a:ea typeface="Times New Roman" panose="02020603050405020304" pitchFamily="18" charset="0"/>
                          <a:cs typeface="Arial" panose="020B0604020202020204" pitchFamily="34" charset="0"/>
                        </a:rPr>
                        <a:t> et </a:t>
                      </a:r>
                      <a:r>
                        <a:rPr lang="en-GB" sz="1400" baseline="0" dirty="0" err="1" smtClean="0">
                          <a:solidFill>
                            <a:schemeClr val="accent6">
                              <a:lumMod val="75000"/>
                            </a:schemeClr>
                          </a:solidFill>
                          <a:effectLst/>
                          <a:latin typeface="+mn-lt"/>
                          <a:ea typeface="Times New Roman" panose="02020603050405020304" pitchFamily="18" charset="0"/>
                          <a:cs typeface="Arial" panose="020B0604020202020204" pitchFamily="34" charset="0"/>
                        </a:rPr>
                        <a:t>fournissant</a:t>
                      </a:r>
                      <a:r>
                        <a:rPr lang="en-GB" sz="1400" baseline="0" dirty="0" smtClean="0">
                          <a:solidFill>
                            <a:schemeClr val="accent6">
                              <a:lumMod val="75000"/>
                            </a:schemeClr>
                          </a:solidFill>
                          <a:effectLst/>
                          <a:latin typeface="+mn-lt"/>
                          <a:ea typeface="Times New Roman" panose="02020603050405020304" pitchFamily="18" charset="0"/>
                          <a:cs typeface="Arial" panose="020B0604020202020204" pitchFamily="34" charset="0"/>
                        </a:rPr>
                        <a:t> des </a:t>
                      </a:r>
                      <a:r>
                        <a:rPr lang="en-GB" sz="1400" baseline="0" dirty="0" err="1" smtClean="0">
                          <a:solidFill>
                            <a:schemeClr val="accent6">
                              <a:lumMod val="75000"/>
                            </a:schemeClr>
                          </a:solidFill>
                          <a:effectLst/>
                          <a:latin typeface="+mn-lt"/>
                          <a:ea typeface="Times New Roman" panose="02020603050405020304" pitchFamily="18" charset="0"/>
                          <a:cs typeface="Arial" panose="020B0604020202020204" pitchFamily="34" charset="0"/>
                        </a:rPr>
                        <a:t>produits</a:t>
                      </a:r>
                      <a:r>
                        <a:rPr lang="en-GB" sz="1400" baseline="0" dirty="0" smtClean="0">
                          <a:solidFill>
                            <a:schemeClr val="accent6">
                              <a:lumMod val="75000"/>
                            </a:schemeClr>
                          </a:solidFill>
                          <a:effectLst/>
                          <a:latin typeface="+mn-lt"/>
                          <a:ea typeface="Times New Roman" panose="02020603050405020304" pitchFamily="18" charset="0"/>
                          <a:cs typeface="Arial" panose="020B0604020202020204" pitchFamily="34" charset="0"/>
                        </a:rPr>
                        <a:t> et des services TIC</a:t>
                      </a:r>
                      <a:endParaRPr lang="en-US" sz="1400" baseline="0" dirty="0" smtClean="0">
                        <a:solidFill>
                          <a:schemeClr val="accent6">
                            <a:lumMod val="75000"/>
                          </a:schemeClr>
                        </a:solidFill>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a:spcBef>
                          <a:spcPts val="300"/>
                        </a:spcBef>
                        <a:spcAft>
                          <a:spcPts val="300"/>
                        </a:spcAft>
                      </a:pPr>
                      <a:r>
                        <a:rPr lang="en-US" sz="1400" dirty="0" smtClean="0">
                          <a:solidFill>
                            <a:schemeClr val="tx1"/>
                          </a:solidFill>
                          <a:latin typeface="+mn-lt"/>
                        </a:rPr>
                        <a:t>I.1-1 </a:t>
                      </a:r>
                      <a:r>
                        <a:rPr lang="fr-FR" sz="1400" dirty="0" smtClean="0">
                          <a:solidFill>
                            <a:schemeClr val="tx1"/>
                          </a:solidFill>
                          <a:latin typeface="+mn-lt"/>
                        </a:rPr>
                        <a:t>Conférences, forums, manifestations et réunions intersectoriels au niveau mondial offrant un cadre de discussion de haut niveau </a:t>
                      </a:r>
                      <a:r>
                        <a:rPr lang="en-US" sz="1400" dirty="0" smtClean="0">
                          <a:solidFill>
                            <a:schemeClr val="tx1"/>
                          </a:solidFill>
                          <a:latin typeface="+mn-lt"/>
                        </a:rPr>
                        <a:t>(par </a:t>
                      </a:r>
                      <a:r>
                        <a:rPr lang="en-US" sz="1400" dirty="0" err="1" smtClean="0">
                          <a:solidFill>
                            <a:schemeClr val="tx1"/>
                          </a:solidFill>
                          <a:latin typeface="+mn-lt"/>
                        </a:rPr>
                        <a:t>exemple</a:t>
                      </a:r>
                      <a:r>
                        <a:rPr lang="en-US" sz="1400" dirty="0" smtClean="0">
                          <a:solidFill>
                            <a:schemeClr val="tx1"/>
                          </a:solidFill>
                          <a:latin typeface="+mn-lt"/>
                        </a:rPr>
                        <a:t>, CMTI, FMPT, SMSI, ITU TELECOM)</a:t>
                      </a:r>
                    </a:p>
                    <a:p>
                      <a:pPr>
                        <a:spcBef>
                          <a:spcPts val="300"/>
                        </a:spcBef>
                        <a:spcAft>
                          <a:spcPts val="300"/>
                        </a:spcAft>
                      </a:pPr>
                      <a:r>
                        <a:rPr lang="en-US" sz="1400" dirty="0" smtClean="0">
                          <a:solidFill>
                            <a:schemeClr val="tx1"/>
                          </a:solidFill>
                          <a:latin typeface="+mn-lt"/>
                        </a:rPr>
                        <a:t>I.1-2</a:t>
                      </a:r>
                      <a:r>
                        <a:rPr lang="en-US" sz="1400" baseline="0" dirty="0" smtClean="0">
                          <a:solidFill>
                            <a:schemeClr val="tx1"/>
                          </a:solidFill>
                          <a:latin typeface="+mn-lt"/>
                        </a:rPr>
                        <a:t> </a:t>
                      </a:r>
                      <a:r>
                        <a:rPr lang="fr-FR" sz="1400" dirty="0" err="1" smtClean="0">
                          <a:solidFill>
                            <a:schemeClr val="tx1"/>
                          </a:solidFill>
                          <a:latin typeface="+mn-lt"/>
                        </a:rPr>
                        <a:t>Echange</a:t>
                      </a:r>
                      <a:r>
                        <a:rPr lang="fr-FR" sz="1400" dirty="0" smtClean="0">
                          <a:solidFill>
                            <a:schemeClr val="tx1"/>
                          </a:solidFill>
                          <a:latin typeface="+mn-lt"/>
                        </a:rPr>
                        <a:t> de connaissances, création de réseaux de relations et partenariats</a:t>
                      </a:r>
                      <a:endParaRPr lang="en-US" sz="1400" dirty="0" smtClean="0">
                        <a:solidFill>
                          <a:schemeClr val="tx1"/>
                        </a:solidFill>
                        <a:latin typeface="+mn-lt"/>
                      </a:endParaRPr>
                    </a:p>
                    <a:p>
                      <a:pPr>
                        <a:spcBef>
                          <a:spcPts val="300"/>
                        </a:spcBef>
                        <a:spcAft>
                          <a:spcPts val="300"/>
                        </a:spcAft>
                      </a:pPr>
                      <a:r>
                        <a:rPr lang="en-US" sz="1400" dirty="0" smtClean="0">
                          <a:solidFill>
                            <a:schemeClr val="tx1"/>
                          </a:solidFill>
                          <a:latin typeface="+mn-lt"/>
                        </a:rPr>
                        <a:t>I.1-3 </a:t>
                      </a:r>
                      <a:r>
                        <a:rPr lang="en-US" sz="1400" dirty="0" err="1" smtClean="0">
                          <a:solidFill>
                            <a:schemeClr val="tx1"/>
                          </a:solidFill>
                          <a:latin typeface="+mn-lt"/>
                        </a:rPr>
                        <a:t>Mémorandums</a:t>
                      </a:r>
                      <a:r>
                        <a:rPr lang="en-US" sz="1400" dirty="0" smtClean="0">
                          <a:solidFill>
                            <a:schemeClr val="tx1"/>
                          </a:solidFill>
                          <a:latin typeface="+mn-lt"/>
                        </a:rPr>
                        <a:t> </a:t>
                      </a:r>
                      <a:r>
                        <a:rPr lang="en-US" sz="1400" dirty="0" err="1" smtClean="0">
                          <a:solidFill>
                            <a:schemeClr val="tx1"/>
                          </a:solidFill>
                          <a:latin typeface="+mn-lt"/>
                        </a:rPr>
                        <a:t>d'accord</a:t>
                      </a:r>
                      <a:endParaRPr lang="en-US" sz="1400" dirty="0" smtClean="0">
                        <a:solidFill>
                          <a:schemeClr val="tx1"/>
                        </a:solidFill>
                        <a:latin typeface="+mn-lt"/>
                      </a:endParaRPr>
                    </a:p>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400" kern="1200" dirty="0" smtClean="0">
                          <a:solidFill>
                            <a:schemeClr val="tx1"/>
                          </a:solidFill>
                          <a:latin typeface="+mn-lt"/>
                          <a:ea typeface="+mn-ea"/>
                          <a:cs typeface="+mn-cs"/>
                        </a:rPr>
                        <a:t>I.</a:t>
                      </a:r>
                      <a:r>
                        <a:rPr kumimoji="0" lang="en-US" sz="1400" kern="1200" dirty="0" smtClean="0">
                          <a:solidFill>
                            <a:srgbClr val="C00000"/>
                          </a:solidFill>
                          <a:latin typeface="+mn-lt"/>
                          <a:ea typeface="+mn-ea"/>
                          <a:cs typeface="+mn-cs"/>
                        </a:rPr>
                        <a:t>1-4</a:t>
                      </a:r>
                      <a:r>
                        <a:rPr kumimoji="0" lang="en-US" sz="1400" kern="1200" dirty="0" smtClean="0">
                          <a:solidFill>
                            <a:schemeClr val="tx1"/>
                          </a:solidFill>
                          <a:latin typeface="+mn-lt"/>
                          <a:ea typeface="+mn-ea"/>
                          <a:cs typeface="+mn-cs"/>
                        </a:rPr>
                        <a:t> </a:t>
                      </a:r>
                      <a:r>
                        <a:rPr kumimoji="0" lang="fr-FR" sz="1400" kern="1200" dirty="0" smtClean="0">
                          <a:solidFill>
                            <a:schemeClr val="tx1"/>
                          </a:solidFill>
                          <a:latin typeface="+mn-lt"/>
                          <a:ea typeface="+mn-ea"/>
                          <a:cs typeface="+mn-cs"/>
                        </a:rPr>
                        <a:t>Rapports et autres contributions aux processus </a:t>
                      </a:r>
                      <a:r>
                        <a:rPr kumimoji="0" lang="fr-FR" sz="1400" kern="1200" dirty="0" err="1" smtClean="0">
                          <a:solidFill>
                            <a:schemeClr val="tx1"/>
                          </a:solidFill>
                          <a:latin typeface="+mn-lt"/>
                          <a:ea typeface="+mn-ea"/>
                          <a:cs typeface="+mn-cs"/>
                        </a:rPr>
                        <a:t>interinstitutions</a:t>
                      </a:r>
                      <a:r>
                        <a:rPr kumimoji="0" lang="fr-FR" sz="1400" kern="1200" dirty="0" smtClean="0">
                          <a:solidFill>
                            <a:schemeClr val="tx1"/>
                          </a:solidFill>
                          <a:latin typeface="+mn-lt"/>
                          <a:ea typeface="+mn-ea"/>
                          <a:cs typeface="+mn-cs"/>
                        </a:rPr>
                        <a:t> des Nations Unies, multilatéraux et intergouvernementaux</a:t>
                      </a:r>
                      <a:endParaRPr kumimoji="0" lang="en-US" sz="1400" kern="1200" dirty="0" smtClean="0">
                        <a:solidFill>
                          <a:schemeClr val="tx1"/>
                        </a:solidFill>
                        <a:latin typeface="+mn-lt"/>
                        <a:ea typeface="+mn-ea"/>
                        <a:cs typeface="+mn-cs"/>
                      </a:endParaRPr>
                    </a:p>
                    <a:p>
                      <a:pPr>
                        <a:spcBef>
                          <a:spcPts val="300"/>
                        </a:spcBef>
                        <a:spcAft>
                          <a:spcPts val="300"/>
                        </a:spcAft>
                      </a:pPr>
                      <a:r>
                        <a:rPr lang="en-US" sz="1400" dirty="0" smtClean="0">
                          <a:solidFill>
                            <a:schemeClr val="accent6">
                              <a:lumMod val="75000"/>
                            </a:schemeClr>
                          </a:solidFill>
                          <a:latin typeface="+mn-lt"/>
                        </a:rPr>
                        <a:t>I.1-5 </a:t>
                      </a:r>
                      <a:r>
                        <a:rPr lang="en-US" sz="1400" dirty="0" err="1" smtClean="0">
                          <a:solidFill>
                            <a:schemeClr val="accent6">
                              <a:lumMod val="75000"/>
                            </a:schemeClr>
                          </a:solidFill>
                          <a:latin typeface="+mn-lt"/>
                        </a:rPr>
                        <a:t>Création</a:t>
                      </a:r>
                      <a:r>
                        <a:rPr lang="en-US" sz="1400" baseline="0" dirty="0" smtClean="0">
                          <a:solidFill>
                            <a:schemeClr val="accent6">
                              <a:lumMod val="75000"/>
                            </a:schemeClr>
                          </a:solidFill>
                          <a:latin typeface="+mn-lt"/>
                        </a:rPr>
                        <a:t> de services </a:t>
                      </a:r>
                      <a:r>
                        <a:rPr lang="en-US" sz="1400" baseline="0" dirty="0" err="1" smtClean="0">
                          <a:solidFill>
                            <a:schemeClr val="accent6">
                              <a:lumMod val="75000"/>
                            </a:schemeClr>
                          </a:solidFill>
                          <a:latin typeface="+mn-lt"/>
                        </a:rPr>
                        <a:t>d'appui</a:t>
                      </a:r>
                      <a:r>
                        <a:rPr lang="en-US" sz="1400" baseline="0" dirty="0" smtClean="0">
                          <a:solidFill>
                            <a:schemeClr val="accent6">
                              <a:lumMod val="75000"/>
                            </a:schemeClr>
                          </a:solidFill>
                          <a:latin typeface="+mn-lt"/>
                        </a:rPr>
                        <a:t> pour les PME </a:t>
                      </a:r>
                      <a:r>
                        <a:rPr lang="en-US" sz="1400" baseline="0" dirty="0" err="1" smtClean="0">
                          <a:solidFill>
                            <a:schemeClr val="accent6">
                              <a:lumMod val="75000"/>
                            </a:schemeClr>
                          </a:solidFill>
                          <a:latin typeface="+mn-lt"/>
                        </a:rPr>
                        <a:t>technologiques</a:t>
                      </a:r>
                      <a:r>
                        <a:rPr lang="en-US" sz="1400" baseline="0" dirty="0" smtClean="0">
                          <a:solidFill>
                            <a:schemeClr val="accent6">
                              <a:lumMod val="75000"/>
                            </a:schemeClr>
                          </a:solidFill>
                          <a:latin typeface="+mn-lt"/>
                        </a:rPr>
                        <a:t> </a:t>
                      </a:r>
                      <a:r>
                        <a:rPr lang="en-US" sz="1400" baseline="0" dirty="0" err="1" smtClean="0">
                          <a:solidFill>
                            <a:schemeClr val="accent6">
                              <a:lumMod val="75000"/>
                            </a:schemeClr>
                          </a:solidFill>
                          <a:latin typeface="+mn-lt"/>
                        </a:rPr>
                        <a:t>dans</a:t>
                      </a:r>
                      <a:r>
                        <a:rPr lang="en-US" sz="1400" baseline="0" dirty="0" smtClean="0">
                          <a:solidFill>
                            <a:schemeClr val="accent6">
                              <a:lumMod val="75000"/>
                            </a:schemeClr>
                          </a:solidFill>
                          <a:latin typeface="+mn-lt"/>
                        </a:rPr>
                        <a:t> les </a:t>
                      </a:r>
                      <a:r>
                        <a:rPr lang="en-US" sz="1400" baseline="0" dirty="0" err="1" smtClean="0">
                          <a:solidFill>
                            <a:schemeClr val="accent6">
                              <a:lumMod val="75000"/>
                            </a:schemeClr>
                          </a:solidFill>
                          <a:latin typeface="+mn-lt"/>
                        </a:rPr>
                        <a:t>activités</a:t>
                      </a:r>
                      <a:r>
                        <a:rPr lang="en-US" sz="1400" baseline="0" dirty="0" smtClean="0">
                          <a:solidFill>
                            <a:schemeClr val="accent6">
                              <a:lumMod val="75000"/>
                            </a:schemeClr>
                          </a:solidFill>
                          <a:latin typeface="+mn-lt"/>
                        </a:rPr>
                        <a:t> et les manifestations de </a:t>
                      </a:r>
                      <a:r>
                        <a:rPr lang="en-US" sz="1400" baseline="0" dirty="0" err="1" smtClean="0">
                          <a:solidFill>
                            <a:schemeClr val="accent6">
                              <a:lumMod val="75000"/>
                            </a:schemeClr>
                          </a:solidFill>
                          <a:latin typeface="+mn-lt"/>
                        </a:rPr>
                        <a:t>l'UIT</a:t>
                      </a:r>
                      <a:endParaRPr lang="en-US" sz="1400" dirty="0" smtClean="0">
                        <a:solidFill>
                          <a:schemeClr val="accent6">
                            <a:lumMod val="75000"/>
                          </a:schemeClr>
                        </a:solidFill>
                        <a:latin typeface="+mn-lt"/>
                      </a:endParaRPr>
                    </a:p>
                  </a:txBody>
                  <a:tcPr marL="33854" marR="33854" marT="0" marB="0"/>
                </a:tc>
              </a:tr>
            </a:tbl>
          </a:graphicData>
        </a:graphic>
      </p:graphicFrame>
      <p:grpSp>
        <p:nvGrpSpPr>
          <p:cNvPr id="11" name="Group 10"/>
          <p:cNvGrpSpPr/>
          <p:nvPr/>
        </p:nvGrpSpPr>
        <p:grpSpPr>
          <a:xfrm>
            <a:off x="6084168" y="6050000"/>
            <a:ext cx="2614372" cy="738664"/>
            <a:chOff x="7706701" y="5877272"/>
            <a:chExt cx="2614372" cy="738664"/>
          </a:xfrm>
        </p:grpSpPr>
        <p:sp>
          <p:nvSpPr>
            <p:cNvPr id="6" name="TextBox 5"/>
            <p:cNvSpPr txBox="1"/>
            <p:nvPr/>
          </p:nvSpPr>
          <p:spPr>
            <a:xfrm>
              <a:off x="7813079" y="5877272"/>
              <a:ext cx="2507994" cy="738664"/>
            </a:xfrm>
            <a:prstGeom prst="rect">
              <a:avLst/>
            </a:prstGeom>
            <a:noFill/>
          </p:spPr>
          <p:txBody>
            <a:bodyPr wrap="none" rtlCol="0">
              <a:spAutoFit/>
            </a:bodyPr>
            <a:lstStyle/>
            <a:p>
              <a:r>
                <a:rPr lang="en-US" sz="1400" dirty="0" err="1" smtClean="0"/>
                <a:t>Existant</a:t>
              </a:r>
              <a:r>
                <a:rPr lang="en-US" sz="1400" dirty="0" smtClean="0"/>
                <a:t> (</a:t>
              </a:r>
              <a:r>
                <a:rPr lang="en-US" sz="1400" dirty="0" err="1" smtClean="0"/>
                <a:t>dans</a:t>
              </a:r>
              <a:r>
                <a:rPr lang="en-US" sz="1400" dirty="0" smtClean="0"/>
                <a:t> le PS 2016-2019 )</a:t>
              </a:r>
            </a:p>
            <a:p>
              <a:r>
                <a:rPr lang="en-US" sz="1400" dirty="0" err="1" smtClean="0">
                  <a:solidFill>
                    <a:srgbClr val="C00000"/>
                  </a:solidFill>
                </a:rPr>
                <a:t>Modifié</a:t>
              </a:r>
              <a:endParaRPr lang="en-US" sz="1400" dirty="0" smtClean="0">
                <a:solidFill>
                  <a:srgbClr val="C00000"/>
                </a:solidFill>
              </a:endParaRPr>
            </a:p>
            <a:p>
              <a:r>
                <a:rPr lang="en-US" sz="1400" dirty="0" smtClean="0">
                  <a:solidFill>
                    <a:schemeClr val="accent6">
                      <a:lumMod val="75000"/>
                    </a:schemeClr>
                  </a:solidFill>
                </a:rPr>
                <a:t>Nouveau</a:t>
              </a:r>
            </a:p>
          </p:txBody>
        </p:sp>
        <p:sp>
          <p:nvSpPr>
            <p:cNvPr id="7" name="Rectangle 6"/>
            <p:cNvSpPr/>
            <p:nvPr/>
          </p:nvSpPr>
          <p:spPr>
            <a:xfrm>
              <a:off x="7706701" y="5980938"/>
              <a:ext cx="108000" cy="1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706701" y="6192604"/>
              <a:ext cx="108000" cy="10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06701" y="6403170"/>
              <a:ext cx="108000" cy="10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045558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smtClean="0"/>
              <a:t>I.2 (</a:t>
            </a:r>
            <a:r>
              <a:rPr lang="en-US" sz="2600" dirty="0" err="1" smtClean="0"/>
              <a:t>Nouvelles</a:t>
            </a:r>
            <a:r>
              <a:rPr lang="en-US" sz="2600" dirty="0" smtClean="0"/>
              <a:t> </a:t>
            </a:r>
            <a:r>
              <a:rPr lang="en-US" sz="2600" dirty="0" err="1" smtClean="0"/>
              <a:t>tendances</a:t>
            </a:r>
            <a:r>
              <a:rPr lang="en-US" sz="2600" dirty="0" smtClean="0"/>
              <a:t> </a:t>
            </a:r>
            <a:r>
              <a:rPr lang="en-US" sz="2600" dirty="0" err="1" smtClean="0"/>
              <a:t>en</a:t>
            </a:r>
            <a:r>
              <a:rPr lang="en-US" sz="2600" dirty="0" smtClean="0"/>
              <a:t> </a:t>
            </a:r>
            <a:r>
              <a:rPr lang="en-US" sz="2600" dirty="0" err="1" smtClean="0"/>
              <a:t>ce</a:t>
            </a:r>
            <a:r>
              <a:rPr lang="en-US" sz="2600" dirty="0" smtClean="0"/>
              <a:t> qui </a:t>
            </a:r>
            <a:r>
              <a:rPr lang="en-US" sz="2600" dirty="0" err="1" smtClean="0"/>
              <a:t>concerne</a:t>
            </a:r>
            <a:r>
              <a:rPr lang="en-US" sz="2600" dirty="0" smtClean="0"/>
              <a:t> les TIC)</a:t>
            </a:r>
            <a:endParaRPr lang="en-US" sz="2600"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61</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4291047476"/>
              </p:ext>
            </p:extLst>
          </p:nvPr>
        </p:nvGraphicFramePr>
        <p:xfrm>
          <a:off x="648172" y="1783814"/>
          <a:ext cx="7847657" cy="1786538"/>
        </p:xfrm>
        <a:graphic>
          <a:graphicData uri="http://schemas.openxmlformats.org/drawingml/2006/table">
            <a:tbl>
              <a:tblPr firstRow="1" bandRow="1">
                <a:tableStyleId>{3B4B98B0-60AC-42C2-AFA5-B58CD77FA1E5}</a:tableStyleId>
              </a:tblPr>
              <a:tblGrid>
                <a:gridCol w="1907604"/>
                <a:gridCol w="3456384"/>
                <a:gridCol w="2483669"/>
              </a:tblGrid>
              <a:tr h="293018">
                <a:tc>
                  <a:txBody>
                    <a:bodyPr/>
                    <a:lstStyle/>
                    <a:p>
                      <a:pPr algn="ctr" hangingPunct="0">
                        <a:spcBef>
                          <a:spcPts val="400"/>
                        </a:spcBef>
                        <a:spcAft>
                          <a:spcPts val="400"/>
                        </a:spcAft>
                      </a:pPr>
                      <a:r>
                        <a:rPr lang="en-GB" sz="1400" dirty="0" err="1" smtClean="0">
                          <a:effectLst/>
                        </a:rPr>
                        <a:t>Objectifs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algn="ctr" hangingPunct="0">
                        <a:spcBef>
                          <a:spcPts val="400"/>
                        </a:spcBef>
                        <a:spcAft>
                          <a:spcPts val="400"/>
                        </a:spcAft>
                      </a:pPr>
                      <a:r>
                        <a:rPr lang="en-GB" sz="1400" dirty="0" err="1" smtClean="0">
                          <a:effectLst/>
                        </a:rPr>
                        <a:t>Résultats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algn="ctr" hangingPunct="0">
                        <a:spcBef>
                          <a:spcPts val="400"/>
                        </a:spcBef>
                        <a:spcAft>
                          <a:spcPts val="400"/>
                        </a:spcAft>
                      </a:pPr>
                      <a:r>
                        <a:rPr lang="en-GB" sz="1400" dirty="0" err="1" smtClean="0">
                          <a:effectLst/>
                        </a:rPr>
                        <a:t>Produits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r>
              <a:tr h="1128477">
                <a:tc>
                  <a:txBody>
                    <a:bodyPr/>
                    <a:lstStyle/>
                    <a:p>
                      <a:pPr algn="l" hangingPunct="0">
                        <a:spcBef>
                          <a:spcPts val="300"/>
                        </a:spcBef>
                        <a:spcAft>
                          <a:spcPts val="300"/>
                        </a:spcAft>
                      </a:pPr>
                      <a:r>
                        <a:rPr lang="en-US" sz="1400" b="0" dirty="0" smtClean="0">
                          <a:solidFill>
                            <a:schemeClr val="accent6">
                              <a:lumMod val="75000"/>
                            </a:schemeClr>
                          </a:solidFill>
                          <a:effectLst/>
                          <a:latin typeface="+mn-lt"/>
                          <a:ea typeface="Calibri" panose="020F0502020204030204" pitchFamily="34" charset="0"/>
                          <a:cs typeface="Arial" panose="020B0604020202020204" pitchFamily="34" charset="0"/>
                        </a:rPr>
                        <a:t>I.2 </a:t>
                      </a:r>
                      <a:r>
                        <a:rPr lang="fr-FR" sz="1400" b="0" dirty="0" smtClean="0">
                          <a:solidFill>
                            <a:schemeClr val="accent6">
                              <a:lumMod val="75000"/>
                            </a:schemeClr>
                          </a:solidFill>
                          <a:effectLst/>
                          <a:latin typeface="+mn-lt"/>
                          <a:ea typeface="Calibri" panose="020F0502020204030204" pitchFamily="34" charset="0"/>
                          <a:cs typeface="Arial" panose="020B0604020202020204" pitchFamily="34" charset="0"/>
                        </a:rPr>
                        <a:t>Renforcer et encourager </a:t>
                      </a:r>
                      <a:r>
                        <a:rPr lang="fr-FR" sz="1400" b="1" dirty="0" smtClean="0">
                          <a:solidFill>
                            <a:schemeClr val="accent6">
                              <a:lumMod val="75000"/>
                            </a:schemeClr>
                          </a:solidFill>
                          <a:effectLst/>
                          <a:latin typeface="+mn-lt"/>
                          <a:ea typeface="Calibri" panose="020F0502020204030204" pitchFamily="34" charset="0"/>
                          <a:cs typeface="Arial" panose="020B0604020202020204" pitchFamily="34" charset="0"/>
                        </a:rPr>
                        <a:t>les nouvelles tendances dans le domaine </a:t>
                      </a:r>
                      <a:br>
                        <a:rPr lang="fr-FR" sz="1400" b="1" dirty="0" smtClean="0">
                          <a:solidFill>
                            <a:schemeClr val="accent6">
                              <a:lumMod val="75000"/>
                            </a:schemeClr>
                          </a:solidFill>
                          <a:effectLst/>
                          <a:latin typeface="+mn-lt"/>
                          <a:ea typeface="Calibri" panose="020F0502020204030204" pitchFamily="34" charset="0"/>
                          <a:cs typeface="Arial" panose="020B0604020202020204" pitchFamily="34" charset="0"/>
                        </a:rPr>
                      </a:br>
                      <a:r>
                        <a:rPr lang="fr-FR" sz="1400" b="1" dirty="0" smtClean="0">
                          <a:solidFill>
                            <a:schemeClr val="accent6">
                              <a:lumMod val="75000"/>
                            </a:schemeClr>
                          </a:solidFill>
                          <a:effectLst/>
                          <a:latin typeface="+mn-lt"/>
                          <a:ea typeface="Calibri" panose="020F0502020204030204" pitchFamily="34" charset="0"/>
                          <a:cs typeface="Arial" panose="020B0604020202020204" pitchFamily="34" charset="0"/>
                        </a:rPr>
                        <a:t>des TIC </a:t>
                      </a:r>
                      <a:r>
                        <a:rPr lang="fr-FR" sz="1400" b="0" dirty="0" smtClean="0">
                          <a:solidFill>
                            <a:schemeClr val="accent6">
                              <a:lumMod val="75000"/>
                            </a:schemeClr>
                          </a:solidFill>
                          <a:effectLst/>
                          <a:latin typeface="+mn-lt"/>
                          <a:ea typeface="Calibri" panose="020F0502020204030204" pitchFamily="34" charset="0"/>
                          <a:cs typeface="Arial" panose="020B0604020202020204" pitchFamily="34" charset="0"/>
                        </a:rPr>
                        <a:t>pour accélérer la mise en </a:t>
                      </a:r>
                      <a:r>
                        <a:rPr lang="fr-FR" sz="1400" b="0" dirty="0" err="1" smtClean="0">
                          <a:solidFill>
                            <a:schemeClr val="accent6">
                              <a:lumMod val="75000"/>
                            </a:schemeClr>
                          </a:solidFill>
                          <a:effectLst/>
                          <a:latin typeface="+mn-lt"/>
                          <a:ea typeface="Calibri" panose="020F0502020204030204" pitchFamily="34" charset="0"/>
                          <a:cs typeface="Arial" panose="020B0604020202020204" pitchFamily="34" charset="0"/>
                        </a:rPr>
                        <a:t>oeuvre</a:t>
                      </a:r>
                      <a:r>
                        <a:rPr lang="fr-FR" sz="1400" b="0" dirty="0" smtClean="0">
                          <a:solidFill>
                            <a:schemeClr val="accent6">
                              <a:lumMod val="75000"/>
                            </a:schemeClr>
                          </a:solidFill>
                          <a:effectLst/>
                          <a:latin typeface="+mn-lt"/>
                          <a:ea typeface="Calibri" panose="020F0502020204030204" pitchFamily="34" charset="0"/>
                          <a:cs typeface="Arial" panose="020B0604020202020204" pitchFamily="34" charset="0"/>
                        </a:rPr>
                        <a:t> </a:t>
                      </a:r>
                      <a:br>
                        <a:rPr lang="fr-FR" sz="1400" b="0" dirty="0" smtClean="0">
                          <a:solidFill>
                            <a:schemeClr val="accent6">
                              <a:lumMod val="75000"/>
                            </a:schemeClr>
                          </a:solidFill>
                          <a:effectLst/>
                          <a:latin typeface="+mn-lt"/>
                          <a:ea typeface="Calibri" panose="020F0502020204030204" pitchFamily="34" charset="0"/>
                          <a:cs typeface="Arial" panose="020B0604020202020204" pitchFamily="34" charset="0"/>
                        </a:rPr>
                      </a:br>
                      <a:r>
                        <a:rPr lang="fr-FR" sz="1400" b="0" dirty="0" smtClean="0">
                          <a:solidFill>
                            <a:schemeClr val="accent6">
                              <a:lumMod val="75000"/>
                            </a:schemeClr>
                          </a:solidFill>
                          <a:effectLst/>
                          <a:latin typeface="+mn-lt"/>
                          <a:ea typeface="Calibri" panose="020F0502020204030204" pitchFamily="34" charset="0"/>
                          <a:cs typeface="Arial" panose="020B0604020202020204" pitchFamily="34" charset="0"/>
                        </a:rPr>
                        <a:t>des ODD</a:t>
                      </a:r>
                      <a:endParaRPr lang="en-US" sz="1400" b="0" dirty="0" smtClean="0">
                        <a:solidFill>
                          <a:schemeClr val="accent6">
                            <a:lumMod val="75000"/>
                          </a:schemeClr>
                        </a:solidFill>
                        <a:effectLst/>
                        <a:latin typeface="+mn-lt"/>
                        <a:ea typeface="Calibri" panose="020F0502020204030204" pitchFamily="34" charset="0"/>
                        <a:cs typeface="Arial" panose="020B0604020202020204" pitchFamily="34" charset="0"/>
                      </a:endParaRPr>
                    </a:p>
                  </a:txBody>
                  <a:tcPr marL="68580" marR="68580" marT="0" marB="0"/>
                </a:tc>
                <a:tc>
                  <a:txBody>
                    <a:bodyPr/>
                    <a:lstStyle/>
                    <a:p>
                      <a:pPr algn="l" hangingPunct="0">
                        <a:lnSpc>
                          <a:spcPct val="100000"/>
                        </a:lnSpc>
                        <a:spcBef>
                          <a:spcPts val="300"/>
                        </a:spcBef>
                        <a:spcAft>
                          <a:spcPts val="300"/>
                        </a:spcAft>
                      </a:pPr>
                      <a:r>
                        <a:rPr lang="en-GB" sz="1400" dirty="0" smtClean="0">
                          <a:effectLst/>
                          <a:latin typeface="+mn-lt"/>
                          <a:ea typeface="Calibri" panose="020F0502020204030204" pitchFamily="34" charset="0"/>
                          <a:cs typeface="Arial" panose="020B0604020202020204" pitchFamily="34" charset="0"/>
                        </a:rPr>
                        <a:t>I.</a:t>
                      </a:r>
                      <a:r>
                        <a:rPr lang="en-GB" sz="1400" dirty="0" smtClean="0">
                          <a:solidFill>
                            <a:srgbClr val="C00000"/>
                          </a:solidFill>
                          <a:effectLst/>
                          <a:latin typeface="+mn-lt"/>
                          <a:ea typeface="Calibri" panose="020F0502020204030204" pitchFamily="34" charset="0"/>
                          <a:cs typeface="Arial" panose="020B0604020202020204" pitchFamily="34" charset="0"/>
                        </a:rPr>
                        <a:t>2-1</a:t>
                      </a:r>
                      <a:r>
                        <a:rPr lang="en-GB" sz="1400" dirty="0">
                          <a:effectLst/>
                          <a:latin typeface="+mn-lt"/>
                          <a:ea typeface="Calibri" panose="020F0502020204030204" pitchFamily="34" charset="0"/>
                          <a:cs typeface="Arial" panose="020B0604020202020204" pitchFamily="34" charset="0"/>
                        </a:rPr>
                        <a:t>: </a:t>
                      </a:r>
                      <a:r>
                        <a:rPr lang="fr-FR" sz="1400" dirty="0" smtClean="0">
                          <a:effectLst/>
                          <a:latin typeface="+mn-lt"/>
                          <a:ea typeface="Calibri" panose="020F0502020204030204" pitchFamily="34" charset="0"/>
                          <a:cs typeface="Arial" panose="020B0604020202020204" pitchFamily="34" charset="0"/>
                        </a:rPr>
                        <a:t>Identification et analyse rapides des nouvelles tendances des télécommunications/TIC </a:t>
                      </a:r>
                      <a:r>
                        <a:rPr lang="en-US" sz="1400" dirty="0" err="1" smtClean="0">
                          <a:solidFill>
                            <a:srgbClr val="FF0000"/>
                          </a:solidFill>
                          <a:effectLst/>
                          <a:latin typeface="+mn-lt"/>
                          <a:ea typeface="Calibri" panose="020F0502020204030204" pitchFamily="34" charset="0"/>
                          <a:cs typeface="Arial" panose="020B0604020202020204" pitchFamily="34" charset="0"/>
                        </a:rPr>
                        <a:t>apportant</a:t>
                      </a:r>
                      <a:r>
                        <a:rPr lang="en-US" sz="1400" dirty="0" smtClean="0">
                          <a:solidFill>
                            <a:srgbClr val="FF0000"/>
                          </a:solidFill>
                          <a:effectLst/>
                          <a:latin typeface="+mn-lt"/>
                          <a:ea typeface="Calibri" panose="020F0502020204030204" pitchFamily="34" charset="0"/>
                          <a:cs typeface="Arial" panose="020B0604020202020204" pitchFamily="34" charset="0"/>
                        </a:rPr>
                        <a:t> des </a:t>
                      </a:r>
                      <a:r>
                        <a:rPr lang="en-US" sz="1400" dirty="0" err="1" smtClean="0">
                          <a:solidFill>
                            <a:srgbClr val="FF0000"/>
                          </a:solidFill>
                          <a:effectLst/>
                          <a:latin typeface="+mn-lt"/>
                          <a:ea typeface="Calibri" panose="020F0502020204030204" pitchFamily="34" charset="0"/>
                          <a:cs typeface="Arial" panose="020B0604020202020204" pitchFamily="34" charset="0"/>
                        </a:rPr>
                        <a:t>connaissances</a:t>
                      </a:r>
                      <a:r>
                        <a:rPr lang="en-US" sz="1400" dirty="0" smtClean="0">
                          <a:solidFill>
                            <a:srgbClr val="FF0000"/>
                          </a:solidFill>
                          <a:effectLst/>
                          <a:latin typeface="+mn-lt"/>
                          <a:ea typeface="Calibri" panose="020F0502020204030204" pitchFamily="34" charset="0"/>
                          <a:cs typeface="Arial" panose="020B0604020202020204" pitchFamily="34" charset="0"/>
                        </a:rPr>
                        <a:t> et </a:t>
                      </a:r>
                      <a:r>
                        <a:rPr lang="en-US" sz="1400" dirty="0" err="1" smtClean="0">
                          <a:solidFill>
                            <a:srgbClr val="FF0000"/>
                          </a:solidFill>
                          <a:effectLst/>
                          <a:latin typeface="+mn-lt"/>
                          <a:ea typeface="Calibri" panose="020F0502020204030204" pitchFamily="34" charset="0"/>
                          <a:cs typeface="Arial" panose="020B0604020202020204" pitchFamily="34" charset="0"/>
                        </a:rPr>
                        <a:t>une</a:t>
                      </a:r>
                      <a:r>
                        <a:rPr lang="en-US" sz="1400" dirty="0" smtClean="0">
                          <a:solidFill>
                            <a:srgbClr val="FF0000"/>
                          </a:solidFill>
                          <a:effectLst/>
                          <a:latin typeface="+mn-lt"/>
                          <a:ea typeface="Calibri" panose="020F0502020204030204" pitchFamily="34" charset="0"/>
                          <a:cs typeface="Arial" panose="020B0604020202020204" pitchFamily="34" charset="0"/>
                        </a:rPr>
                        <a:t> expertise pour </a:t>
                      </a:r>
                      <a:r>
                        <a:rPr lang="en-US" sz="1400" dirty="0" err="1" smtClean="0">
                          <a:solidFill>
                            <a:srgbClr val="FF0000"/>
                          </a:solidFill>
                          <a:effectLst/>
                          <a:latin typeface="+mn-lt"/>
                          <a:ea typeface="Calibri" panose="020F0502020204030204" pitchFamily="34" charset="0"/>
                          <a:cs typeface="Arial" panose="020B0604020202020204" pitchFamily="34" charset="0"/>
                        </a:rPr>
                        <a:t>accélérer</a:t>
                      </a:r>
                      <a:r>
                        <a:rPr lang="en-US" sz="1400" dirty="0" smtClean="0">
                          <a:solidFill>
                            <a:srgbClr val="FF0000"/>
                          </a:solidFill>
                          <a:effectLst/>
                          <a:latin typeface="+mn-lt"/>
                          <a:ea typeface="Calibri" panose="020F0502020204030204" pitchFamily="34" charset="0"/>
                          <a:cs typeface="Arial" panose="020B0604020202020204" pitchFamily="34" charset="0"/>
                        </a:rPr>
                        <a:t> la </a:t>
                      </a:r>
                      <a:r>
                        <a:rPr lang="en-US" sz="1400" dirty="0" err="1" smtClean="0">
                          <a:solidFill>
                            <a:srgbClr val="FF0000"/>
                          </a:solidFill>
                          <a:effectLst/>
                          <a:latin typeface="+mn-lt"/>
                          <a:ea typeface="Calibri" panose="020F0502020204030204" pitchFamily="34" charset="0"/>
                          <a:cs typeface="Arial" panose="020B0604020202020204" pitchFamily="34" charset="0"/>
                        </a:rPr>
                        <a:t>mise</a:t>
                      </a:r>
                      <a:r>
                        <a:rPr lang="en-US" sz="1400" dirty="0" smtClean="0">
                          <a:solidFill>
                            <a:srgbClr val="FF0000"/>
                          </a:solidFill>
                          <a:effectLst/>
                          <a:latin typeface="+mn-lt"/>
                          <a:ea typeface="Calibri" panose="020F0502020204030204" pitchFamily="34" charset="0"/>
                          <a:cs typeface="Arial" panose="020B0604020202020204" pitchFamily="34" charset="0"/>
                        </a:rPr>
                        <a:t> en oeuvre des ODD</a:t>
                      </a:r>
                      <a:r>
                        <a:rPr lang="en-US" sz="1400" baseline="0" dirty="0" smtClean="0">
                          <a:solidFill>
                            <a:srgbClr val="FF0000"/>
                          </a:solidFill>
                          <a:effectLst/>
                          <a:latin typeface="+mn-lt"/>
                          <a:ea typeface="Calibri" panose="020F0502020204030204" pitchFamily="34" charset="0"/>
                          <a:cs typeface="Arial" panose="020B0604020202020204" pitchFamily="34" charset="0"/>
                        </a:rPr>
                        <a:t> </a:t>
                      </a:r>
                      <a:r>
                        <a:rPr lang="fr-FR" sz="1400" strike="sngStrike" dirty="0" smtClean="0">
                          <a:solidFill>
                            <a:srgbClr val="FF0000"/>
                          </a:solidFill>
                          <a:effectLst/>
                          <a:latin typeface="+mn-lt"/>
                          <a:ea typeface="Calibri" panose="020F0502020204030204" pitchFamily="34" charset="0"/>
                          <a:cs typeface="Arial" panose="020B0604020202020204" pitchFamily="34" charset="0"/>
                        </a:rPr>
                        <a:t>et création de nouveaux domaines d'activité liés à ces nouvelles tendances</a:t>
                      </a:r>
                      <a:endParaRPr lang="en-GB" sz="1400" strike="sngStrike" dirty="0" smtClean="0">
                        <a:solidFill>
                          <a:srgbClr val="FF0000"/>
                        </a:solidFill>
                        <a:effectLst/>
                        <a:latin typeface="+mn-lt"/>
                        <a:ea typeface="Calibri" panose="020F0502020204030204" pitchFamily="34" charset="0"/>
                        <a:cs typeface="Arial" panose="020B0604020202020204" pitchFamily="34" charset="0"/>
                      </a:endParaRPr>
                    </a:p>
                  </a:txBody>
                  <a:tcPr marL="68580" marR="68580" marT="0" marB="0"/>
                </a:tc>
                <a:tc>
                  <a:txBody>
                    <a:bodyPr/>
                    <a:lstStyle/>
                    <a:p>
                      <a:pPr marL="0" indent="-183515" algn="l" rtl="0" eaLnBrk="1" latinLnBrk="0" hangingPunct="1">
                        <a:spcBef>
                          <a:spcPts val="300"/>
                        </a:spcBef>
                        <a:spcAft>
                          <a:spcPts val="300"/>
                        </a:spcAft>
                      </a:pPr>
                      <a:r>
                        <a:rPr lang="en-US" sz="1400" dirty="0" smtClean="0">
                          <a:effectLst/>
                          <a:latin typeface="+mn-lt"/>
                          <a:ea typeface="Times New Roman" panose="02020603050405020304" pitchFamily="18" charset="0"/>
                          <a:cs typeface="Times New Roman" panose="02020603050405020304" pitchFamily="18" charset="0"/>
                        </a:rPr>
                        <a:t>I.</a:t>
                      </a:r>
                      <a:r>
                        <a:rPr lang="en-US" sz="1400" dirty="0" smtClean="0">
                          <a:solidFill>
                            <a:srgbClr val="C00000"/>
                          </a:solidFill>
                          <a:effectLst/>
                          <a:latin typeface="+mn-lt"/>
                          <a:ea typeface="Times New Roman" panose="02020603050405020304" pitchFamily="18" charset="0"/>
                          <a:cs typeface="Times New Roman" panose="02020603050405020304" pitchFamily="18" charset="0"/>
                        </a:rPr>
                        <a:t>2-1</a:t>
                      </a:r>
                      <a:r>
                        <a:rPr lang="en-US" sz="1400" baseline="0" dirty="0" smtClean="0">
                          <a:effectLst/>
                          <a:latin typeface="+mn-lt"/>
                          <a:ea typeface="Times New Roman" panose="02020603050405020304" pitchFamily="18" charset="0"/>
                          <a:cs typeface="Times New Roman" panose="02020603050405020304" pitchFamily="18" charset="0"/>
                        </a:rPr>
                        <a:t> </a:t>
                      </a:r>
                      <a:r>
                        <a:rPr kumimoji="0" lang="fr-FR" sz="1400" kern="1200" dirty="0" smtClean="0">
                          <a:solidFill>
                            <a:schemeClr val="tx1"/>
                          </a:solidFill>
                          <a:latin typeface="+mn-lt"/>
                          <a:ea typeface="+mn-ea"/>
                          <a:cs typeface="+mn-cs"/>
                        </a:rPr>
                        <a:t>Initiatives et rapports intersectoriels sur les nouvelles tendances dans le secteur des télécommunications/TIC et autres initiatives analogues </a:t>
                      </a:r>
                      <a:br>
                        <a:rPr kumimoji="0" lang="fr-FR" sz="1400" kern="1200" dirty="0" smtClean="0">
                          <a:solidFill>
                            <a:schemeClr val="tx1"/>
                          </a:solidFill>
                          <a:latin typeface="+mn-lt"/>
                          <a:ea typeface="+mn-ea"/>
                          <a:cs typeface="+mn-cs"/>
                        </a:rPr>
                      </a:br>
                      <a:r>
                        <a:rPr kumimoji="0" lang="fr-FR" sz="1400" kern="1200" dirty="0" smtClean="0">
                          <a:solidFill>
                            <a:schemeClr val="tx1"/>
                          </a:solidFill>
                          <a:latin typeface="+mn-lt"/>
                          <a:ea typeface="+mn-ea"/>
                          <a:cs typeface="+mn-cs"/>
                        </a:rPr>
                        <a:t>(y compris Les Nouvelles </a:t>
                      </a:r>
                      <a:br>
                        <a:rPr kumimoji="0" lang="fr-FR" sz="1400" kern="1200" dirty="0" smtClean="0">
                          <a:solidFill>
                            <a:schemeClr val="tx1"/>
                          </a:solidFill>
                          <a:latin typeface="+mn-lt"/>
                          <a:ea typeface="+mn-ea"/>
                          <a:cs typeface="+mn-cs"/>
                        </a:rPr>
                      </a:br>
                      <a:r>
                        <a:rPr kumimoji="0" lang="fr-FR" sz="1400" kern="1200" dirty="0" smtClean="0">
                          <a:solidFill>
                            <a:schemeClr val="tx1"/>
                          </a:solidFill>
                          <a:latin typeface="+mn-lt"/>
                          <a:ea typeface="+mn-ea"/>
                          <a:cs typeface="+mn-cs"/>
                        </a:rPr>
                        <a:t>de l'UIT)</a:t>
                      </a:r>
                      <a:endParaRPr kumimoji="0" lang="en-US" sz="1400" kern="1200" dirty="0" smtClean="0">
                        <a:solidFill>
                          <a:schemeClr val="tx1"/>
                        </a:solidFill>
                        <a:latin typeface="+mn-lt"/>
                        <a:ea typeface="+mn-ea"/>
                        <a:cs typeface="+mn-cs"/>
                      </a:endParaRPr>
                    </a:p>
                  </a:txBody>
                  <a:tcPr marL="68580" marR="68580" marT="0" marB="0"/>
                </a:tc>
              </a:tr>
            </a:tbl>
          </a:graphicData>
        </a:graphic>
      </p:graphicFrame>
      <p:grpSp>
        <p:nvGrpSpPr>
          <p:cNvPr id="11" name="Group 10"/>
          <p:cNvGrpSpPr/>
          <p:nvPr/>
        </p:nvGrpSpPr>
        <p:grpSpPr>
          <a:xfrm>
            <a:off x="6012160" y="5517232"/>
            <a:ext cx="2597994" cy="738664"/>
            <a:chOff x="7706701" y="5877272"/>
            <a:chExt cx="2597994" cy="738664"/>
          </a:xfrm>
        </p:grpSpPr>
        <p:sp>
          <p:nvSpPr>
            <p:cNvPr id="12" name="TextBox 11"/>
            <p:cNvSpPr txBox="1"/>
            <p:nvPr/>
          </p:nvSpPr>
          <p:spPr>
            <a:xfrm>
              <a:off x="7796701" y="5877272"/>
              <a:ext cx="2507994" cy="738664"/>
            </a:xfrm>
            <a:prstGeom prst="rect">
              <a:avLst/>
            </a:prstGeom>
            <a:noFill/>
          </p:spPr>
          <p:txBody>
            <a:bodyPr wrap="none" rtlCol="0">
              <a:spAutoFit/>
            </a:bodyPr>
            <a:lstStyle/>
            <a:p>
              <a:r>
                <a:rPr lang="en-US" sz="1400" dirty="0" err="1" smtClean="0"/>
                <a:t>Existant</a:t>
              </a:r>
              <a:r>
                <a:rPr lang="en-US" sz="1400" dirty="0" smtClean="0"/>
                <a:t> (</a:t>
              </a:r>
              <a:r>
                <a:rPr lang="en-US" sz="1400" dirty="0" err="1" smtClean="0"/>
                <a:t>dans</a:t>
              </a:r>
              <a:r>
                <a:rPr lang="en-US" sz="1400" dirty="0" smtClean="0"/>
                <a:t> le PS 2016-2019 )</a:t>
              </a:r>
            </a:p>
            <a:p>
              <a:r>
                <a:rPr lang="en-US" sz="1400" dirty="0" err="1" smtClean="0">
                  <a:solidFill>
                    <a:srgbClr val="C00000"/>
                  </a:solidFill>
                </a:rPr>
                <a:t>Modifié</a:t>
              </a:r>
              <a:endParaRPr lang="en-US" sz="1400" dirty="0" smtClean="0">
                <a:solidFill>
                  <a:srgbClr val="C00000"/>
                </a:solidFill>
              </a:endParaRPr>
            </a:p>
            <a:p>
              <a:r>
                <a:rPr lang="en-US" sz="1400" dirty="0" smtClean="0">
                  <a:solidFill>
                    <a:schemeClr val="accent6">
                      <a:lumMod val="75000"/>
                    </a:schemeClr>
                  </a:solidFill>
                </a:rPr>
                <a:t>Nouveau</a:t>
              </a:r>
            </a:p>
          </p:txBody>
        </p:sp>
        <p:sp>
          <p:nvSpPr>
            <p:cNvPr id="13" name="Rectangle 12"/>
            <p:cNvSpPr/>
            <p:nvPr/>
          </p:nvSpPr>
          <p:spPr>
            <a:xfrm>
              <a:off x="7706701" y="5980938"/>
              <a:ext cx="108000" cy="1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706701" y="6192604"/>
              <a:ext cx="108000" cy="10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706701" y="6403170"/>
              <a:ext cx="108000" cy="10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4248526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I.3 (</a:t>
            </a:r>
            <a:r>
              <a:rPr lang="en-US" sz="3200" dirty="0" err="1" smtClean="0"/>
              <a:t>Accessibilité</a:t>
            </a:r>
            <a:r>
              <a:rPr lang="en-US" sz="3200" dirty="0" smtClean="0"/>
              <a:t> des TIC)</a:t>
            </a:r>
            <a:endParaRPr lang="en-US" sz="3200"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62</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114092461"/>
              </p:ext>
            </p:extLst>
          </p:nvPr>
        </p:nvGraphicFramePr>
        <p:xfrm>
          <a:off x="683568" y="1070682"/>
          <a:ext cx="8064896" cy="4788818"/>
        </p:xfrm>
        <a:graphic>
          <a:graphicData uri="http://schemas.openxmlformats.org/drawingml/2006/table">
            <a:tbl>
              <a:tblPr firstRow="1" bandRow="1">
                <a:tableStyleId>{3B4B98B0-60AC-42C2-AFA5-B58CD77FA1E5}</a:tableStyleId>
              </a:tblPr>
              <a:tblGrid>
                <a:gridCol w="1907604"/>
                <a:gridCol w="3456384"/>
                <a:gridCol w="2700908"/>
              </a:tblGrid>
              <a:tr h="293018">
                <a:tc>
                  <a:txBody>
                    <a:bodyPr/>
                    <a:lstStyle/>
                    <a:p>
                      <a:pPr algn="ctr" hangingPunct="0">
                        <a:spcBef>
                          <a:spcPts val="400"/>
                        </a:spcBef>
                        <a:spcAft>
                          <a:spcPts val="400"/>
                        </a:spcAft>
                      </a:pPr>
                      <a:r>
                        <a:rPr lang="en-GB" sz="1400" dirty="0" err="1" smtClean="0">
                          <a:effectLst/>
                        </a:rPr>
                        <a:t>Objectifs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algn="ctr" hangingPunct="0">
                        <a:spcBef>
                          <a:spcPts val="400"/>
                        </a:spcBef>
                        <a:spcAft>
                          <a:spcPts val="400"/>
                        </a:spcAft>
                      </a:pPr>
                      <a:r>
                        <a:rPr lang="en-GB" sz="1400" dirty="0" err="1" smtClean="0">
                          <a:effectLst/>
                        </a:rPr>
                        <a:t>Résultats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algn="ctr" hangingPunct="0">
                        <a:spcBef>
                          <a:spcPts val="400"/>
                        </a:spcBef>
                        <a:spcAft>
                          <a:spcPts val="400"/>
                        </a:spcAft>
                      </a:pPr>
                      <a:r>
                        <a:rPr lang="en-GB" sz="1400" dirty="0" err="1" smtClean="0">
                          <a:effectLst/>
                        </a:rPr>
                        <a:t>Produits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r>
              <a:tr h="1128477">
                <a:tc>
                  <a:txBody>
                    <a:bodyPr/>
                    <a:lstStyle/>
                    <a:p>
                      <a:pPr algn="l" hangingPunct="0">
                        <a:spcBef>
                          <a:spcPts val="300"/>
                        </a:spcBef>
                        <a:spcAft>
                          <a:spcPts val="300"/>
                        </a:spcAft>
                      </a:pPr>
                      <a:r>
                        <a:rPr lang="en-GB" sz="1400" b="0" dirty="0" smtClean="0">
                          <a:solidFill>
                            <a:srgbClr val="C00000"/>
                          </a:solidFill>
                          <a:effectLst/>
                          <a:latin typeface="+mn-lt"/>
                          <a:ea typeface="Calibri" panose="020F0502020204030204" pitchFamily="34" charset="0"/>
                          <a:cs typeface="Arial" panose="020B0604020202020204" pitchFamily="34" charset="0"/>
                        </a:rPr>
                        <a:t>I.3 </a:t>
                      </a:r>
                      <a:r>
                        <a:rPr lang="fr-FR" sz="1400" b="0" dirty="0" smtClean="0">
                          <a:solidFill>
                            <a:srgbClr val="C00000"/>
                          </a:solidFill>
                          <a:effectLst/>
                          <a:latin typeface="+mn-lt"/>
                          <a:ea typeface="Calibri" panose="020F0502020204030204" pitchFamily="34" charset="0"/>
                          <a:cs typeface="Arial" panose="020B0604020202020204" pitchFamily="34" charset="0"/>
                        </a:rPr>
                        <a:t>Améliorer l'accessibilité</a:t>
                      </a:r>
                      <a:r>
                        <a:rPr lang="fr-FR" sz="1400" b="0" baseline="0" dirty="0" smtClean="0">
                          <a:solidFill>
                            <a:srgbClr val="C00000"/>
                          </a:solidFill>
                          <a:effectLst/>
                          <a:latin typeface="+mn-lt"/>
                          <a:ea typeface="Calibri" panose="020F0502020204030204" pitchFamily="34" charset="0"/>
                          <a:cs typeface="Arial" panose="020B0604020202020204" pitchFamily="34" charset="0"/>
                        </a:rPr>
                        <a:t> des TIC</a:t>
                      </a:r>
                      <a:r>
                        <a:rPr lang="fr-FR" sz="1400" b="0" dirty="0" smtClean="0">
                          <a:solidFill>
                            <a:srgbClr val="C00000"/>
                          </a:solidFill>
                          <a:effectLst/>
                          <a:latin typeface="+mn-lt"/>
                          <a:ea typeface="Calibri" panose="020F0502020204030204" pitchFamily="34" charset="0"/>
                          <a:cs typeface="Arial" panose="020B0604020202020204" pitchFamily="34" charset="0"/>
                        </a:rPr>
                        <a:t> pour les personnes handicapées </a:t>
                      </a:r>
                      <a:r>
                        <a:rPr lang="fr-FR" sz="1400" b="0" u="none" strike="sngStrike" dirty="0" smtClean="0">
                          <a:solidFill>
                            <a:srgbClr val="C00000"/>
                          </a:solidFill>
                          <a:effectLst/>
                          <a:latin typeface="+mn-lt"/>
                          <a:ea typeface="Calibri" panose="020F0502020204030204" pitchFamily="34" charset="0"/>
                          <a:cs typeface="Arial" panose="020B0604020202020204" pitchFamily="34" charset="0"/>
                        </a:rPr>
                        <a:t>et pour les personnes ayant des besoins particuliers</a:t>
                      </a:r>
                      <a:endParaRPr lang="en-US" sz="1400" b="0" u="none" strike="sngStrike" dirty="0" smtClean="0">
                        <a:solidFill>
                          <a:srgbClr val="C00000"/>
                        </a:solidFill>
                        <a:effectLst/>
                        <a:latin typeface="+mn-lt"/>
                        <a:ea typeface="Calibri" panose="020F0502020204030204" pitchFamily="34" charset="0"/>
                        <a:cs typeface="Arial" panose="020B0604020202020204" pitchFamily="34" charset="0"/>
                      </a:endParaRPr>
                    </a:p>
                  </a:txBody>
                  <a:tcPr marL="68580" marR="68580" marT="0" marB="0"/>
                </a:tc>
                <a:tc>
                  <a:txBody>
                    <a:bodyPr/>
                    <a:lstStyle/>
                    <a:p>
                      <a:pPr algn="l" hangingPunct="0">
                        <a:spcBef>
                          <a:spcPts val="300"/>
                        </a:spcBef>
                        <a:spcAft>
                          <a:spcPts val="300"/>
                        </a:spcAft>
                      </a:pPr>
                      <a:r>
                        <a:rPr lang="en-GB" sz="1400" b="0" dirty="0" smtClean="0">
                          <a:effectLst/>
                          <a:latin typeface="+mn-lt"/>
                          <a:ea typeface="Calibri" panose="020F0502020204030204" pitchFamily="34" charset="0"/>
                          <a:cs typeface="Arial" panose="020B0604020202020204" pitchFamily="34" charset="0"/>
                        </a:rPr>
                        <a:t>I.</a:t>
                      </a:r>
                      <a:r>
                        <a:rPr lang="en-GB" sz="1400" b="0" dirty="0" smtClean="0">
                          <a:solidFill>
                            <a:srgbClr val="C00000"/>
                          </a:solidFill>
                          <a:effectLst/>
                          <a:latin typeface="+mn-lt"/>
                          <a:ea typeface="Calibri" panose="020F0502020204030204" pitchFamily="34" charset="0"/>
                          <a:cs typeface="Arial" panose="020B0604020202020204" pitchFamily="34" charset="0"/>
                        </a:rPr>
                        <a:t>3-1</a:t>
                      </a:r>
                      <a:r>
                        <a:rPr lang="en-GB" sz="1400" b="0" dirty="0" smtClean="0">
                          <a:effectLst/>
                          <a:latin typeface="+mn-lt"/>
                          <a:ea typeface="Calibri" panose="020F0502020204030204" pitchFamily="34" charset="0"/>
                          <a:cs typeface="Arial" panose="020B0604020202020204" pitchFamily="34" charset="0"/>
                        </a:rPr>
                        <a:t> </a:t>
                      </a:r>
                      <a:r>
                        <a:rPr kumimoji="0" lang="fr-FR" sz="1400" b="0" kern="1200" dirty="0" smtClean="0">
                          <a:solidFill>
                            <a:schemeClr val="tx1"/>
                          </a:solidFill>
                          <a:effectLst/>
                          <a:latin typeface="+mn-lt"/>
                          <a:ea typeface="Calibri" panose="020F0502020204030204" pitchFamily="34" charset="0"/>
                          <a:cs typeface="Arial" panose="020B0604020202020204" pitchFamily="34" charset="0"/>
                        </a:rPr>
                        <a:t>Disponibilité accrue d'équipements, de services et d'applications de télécommunication/TIC conformes aux principes de conception universelle</a:t>
                      </a:r>
                      <a:endParaRPr kumimoji="0" lang="en-GB" sz="1400" b="0" kern="1200" dirty="0" smtClean="0">
                        <a:solidFill>
                          <a:schemeClr val="tx1"/>
                        </a:solidFill>
                        <a:effectLst/>
                        <a:latin typeface="+mn-lt"/>
                        <a:ea typeface="Calibri" panose="020F0502020204030204" pitchFamily="34" charset="0"/>
                        <a:cs typeface="Arial" panose="020B0604020202020204" pitchFamily="34" charset="0"/>
                      </a:endParaRPr>
                    </a:p>
                    <a:p>
                      <a:pPr algn="l" hangingPunct="0">
                        <a:spcBef>
                          <a:spcPts val="300"/>
                        </a:spcBef>
                        <a:spcAft>
                          <a:spcPts val="300"/>
                        </a:spcAft>
                      </a:pPr>
                      <a:r>
                        <a:rPr lang="en-GB" sz="1400" b="0" dirty="0" smtClean="0">
                          <a:effectLst/>
                          <a:latin typeface="+mn-lt"/>
                          <a:ea typeface="Calibri" panose="020F0502020204030204" pitchFamily="34" charset="0"/>
                          <a:cs typeface="Arial" panose="020B0604020202020204" pitchFamily="34" charset="0"/>
                        </a:rPr>
                        <a:t>I.</a:t>
                      </a:r>
                      <a:r>
                        <a:rPr lang="en-GB" sz="1400" b="0" dirty="0" smtClean="0">
                          <a:solidFill>
                            <a:srgbClr val="C00000"/>
                          </a:solidFill>
                          <a:effectLst/>
                          <a:latin typeface="+mn-lt"/>
                          <a:ea typeface="Calibri" panose="020F0502020204030204" pitchFamily="34" charset="0"/>
                          <a:cs typeface="Arial" panose="020B0604020202020204" pitchFamily="34" charset="0"/>
                        </a:rPr>
                        <a:t>3-2</a:t>
                      </a:r>
                      <a:r>
                        <a:rPr lang="en-GB" sz="1400" b="0" dirty="0" smtClean="0">
                          <a:effectLst/>
                          <a:latin typeface="+mn-lt"/>
                          <a:ea typeface="Calibri" panose="020F0502020204030204" pitchFamily="34" charset="0"/>
                          <a:cs typeface="Arial" panose="020B0604020202020204" pitchFamily="34" charset="0"/>
                        </a:rPr>
                        <a:t> </a:t>
                      </a:r>
                      <a:r>
                        <a:rPr lang="fr-FR" sz="1400" b="0" dirty="0" smtClean="0">
                          <a:effectLst/>
                          <a:latin typeface="+mn-lt"/>
                          <a:ea typeface="Calibri" panose="020F0502020204030204" pitchFamily="34" charset="0"/>
                          <a:cs typeface="Arial" panose="020B0604020202020204" pitchFamily="34" charset="0"/>
                        </a:rPr>
                        <a:t>Renforcement de la participation des organisations de personnes handicapées et de personnes ayant des besoins particuliers aux travaux de l'Union</a:t>
                      </a:r>
                      <a:endParaRPr lang="en-US" sz="1400" b="0" dirty="0">
                        <a:effectLst/>
                        <a:latin typeface="+mn-lt"/>
                        <a:ea typeface="Times New Roman" panose="02020603050405020304" pitchFamily="18" charset="0"/>
                        <a:cs typeface="Times New Roman" panose="02020603050405020304" pitchFamily="18" charset="0"/>
                      </a:endParaRPr>
                    </a:p>
                    <a:p>
                      <a:pPr algn="l" hangingPunct="0">
                        <a:spcBef>
                          <a:spcPts val="300"/>
                        </a:spcBef>
                        <a:spcAft>
                          <a:spcPts val="300"/>
                        </a:spcAft>
                      </a:pPr>
                      <a:r>
                        <a:rPr lang="en-GB" sz="1400" b="0" dirty="0" smtClean="0">
                          <a:effectLst/>
                          <a:latin typeface="+mn-lt"/>
                          <a:ea typeface="Calibri" panose="020F0502020204030204" pitchFamily="34" charset="0"/>
                          <a:cs typeface="Arial" panose="020B0604020202020204" pitchFamily="34" charset="0"/>
                        </a:rPr>
                        <a:t>I.</a:t>
                      </a:r>
                      <a:r>
                        <a:rPr lang="en-GB" sz="1400" b="0" dirty="0" smtClean="0">
                          <a:solidFill>
                            <a:srgbClr val="C00000"/>
                          </a:solidFill>
                          <a:effectLst/>
                          <a:latin typeface="+mn-lt"/>
                          <a:ea typeface="Calibri" panose="020F0502020204030204" pitchFamily="34" charset="0"/>
                          <a:cs typeface="Arial" panose="020B0604020202020204" pitchFamily="34" charset="0"/>
                        </a:rPr>
                        <a:t>3-3</a:t>
                      </a:r>
                      <a:r>
                        <a:rPr lang="en-GB" sz="1400" b="0" dirty="0" smtClean="0">
                          <a:effectLst/>
                          <a:latin typeface="+mn-lt"/>
                          <a:ea typeface="Calibri" panose="020F0502020204030204" pitchFamily="34" charset="0"/>
                          <a:cs typeface="Arial" panose="020B0604020202020204" pitchFamily="34" charset="0"/>
                        </a:rPr>
                        <a:t> </a:t>
                      </a:r>
                      <a:r>
                        <a:rPr lang="fr-FR" sz="1400" b="0" dirty="0" smtClean="0">
                          <a:effectLst/>
                          <a:latin typeface="+mn-lt"/>
                          <a:ea typeface="Calibri" panose="020F0502020204030204" pitchFamily="34" charset="0"/>
                          <a:cs typeface="Arial" panose="020B0604020202020204" pitchFamily="34" charset="0"/>
                        </a:rPr>
                        <a:t>Sensibilisation accrue, y compris par une reconnaissance multilatérale et intergouvernementale, à la nécessité d'améliorer l'accès aux télécommunications/TIC pour les personnes handicapées et pour les personnes ayant des besoins particuliers</a:t>
                      </a:r>
                      <a:endParaRPr kumimoji="0" lang="en-US" sz="1400" b="0" kern="12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tc>
                <a:tc>
                  <a:txBody>
                    <a:bodyPr/>
                    <a:lstStyle/>
                    <a:p>
                      <a:pPr marL="0" indent="-183515" algn="l" rtl="0" eaLnBrk="1" latinLnBrk="0" hangingPunct="1">
                        <a:spcBef>
                          <a:spcPts val="300"/>
                        </a:spcBef>
                        <a:spcAft>
                          <a:spcPts val="300"/>
                        </a:spcAft>
                      </a:pPr>
                      <a:r>
                        <a:rPr kumimoji="0" lang="en-US" sz="1400" b="0" kern="1200" dirty="0" smtClean="0">
                          <a:solidFill>
                            <a:schemeClr val="tx1"/>
                          </a:solidFill>
                          <a:effectLst/>
                          <a:latin typeface="+mn-lt"/>
                          <a:ea typeface="+mn-ea"/>
                          <a:cs typeface="Times New Roman" panose="02020603050405020304" pitchFamily="18" charset="0"/>
                        </a:rPr>
                        <a:t>I.</a:t>
                      </a:r>
                      <a:r>
                        <a:rPr kumimoji="0" lang="en-US" sz="1400" b="0" kern="1200" dirty="0" smtClean="0">
                          <a:solidFill>
                            <a:srgbClr val="C00000"/>
                          </a:solidFill>
                          <a:effectLst/>
                          <a:latin typeface="+mn-lt"/>
                          <a:ea typeface="+mn-ea"/>
                          <a:cs typeface="Times New Roman" panose="02020603050405020304" pitchFamily="18" charset="0"/>
                        </a:rPr>
                        <a:t>3-1</a:t>
                      </a:r>
                      <a:r>
                        <a:rPr kumimoji="0" lang="en-US" sz="1400" b="0" kern="1200" baseline="0" dirty="0" smtClean="0">
                          <a:solidFill>
                            <a:schemeClr val="tx1"/>
                          </a:solidFill>
                          <a:effectLst/>
                          <a:latin typeface="+mn-lt"/>
                          <a:ea typeface="+mn-ea"/>
                          <a:cs typeface="Times New Roman" panose="02020603050405020304" pitchFamily="18" charset="0"/>
                        </a:rPr>
                        <a:t> </a:t>
                      </a:r>
                      <a:r>
                        <a:rPr kumimoji="0" lang="fr-FR" sz="1400" b="0" kern="1200" dirty="0" smtClean="0">
                          <a:solidFill>
                            <a:schemeClr val="tx1"/>
                          </a:solidFill>
                          <a:latin typeface="+mn-lt"/>
                          <a:ea typeface="+mn-ea"/>
                          <a:cs typeface="+mn-cs"/>
                        </a:rPr>
                        <a:t>Rapports, lignes directrices </a:t>
                      </a:r>
                      <a:r>
                        <a:rPr kumimoji="0" lang="fr-FR" sz="1400" b="0" kern="1200" dirty="0" smtClean="0">
                          <a:solidFill>
                            <a:srgbClr val="FF0000"/>
                          </a:solidFill>
                          <a:latin typeface="+mn-lt"/>
                          <a:ea typeface="+mn-ea"/>
                          <a:cs typeface="+mn-cs"/>
                        </a:rPr>
                        <a:t>normes</a:t>
                      </a:r>
                      <a:r>
                        <a:rPr kumimoji="0" lang="fr-FR" sz="1400" b="0" kern="1200" baseline="0" dirty="0" smtClean="0">
                          <a:solidFill>
                            <a:srgbClr val="FF0000"/>
                          </a:solidFill>
                          <a:latin typeface="+mn-lt"/>
                          <a:ea typeface="+mn-ea"/>
                          <a:cs typeface="+mn-cs"/>
                        </a:rPr>
                        <a:t> </a:t>
                      </a:r>
                      <a:r>
                        <a:rPr kumimoji="0" lang="fr-FR" sz="1400" b="0" kern="1200" dirty="0" smtClean="0">
                          <a:solidFill>
                            <a:schemeClr val="tx1"/>
                          </a:solidFill>
                          <a:latin typeface="+mn-lt"/>
                          <a:ea typeface="+mn-ea"/>
                          <a:cs typeface="+mn-cs"/>
                        </a:rPr>
                        <a:t>et récapitulatifs concernant l'accessibilité des télécommunications/TIC</a:t>
                      </a:r>
                    </a:p>
                    <a:p>
                      <a:pPr marL="0" indent="-183515" algn="l" rtl="0" eaLnBrk="1" latinLnBrk="0" hangingPunct="1">
                        <a:spcBef>
                          <a:spcPts val="300"/>
                        </a:spcBef>
                        <a:spcAft>
                          <a:spcPts val="300"/>
                        </a:spcAft>
                      </a:pPr>
                      <a:r>
                        <a:rPr kumimoji="0" lang="en-US" sz="1400" b="0" kern="1200" dirty="0" smtClean="0">
                          <a:solidFill>
                            <a:schemeClr val="tx1"/>
                          </a:solidFill>
                          <a:effectLst/>
                          <a:latin typeface="+mn-lt"/>
                          <a:ea typeface="+mn-ea"/>
                          <a:cs typeface="Times New Roman" panose="02020603050405020304" pitchFamily="18" charset="0"/>
                        </a:rPr>
                        <a:t>I.</a:t>
                      </a:r>
                      <a:r>
                        <a:rPr kumimoji="0" lang="en-US" sz="1400" b="0" kern="1200" dirty="0" smtClean="0">
                          <a:solidFill>
                            <a:srgbClr val="C00000"/>
                          </a:solidFill>
                          <a:effectLst/>
                          <a:latin typeface="+mn-lt"/>
                          <a:ea typeface="+mn-ea"/>
                          <a:cs typeface="Times New Roman" panose="02020603050405020304" pitchFamily="18" charset="0"/>
                        </a:rPr>
                        <a:t>3-2</a:t>
                      </a:r>
                      <a:r>
                        <a:rPr kumimoji="0" lang="en-US" sz="1400" b="0" kern="1200" dirty="0" smtClean="0">
                          <a:solidFill>
                            <a:schemeClr val="tx1"/>
                          </a:solidFill>
                          <a:effectLst/>
                          <a:latin typeface="+mn-lt"/>
                          <a:ea typeface="+mn-ea"/>
                          <a:cs typeface="Times New Roman" panose="02020603050405020304" pitchFamily="18" charset="0"/>
                        </a:rPr>
                        <a:t> </a:t>
                      </a:r>
                      <a:r>
                        <a:rPr kumimoji="0" lang="fr-FR" sz="1400" b="0" kern="1200" dirty="0" smtClean="0">
                          <a:solidFill>
                            <a:schemeClr val="tx1"/>
                          </a:solidFill>
                          <a:latin typeface="+mn-lt"/>
                          <a:ea typeface="+mn-ea"/>
                          <a:cs typeface="+mn-cs"/>
                        </a:rPr>
                        <a:t>Mobilisation de ressources et de compétences techniques, par exemple, en encourageant une participation accrue des personnes handicapées et des personnes ayant des besoins particuliers aux réunions internationales et régionales</a:t>
                      </a:r>
                    </a:p>
                    <a:p>
                      <a:pPr marL="0" indent="-183515" algn="l" rtl="0" eaLnBrk="1" latinLnBrk="0" hangingPunct="1">
                        <a:spcBef>
                          <a:spcPts val="300"/>
                        </a:spcBef>
                        <a:spcAft>
                          <a:spcPts val="300"/>
                        </a:spcAft>
                      </a:pPr>
                      <a:r>
                        <a:rPr kumimoji="0" lang="en-US" sz="1400" b="0" strike="sngStrike" kern="1200" dirty="0" smtClean="0">
                          <a:solidFill>
                            <a:srgbClr val="C00000"/>
                          </a:solidFill>
                          <a:latin typeface="+mn-lt"/>
                          <a:ea typeface="+mn-ea"/>
                          <a:cs typeface="+mn-cs"/>
                        </a:rPr>
                        <a:t>I.5-3 </a:t>
                      </a:r>
                      <a:r>
                        <a:rPr kumimoji="0" lang="fr-FR" sz="1400" b="0" strike="sngStrike" kern="1200" dirty="0" smtClean="0">
                          <a:solidFill>
                            <a:srgbClr val="C00000"/>
                          </a:solidFill>
                          <a:latin typeface="+mn-lt"/>
                          <a:ea typeface="+mn-ea"/>
                          <a:cs typeface="+mn-cs"/>
                        </a:rPr>
                        <a:t>Poursuite de l'amélioration et de la mise en </a:t>
                      </a:r>
                      <a:r>
                        <a:rPr kumimoji="0" lang="fr-FR" sz="1400" b="0" strike="sngStrike" kern="1200" dirty="0" err="1" smtClean="0">
                          <a:solidFill>
                            <a:srgbClr val="C00000"/>
                          </a:solidFill>
                          <a:latin typeface="+mn-lt"/>
                          <a:ea typeface="+mn-ea"/>
                          <a:cs typeface="+mn-cs"/>
                        </a:rPr>
                        <a:t>oeuvre</a:t>
                      </a:r>
                      <a:r>
                        <a:rPr kumimoji="0" lang="fr-FR" sz="1400" b="0" strike="sngStrike" kern="1200" dirty="0" smtClean="0">
                          <a:solidFill>
                            <a:srgbClr val="C00000"/>
                          </a:solidFill>
                          <a:latin typeface="+mn-lt"/>
                          <a:ea typeface="+mn-ea"/>
                          <a:cs typeface="+mn-cs"/>
                        </a:rPr>
                        <a:t> de la politique de l'UIT en matière d'accessibilité et des plans connexes</a:t>
                      </a:r>
                      <a:endParaRPr kumimoji="0" lang="en-US" sz="1400" b="0" strike="sngStrike" kern="1200" dirty="0" smtClean="0">
                        <a:solidFill>
                          <a:srgbClr val="C00000"/>
                        </a:solidFill>
                        <a:latin typeface="+mn-lt"/>
                        <a:ea typeface="+mn-ea"/>
                        <a:cs typeface="+mn-cs"/>
                      </a:endParaRPr>
                    </a:p>
                    <a:p>
                      <a:pPr marL="0" indent="-183515" algn="l" rtl="0" eaLnBrk="1" latinLnBrk="0" hangingPunct="1">
                        <a:spcBef>
                          <a:spcPts val="300"/>
                        </a:spcBef>
                        <a:spcAft>
                          <a:spcPts val="300"/>
                        </a:spcAft>
                      </a:pPr>
                      <a:r>
                        <a:rPr kumimoji="0" lang="en-US" sz="1400" b="0" kern="1200" dirty="0" smtClean="0">
                          <a:solidFill>
                            <a:schemeClr val="tx1"/>
                          </a:solidFill>
                          <a:latin typeface="+mn-lt"/>
                          <a:ea typeface="+mn-ea"/>
                          <a:cs typeface="+mn-cs"/>
                        </a:rPr>
                        <a:t>I.</a:t>
                      </a:r>
                      <a:r>
                        <a:rPr kumimoji="0" lang="en-US" sz="1400" b="0" kern="1200" dirty="0" smtClean="0">
                          <a:solidFill>
                            <a:srgbClr val="C00000"/>
                          </a:solidFill>
                          <a:latin typeface="+mn-lt"/>
                          <a:ea typeface="+mn-ea"/>
                          <a:cs typeface="+mn-cs"/>
                        </a:rPr>
                        <a:t>3-3</a:t>
                      </a:r>
                      <a:r>
                        <a:rPr kumimoji="0" lang="en-US" sz="1400" b="0" kern="1200" dirty="0" smtClean="0">
                          <a:solidFill>
                            <a:schemeClr val="tx1"/>
                          </a:solidFill>
                          <a:latin typeface="+mn-lt"/>
                          <a:ea typeface="+mn-ea"/>
                          <a:cs typeface="+mn-cs"/>
                        </a:rPr>
                        <a:t> </a:t>
                      </a:r>
                      <a:r>
                        <a:rPr kumimoji="0" lang="fr-FR" sz="1400" b="0" kern="1200" dirty="0" smtClean="0">
                          <a:solidFill>
                            <a:schemeClr val="tx1"/>
                          </a:solidFill>
                          <a:latin typeface="+mn-lt"/>
                          <a:ea typeface="+mn-ea"/>
                          <a:cs typeface="+mn-cs"/>
                        </a:rPr>
                        <a:t>Campagnes de sensibilisation, tant au niveau des Nations Unies qu'aux niveaux régional et national</a:t>
                      </a:r>
                      <a:endParaRPr kumimoji="0" lang="en-US" sz="1400" b="0" kern="1200" dirty="0">
                        <a:solidFill>
                          <a:schemeClr val="tx1"/>
                        </a:solidFill>
                        <a:latin typeface="+mn-lt"/>
                        <a:ea typeface="+mn-ea"/>
                        <a:cs typeface="+mn-cs"/>
                      </a:endParaRPr>
                    </a:p>
                  </a:txBody>
                  <a:tcPr marL="68580" marR="68580" marT="0" marB="0"/>
                </a:tc>
              </a:tr>
            </a:tbl>
          </a:graphicData>
        </a:graphic>
      </p:graphicFrame>
      <p:grpSp>
        <p:nvGrpSpPr>
          <p:cNvPr id="6" name="Group 5"/>
          <p:cNvGrpSpPr/>
          <p:nvPr/>
        </p:nvGrpSpPr>
        <p:grpSpPr>
          <a:xfrm>
            <a:off x="6228184" y="6081236"/>
            <a:ext cx="2638070" cy="738664"/>
            <a:chOff x="7706701" y="5877272"/>
            <a:chExt cx="2638070" cy="738664"/>
          </a:xfrm>
        </p:grpSpPr>
        <p:sp>
          <p:nvSpPr>
            <p:cNvPr id="7" name="TextBox 6"/>
            <p:cNvSpPr txBox="1"/>
            <p:nvPr/>
          </p:nvSpPr>
          <p:spPr>
            <a:xfrm>
              <a:off x="7796701" y="5877272"/>
              <a:ext cx="2548070" cy="738664"/>
            </a:xfrm>
            <a:prstGeom prst="rect">
              <a:avLst/>
            </a:prstGeom>
            <a:noFill/>
          </p:spPr>
          <p:txBody>
            <a:bodyPr wrap="none" rtlCol="0">
              <a:spAutoFit/>
            </a:bodyPr>
            <a:lstStyle/>
            <a:p>
              <a:r>
                <a:rPr lang="en-US" sz="1400" dirty="0" err="1" smtClean="0"/>
                <a:t>Existant</a:t>
              </a:r>
              <a:r>
                <a:rPr lang="en-US" sz="1400" dirty="0" smtClean="0"/>
                <a:t> (</a:t>
              </a:r>
              <a:r>
                <a:rPr lang="en-US" sz="1400" dirty="0" err="1" smtClean="0"/>
                <a:t>dans</a:t>
              </a:r>
              <a:r>
                <a:rPr lang="en-US" sz="1400" dirty="0" smtClean="0"/>
                <a:t> le PS  2016-2019 )</a:t>
              </a:r>
            </a:p>
            <a:p>
              <a:r>
                <a:rPr lang="en-US" sz="1400" dirty="0" err="1" smtClean="0">
                  <a:solidFill>
                    <a:srgbClr val="C00000"/>
                  </a:solidFill>
                </a:rPr>
                <a:t>Modifié</a:t>
              </a:r>
              <a:endParaRPr lang="en-US" sz="1400" dirty="0" smtClean="0">
                <a:solidFill>
                  <a:srgbClr val="C00000"/>
                </a:solidFill>
              </a:endParaRPr>
            </a:p>
            <a:p>
              <a:r>
                <a:rPr lang="en-US" sz="1400" dirty="0" smtClean="0">
                  <a:solidFill>
                    <a:schemeClr val="accent6">
                      <a:lumMod val="75000"/>
                    </a:schemeClr>
                  </a:solidFill>
                </a:rPr>
                <a:t>Nouveau</a:t>
              </a:r>
            </a:p>
          </p:txBody>
        </p:sp>
        <p:sp>
          <p:nvSpPr>
            <p:cNvPr id="8" name="Rectangle 7"/>
            <p:cNvSpPr/>
            <p:nvPr/>
          </p:nvSpPr>
          <p:spPr>
            <a:xfrm>
              <a:off x="7706701" y="5980938"/>
              <a:ext cx="108000" cy="1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06701" y="6192604"/>
              <a:ext cx="108000" cy="10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706701" y="6403170"/>
              <a:ext cx="108000" cy="10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3099434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37416"/>
            <a:ext cx="7612058" cy="573886"/>
          </a:xfrm>
        </p:spPr>
        <p:txBody>
          <a:bodyPr>
            <a:normAutofit/>
          </a:bodyPr>
          <a:lstStyle/>
          <a:p>
            <a:r>
              <a:rPr lang="en-US" sz="3200" dirty="0" smtClean="0"/>
              <a:t>I.4 (</a:t>
            </a:r>
            <a:r>
              <a:rPr lang="en-US" sz="3200" dirty="0" err="1" smtClean="0"/>
              <a:t>Egalité</a:t>
            </a:r>
            <a:r>
              <a:rPr lang="en-US" sz="3200" dirty="0" smtClean="0"/>
              <a:t> hommes/femmes)</a:t>
            </a:r>
            <a:endParaRPr lang="en-US" sz="3200" dirty="0">
              <a:solidFill>
                <a:srgbClr val="FF0000"/>
              </a:solidFill>
            </a:endParaRPr>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63</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632349168"/>
              </p:ext>
            </p:extLst>
          </p:nvPr>
        </p:nvGraphicFramePr>
        <p:xfrm>
          <a:off x="648172" y="980728"/>
          <a:ext cx="8100292" cy="4537358"/>
        </p:xfrm>
        <a:graphic>
          <a:graphicData uri="http://schemas.openxmlformats.org/drawingml/2006/table">
            <a:tbl>
              <a:tblPr firstRow="1" bandRow="1">
                <a:tableStyleId>{3B4B98B0-60AC-42C2-AFA5-B58CD77FA1E5}</a:tableStyleId>
              </a:tblPr>
              <a:tblGrid>
                <a:gridCol w="1969014"/>
                <a:gridCol w="3034934"/>
                <a:gridCol w="3096344"/>
              </a:tblGrid>
              <a:tr h="293018">
                <a:tc>
                  <a:txBody>
                    <a:bodyPr/>
                    <a:lstStyle/>
                    <a:p>
                      <a:pPr algn="ctr" hangingPunct="0">
                        <a:spcBef>
                          <a:spcPts val="400"/>
                        </a:spcBef>
                        <a:spcAft>
                          <a:spcPts val="400"/>
                        </a:spcAft>
                      </a:pPr>
                      <a:r>
                        <a:rPr lang="en-GB" sz="1400" dirty="0" err="1" smtClean="0">
                          <a:effectLst/>
                        </a:rPr>
                        <a:t>Objectif</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algn="ctr" hangingPunct="0">
                        <a:spcBef>
                          <a:spcPts val="400"/>
                        </a:spcBef>
                        <a:spcAft>
                          <a:spcPts val="400"/>
                        </a:spcAft>
                      </a:pPr>
                      <a:r>
                        <a:rPr lang="en-GB" sz="1400" dirty="0" err="1" smtClean="0">
                          <a:effectLst/>
                        </a:rPr>
                        <a:t>Résultats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algn="ctr" hangingPunct="0">
                        <a:spcBef>
                          <a:spcPts val="400"/>
                        </a:spcBef>
                        <a:spcAft>
                          <a:spcPts val="400"/>
                        </a:spcAft>
                      </a:pPr>
                      <a:r>
                        <a:rPr lang="en-GB" sz="1400" dirty="0" err="1" smtClean="0">
                          <a:effectLst/>
                        </a:rPr>
                        <a:t>Produits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r>
              <a:tr h="1128477">
                <a:tc>
                  <a:txBody>
                    <a:bodyPr/>
                    <a:lstStyle/>
                    <a:p>
                      <a:pPr algn="l" hangingPunct="0">
                        <a:spcBef>
                          <a:spcPts val="300"/>
                        </a:spcBef>
                        <a:spcAft>
                          <a:spcPts val="300"/>
                        </a:spcAft>
                      </a:pPr>
                      <a:r>
                        <a:rPr lang="en-US" sz="1400" dirty="0" smtClean="0">
                          <a:solidFill>
                            <a:schemeClr val="accent6">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I.4 </a:t>
                      </a:r>
                      <a:r>
                        <a:rPr lang="fr-FR" sz="1400" dirty="0" smtClean="0">
                          <a:solidFill>
                            <a:schemeClr val="accent6">
                              <a:lumMod val="75000"/>
                            </a:schemeClr>
                          </a:solidFill>
                        </a:rPr>
                        <a:t>Renforcer l'utilisation des TIC dans l'intérêt de l'égalité hommes/femmes et de l'autonomisation  des femmes</a:t>
                      </a:r>
                      <a:endParaRPr lang="en-US" sz="1400" dirty="0" smtClean="0">
                        <a:solidFill>
                          <a:schemeClr val="accent6">
                            <a:lumMod val="75000"/>
                          </a:schemeClr>
                        </a:solidFill>
                      </a:endParaRPr>
                    </a:p>
                    <a:p>
                      <a:pPr algn="l" hangingPunct="0">
                        <a:spcBef>
                          <a:spcPts val="300"/>
                        </a:spcBef>
                        <a:spcAft>
                          <a:spcPts val="300"/>
                        </a:spcAft>
                      </a:pPr>
                      <a:r>
                        <a:rPr lang="en-US" sz="1400" i="1"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1400" i="1" dirty="0" err="1"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Intitulé</a:t>
                      </a:r>
                      <a:r>
                        <a:rPr lang="en-US" sz="1400" i="1"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de travail)</a:t>
                      </a:r>
                      <a:endParaRPr lang="en-US" sz="14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a:spcBef>
                          <a:spcPts val="300"/>
                        </a:spcBef>
                        <a:spcAft>
                          <a:spcPts val="300"/>
                        </a:spcAft>
                      </a:pPr>
                      <a:r>
                        <a:rPr lang="en-US" sz="1400" baseline="0" dirty="0" smtClean="0">
                          <a:solidFill>
                            <a:schemeClr val="accent6">
                              <a:lumMod val="75000"/>
                            </a:schemeClr>
                          </a:solidFill>
                        </a:rPr>
                        <a:t>I.4-1  </a:t>
                      </a:r>
                      <a:r>
                        <a:rPr lang="en-US" sz="1400" b="1" baseline="0" dirty="0" err="1" smtClean="0">
                          <a:solidFill>
                            <a:schemeClr val="accent6">
                              <a:lumMod val="75000"/>
                            </a:schemeClr>
                          </a:solidFill>
                        </a:rPr>
                        <a:t>Accès</a:t>
                      </a:r>
                      <a:r>
                        <a:rPr lang="en-US" sz="1400" baseline="0" dirty="0" smtClean="0">
                          <a:solidFill>
                            <a:schemeClr val="accent6">
                              <a:lumMod val="75000"/>
                            </a:schemeClr>
                          </a:solidFill>
                        </a:rPr>
                        <a:t> </a:t>
                      </a:r>
                      <a:r>
                        <a:rPr lang="en-US" sz="1400" baseline="0" dirty="0" err="1" smtClean="0">
                          <a:solidFill>
                            <a:schemeClr val="accent6">
                              <a:lumMod val="75000"/>
                            </a:schemeClr>
                          </a:solidFill>
                        </a:rPr>
                        <a:t>accru</a:t>
                      </a:r>
                      <a:r>
                        <a:rPr lang="en-US" sz="1400" baseline="0" dirty="0" smtClean="0">
                          <a:solidFill>
                            <a:schemeClr val="accent6">
                              <a:lumMod val="75000"/>
                            </a:schemeClr>
                          </a:solidFill>
                        </a:rPr>
                        <a:t> aux services et aux applications TIC pour les femmes et les </a:t>
                      </a:r>
                      <a:r>
                        <a:rPr lang="en-US" sz="1400" baseline="0" dirty="0" err="1" smtClean="0">
                          <a:solidFill>
                            <a:schemeClr val="accent6">
                              <a:lumMod val="75000"/>
                            </a:schemeClr>
                          </a:solidFill>
                        </a:rPr>
                        <a:t>jeunes</a:t>
                      </a:r>
                      <a:r>
                        <a:rPr lang="en-US" sz="1400" baseline="0" dirty="0" smtClean="0">
                          <a:solidFill>
                            <a:schemeClr val="accent6">
                              <a:lumMod val="75000"/>
                            </a:schemeClr>
                          </a:solidFill>
                        </a:rPr>
                        <a:t> </a:t>
                      </a:r>
                      <a:r>
                        <a:rPr lang="en-US" sz="1400" baseline="0" dirty="0" err="1" smtClean="0">
                          <a:solidFill>
                            <a:schemeClr val="accent6">
                              <a:lumMod val="75000"/>
                            </a:schemeClr>
                          </a:solidFill>
                        </a:rPr>
                        <a:t>filles</a:t>
                      </a:r>
                      <a:r>
                        <a:rPr lang="en-US" sz="1400" baseline="0" dirty="0" smtClean="0">
                          <a:solidFill>
                            <a:schemeClr val="accent6">
                              <a:lumMod val="75000"/>
                            </a:schemeClr>
                          </a:solidFill>
                        </a:rPr>
                        <a:t> </a:t>
                      </a:r>
                    </a:p>
                    <a:p>
                      <a:pPr>
                        <a:spcBef>
                          <a:spcPts val="300"/>
                        </a:spcBef>
                        <a:spcAft>
                          <a:spcPts val="300"/>
                        </a:spcAft>
                      </a:pPr>
                      <a:r>
                        <a:rPr lang="fr-CH" sz="1400" baseline="0" dirty="0" smtClean="0">
                          <a:solidFill>
                            <a:schemeClr val="accent6">
                              <a:lumMod val="75000"/>
                            </a:schemeClr>
                          </a:solidFill>
                        </a:rPr>
                        <a:t>I.4-2 Mobilisation et participation accrues des femmes aux travaux de l'Union   </a:t>
                      </a:r>
                    </a:p>
                    <a:p>
                      <a:pPr marL="0" marR="0" lvl="0" indent="0" algn="l" defTabSz="914400" rtl="0" eaLnBrk="1" fontAlgn="auto" latinLnBrk="0" hangingPunct="1">
                        <a:lnSpc>
                          <a:spcPct val="100000"/>
                        </a:lnSpc>
                        <a:spcBef>
                          <a:spcPts val="300"/>
                        </a:spcBef>
                        <a:spcAft>
                          <a:spcPts val="300"/>
                        </a:spcAft>
                        <a:buClrTx/>
                        <a:buSzTx/>
                        <a:buFontTx/>
                        <a:buNone/>
                        <a:tabLst/>
                        <a:defRPr/>
                      </a:pPr>
                      <a:r>
                        <a:rPr lang="en-US" sz="1400" baseline="0" dirty="0" smtClean="0">
                          <a:solidFill>
                            <a:schemeClr val="accent6">
                              <a:lumMod val="75000"/>
                            </a:schemeClr>
                          </a:solidFill>
                        </a:rPr>
                        <a:t>I. 4-3 </a:t>
                      </a:r>
                      <a:r>
                        <a:rPr lang="en-US" sz="1400" b="1" baseline="0" dirty="0" smtClean="0">
                          <a:solidFill>
                            <a:schemeClr val="accent6">
                              <a:lumMod val="75000"/>
                            </a:schemeClr>
                          </a:solidFill>
                        </a:rPr>
                        <a:t>Participation</a:t>
                      </a:r>
                      <a:r>
                        <a:rPr lang="en-US" sz="1400" b="0" baseline="0" dirty="0" smtClean="0">
                          <a:solidFill>
                            <a:schemeClr val="accent6">
                              <a:lumMod val="75000"/>
                            </a:schemeClr>
                          </a:solidFill>
                        </a:rPr>
                        <a:t> accrue </a:t>
                      </a:r>
                      <a:r>
                        <a:rPr lang="en-US" sz="1400" b="1" baseline="0" dirty="0" smtClean="0">
                          <a:solidFill>
                            <a:schemeClr val="accent6">
                              <a:lumMod val="75000"/>
                            </a:schemeClr>
                          </a:solidFill>
                        </a:rPr>
                        <a:t>des femmes à des </a:t>
                      </a:r>
                      <a:r>
                        <a:rPr lang="en-US" sz="1400" b="1" baseline="0" dirty="0" err="1" smtClean="0">
                          <a:solidFill>
                            <a:schemeClr val="accent6">
                              <a:lumMod val="75000"/>
                            </a:schemeClr>
                          </a:solidFill>
                        </a:rPr>
                        <a:t>études</a:t>
                      </a:r>
                      <a:r>
                        <a:rPr lang="en-US" sz="1400" b="1" baseline="0" dirty="0" smtClean="0">
                          <a:solidFill>
                            <a:schemeClr val="accent6">
                              <a:lumMod val="75000"/>
                            </a:schemeClr>
                          </a:solidFill>
                        </a:rPr>
                        <a:t> </a:t>
                      </a:r>
                      <a:r>
                        <a:rPr lang="fr-FR" sz="1400" b="1" baseline="0" dirty="0" smtClean="0">
                          <a:solidFill>
                            <a:schemeClr val="accent6">
                              <a:lumMod val="75000"/>
                            </a:schemeClr>
                          </a:solidFill>
                        </a:rPr>
                        <a:t>dans une discipline scientifique</a:t>
                      </a:r>
                      <a:r>
                        <a:rPr lang="fr-FR" sz="1400" b="0" baseline="0" dirty="0" smtClean="0">
                          <a:solidFill>
                            <a:schemeClr val="accent6">
                              <a:lumMod val="75000"/>
                            </a:schemeClr>
                          </a:solidFill>
                        </a:rPr>
                        <a:t> (sciences, technologie, ingénierie et mathématiques) </a:t>
                      </a:r>
                      <a:endParaRPr lang="en-US" sz="1400" b="1" baseline="0" dirty="0" smtClean="0">
                        <a:solidFill>
                          <a:schemeClr val="accent6">
                            <a:lumMod val="75000"/>
                          </a:schemeClr>
                        </a:solidFill>
                      </a:endParaRPr>
                    </a:p>
                    <a:p>
                      <a:pPr marL="0" marR="0" lvl="0" indent="0" algn="l" defTabSz="914400" rtl="0" eaLnBrk="1" fontAlgn="auto" latinLnBrk="0" hangingPunct="1">
                        <a:lnSpc>
                          <a:spcPct val="100000"/>
                        </a:lnSpc>
                        <a:spcBef>
                          <a:spcPts val="300"/>
                        </a:spcBef>
                        <a:spcAft>
                          <a:spcPts val="300"/>
                        </a:spcAft>
                        <a:buClrTx/>
                        <a:buSzTx/>
                        <a:buFontTx/>
                        <a:buNone/>
                        <a:tabLst/>
                        <a:defRPr/>
                      </a:pPr>
                      <a:r>
                        <a:rPr lang="en-US" sz="1400" baseline="0" dirty="0" smtClean="0">
                          <a:solidFill>
                            <a:schemeClr val="accent6">
                              <a:lumMod val="75000"/>
                            </a:schemeClr>
                          </a:solidFill>
                        </a:rPr>
                        <a:t>I.4-4 Plus grand </a:t>
                      </a:r>
                      <a:r>
                        <a:rPr lang="en-US" sz="1400" baseline="0" dirty="0" err="1" smtClean="0">
                          <a:solidFill>
                            <a:schemeClr val="accent6">
                              <a:lumMod val="75000"/>
                            </a:schemeClr>
                          </a:solidFill>
                        </a:rPr>
                        <a:t>nombre</a:t>
                      </a:r>
                      <a:r>
                        <a:rPr lang="en-US" sz="1400" baseline="0" dirty="0" smtClean="0">
                          <a:solidFill>
                            <a:schemeClr val="accent6">
                              <a:lumMod val="75000"/>
                            </a:schemeClr>
                          </a:solidFill>
                        </a:rPr>
                        <a:t> de </a:t>
                      </a:r>
                      <a:r>
                        <a:rPr lang="en-US" sz="1400" b="1" baseline="0" dirty="0" smtClean="0">
                          <a:solidFill>
                            <a:schemeClr val="accent6">
                              <a:lumMod val="75000"/>
                            </a:schemeClr>
                          </a:solidFill>
                        </a:rPr>
                        <a:t>femmes occupant des </a:t>
                      </a:r>
                      <a:r>
                        <a:rPr lang="en-US" sz="1400" b="1" baseline="0" dirty="0" err="1" smtClean="0">
                          <a:solidFill>
                            <a:schemeClr val="accent6">
                              <a:lumMod val="75000"/>
                            </a:schemeClr>
                          </a:solidFill>
                        </a:rPr>
                        <a:t>postes</a:t>
                      </a:r>
                      <a:r>
                        <a:rPr lang="en-US" sz="1400" b="1" baseline="0" dirty="0" smtClean="0">
                          <a:solidFill>
                            <a:schemeClr val="accent6">
                              <a:lumMod val="75000"/>
                            </a:schemeClr>
                          </a:solidFill>
                        </a:rPr>
                        <a:t> de direction </a:t>
                      </a:r>
                      <a:r>
                        <a:rPr lang="en-US" sz="1400" baseline="0" dirty="0" err="1" smtClean="0">
                          <a:solidFill>
                            <a:schemeClr val="accent6">
                              <a:lumMod val="75000"/>
                            </a:schemeClr>
                          </a:solidFill>
                        </a:rPr>
                        <a:t>dans</a:t>
                      </a:r>
                      <a:r>
                        <a:rPr lang="en-US" sz="1400" baseline="0" dirty="0" smtClean="0">
                          <a:solidFill>
                            <a:schemeClr val="accent6">
                              <a:lumMod val="75000"/>
                            </a:schemeClr>
                          </a:solidFill>
                        </a:rPr>
                        <a:t> le </a:t>
                      </a:r>
                      <a:r>
                        <a:rPr lang="en-US" sz="1400" baseline="0" dirty="0" err="1" smtClean="0">
                          <a:solidFill>
                            <a:schemeClr val="accent6">
                              <a:lumMod val="75000"/>
                            </a:schemeClr>
                          </a:solidFill>
                        </a:rPr>
                        <a:t>secteur</a:t>
                      </a:r>
                      <a:r>
                        <a:rPr lang="en-US" sz="1400" baseline="0" dirty="0" smtClean="0">
                          <a:solidFill>
                            <a:schemeClr val="accent6">
                              <a:lumMod val="75000"/>
                            </a:schemeClr>
                          </a:solidFill>
                        </a:rPr>
                        <a:t> des TIC</a:t>
                      </a:r>
                    </a:p>
                    <a:p>
                      <a:pPr>
                        <a:spcBef>
                          <a:spcPts val="300"/>
                        </a:spcBef>
                        <a:spcAft>
                          <a:spcPts val="300"/>
                        </a:spcAft>
                      </a:pPr>
                      <a:r>
                        <a:rPr lang="fr-CH" sz="1400" baseline="0" dirty="0" smtClean="0">
                          <a:solidFill>
                            <a:schemeClr val="accent6">
                              <a:lumMod val="75000"/>
                            </a:schemeClr>
                          </a:solidFill>
                        </a:rPr>
                        <a:t>I.4-5 Plus grandes sensibilisation et mobilisation des parties prenantes au sein des Nations Unies, aux niveaux régional et national </a:t>
                      </a:r>
                      <a:endParaRPr lang="en-US" sz="1400" baseline="0" dirty="0" smtClean="0">
                        <a:solidFill>
                          <a:schemeClr val="accent6">
                            <a:lumMod val="75000"/>
                          </a:schemeClr>
                        </a:solidFill>
                      </a:endParaRPr>
                    </a:p>
                  </a:txBody>
                  <a:tcPr marL="33854" marR="33854" marT="0" marB="0"/>
                </a:tc>
                <a:tc>
                  <a:txBody>
                    <a:bodyPr/>
                    <a:lstStyle/>
                    <a:p>
                      <a:pPr>
                        <a:spcBef>
                          <a:spcPts val="0"/>
                        </a:spcBef>
                        <a:spcAft>
                          <a:spcPts val="300"/>
                        </a:spcAft>
                      </a:pPr>
                      <a:r>
                        <a:rPr lang="en-US" sz="1400" dirty="0" smtClean="0">
                          <a:solidFill>
                            <a:schemeClr val="accent6">
                              <a:lumMod val="75000"/>
                            </a:schemeClr>
                          </a:solidFill>
                        </a:rPr>
                        <a:t>I.4-1 </a:t>
                      </a:r>
                      <a:r>
                        <a:rPr lang="en-US" sz="1400" dirty="0" err="1" smtClean="0">
                          <a:solidFill>
                            <a:schemeClr val="accent6">
                              <a:lumMod val="75000"/>
                            </a:schemeClr>
                          </a:solidFill>
                        </a:rPr>
                        <a:t>Soutien</a:t>
                      </a:r>
                      <a:r>
                        <a:rPr lang="en-US" sz="1400" dirty="0" smtClean="0">
                          <a:solidFill>
                            <a:schemeClr val="accent6">
                              <a:lumMod val="75000"/>
                            </a:schemeClr>
                          </a:solidFill>
                        </a:rPr>
                        <a:t> </a:t>
                      </a:r>
                      <a:r>
                        <a:rPr lang="en-US" sz="1400" dirty="0" err="1" smtClean="0">
                          <a:solidFill>
                            <a:schemeClr val="accent6">
                              <a:lumMod val="75000"/>
                            </a:schemeClr>
                          </a:solidFill>
                        </a:rPr>
                        <a:t>apporté</a:t>
                      </a:r>
                      <a:r>
                        <a:rPr lang="en-US" sz="1400" dirty="0" smtClean="0">
                          <a:solidFill>
                            <a:schemeClr val="accent6">
                              <a:lumMod val="75000"/>
                            </a:schemeClr>
                          </a:solidFill>
                        </a:rPr>
                        <a:t> aux </a:t>
                      </a:r>
                      <a:r>
                        <a:rPr lang="en-US" sz="1400" dirty="0" err="1" smtClean="0">
                          <a:solidFill>
                            <a:schemeClr val="accent6">
                              <a:lumMod val="75000"/>
                            </a:schemeClr>
                          </a:solidFill>
                        </a:rPr>
                        <a:t>partenariats</a:t>
                      </a:r>
                      <a:r>
                        <a:rPr lang="en-US" sz="1400" dirty="0" smtClean="0">
                          <a:solidFill>
                            <a:schemeClr val="accent6">
                              <a:lumMod val="75000"/>
                            </a:schemeClr>
                          </a:solidFill>
                        </a:rPr>
                        <a:t> et aux initiatives de collaboration </a:t>
                      </a:r>
                    </a:p>
                    <a:p>
                      <a:pPr>
                        <a:spcBef>
                          <a:spcPts val="0"/>
                        </a:spcBef>
                        <a:spcAft>
                          <a:spcPts val="300"/>
                        </a:spcAft>
                      </a:pPr>
                      <a:r>
                        <a:rPr lang="en-US" sz="1400" dirty="0" smtClean="0">
                          <a:solidFill>
                            <a:schemeClr val="accent6">
                              <a:lumMod val="75000"/>
                            </a:schemeClr>
                          </a:solidFill>
                        </a:rPr>
                        <a:t>I.4-2 Kits </a:t>
                      </a:r>
                      <a:r>
                        <a:rPr lang="en-US" sz="1400" dirty="0" err="1" smtClean="0">
                          <a:solidFill>
                            <a:schemeClr val="accent6">
                              <a:lumMod val="75000"/>
                            </a:schemeClr>
                          </a:solidFill>
                        </a:rPr>
                        <a:t>pratiques</a:t>
                      </a:r>
                      <a:r>
                        <a:rPr lang="en-US" sz="1400" dirty="0" smtClean="0">
                          <a:solidFill>
                            <a:schemeClr val="accent6">
                              <a:lumMod val="75000"/>
                            </a:schemeClr>
                          </a:solidFill>
                        </a:rPr>
                        <a:t>, </a:t>
                      </a:r>
                      <a:r>
                        <a:rPr lang="en-US" sz="1400" dirty="0" err="1" smtClean="0">
                          <a:solidFill>
                            <a:schemeClr val="accent6">
                              <a:lumMod val="75000"/>
                            </a:schemeClr>
                          </a:solidFill>
                        </a:rPr>
                        <a:t>outils</a:t>
                      </a:r>
                      <a:r>
                        <a:rPr lang="en-US" sz="1400" dirty="0" smtClean="0">
                          <a:solidFill>
                            <a:schemeClr val="accent6">
                              <a:lumMod val="75000"/>
                            </a:schemeClr>
                          </a:solidFill>
                        </a:rPr>
                        <a:t> </a:t>
                      </a:r>
                      <a:r>
                        <a:rPr lang="en-US" sz="1400" dirty="0" err="1" smtClean="0">
                          <a:solidFill>
                            <a:schemeClr val="accent6">
                              <a:lumMod val="75000"/>
                            </a:schemeClr>
                          </a:solidFill>
                        </a:rPr>
                        <a:t>d'évaluation</a:t>
                      </a:r>
                      <a:r>
                        <a:rPr lang="en-US" sz="1400" dirty="0" smtClean="0">
                          <a:solidFill>
                            <a:schemeClr val="accent6">
                              <a:lumMod val="75000"/>
                            </a:schemeClr>
                          </a:solidFill>
                        </a:rPr>
                        <a:t> et </a:t>
                      </a:r>
                      <a:r>
                        <a:rPr lang="en-US" sz="1400" dirty="0" err="1" smtClean="0">
                          <a:solidFill>
                            <a:schemeClr val="accent6">
                              <a:lumMod val="75000"/>
                            </a:schemeClr>
                          </a:solidFill>
                        </a:rPr>
                        <a:t>lignes</a:t>
                      </a:r>
                      <a:r>
                        <a:rPr lang="en-US" sz="1400" dirty="0" smtClean="0">
                          <a:solidFill>
                            <a:schemeClr val="accent6">
                              <a:lumMod val="75000"/>
                            </a:schemeClr>
                          </a:solidFill>
                        </a:rPr>
                        <a:t> </a:t>
                      </a:r>
                      <a:r>
                        <a:rPr lang="en-US" sz="1400" dirty="0" err="1" smtClean="0">
                          <a:solidFill>
                            <a:schemeClr val="accent6">
                              <a:lumMod val="75000"/>
                            </a:schemeClr>
                          </a:solidFill>
                        </a:rPr>
                        <a:t>directrices</a:t>
                      </a:r>
                      <a:r>
                        <a:rPr lang="en-US" sz="1400" dirty="0" smtClean="0">
                          <a:solidFill>
                            <a:schemeClr val="accent6">
                              <a:lumMod val="75000"/>
                            </a:schemeClr>
                          </a:solidFill>
                        </a:rPr>
                        <a:t> pour </a:t>
                      </a:r>
                      <a:r>
                        <a:rPr lang="en-US" sz="1400" dirty="0" err="1" smtClean="0">
                          <a:solidFill>
                            <a:schemeClr val="accent6">
                              <a:lumMod val="75000"/>
                            </a:schemeClr>
                          </a:solidFill>
                        </a:rPr>
                        <a:t>l'elaboration</a:t>
                      </a:r>
                      <a:r>
                        <a:rPr lang="en-US" sz="1400" dirty="0" smtClean="0">
                          <a:solidFill>
                            <a:schemeClr val="accent6">
                              <a:lumMod val="75000"/>
                            </a:schemeClr>
                          </a:solidFill>
                        </a:rPr>
                        <a:t> et la </a:t>
                      </a:r>
                      <a:r>
                        <a:rPr lang="en-US" sz="1400" dirty="0" err="1" smtClean="0">
                          <a:solidFill>
                            <a:schemeClr val="accent6">
                              <a:lumMod val="75000"/>
                            </a:schemeClr>
                          </a:solidFill>
                        </a:rPr>
                        <a:t>mise</a:t>
                      </a:r>
                      <a:r>
                        <a:rPr lang="en-US" sz="1400" dirty="0" smtClean="0">
                          <a:solidFill>
                            <a:schemeClr val="accent6">
                              <a:lumMod val="75000"/>
                            </a:schemeClr>
                          </a:solidFill>
                        </a:rPr>
                        <a:t> </a:t>
                      </a:r>
                      <a:r>
                        <a:rPr lang="en-US" sz="1400" dirty="0" err="1" smtClean="0">
                          <a:solidFill>
                            <a:schemeClr val="accent6">
                              <a:lumMod val="75000"/>
                            </a:schemeClr>
                          </a:solidFill>
                        </a:rPr>
                        <a:t>en</a:t>
                      </a:r>
                      <a:r>
                        <a:rPr lang="en-US" sz="1400" dirty="0" smtClean="0">
                          <a:solidFill>
                            <a:schemeClr val="accent6">
                              <a:lumMod val="75000"/>
                            </a:schemeClr>
                          </a:solidFill>
                        </a:rPr>
                        <a:t> oeuvre de </a:t>
                      </a:r>
                      <a:r>
                        <a:rPr lang="en-US" sz="1400" dirty="0" err="1" smtClean="0">
                          <a:solidFill>
                            <a:schemeClr val="accent6">
                              <a:lumMod val="75000"/>
                            </a:schemeClr>
                          </a:solidFill>
                        </a:rPr>
                        <a:t>politiques</a:t>
                      </a:r>
                      <a:r>
                        <a:rPr lang="en-US" sz="1400" dirty="0" smtClean="0">
                          <a:solidFill>
                            <a:schemeClr val="accent6">
                              <a:lumMod val="75000"/>
                            </a:schemeClr>
                          </a:solidFill>
                        </a:rPr>
                        <a:t> </a:t>
                      </a:r>
                    </a:p>
                    <a:p>
                      <a:pPr>
                        <a:spcBef>
                          <a:spcPts val="0"/>
                        </a:spcBef>
                        <a:spcAft>
                          <a:spcPts val="300"/>
                        </a:spcAft>
                      </a:pPr>
                      <a:r>
                        <a:rPr lang="en-US" sz="1400" dirty="0" smtClean="0">
                          <a:solidFill>
                            <a:schemeClr val="accent6">
                              <a:lumMod val="75000"/>
                            </a:schemeClr>
                          </a:solidFill>
                        </a:rPr>
                        <a:t>I.4-3 </a:t>
                      </a:r>
                      <a:r>
                        <a:rPr lang="en-US" sz="1400" dirty="0" err="1" smtClean="0">
                          <a:solidFill>
                            <a:schemeClr val="accent6">
                              <a:lumMod val="75000"/>
                            </a:schemeClr>
                          </a:solidFill>
                        </a:rPr>
                        <a:t>Réseaux</a:t>
                      </a:r>
                      <a:r>
                        <a:rPr lang="en-US" sz="1400" dirty="0" smtClean="0">
                          <a:solidFill>
                            <a:schemeClr val="accent6">
                              <a:lumMod val="75000"/>
                            </a:schemeClr>
                          </a:solidFill>
                        </a:rPr>
                        <a:t> de </a:t>
                      </a:r>
                      <a:r>
                        <a:rPr lang="en-US" sz="1400" dirty="0" err="1" smtClean="0">
                          <a:solidFill>
                            <a:schemeClr val="accent6">
                              <a:lumMod val="75000"/>
                            </a:schemeClr>
                          </a:solidFill>
                        </a:rPr>
                        <a:t>modèles</a:t>
                      </a:r>
                      <a:r>
                        <a:rPr lang="en-US" sz="1400" dirty="0" smtClean="0">
                          <a:solidFill>
                            <a:schemeClr val="accent6">
                              <a:lumMod val="75000"/>
                            </a:schemeClr>
                          </a:solidFill>
                        </a:rPr>
                        <a:t> de role et de </a:t>
                      </a:r>
                      <a:r>
                        <a:rPr lang="en-US" sz="1400" dirty="0" err="1" smtClean="0">
                          <a:solidFill>
                            <a:schemeClr val="accent6">
                              <a:lumMod val="75000"/>
                            </a:schemeClr>
                          </a:solidFill>
                        </a:rPr>
                        <a:t>mentorat</a:t>
                      </a:r>
                      <a:r>
                        <a:rPr lang="en-US" sz="1400" dirty="0" smtClean="0">
                          <a:solidFill>
                            <a:schemeClr val="accent6">
                              <a:lumMod val="75000"/>
                            </a:schemeClr>
                          </a:solidFill>
                        </a:rPr>
                        <a:t> </a:t>
                      </a:r>
                      <a:r>
                        <a:rPr lang="en-US" sz="1400" dirty="0" err="1" smtClean="0">
                          <a:solidFill>
                            <a:schemeClr val="accent6">
                              <a:lumMod val="75000"/>
                            </a:schemeClr>
                          </a:solidFill>
                        </a:rPr>
                        <a:t>inspirait</a:t>
                      </a:r>
                      <a:r>
                        <a:rPr lang="en-US" sz="1400" dirty="0" smtClean="0">
                          <a:solidFill>
                            <a:schemeClr val="accent6">
                              <a:lumMod val="75000"/>
                            </a:schemeClr>
                          </a:solidFill>
                        </a:rPr>
                        <a:t> les femmes et </a:t>
                      </a:r>
                      <a:r>
                        <a:rPr lang="en-US" sz="1400" dirty="0" err="1" smtClean="0">
                          <a:solidFill>
                            <a:schemeClr val="accent6">
                              <a:lumMod val="75000"/>
                            </a:schemeClr>
                          </a:solidFill>
                        </a:rPr>
                        <a:t>jeunes</a:t>
                      </a:r>
                      <a:r>
                        <a:rPr lang="en-US" sz="1400" dirty="0" smtClean="0">
                          <a:solidFill>
                            <a:schemeClr val="accent6">
                              <a:lumMod val="75000"/>
                            </a:schemeClr>
                          </a:solidFill>
                        </a:rPr>
                        <a:t> </a:t>
                      </a:r>
                      <a:r>
                        <a:rPr lang="en-US" sz="1400" dirty="0" err="1" smtClean="0">
                          <a:solidFill>
                            <a:schemeClr val="accent6">
                              <a:lumMod val="75000"/>
                            </a:schemeClr>
                          </a:solidFill>
                        </a:rPr>
                        <a:t>filles</a:t>
                      </a:r>
                      <a:r>
                        <a:rPr lang="en-US" sz="1400" dirty="0" smtClean="0">
                          <a:solidFill>
                            <a:schemeClr val="accent6">
                              <a:lumMod val="75000"/>
                            </a:schemeClr>
                          </a:solidFill>
                        </a:rPr>
                        <a:t> </a:t>
                      </a:r>
                    </a:p>
                    <a:p>
                      <a:pPr>
                        <a:spcBef>
                          <a:spcPts val="0"/>
                        </a:spcBef>
                        <a:spcAft>
                          <a:spcPts val="300"/>
                        </a:spcAft>
                      </a:pPr>
                      <a:r>
                        <a:rPr lang="en-US" sz="1400" dirty="0" smtClean="0">
                          <a:solidFill>
                            <a:schemeClr val="accent6">
                              <a:lumMod val="75000"/>
                            </a:schemeClr>
                          </a:solidFill>
                        </a:rPr>
                        <a:t>I.4-4 </a:t>
                      </a:r>
                      <a:r>
                        <a:rPr lang="en-US" sz="1400" dirty="0" err="1" smtClean="0">
                          <a:solidFill>
                            <a:schemeClr val="accent6">
                              <a:lumMod val="75000"/>
                            </a:schemeClr>
                          </a:solidFill>
                        </a:rPr>
                        <a:t>Programme</a:t>
                      </a:r>
                      <a:r>
                        <a:rPr lang="en-US" sz="1400" dirty="0" smtClean="0">
                          <a:solidFill>
                            <a:schemeClr val="accent6">
                              <a:lumMod val="75000"/>
                            </a:schemeClr>
                          </a:solidFill>
                        </a:rPr>
                        <a:t> pour encourager </a:t>
                      </a:r>
                      <a:r>
                        <a:rPr lang="en-US" sz="1400" dirty="0" err="1" smtClean="0">
                          <a:solidFill>
                            <a:schemeClr val="accent6">
                              <a:lumMod val="75000"/>
                            </a:schemeClr>
                          </a:solidFill>
                        </a:rPr>
                        <a:t>davantage</a:t>
                      </a:r>
                      <a:r>
                        <a:rPr lang="en-US" sz="1400" dirty="0" smtClean="0">
                          <a:solidFill>
                            <a:schemeClr val="accent6">
                              <a:lumMod val="75000"/>
                            </a:schemeClr>
                          </a:solidFill>
                        </a:rPr>
                        <a:t> de femmes et de </a:t>
                      </a:r>
                      <a:r>
                        <a:rPr lang="en-US" sz="1400" dirty="0" err="1" smtClean="0">
                          <a:solidFill>
                            <a:schemeClr val="accent6">
                              <a:lumMod val="75000"/>
                            </a:schemeClr>
                          </a:solidFill>
                        </a:rPr>
                        <a:t>jeunes</a:t>
                      </a:r>
                      <a:r>
                        <a:rPr lang="en-US" sz="1400" dirty="0" smtClean="0">
                          <a:solidFill>
                            <a:schemeClr val="accent6">
                              <a:lumMod val="75000"/>
                            </a:schemeClr>
                          </a:solidFill>
                        </a:rPr>
                        <a:t> </a:t>
                      </a:r>
                      <a:r>
                        <a:rPr lang="en-US" sz="1400" dirty="0" err="1" smtClean="0">
                          <a:solidFill>
                            <a:schemeClr val="accent6">
                              <a:lumMod val="75000"/>
                            </a:schemeClr>
                          </a:solidFill>
                        </a:rPr>
                        <a:t>filles</a:t>
                      </a:r>
                      <a:r>
                        <a:rPr lang="en-US" sz="1400" dirty="0" smtClean="0">
                          <a:solidFill>
                            <a:schemeClr val="accent6">
                              <a:lumMod val="75000"/>
                            </a:schemeClr>
                          </a:solidFill>
                        </a:rPr>
                        <a:t> à faire des </a:t>
                      </a:r>
                      <a:r>
                        <a:rPr lang="en-US" sz="1400" dirty="0" err="1" smtClean="0">
                          <a:solidFill>
                            <a:schemeClr val="accent6">
                              <a:lumMod val="75000"/>
                            </a:schemeClr>
                          </a:solidFill>
                        </a:rPr>
                        <a:t>études</a:t>
                      </a:r>
                      <a:r>
                        <a:rPr lang="en-US" sz="1400" dirty="0" smtClean="0">
                          <a:solidFill>
                            <a:schemeClr val="accent6">
                              <a:lumMod val="75000"/>
                            </a:schemeClr>
                          </a:solidFill>
                        </a:rPr>
                        <a:t> </a:t>
                      </a:r>
                      <a:r>
                        <a:rPr lang="en-US" sz="1400" dirty="0" err="1" smtClean="0">
                          <a:solidFill>
                            <a:schemeClr val="accent6">
                              <a:lumMod val="75000"/>
                            </a:schemeClr>
                          </a:solidFill>
                        </a:rPr>
                        <a:t>dans</a:t>
                      </a:r>
                      <a:r>
                        <a:rPr lang="en-US" sz="1400" dirty="0" smtClean="0">
                          <a:solidFill>
                            <a:schemeClr val="accent6">
                              <a:lumMod val="75000"/>
                            </a:schemeClr>
                          </a:solidFill>
                        </a:rPr>
                        <a:t> </a:t>
                      </a:r>
                      <a:r>
                        <a:rPr lang="en-US" sz="1400" dirty="0" err="1" smtClean="0">
                          <a:solidFill>
                            <a:schemeClr val="accent6">
                              <a:lumMod val="75000"/>
                            </a:schemeClr>
                          </a:solidFill>
                        </a:rPr>
                        <a:t>une</a:t>
                      </a:r>
                      <a:r>
                        <a:rPr lang="en-US" sz="1400" dirty="0" smtClean="0">
                          <a:solidFill>
                            <a:schemeClr val="accent6">
                              <a:lumMod val="75000"/>
                            </a:schemeClr>
                          </a:solidFill>
                        </a:rPr>
                        <a:t> discipline </a:t>
                      </a:r>
                      <a:r>
                        <a:rPr lang="en-US" sz="1400" dirty="0" err="1" smtClean="0">
                          <a:solidFill>
                            <a:schemeClr val="accent6">
                              <a:lumMod val="75000"/>
                            </a:schemeClr>
                          </a:solidFill>
                        </a:rPr>
                        <a:t>scientifique</a:t>
                      </a:r>
                      <a:r>
                        <a:rPr lang="en-US" sz="1400" dirty="0" smtClean="0">
                          <a:solidFill>
                            <a:schemeClr val="accent6">
                              <a:lumMod val="75000"/>
                            </a:schemeClr>
                          </a:solidFill>
                        </a:rPr>
                        <a:t> (sciences, </a:t>
                      </a:r>
                      <a:r>
                        <a:rPr lang="en-US" sz="1400" dirty="0" err="1" smtClean="0">
                          <a:solidFill>
                            <a:schemeClr val="accent6">
                              <a:lumMod val="75000"/>
                            </a:schemeClr>
                          </a:solidFill>
                        </a:rPr>
                        <a:t>technologie</a:t>
                      </a:r>
                      <a:r>
                        <a:rPr lang="en-US" sz="1400" dirty="0" smtClean="0">
                          <a:solidFill>
                            <a:schemeClr val="accent6">
                              <a:lumMod val="75000"/>
                            </a:schemeClr>
                          </a:solidFill>
                        </a:rPr>
                        <a:t> </a:t>
                      </a:r>
                      <a:r>
                        <a:rPr lang="en-US" sz="1400" dirty="0" err="1" smtClean="0">
                          <a:solidFill>
                            <a:schemeClr val="accent6">
                              <a:lumMod val="75000"/>
                            </a:schemeClr>
                          </a:solidFill>
                        </a:rPr>
                        <a:t>ingénierie</a:t>
                      </a:r>
                      <a:r>
                        <a:rPr lang="en-US" sz="1400" baseline="0" dirty="0" smtClean="0">
                          <a:solidFill>
                            <a:schemeClr val="accent6">
                              <a:lumMod val="75000"/>
                            </a:schemeClr>
                          </a:solidFill>
                        </a:rPr>
                        <a:t> </a:t>
                      </a:r>
                      <a:r>
                        <a:rPr lang="en-US" sz="1400" dirty="0" smtClean="0">
                          <a:solidFill>
                            <a:schemeClr val="accent6">
                              <a:lumMod val="75000"/>
                            </a:schemeClr>
                          </a:solidFill>
                        </a:rPr>
                        <a:t>et </a:t>
                      </a:r>
                      <a:r>
                        <a:rPr lang="en-US" sz="1400" dirty="0" err="1" smtClean="0">
                          <a:solidFill>
                            <a:schemeClr val="accent6">
                              <a:lumMod val="75000"/>
                            </a:schemeClr>
                          </a:solidFill>
                        </a:rPr>
                        <a:t>mathématiques</a:t>
                      </a:r>
                      <a:r>
                        <a:rPr lang="en-US" sz="1400" dirty="0" smtClean="0">
                          <a:solidFill>
                            <a:schemeClr val="accent6">
                              <a:lumMod val="75000"/>
                            </a:schemeClr>
                          </a:solidFill>
                        </a:rPr>
                        <a:t>), à</a:t>
                      </a:r>
                      <a:r>
                        <a:rPr lang="en-US" sz="1400" baseline="0" dirty="0" smtClean="0">
                          <a:solidFill>
                            <a:schemeClr val="accent6">
                              <a:lumMod val="75000"/>
                            </a:schemeClr>
                          </a:solidFill>
                        </a:rPr>
                        <a:t> </a:t>
                      </a:r>
                      <a:r>
                        <a:rPr lang="en-US" sz="1400" baseline="0" dirty="0" err="1" smtClean="0">
                          <a:solidFill>
                            <a:schemeClr val="accent6">
                              <a:lumMod val="75000"/>
                            </a:schemeClr>
                          </a:solidFill>
                        </a:rPr>
                        <a:t>avoir</a:t>
                      </a:r>
                      <a:r>
                        <a:rPr lang="en-US" sz="1400" baseline="0" dirty="0" smtClean="0">
                          <a:solidFill>
                            <a:schemeClr val="accent6">
                              <a:lumMod val="75000"/>
                            </a:schemeClr>
                          </a:solidFill>
                        </a:rPr>
                        <a:t> </a:t>
                      </a:r>
                      <a:r>
                        <a:rPr lang="en-US" sz="1400" baseline="0" dirty="0" err="1" smtClean="0">
                          <a:solidFill>
                            <a:schemeClr val="accent6">
                              <a:lumMod val="75000"/>
                            </a:schemeClr>
                          </a:solidFill>
                        </a:rPr>
                        <a:t>accès</a:t>
                      </a:r>
                      <a:r>
                        <a:rPr lang="en-US" sz="1400" baseline="0" dirty="0" smtClean="0">
                          <a:solidFill>
                            <a:schemeClr val="accent6">
                              <a:lumMod val="75000"/>
                            </a:schemeClr>
                          </a:solidFill>
                        </a:rPr>
                        <a:t> à des services et applications TIC et à </a:t>
                      </a:r>
                      <a:r>
                        <a:rPr lang="en-US" sz="1400" baseline="0" dirty="0" err="1" smtClean="0">
                          <a:solidFill>
                            <a:schemeClr val="accent6">
                              <a:lumMod val="75000"/>
                            </a:schemeClr>
                          </a:solidFill>
                        </a:rPr>
                        <a:t>développer</a:t>
                      </a:r>
                      <a:r>
                        <a:rPr lang="en-US" sz="1400" baseline="0" dirty="0" smtClean="0">
                          <a:solidFill>
                            <a:schemeClr val="accent6">
                              <a:lumMod val="75000"/>
                            </a:schemeClr>
                          </a:solidFill>
                        </a:rPr>
                        <a:t> </a:t>
                      </a:r>
                      <a:r>
                        <a:rPr lang="en-US" sz="1400" baseline="0" dirty="0" err="1" smtClean="0">
                          <a:solidFill>
                            <a:schemeClr val="accent6">
                              <a:lumMod val="75000"/>
                            </a:schemeClr>
                          </a:solidFill>
                        </a:rPr>
                        <a:t>ces</a:t>
                      </a:r>
                      <a:r>
                        <a:rPr lang="en-US" sz="1400" baseline="0" dirty="0" smtClean="0">
                          <a:solidFill>
                            <a:schemeClr val="accent6">
                              <a:lumMod val="75000"/>
                            </a:schemeClr>
                          </a:solidFill>
                        </a:rPr>
                        <a:t> services et applications</a:t>
                      </a:r>
                      <a:endParaRPr lang="en-US" sz="1400" dirty="0" smtClean="0">
                        <a:solidFill>
                          <a:schemeClr val="accent6">
                            <a:lumMod val="75000"/>
                          </a:schemeClr>
                        </a:solidFill>
                      </a:endParaRPr>
                    </a:p>
                    <a:p>
                      <a:pPr>
                        <a:spcBef>
                          <a:spcPts val="0"/>
                        </a:spcBef>
                        <a:spcAft>
                          <a:spcPts val="300"/>
                        </a:spcAft>
                      </a:pPr>
                      <a:r>
                        <a:rPr lang="en-US" sz="1400" dirty="0" smtClean="0">
                          <a:solidFill>
                            <a:schemeClr val="accent6">
                              <a:lumMod val="75000"/>
                            </a:schemeClr>
                          </a:solidFill>
                        </a:rPr>
                        <a:t>I.4-5 </a:t>
                      </a:r>
                      <a:r>
                        <a:rPr lang="en-US" sz="1400" dirty="0" err="1" smtClean="0">
                          <a:solidFill>
                            <a:schemeClr val="accent6">
                              <a:lumMod val="75000"/>
                            </a:schemeClr>
                          </a:solidFill>
                        </a:rPr>
                        <a:t>Mesures</a:t>
                      </a:r>
                      <a:r>
                        <a:rPr lang="en-US" sz="1400" dirty="0" smtClean="0">
                          <a:solidFill>
                            <a:schemeClr val="accent6">
                              <a:lumMod val="75000"/>
                            </a:schemeClr>
                          </a:solidFill>
                        </a:rPr>
                        <a:t> pour </a:t>
                      </a:r>
                      <a:r>
                        <a:rPr lang="en-US" sz="1400" dirty="0" err="1" smtClean="0">
                          <a:solidFill>
                            <a:schemeClr val="accent6">
                              <a:lumMod val="75000"/>
                            </a:schemeClr>
                          </a:solidFill>
                        </a:rPr>
                        <a:t>accroître</a:t>
                      </a:r>
                      <a:r>
                        <a:rPr lang="en-US" sz="1400" dirty="0" smtClean="0">
                          <a:solidFill>
                            <a:schemeClr val="accent6">
                              <a:lumMod val="75000"/>
                            </a:schemeClr>
                          </a:solidFill>
                        </a:rPr>
                        <a:t> le </a:t>
                      </a:r>
                      <a:r>
                        <a:rPr lang="en-US" sz="1400" dirty="0" err="1" smtClean="0">
                          <a:solidFill>
                            <a:schemeClr val="accent6">
                              <a:lumMod val="75000"/>
                            </a:schemeClr>
                          </a:solidFill>
                        </a:rPr>
                        <a:t>nombre</a:t>
                      </a:r>
                      <a:r>
                        <a:rPr lang="en-US" sz="1400" dirty="0" smtClean="0">
                          <a:solidFill>
                            <a:schemeClr val="accent6">
                              <a:lumMod val="75000"/>
                            </a:schemeClr>
                          </a:solidFill>
                        </a:rPr>
                        <a:t> de femmes </a:t>
                      </a:r>
                      <a:r>
                        <a:rPr lang="en-US" sz="1400" dirty="0" err="1" smtClean="0">
                          <a:solidFill>
                            <a:schemeClr val="accent6">
                              <a:lumMod val="75000"/>
                            </a:schemeClr>
                          </a:solidFill>
                        </a:rPr>
                        <a:t>promues</a:t>
                      </a:r>
                      <a:r>
                        <a:rPr lang="en-US" sz="1400" dirty="0" smtClean="0">
                          <a:solidFill>
                            <a:schemeClr val="accent6">
                              <a:lumMod val="75000"/>
                            </a:schemeClr>
                          </a:solidFill>
                        </a:rPr>
                        <a:t> à des </a:t>
                      </a:r>
                      <a:r>
                        <a:rPr lang="en-US" sz="1400" dirty="0" err="1" smtClean="0">
                          <a:solidFill>
                            <a:schemeClr val="accent6">
                              <a:lumMod val="75000"/>
                            </a:schemeClr>
                          </a:solidFill>
                        </a:rPr>
                        <a:t>postes</a:t>
                      </a:r>
                      <a:r>
                        <a:rPr lang="en-US" sz="1400" baseline="0" dirty="0" smtClean="0">
                          <a:solidFill>
                            <a:schemeClr val="accent6">
                              <a:lumMod val="75000"/>
                            </a:schemeClr>
                          </a:solidFill>
                        </a:rPr>
                        <a:t> de direction </a:t>
                      </a:r>
                      <a:r>
                        <a:rPr lang="en-US" sz="1400" baseline="0" dirty="0" err="1" smtClean="0">
                          <a:solidFill>
                            <a:schemeClr val="accent6">
                              <a:lumMod val="75000"/>
                            </a:schemeClr>
                          </a:solidFill>
                        </a:rPr>
                        <a:t>dans</a:t>
                      </a:r>
                      <a:r>
                        <a:rPr lang="en-US" sz="1400" baseline="0" dirty="0" smtClean="0">
                          <a:solidFill>
                            <a:schemeClr val="accent6">
                              <a:lumMod val="75000"/>
                            </a:schemeClr>
                          </a:solidFill>
                        </a:rPr>
                        <a:t> le </a:t>
                      </a:r>
                      <a:r>
                        <a:rPr lang="en-US" sz="1400" baseline="0" dirty="0" err="1" smtClean="0">
                          <a:solidFill>
                            <a:schemeClr val="accent6">
                              <a:lumMod val="75000"/>
                            </a:schemeClr>
                          </a:solidFill>
                        </a:rPr>
                        <a:t>secteur</a:t>
                      </a:r>
                      <a:r>
                        <a:rPr lang="en-US" sz="1400" baseline="0" dirty="0" smtClean="0">
                          <a:solidFill>
                            <a:schemeClr val="accent6">
                              <a:lumMod val="75000"/>
                            </a:schemeClr>
                          </a:solidFill>
                        </a:rPr>
                        <a:t> des TIC</a:t>
                      </a:r>
                      <a:r>
                        <a:rPr lang="en-US" sz="1400" dirty="0" smtClean="0">
                          <a:solidFill>
                            <a:schemeClr val="accent6">
                              <a:lumMod val="75000"/>
                            </a:schemeClr>
                          </a:solidFill>
                        </a:rPr>
                        <a:t>  </a:t>
                      </a:r>
                      <a:endParaRPr lang="en-US" sz="1400" baseline="0" dirty="0" smtClean="0">
                        <a:solidFill>
                          <a:schemeClr val="accent6">
                            <a:lumMod val="75000"/>
                          </a:schemeClr>
                        </a:solidFill>
                      </a:endParaRPr>
                    </a:p>
                    <a:p>
                      <a:pPr>
                        <a:spcBef>
                          <a:spcPts val="0"/>
                        </a:spcBef>
                        <a:spcAft>
                          <a:spcPts val="300"/>
                        </a:spcAft>
                      </a:pPr>
                      <a:endParaRPr lang="en-US" sz="1400" baseline="0" dirty="0" smtClean="0">
                        <a:solidFill>
                          <a:schemeClr val="accent6">
                            <a:lumMod val="75000"/>
                          </a:schemeClr>
                        </a:solidFill>
                      </a:endParaRPr>
                    </a:p>
                  </a:txBody>
                  <a:tcPr marL="33854" marR="33854" marT="0" marB="0"/>
                </a:tc>
              </a:tr>
            </a:tbl>
          </a:graphicData>
        </a:graphic>
      </p:graphicFrame>
      <p:grpSp>
        <p:nvGrpSpPr>
          <p:cNvPr id="6" name="Group 5"/>
          <p:cNvGrpSpPr/>
          <p:nvPr/>
        </p:nvGrpSpPr>
        <p:grpSpPr>
          <a:xfrm>
            <a:off x="755576" y="5937811"/>
            <a:ext cx="2302272" cy="723275"/>
            <a:chOff x="7706701" y="5877272"/>
            <a:chExt cx="2302272" cy="723275"/>
          </a:xfrm>
        </p:grpSpPr>
        <p:sp>
          <p:nvSpPr>
            <p:cNvPr id="7" name="TextBox 6"/>
            <p:cNvSpPr txBox="1"/>
            <p:nvPr/>
          </p:nvSpPr>
          <p:spPr>
            <a:xfrm>
              <a:off x="7796701" y="5877272"/>
              <a:ext cx="2212272" cy="723275"/>
            </a:xfrm>
            <a:prstGeom prst="rect">
              <a:avLst/>
            </a:prstGeom>
            <a:noFill/>
          </p:spPr>
          <p:txBody>
            <a:bodyPr wrap="none" rtlCol="0">
              <a:spAutoFit/>
            </a:bodyPr>
            <a:lstStyle/>
            <a:p>
              <a:pPr>
                <a:spcBef>
                  <a:spcPts val="300"/>
                </a:spcBef>
              </a:pPr>
              <a:r>
                <a:rPr lang="en-US" sz="1200" dirty="0" err="1" smtClean="0"/>
                <a:t>Existant</a:t>
              </a:r>
              <a:r>
                <a:rPr lang="en-US" sz="1200" dirty="0" smtClean="0"/>
                <a:t> (</a:t>
              </a:r>
              <a:r>
                <a:rPr lang="en-US" sz="1200" dirty="0" err="1" smtClean="0"/>
                <a:t>dans</a:t>
              </a:r>
              <a:r>
                <a:rPr lang="en-US" sz="1200" dirty="0" smtClean="0"/>
                <a:t> le PS  2016-2019 )</a:t>
              </a:r>
            </a:p>
            <a:p>
              <a:pPr>
                <a:spcBef>
                  <a:spcPts val="300"/>
                </a:spcBef>
              </a:pPr>
              <a:r>
                <a:rPr lang="en-US" sz="1200" dirty="0" err="1" smtClean="0">
                  <a:solidFill>
                    <a:srgbClr val="C00000"/>
                  </a:solidFill>
                </a:rPr>
                <a:t>Modifié</a:t>
              </a:r>
              <a:endParaRPr lang="en-US" sz="1200" dirty="0" smtClean="0">
                <a:solidFill>
                  <a:srgbClr val="C00000"/>
                </a:solidFill>
              </a:endParaRPr>
            </a:p>
            <a:p>
              <a:pPr>
                <a:spcBef>
                  <a:spcPts val="300"/>
                </a:spcBef>
              </a:pPr>
              <a:r>
                <a:rPr lang="en-US" sz="1200" dirty="0" smtClean="0">
                  <a:solidFill>
                    <a:schemeClr val="accent6">
                      <a:lumMod val="75000"/>
                    </a:schemeClr>
                  </a:solidFill>
                </a:rPr>
                <a:t>Nouveau</a:t>
              </a:r>
            </a:p>
          </p:txBody>
        </p:sp>
        <p:sp>
          <p:nvSpPr>
            <p:cNvPr id="8" name="Rectangle 7"/>
            <p:cNvSpPr/>
            <p:nvPr/>
          </p:nvSpPr>
          <p:spPr>
            <a:xfrm>
              <a:off x="7706701" y="5980938"/>
              <a:ext cx="108000" cy="1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06701" y="6192604"/>
              <a:ext cx="108000" cy="10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706701" y="6403170"/>
              <a:ext cx="108000" cy="10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2175686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I.5 (</a:t>
            </a:r>
            <a:r>
              <a:rPr lang="en-US" sz="2800" dirty="0" err="1" smtClean="0"/>
              <a:t>Durabilité</a:t>
            </a:r>
            <a:r>
              <a:rPr lang="en-US" sz="2800" dirty="0" smtClean="0"/>
              <a:t> du point de </a:t>
            </a:r>
            <a:r>
              <a:rPr lang="en-US" sz="2800" dirty="0" err="1" smtClean="0"/>
              <a:t>vue</a:t>
            </a:r>
            <a:r>
              <a:rPr lang="en-US" sz="2800" dirty="0" smtClean="0"/>
              <a:t> de </a:t>
            </a:r>
            <a:r>
              <a:rPr lang="en-US" sz="2800" dirty="0" err="1" smtClean="0"/>
              <a:t>l'environnement</a:t>
            </a:r>
            <a:r>
              <a:rPr lang="en-US" sz="2800" dirty="0" smtClean="0"/>
              <a:t>)</a:t>
            </a:r>
            <a:endParaRPr lang="en-US" sz="2800"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64</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276708118"/>
              </p:ext>
            </p:extLst>
          </p:nvPr>
        </p:nvGraphicFramePr>
        <p:xfrm>
          <a:off x="648172" y="1412776"/>
          <a:ext cx="7847657" cy="3600400"/>
        </p:xfrm>
        <a:graphic>
          <a:graphicData uri="http://schemas.openxmlformats.org/drawingml/2006/table">
            <a:tbl>
              <a:tblPr firstRow="1" bandRow="1">
                <a:tableStyleId>{3B4B98B0-60AC-42C2-AFA5-B58CD77FA1E5}</a:tableStyleId>
              </a:tblPr>
              <a:tblGrid>
                <a:gridCol w="1907604"/>
                <a:gridCol w="3456384"/>
                <a:gridCol w="2483669"/>
              </a:tblGrid>
              <a:tr h="332448">
                <a:tc>
                  <a:txBody>
                    <a:bodyPr/>
                    <a:lstStyle/>
                    <a:p>
                      <a:pPr algn="ctr" hangingPunct="0">
                        <a:spcBef>
                          <a:spcPts val="400"/>
                        </a:spcBef>
                        <a:spcAft>
                          <a:spcPts val="400"/>
                        </a:spcAft>
                      </a:pPr>
                      <a:r>
                        <a:rPr lang="en-GB" sz="1400" dirty="0" err="1" smtClean="0">
                          <a:effectLst/>
                        </a:rPr>
                        <a:t>Objectifs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algn="ctr" hangingPunct="0">
                        <a:spcBef>
                          <a:spcPts val="400"/>
                        </a:spcBef>
                        <a:spcAft>
                          <a:spcPts val="400"/>
                        </a:spcAft>
                      </a:pPr>
                      <a:r>
                        <a:rPr lang="en-GB" sz="1400" dirty="0" err="1" smtClean="0">
                          <a:effectLst/>
                        </a:rPr>
                        <a:t>Résultats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algn="ctr" hangingPunct="0">
                        <a:spcBef>
                          <a:spcPts val="400"/>
                        </a:spcBef>
                        <a:spcAft>
                          <a:spcPts val="400"/>
                        </a:spcAft>
                      </a:pPr>
                      <a:r>
                        <a:rPr lang="en-GB" sz="1400" dirty="0" err="1" smtClean="0">
                          <a:effectLst/>
                        </a:rPr>
                        <a:t>Produits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r>
              <a:tr h="3267952">
                <a:tc>
                  <a:txBody>
                    <a:bodyPr/>
                    <a:lstStyle/>
                    <a:p>
                      <a:pPr marL="0" marR="0" lvl="0" indent="0" algn="l" defTabSz="914400" rtl="0" eaLnBrk="1" fontAlgn="auto" latinLnBrk="0" hangingPunct="0">
                        <a:lnSpc>
                          <a:spcPct val="100000"/>
                        </a:lnSpc>
                        <a:spcBef>
                          <a:spcPts val="300"/>
                        </a:spcBef>
                        <a:spcAft>
                          <a:spcPts val="300"/>
                        </a:spcAft>
                        <a:buClrTx/>
                        <a:buSzTx/>
                        <a:buFontTx/>
                        <a:buNone/>
                        <a:tabLst/>
                        <a:defRPr/>
                      </a:pPr>
                      <a:r>
                        <a:rPr lang="en-US" sz="1400" i="1"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1400" i="1" dirty="0" err="1"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Intitulé</a:t>
                      </a:r>
                      <a:r>
                        <a:rPr lang="en-US" sz="1400" i="1"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de travail)</a:t>
                      </a:r>
                    </a:p>
                    <a:p>
                      <a:pPr algn="l" hangingPunct="0">
                        <a:spcBef>
                          <a:spcPts val="300"/>
                        </a:spcBef>
                        <a:spcAft>
                          <a:spcPts val="300"/>
                        </a:spcAft>
                      </a:pPr>
                      <a:r>
                        <a:rPr lang="en-US" sz="1400" dirty="0" smtClean="0">
                          <a:solidFill>
                            <a:schemeClr val="accent6">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I.5 "</a:t>
                      </a:r>
                      <a:r>
                        <a:rPr lang="en-US" sz="1400" dirty="0" err="1" smtClean="0">
                          <a:solidFill>
                            <a:schemeClr val="accent6">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Réduire</a:t>
                      </a:r>
                      <a:r>
                        <a:rPr lang="en-US" sz="1400" dirty="0" smtClean="0">
                          <a:solidFill>
                            <a:schemeClr val="accent6">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400" dirty="0" err="1" smtClean="0">
                          <a:solidFill>
                            <a:schemeClr val="accent6">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l'empreinte</a:t>
                      </a:r>
                      <a:r>
                        <a:rPr lang="en-US" sz="1400" dirty="0" smtClean="0">
                          <a:solidFill>
                            <a:schemeClr val="accent6">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400" dirty="0" err="1" smtClean="0">
                          <a:solidFill>
                            <a:schemeClr val="accent6">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environnementale</a:t>
                      </a:r>
                      <a:r>
                        <a:rPr lang="en-US" sz="1400" dirty="0" smtClean="0">
                          <a:solidFill>
                            <a:schemeClr val="accent6">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du </a:t>
                      </a:r>
                      <a:r>
                        <a:rPr lang="en-US" sz="1400" dirty="0" err="1" smtClean="0">
                          <a:solidFill>
                            <a:schemeClr val="accent6">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secteur</a:t>
                      </a:r>
                      <a:r>
                        <a:rPr lang="en-US" sz="1400" dirty="0" smtClean="0">
                          <a:solidFill>
                            <a:schemeClr val="accent6">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des TIC"</a:t>
                      </a:r>
                    </a:p>
                  </a:txBody>
                  <a:tcPr marL="33854" marR="33854" marT="0" marB="0"/>
                </a:tc>
                <a:tc>
                  <a:txBody>
                    <a:bodyPr/>
                    <a:lstStyle/>
                    <a:p>
                      <a:pPr>
                        <a:spcBef>
                          <a:spcPts val="300"/>
                        </a:spcBef>
                        <a:spcAft>
                          <a:spcPts val="300"/>
                        </a:spcAft>
                      </a:pPr>
                      <a:r>
                        <a:rPr lang="en-GB" sz="1400" i="1" dirty="0" smtClean="0">
                          <a:solidFill>
                            <a:schemeClr val="tx1"/>
                          </a:solidFill>
                        </a:rPr>
                        <a:t>(Propositions de travail)</a:t>
                      </a:r>
                    </a:p>
                    <a:p>
                      <a:pPr>
                        <a:spcBef>
                          <a:spcPts val="300"/>
                        </a:spcBef>
                        <a:spcAft>
                          <a:spcPts val="300"/>
                        </a:spcAft>
                      </a:pPr>
                      <a:r>
                        <a:rPr lang="en-GB" sz="1400" dirty="0" smtClean="0">
                          <a:solidFill>
                            <a:schemeClr val="accent6">
                              <a:lumMod val="75000"/>
                            </a:schemeClr>
                          </a:solidFill>
                        </a:rPr>
                        <a:t>I.5-1 </a:t>
                      </a:r>
                      <a:r>
                        <a:rPr lang="en-GB" sz="1400" dirty="0" err="1" smtClean="0">
                          <a:solidFill>
                            <a:schemeClr val="accent6">
                              <a:lumMod val="75000"/>
                            </a:schemeClr>
                          </a:solidFill>
                        </a:rPr>
                        <a:t>Accroître</a:t>
                      </a:r>
                      <a:r>
                        <a:rPr lang="en-GB" sz="1400" dirty="0" smtClean="0">
                          <a:solidFill>
                            <a:schemeClr val="accent6">
                              <a:lumMod val="75000"/>
                            </a:schemeClr>
                          </a:solidFill>
                        </a:rPr>
                        <a:t> le </a:t>
                      </a:r>
                      <a:r>
                        <a:rPr lang="en-GB" sz="1400" dirty="0" err="1" smtClean="0">
                          <a:solidFill>
                            <a:schemeClr val="accent6">
                              <a:lumMod val="75000"/>
                            </a:schemeClr>
                          </a:solidFill>
                        </a:rPr>
                        <a:t>nombre</a:t>
                      </a:r>
                      <a:r>
                        <a:rPr lang="en-GB" sz="1400" dirty="0" smtClean="0">
                          <a:solidFill>
                            <a:schemeClr val="accent6">
                              <a:lumMod val="75000"/>
                            </a:schemeClr>
                          </a:solidFill>
                        </a:rPr>
                        <a:t> de </a:t>
                      </a:r>
                      <a:r>
                        <a:rPr lang="en-GB" sz="1400" dirty="0" err="1" smtClean="0">
                          <a:solidFill>
                            <a:schemeClr val="accent6">
                              <a:lumMod val="75000"/>
                            </a:schemeClr>
                          </a:solidFill>
                        </a:rPr>
                        <a:t>déchets</a:t>
                      </a:r>
                      <a:r>
                        <a:rPr lang="en-GB" sz="1400" dirty="0" smtClean="0">
                          <a:solidFill>
                            <a:schemeClr val="accent6">
                              <a:lumMod val="75000"/>
                            </a:schemeClr>
                          </a:solidFill>
                        </a:rPr>
                        <a:t> </a:t>
                      </a:r>
                      <a:r>
                        <a:rPr lang="en-GB" sz="1400" dirty="0" err="1" smtClean="0">
                          <a:solidFill>
                            <a:schemeClr val="accent6">
                              <a:lumMod val="75000"/>
                            </a:schemeClr>
                          </a:solidFill>
                        </a:rPr>
                        <a:t>d'équipements</a:t>
                      </a:r>
                      <a:r>
                        <a:rPr lang="en-GB" sz="1400" dirty="0" smtClean="0">
                          <a:solidFill>
                            <a:schemeClr val="accent6">
                              <a:lumMod val="75000"/>
                            </a:schemeClr>
                          </a:solidFill>
                        </a:rPr>
                        <a:t> </a:t>
                      </a:r>
                      <a:r>
                        <a:rPr lang="en-GB" sz="1400" dirty="0" err="1" smtClean="0">
                          <a:solidFill>
                            <a:schemeClr val="accent6">
                              <a:lumMod val="75000"/>
                            </a:schemeClr>
                          </a:solidFill>
                        </a:rPr>
                        <a:t>électriques</a:t>
                      </a:r>
                      <a:r>
                        <a:rPr lang="en-GB" sz="1400" dirty="0" smtClean="0">
                          <a:solidFill>
                            <a:schemeClr val="accent6">
                              <a:lumMod val="75000"/>
                            </a:schemeClr>
                          </a:solidFill>
                        </a:rPr>
                        <a:t> et </a:t>
                      </a:r>
                      <a:r>
                        <a:rPr lang="en-GB" sz="1400" dirty="0" err="1" smtClean="0">
                          <a:solidFill>
                            <a:schemeClr val="accent6">
                              <a:lumMod val="75000"/>
                            </a:schemeClr>
                          </a:solidFill>
                        </a:rPr>
                        <a:t>électroniques</a:t>
                      </a:r>
                      <a:r>
                        <a:rPr lang="en-GB" sz="1400" dirty="0" smtClean="0">
                          <a:solidFill>
                            <a:schemeClr val="accent6">
                              <a:lumMod val="75000"/>
                            </a:schemeClr>
                          </a:solidFill>
                        </a:rPr>
                        <a:t> </a:t>
                      </a:r>
                      <a:r>
                        <a:rPr lang="en-GB" sz="1400" dirty="0" err="1" smtClean="0">
                          <a:solidFill>
                            <a:schemeClr val="accent6">
                              <a:lumMod val="75000"/>
                            </a:schemeClr>
                          </a:solidFill>
                        </a:rPr>
                        <a:t>recyclés</a:t>
                      </a:r>
                      <a:endParaRPr lang="en-GB" sz="1400" dirty="0" smtClean="0">
                        <a:solidFill>
                          <a:schemeClr val="accent6">
                            <a:lumMod val="75000"/>
                          </a:schemeClr>
                        </a:solidFill>
                      </a:endParaRPr>
                    </a:p>
                    <a:p>
                      <a:pPr>
                        <a:spcBef>
                          <a:spcPts val="1200"/>
                        </a:spcBef>
                        <a:spcAft>
                          <a:spcPts val="300"/>
                        </a:spcAft>
                      </a:pPr>
                      <a:r>
                        <a:rPr lang="en-GB" sz="1400" dirty="0" smtClean="0">
                          <a:solidFill>
                            <a:schemeClr val="accent6">
                              <a:lumMod val="75000"/>
                            </a:schemeClr>
                          </a:solidFill>
                        </a:rPr>
                        <a:t>I.5-2</a:t>
                      </a:r>
                      <a:r>
                        <a:rPr lang="en-GB" sz="1400" baseline="0" dirty="0" smtClean="0">
                          <a:solidFill>
                            <a:schemeClr val="accent6">
                              <a:lumMod val="75000"/>
                            </a:schemeClr>
                          </a:solidFill>
                        </a:rPr>
                        <a:t> </a:t>
                      </a:r>
                      <a:r>
                        <a:rPr lang="en-GB" sz="1400" baseline="0" dirty="0" err="1" smtClean="0">
                          <a:solidFill>
                            <a:schemeClr val="accent6">
                              <a:lumMod val="75000"/>
                            </a:schemeClr>
                          </a:solidFill>
                        </a:rPr>
                        <a:t>Réduire</a:t>
                      </a:r>
                      <a:r>
                        <a:rPr lang="en-GB" sz="1400" baseline="0" dirty="0" smtClean="0">
                          <a:solidFill>
                            <a:schemeClr val="accent6">
                              <a:lumMod val="75000"/>
                            </a:schemeClr>
                          </a:solidFill>
                        </a:rPr>
                        <a:t> la </a:t>
                      </a:r>
                      <a:r>
                        <a:rPr lang="en-GB" sz="1400" baseline="0" dirty="0" err="1" smtClean="0">
                          <a:solidFill>
                            <a:schemeClr val="accent6">
                              <a:lumMod val="75000"/>
                            </a:schemeClr>
                          </a:solidFill>
                        </a:rPr>
                        <a:t>consommation</a:t>
                      </a:r>
                      <a:r>
                        <a:rPr lang="en-GB" sz="1400" baseline="0" dirty="0" smtClean="0">
                          <a:solidFill>
                            <a:schemeClr val="accent6">
                              <a:lumMod val="75000"/>
                            </a:schemeClr>
                          </a:solidFill>
                        </a:rPr>
                        <a:t> </a:t>
                      </a:r>
                      <a:r>
                        <a:rPr lang="en-GB" sz="1400" baseline="0" dirty="0" err="1" smtClean="0">
                          <a:solidFill>
                            <a:schemeClr val="accent6">
                              <a:lumMod val="75000"/>
                            </a:schemeClr>
                          </a:solidFill>
                        </a:rPr>
                        <a:t>d'énergie</a:t>
                      </a:r>
                      <a:endParaRPr lang="en-GB" sz="1400" baseline="0" dirty="0" smtClean="0">
                        <a:solidFill>
                          <a:schemeClr val="accent6">
                            <a:lumMod val="75000"/>
                          </a:schemeClr>
                        </a:solidFill>
                      </a:endParaRPr>
                    </a:p>
                    <a:p>
                      <a:pPr>
                        <a:spcBef>
                          <a:spcPts val="400"/>
                        </a:spcBef>
                        <a:spcAft>
                          <a:spcPts val="300"/>
                        </a:spcAft>
                      </a:pPr>
                      <a:r>
                        <a:rPr lang="en-GB" sz="1400" i="1" baseline="0" dirty="0" smtClean="0">
                          <a:solidFill>
                            <a:schemeClr val="accent6">
                              <a:lumMod val="75000"/>
                            </a:schemeClr>
                          </a:solidFill>
                        </a:rPr>
                        <a:t>(</a:t>
                      </a:r>
                      <a:r>
                        <a:rPr lang="en-GB" sz="1400" i="1" baseline="0" dirty="0" err="1" smtClean="0">
                          <a:solidFill>
                            <a:schemeClr val="accent6">
                              <a:lumMod val="75000"/>
                            </a:schemeClr>
                          </a:solidFill>
                        </a:rPr>
                        <a:t>autre</a:t>
                      </a:r>
                      <a:r>
                        <a:rPr lang="en-GB" sz="1400" i="1" baseline="0" dirty="0" smtClean="0">
                          <a:solidFill>
                            <a:schemeClr val="accent6">
                              <a:lumMod val="75000"/>
                            </a:schemeClr>
                          </a:solidFill>
                        </a:rPr>
                        <a:t> solution)</a:t>
                      </a:r>
                    </a:p>
                    <a:p>
                      <a:pPr>
                        <a:spcBef>
                          <a:spcPts val="1200"/>
                        </a:spcBef>
                        <a:spcAft>
                          <a:spcPts val="300"/>
                        </a:spcAft>
                      </a:pPr>
                      <a:r>
                        <a:rPr lang="en-GB" sz="1400" i="1" dirty="0" smtClean="0">
                          <a:solidFill>
                            <a:schemeClr val="accent6">
                              <a:lumMod val="75000"/>
                            </a:schemeClr>
                          </a:solidFill>
                        </a:rPr>
                        <a:t>I.5-2 </a:t>
                      </a:r>
                      <a:r>
                        <a:rPr lang="en-GB" sz="1400" i="1" dirty="0" err="1" smtClean="0">
                          <a:solidFill>
                            <a:schemeClr val="accent6">
                              <a:lumMod val="75000"/>
                            </a:schemeClr>
                          </a:solidFill>
                        </a:rPr>
                        <a:t>Améliorer</a:t>
                      </a:r>
                      <a:r>
                        <a:rPr lang="en-GB" sz="1400" i="1" dirty="0" smtClean="0">
                          <a:solidFill>
                            <a:schemeClr val="accent6">
                              <a:lumMod val="75000"/>
                            </a:schemeClr>
                          </a:solidFill>
                        </a:rPr>
                        <a:t> </a:t>
                      </a:r>
                      <a:r>
                        <a:rPr lang="en-GB" sz="1400" i="1" dirty="0" err="1" smtClean="0">
                          <a:solidFill>
                            <a:schemeClr val="accent6">
                              <a:lumMod val="75000"/>
                            </a:schemeClr>
                          </a:solidFill>
                        </a:rPr>
                        <a:t>l'efficacité</a:t>
                      </a:r>
                      <a:r>
                        <a:rPr lang="en-GB" sz="1400" i="1" dirty="0" smtClean="0">
                          <a:solidFill>
                            <a:schemeClr val="accent6">
                              <a:lumMod val="75000"/>
                            </a:schemeClr>
                          </a:solidFill>
                        </a:rPr>
                        <a:t> des </a:t>
                      </a:r>
                      <a:r>
                        <a:rPr lang="en-GB" sz="1400" i="1" dirty="0" err="1" smtClean="0">
                          <a:solidFill>
                            <a:schemeClr val="accent6">
                              <a:lumMod val="75000"/>
                            </a:schemeClr>
                          </a:solidFill>
                        </a:rPr>
                        <a:t>politiques</a:t>
                      </a:r>
                      <a:r>
                        <a:rPr lang="en-GB" sz="1400" i="1" dirty="0" smtClean="0">
                          <a:solidFill>
                            <a:schemeClr val="accent6">
                              <a:lumMod val="75000"/>
                            </a:schemeClr>
                          </a:solidFill>
                        </a:rPr>
                        <a:t> et </a:t>
                      </a:r>
                      <a:r>
                        <a:rPr lang="en-GB" sz="1400" i="1" dirty="0" err="1" smtClean="0">
                          <a:solidFill>
                            <a:schemeClr val="accent6">
                              <a:lumMod val="75000"/>
                            </a:schemeClr>
                          </a:solidFill>
                        </a:rPr>
                        <a:t>normes</a:t>
                      </a:r>
                      <a:r>
                        <a:rPr lang="en-GB" sz="1400" i="1" dirty="0" smtClean="0">
                          <a:solidFill>
                            <a:schemeClr val="accent6">
                              <a:lumMod val="75000"/>
                            </a:schemeClr>
                          </a:solidFill>
                        </a:rPr>
                        <a:t> relatives à </a:t>
                      </a:r>
                      <a:r>
                        <a:rPr lang="en-GB" sz="1400" i="1" dirty="0" err="1" smtClean="0">
                          <a:solidFill>
                            <a:schemeClr val="accent6">
                              <a:lumMod val="75000"/>
                            </a:schemeClr>
                          </a:solidFill>
                        </a:rPr>
                        <a:t>l'environnement</a:t>
                      </a:r>
                      <a:endParaRPr lang="en-GB" sz="1400" i="1" baseline="0" dirty="0" smtClean="0">
                        <a:solidFill>
                          <a:schemeClr val="accent6">
                            <a:lumMod val="75000"/>
                          </a:schemeClr>
                        </a:solidFill>
                      </a:endParaRPr>
                    </a:p>
                    <a:p>
                      <a:pPr>
                        <a:spcBef>
                          <a:spcPts val="1200"/>
                        </a:spcBef>
                        <a:spcAft>
                          <a:spcPts val="300"/>
                        </a:spcAft>
                      </a:pPr>
                      <a:r>
                        <a:rPr lang="en-GB" sz="1400" i="1" baseline="0" dirty="0" smtClean="0">
                          <a:solidFill>
                            <a:schemeClr val="accent6">
                              <a:lumMod val="75000"/>
                            </a:schemeClr>
                          </a:solidFill>
                        </a:rPr>
                        <a:t>I.5-3 </a:t>
                      </a:r>
                      <a:r>
                        <a:rPr lang="en-GB" sz="1400" i="1" baseline="0" dirty="0" err="1" smtClean="0">
                          <a:solidFill>
                            <a:schemeClr val="accent6">
                              <a:lumMod val="75000"/>
                            </a:schemeClr>
                          </a:solidFill>
                        </a:rPr>
                        <a:t>Améliorer</a:t>
                      </a:r>
                      <a:r>
                        <a:rPr lang="en-GB" sz="1400" i="1" baseline="0" dirty="0" smtClean="0">
                          <a:solidFill>
                            <a:schemeClr val="accent6">
                              <a:lumMod val="75000"/>
                            </a:schemeClr>
                          </a:solidFill>
                        </a:rPr>
                        <a:t> les </a:t>
                      </a:r>
                      <a:r>
                        <a:rPr lang="en-GB" sz="1400" i="1" baseline="0" dirty="0" err="1" smtClean="0">
                          <a:solidFill>
                            <a:schemeClr val="accent6">
                              <a:lumMod val="75000"/>
                            </a:schemeClr>
                          </a:solidFill>
                        </a:rPr>
                        <a:t>indicateurs</a:t>
                      </a:r>
                      <a:r>
                        <a:rPr lang="en-GB" sz="1400" i="1" baseline="0" dirty="0" smtClean="0">
                          <a:solidFill>
                            <a:schemeClr val="accent6">
                              <a:lumMod val="75000"/>
                            </a:schemeClr>
                          </a:solidFill>
                        </a:rPr>
                        <a:t> </a:t>
                      </a:r>
                      <a:r>
                        <a:rPr lang="en-GB" sz="1400" i="1" baseline="0" dirty="0" err="1" smtClean="0">
                          <a:solidFill>
                            <a:schemeClr val="accent6">
                              <a:lumMod val="75000"/>
                            </a:schemeClr>
                          </a:solidFill>
                        </a:rPr>
                        <a:t>fondamentaux</a:t>
                      </a:r>
                      <a:r>
                        <a:rPr lang="en-GB" sz="1400" i="1" baseline="0" dirty="0" smtClean="0">
                          <a:solidFill>
                            <a:schemeClr val="accent6">
                              <a:lumMod val="75000"/>
                            </a:schemeClr>
                          </a:solidFill>
                        </a:rPr>
                        <a:t> de performance </a:t>
                      </a:r>
                      <a:r>
                        <a:rPr lang="en-GB" sz="1400" i="1" baseline="0" dirty="0" err="1" smtClean="0">
                          <a:solidFill>
                            <a:schemeClr val="accent6">
                              <a:lumMod val="75000"/>
                            </a:schemeClr>
                          </a:solidFill>
                        </a:rPr>
                        <a:t>relatifs</a:t>
                      </a:r>
                      <a:r>
                        <a:rPr lang="en-GB" sz="1400" i="1" baseline="0" dirty="0" smtClean="0">
                          <a:solidFill>
                            <a:schemeClr val="accent6">
                              <a:lumMod val="75000"/>
                            </a:schemeClr>
                          </a:solidFill>
                        </a:rPr>
                        <a:t> aux </a:t>
                      </a:r>
                      <a:r>
                        <a:rPr lang="en-GB" sz="1400" i="1" baseline="0" dirty="0" err="1" smtClean="0">
                          <a:solidFill>
                            <a:schemeClr val="accent6">
                              <a:lumMod val="75000"/>
                            </a:schemeClr>
                          </a:solidFill>
                        </a:rPr>
                        <a:t>villes</a:t>
                      </a:r>
                      <a:r>
                        <a:rPr lang="en-GB" sz="1400" i="1" baseline="0" dirty="0" smtClean="0">
                          <a:solidFill>
                            <a:schemeClr val="accent6">
                              <a:lumMod val="75000"/>
                            </a:schemeClr>
                          </a:solidFill>
                        </a:rPr>
                        <a:t> </a:t>
                      </a:r>
                      <a:r>
                        <a:rPr lang="en-GB" sz="1400" i="1" baseline="0" dirty="0" err="1" smtClean="0">
                          <a:solidFill>
                            <a:schemeClr val="accent6">
                              <a:lumMod val="75000"/>
                            </a:schemeClr>
                          </a:solidFill>
                        </a:rPr>
                        <a:t>intelligentes</a:t>
                      </a:r>
                      <a:r>
                        <a:rPr lang="en-GB" sz="1400" i="1" baseline="0" dirty="0" smtClean="0">
                          <a:solidFill>
                            <a:schemeClr val="accent6">
                              <a:lumMod val="75000"/>
                            </a:schemeClr>
                          </a:solidFill>
                        </a:rPr>
                        <a:t> et durables</a:t>
                      </a:r>
                    </a:p>
                  </a:txBody>
                  <a:tcPr marL="33854" marR="33854" marT="0" marB="0"/>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1400" i="1" dirty="0" smtClean="0">
                          <a:solidFill>
                            <a:schemeClr val="tx1"/>
                          </a:solidFill>
                        </a:rPr>
                        <a:t>(Propositions de travail)</a:t>
                      </a:r>
                    </a:p>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GB" sz="1400" kern="1200" baseline="0" dirty="0" smtClean="0">
                          <a:solidFill>
                            <a:schemeClr val="accent6">
                              <a:lumMod val="75000"/>
                            </a:schemeClr>
                          </a:solidFill>
                          <a:latin typeface="+mn-lt"/>
                          <a:ea typeface="+mn-ea"/>
                          <a:cs typeface="+mn-cs"/>
                        </a:rPr>
                        <a:t>I.5-1 </a:t>
                      </a:r>
                      <a:r>
                        <a:rPr kumimoji="0" lang="en-GB" sz="1400" kern="1200" baseline="0" dirty="0" err="1" smtClean="0">
                          <a:solidFill>
                            <a:schemeClr val="accent6">
                              <a:lumMod val="75000"/>
                            </a:schemeClr>
                          </a:solidFill>
                          <a:latin typeface="+mn-lt"/>
                          <a:ea typeface="+mn-ea"/>
                          <a:cs typeface="+mn-cs"/>
                        </a:rPr>
                        <a:t>Sécurité</a:t>
                      </a:r>
                      <a:r>
                        <a:rPr kumimoji="0" lang="en-GB" sz="1400" kern="1200" baseline="0" dirty="0" smtClean="0">
                          <a:solidFill>
                            <a:schemeClr val="accent6">
                              <a:lumMod val="75000"/>
                            </a:schemeClr>
                          </a:solidFill>
                          <a:latin typeface="+mn-lt"/>
                          <a:ea typeface="+mn-ea"/>
                          <a:cs typeface="+mn-cs"/>
                        </a:rPr>
                        <a:t> et </a:t>
                      </a:r>
                      <a:r>
                        <a:rPr kumimoji="0" lang="en-GB" sz="1400" kern="1200" baseline="0" dirty="0" err="1" smtClean="0">
                          <a:solidFill>
                            <a:schemeClr val="accent6">
                              <a:lumMod val="75000"/>
                            </a:schemeClr>
                          </a:solidFill>
                          <a:latin typeface="+mn-lt"/>
                          <a:ea typeface="+mn-ea"/>
                          <a:cs typeface="+mn-cs"/>
                        </a:rPr>
                        <a:t>et</a:t>
                      </a:r>
                      <a:r>
                        <a:rPr kumimoji="0" lang="en-GB" sz="1400" kern="1200" baseline="0" dirty="0" smtClean="0">
                          <a:solidFill>
                            <a:schemeClr val="accent6">
                              <a:lumMod val="75000"/>
                            </a:schemeClr>
                          </a:solidFill>
                          <a:latin typeface="+mn-lt"/>
                          <a:ea typeface="+mn-ea"/>
                          <a:cs typeface="+mn-cs"/>
                        </a:rPr>
                        <a:t> performance </a:t>
                      </a:r>
                      <a:r>
                        <a:rPr kumimoji="0" lang="en-GB" sz="1400" kern="1200" baseline="0" dirty="0" err="1" smtClean="0">
                          <a:solidFill>
                            <a:schemeClr val="accent6">
                              <a:lumMod val="75000"/>
                            </a:schemeClr>
                          </a:solidFill>
                          <a:latin typeface="+mn-lt"/>
                          <a:ea typeface="+mn-ea"/>
                          <a:cs typeface="+mn-cs"/>
                        </a:rPr>
                        <a:t>environnementale</a:t>
                      </a:r>
                      <a:r>
                        <a:rPr kumimoji="0" lang="en-GB" sz="1400" kern="1200" baseline="0" dirty="0" smtClean="0">
                          <a:solidFill>
                            <a:schemeClr val="accent6">
                              <a:lumMod val="75000"/>
                            </a:schemeClr>
                          </a:solidFill>
                          <a:latin typeface="+mn-lt"/>
                          <a:ea typeface="+mn-ea"/>
                          <a:cs typeface="+mn-cs"/>
                        </a:rPr>
                        <a:t> des </a:t>
                      </a:r>
                      <a:r>
                        <a:rPr kumimoji="0" lang="en-GB" sz="1400" kern="1200" baseline="0" dirty="0" err="1" smtClean="0">
                          <a:solidFill>
                            <a:schemeClr val="accent6">
                              <a:lumMod val="75000"/>
                            </a:schemeClr>
                          </a:solidFill>
                          <a:latin typeface="+mn-lt"/>
                          <a:ea typeface="+mn-ea"/>
                          <a:cs typeface="+mn-cs"/>
                        </a:rPr>
                        <a:t>équipements</a:t>
                      </a:r>
                      <a:r>
                        <a:rPr kumimoji="0" lang="en-GB" sz="1400" kern="1200" baseline="0" dirty="0" smtClean="0">
                          <a:solidFill>
                            <a:schemeClr val="accent6">
                              <a:lumMod val="75000"/>
                            </a:schemeClr>
                          </a:solidFill>
                          <a:latin typeface="+mn-lt"/>
                          <a:ea typeface="+mn-ea"/>
                          <a:cs typeface="+mn-cs"/>
                        </a:rPr>
                        <a:t> et des installations TIC (</a:t>
                      </a:r>
                      <a:r>
                        <a:rPr kumimoji="0" lang="en-GB" sz="1400" kern="1200" baseline="0" dirty="0" err="1" smtClean="0">
                          <a:solidFill>
                            <a:schemeClr val="accent6">
                              <a:lumMod val="75000"/>
                            </a:schemeClr>
                          </a:solidFill>
                          <a:latin typeface="+mn-lt"/>
                          <a:ea typeface="+mn-ea"/>
                          <a:cs typeface="+mn-cs"/>
                        </a:rPr>
                        <a:t>gestion</a:t>
                      </a:r>
                      <a:r>
                        <a:rPr kumimoji="0" lang="en-GB" sz="1400" kern="1200" baseline="0" dirty="0" smtClean="0">
                          <a:solidFill>
                            <a:schemeClr val="accent6">
                              <a:lumMod val="75000"/>
                            </a:schemeClr>
                          </a:solidFill>
                          <a:latin typeface="+mn-lt"/>
                          <a:ea typeface="+mn-ea"/>
                          <a:cs typeface="+mn-cs"/>
                        </a:rPr>
                        <a:t> des </a:t>
                      </a:r>
                      <a:r>
                        <a:rPr kumimoji="0" lang="en-GB" sz="1400" kern="1200" baseline="0" dirty="0" err="1" smtClean="0">
                          <a:solidFill>
                            <a:schemeClr val="accent6">
                              <a:lumMod val="75000"/>
                            </a:schemeClr>
                          </a:solidFill>
                          <a:latin typeface="+mn-lt"/>
                          <a:ea typeface="+mn-ea"/>
                          <a:cs typeface="+mn-cs"/>
                        </a:rPr>
                        <a:t>déchets</a:t>
                      </a:r>
                      <a:r>
                        <a:rPr kumimoji="0" lang="en-GB" sz="1400" kern="1200" baseline="0" dirty="0" smtClean="0">
                          <a:solidFill>
                            <a:schemeClr val="accent6">
                              <a:lumMod val="75000"/>
                            </a:schemeClr>
                          </a:solidFill>
                          <a:latin typeface="+mn-lt"/>
                          <a:ea typeface="+mn-ea"/>
                          <a:cs typeface="+mn-cs"/>
                        </a:rPr>
                        <a:t> </a:t>
                      </a:r>
                      <a:r>
                        <a:rPr kumimoji="0" lang="en-GB" sz="1400" kern="1200" baseline="0" dirty="0" err="1" smtClean="0">
                          <a:solidFill>
                            <a:schemeClr val="accent6">
                              <a:lumMod val="75000"/>
                            </a:schemeClr>
                          </a:solidFill>
                          <a:latin typeface="+mn-lt"/>
                          <a:ea typeface="+mn-ea"/>
                          <a:cs typeface="+mn-cs"/>
                        </a:rPr>
                        <a:t>d'équipements</a:t>
                      </a:r>
                      <a:r>
                        <a:rPr kumimoji="0" lang="en-GB" sz="1400" kern="1200" baseline="0" dirty="0" smtClean="0">
                          <a:solidFill>
                            <a:schemeClr val="accent6">
                              <a:lumMod val="75000"/>
                            </a:schemeClr>
                          </a:solidFill>
                          <a:latin typeface="+mn-lt"/>
                          <a:ea typeface="+mn-ea"/>
                          <a:cs typeface="+mn-cs"/>
                        </a:rPr>
                        <a:t> </a:t>
                      </a:r>
                      <a:r>
                        <a:rPr kumimoji="0" lang="en-GB" sz="1400" kern="1200" baseline="0" dirty="0" err="1" smtClean="0">
                          <a:solidFill>
                            <a:schemeClr val="accent6">
                              <a:lumMod val="75000"/>
                            </a:schemeClr>
                          </a:solidFill>
                          <a:latin typeface="+mn-lt"/>
                          <a:ea typeface="+mn-ea"/>
                          <a:cs typeface="+mn-cs"/>
                        </a:rPr>
                        <a:t>électriques</a:t>
                      </a:r>
                      <a:r>
                        <a:rPr kumimoji="0" lang="en-GB" sz="1400" kern="1200" baseline="0" dirty="0" smtClean="0">
                          <a:solidFill>
                            <a:schemeClr val="accent6">
                              <a:lumMod val="75000"/>
                            </a:schemeClr>
                          </a:solidFill>
                          <a:latin typeface="+mn-lt"/>
                          <a:ea typeface="+mn-ea"/>
                          <a:cs typeface="+mn-cs"/>
                        </a:rPr>
                        <a:t> et </a:t>
                      </a:r>
                      <a:r>
                        <a:rPr kumimoji="0" lang="en-GB" sz="1400" kern="1200" baseline="0" dirty="0" err="1" smtClean="0">
                          <a:solidFill>
                            <a:schemeClr val="accent6">
                              <a:lumMod val="75000"/>
                            </a:schemeClr>
                          </a:solidFill>
                          <a:latin typeface="+mn-lt"/>
                          <a:ea typeface="+mn-ea"/>
                          <a:cs typeface="+mn-cs"/>
                        </a:rPr>
                        <a:t>électroniques</a:t>
                      </a:r>
                      <a:r>
                        <a:rPr kumimoji="0" lang="en-GB" sz="1400" kern="1200" baseline="0" dirty="0" smtClean="0">
                          <a:solidFill>
                            <a:schemeClr val="accent6">
                              <a:lumMod val="75000"/>
                            </a:schemeClr>
                          </a:solidFill>
                          <a:latin typeface="+mn-lt"/>
                          <a:ea typeface="+mn-ea"/>
                          <a:cs typeface="+mn-cs"/>
                        </a:rPr>
                        <a:t>)</a:t>
                      </a:r>
                      <a:endParaRPr kumimoji="0" lang="en-GB" sz="1400" kern="1200" dirty="0" smtClean="0">
                        <a:solidFill>
                          <a:schemeClr val="accent6">
                            <a:lumMod val="75000"/>
                          </a:schemeClr>
                        </a:solidFill>
                        <a:latin typeface="+mn-lt"/>
                        <a:ea typeface="+mn-ea"/>
                        <a:cs typeface="+mn-cs"/>
                      </a:endParaRPr>
                    </a:p>
                    <a:p>
                      <a:pPr marL="0" marR="0" lvl="0" indent="0" algn="l" defTabSz="914400" rtl="0" eaLnBrk="1" fontAlgn="auto" latinLnBrk="0" hangingPunct="1">
                        <a:lnSpc>
                          <a:spcPct val="100000"/>
                        </a:lnSpc>
                        <a:spcBef>
                          <a:spcPts val="1800"/>
                        </a:spcBef>
                        <a:spcAft>
                          <a:spcPts val="300"/>
                        </a:spcAft>
                        <a:buClrTx/>
                        <a:buSzTx/>
                        <a:buFontTx/>
                        <a:buNone/>
                        <a:tabLst/>
                        <a:defRPr/>
                      </a:pPr>
                      <a:r>
                        <a:rPr kumimoji="0" lang="en-GB" sz="1400" kern="1200" dirty="0" smtClean="0">
                          <a:solidFill>
                            <a:schemeClr val="accent6">
                              <a:lumMod val="75000"/>
                            </a:schemeClr>
                          </a:solidFill>
                          <a:latin typeface="+mn-lt"/>
                          <a:ea typeface="+mn-ea"/>
                          <a:cs typeface="+mn-cs"/>
                        </a:rPr>
                        <a:t>I.5-2 </a:t>
                      </a:r>
                      <a:r>
                        <a:rPr kumimoji="0" lang="en-GB" sz="1400" kern="1200" dirty="0" err="1" smtClean="0">
                          <a:solidFill>
                            <a:schemeClr val="accent6">
                              <a:lumMod val="75000"/>
                            </a:schemeClr>
                          </a:solidFill>
                          <a:latin typeface="+mn-lt"/>
                          <a:ea typeface="+mn-ea"/>
                          <a:cs typeface="+mn-cs"/>
                        </a:rPr>
                        <a:t>Politiques</a:t>
                      </a:r>
                      <a:r>
                        <a:rPr kumimoji="0" lang="en-GB" sz="1400" kern="1200" dirty="0" smtClean="0">
                          <a:solidFill>
                            <a:schemeClr val="accent6">
                              <a:lumMod val="75000"/>
                            </a:schemeClr>
                          </a:solidFill>
                          <a:latin typeface="+mn-lt"/>
                          <a:ea typeface="+mn-ea"/>
                          <a:cs typeface="+mn-cs"/>
                        </a:rPr>
                        <a:t> et </a:t>
                      </a:r>
                      <a:r>
                        <a:rPr kumimoji="0" lang="en-GB" sz="1400" kern="1200" dirty="0" err="1" smtClean="0">
                          <a:solidFill>
                            <a:schemeClr val="accent6">
                              <a:lumMod val="75000"/>
                            </a:schemeClr>
                          </a:solidFill>
                          <a:latin typeface="+mn-lt"/>
                          <a:ea typeface="+mn-ea"/>
                          <a:cs typeface="+mn-cs"/>
                        </a:rPr>
                        <a:t>normes</a:t>
                      </a:r>
                      <a:r>
                        <a:rPr kumimoji="0" lang="en-GB" sz="1400" kern="1200" dirty="0" smtClean="0">
                          <a:solidFill>
                            <a:schemeClr val="accent6">
                              <a:lumMod val="75000"/>
                            </a:schemeClr>
                          </a:solidFill>
                          <a:latin typeface="+mn-lt"/>
                          <a:ea typeface="+mn-ea"/>
                          <a:cs typeface="+mn-cs"/>
                        </a:rPr>
                        <a:t> en </a:t>
                      </a:r>
                      <a:r>
                        <a:rPr kumimoji="0" lang="en-GB" sz="1400" kern="1200" dirty="0" err="1" smtClean="0">
                          <a:solidFill>
                            <a:schemeClr val="accent6">
                              <a:lumMod val="75000"/>
                            </a:schemeClr>
                          </a:solidFill>
                          <a:latin typeface="+mn-lt"/>
                          <a:ea typeface="+mn-ea"/>
                          <a:cs typeface="+mn-cs"/>
                        </a:rPr>
                        <a:t>matière</a:t>
                      </a:r>
                      <a:r>
                        <a:rPr kumimoji="0" lang="en-GB" sz="1400" kern="1200" dirty="0" smtClean="0">
                          <a:solidFill>
                            <a:schemeClr val="accent6">
                              <a:lumMod val="75000"/>
                            </a:schemeClr>
                          </a:solidFill>
                          <a:latin typeface="+mn-lt"/>
                          <a:ea typeface="+mn-ea"/>
                          <a:cs typeface="+mn-cs"/>
                        </a:rPr>
                        <a:t> </a:t>
                      </a:r>
                      <a:r>
                        <a:rPr kumimoji="0" lang="en-GB" sz="1400" kern="1200" dirty="0" err="1" smtClean="0">
                          <a:solidFill>
                            <a:schemeClr val="accent6">
                              <a:lumMod val="75000"/>
                            </a:schemeClr>
                          </a:solidFill>
                          <a:latin typeface="+mn-lt"/>
                          <a:ea typeface="+mn-ea"/>
                          <a:cs typeface="+mn-cs"/>
                        </a:rPr>
                        <a:t>d'efficacité</a:t>
                      </a:r>
                      <a:r>
                        <a:rPr kumimoji="0" lang="en-GB" sz="1400" kern="1200" dirty="0" smtClean="0">
                          <a:solidFill>
                            <a:schemeClr val="accent6">
                              <a:lumMod val="75000"/>
                            </a:schemeClr>
                          </a:solidFill>
                          <a:latin typeface="+mn-lt"/>
                          <a:ea typeface="+mn-ea"/>
                          <a:cs typeface="+mn-cs"/>
                        </a:rPr>
                        <a:t> </a:t>
                      </a:r>
                      <a:r>
                        <a:rPr kumimoji="0" lang="en-GB" sz="1400" kern="1200" dirty="0" err="1" smtClean="0">
                          <a:solidFill>
                            <a:schemeClr val="accent6">
                              <a:lumMod val="75000"/>
                            </a:schemeClr>
                          </a:solidFill>
                          <a:latin typeface="+mn-lt"/>
                          <a:ea typeface="+mn-ea"/>
                          <a:cs typeface="+mn-cs"/>
                        </a:rPr>
                        <a:t>énergétique</a:t>
                      </a:r>
                      <a:endParaRPr kumimoji="0" lang="en-GB" sz="1400" kern="1200" dirty="0" smtClean="0">
                        <a:solidFill>
                          <a:schemeClr val="accent6">
                            <a:lumMod val="75000"/>
                          </a:schemeClr>
                        </a:solidFill>
                        <a:latin typeface="+mn-lt"/>
                        <a:ea typeface="+mn-ea"/>
                        <a:cs typeface="+mn-cs"/>
                      </a:endParaRPr>
                    </a:p>
                    <a:p>
                      <a:pPr>
                        <a:spcBef>
                          <a:spcPts val="1200"/>
                        </a:spcBef>
                        <a:spcAft>
                          <a:spcPts val="300"/>
                        </a:spcAft>
                      </a:pPr>
                      <a:r>
                        <a:rPr kumimoji="0" lang="en-GB" sz="1400" kern="1200" dirty="0" smtClean="0">
                          <a:solidFill>
                            <a:schemeClr val="accent6">
                              <a:lumMod val="75000"/>
                            </a:schemeClr>
                          </a:solidFill>
                          <a:latin typeface="+mn-lt"/>
                          <a:ea typeface="+mn-ea"/>
                          <a:cs typeface="+mn-cs"/>
                        </a:rPr>
                        <a:t>I.5-3 Plate-</a:t>
                      </a:r>
                      <a:r>
                        <a:rPr kumimoji="0" lang="en-GB" sz="1400" kern="1200" dirty="0" err="1" smtClean="0">
                          <a:solidFill>
                            <a:schemeClr val="accent6">
                              <a:lumMod val="75000"/>
                            </a:schemeClr>
                          </a:solidFill>
                          <a:latin typeface="+mn-lt"/>
                          <a:ea typeface="+mn-ea"/>
                          <a:cs typeface="+mn-cs"/>
                        </a:rPr>
                        <a:t>forme</a:t>
                      </a:r>
                      <a:r>
                        <a:rPr kumimoji="0" lang="en-GB" sz="1400" kern="1200" dirty="0" smtClean="0">
                          <a:solidFill>
                            <a:schemeClr val="accent6">
                              <a:lumMod val="75000"/>
                            </a:schemeClr>
                          </a:solidFill>
                          <a:latin typeface="+mn-lt"/>
                          <a:ea typeface="+mn-ea"/>
                          <a:cs typeface="+mn-cs"/>
                        </a:rPr>
                        <a:t> </a:t>
                      </a:r>
                      <a:r>
                        <a:rPr kumimoji="0" lang="en-GB" sz="1400" kern="1200" dirty="0" err="1" smtClean="0">
                          <a:solidFill>
                            <a:schemeClr val="accent6">
                              <a:lumMod val="75000"/>
                            </a:schemeClr>
                          </a:solidFill>
                          <a:latin typeface="+mn-lt"/>
                          <a:ea typeface="+mn-ea"/>
                          <a:cs typeface="+mn-cs"/>
                        </a:rPr>
                        <a:t>mondiale</a:t>
                      </a:r>
                      <a:r>
                        <a:rPr kumimoji="0" lang="en-GB" sz="1400" kern="1200" dirty="0" smtClean="0">
                          <a:solidFill>
                            <a:schemeClr val="accent6">
                              <a:lumMod val="75000"/>
                            </a:schemeClr>
                          </a:solidFill>
                          <a:latin typeface="+mn-lt"/>
                          <a:ea typeface="+mn-ea"/>
                          <a:cs typeface="+mn-cs"/>
                        </a:rPr>
                        <a:t> pour les </a:t>
                      </a:r>
                      <a:r>
                        <a:rPr kumimoji="0" lang="en-GB" sz="1400" kern="1200" dirty="0" err="1" smtClean="0">
                          <a:solidFill>
                            <a:schemeClr val="accent6">
                              <a:lumMod val="75000"/>
                            </a:schemeClr>
                          </a:solidFill>
                          <a:latin typeface="+mn-lt"/>
                          <a:ea typeface="+mn-ea"/>
                          <a:cs typeface="+mn-cs"/>
                        </a:rPr>
                        <a:t>villes</a:t>
                      </a:r>
                      <a:r>
                        <a:rPr kumimoji="0" lang="en-GB" sz="1400" kern="1200" dirty="0" smtClean="0">
                          <a:solidFill>
                            <a:schemeClr val="accent6">
                              <a:lumMod val="75000"/>
                            </a:schemeClr>
                          </a:solidFill>
                          <a:latin typeface="+mn-lt"/>
                          <a:ea typeface="+mn-ea"/>
                          <a:cs typeface="+mn-cs"/>
                        </a:rPr>
                        <a:t> </a:t>
                      </a:r>
                      <a:r>
                        <a:rPr kumimoji="0" lang="en-GB" sz="1400" kern="1200" dirty="0" err="1" smtClean="0">
                          <a:solidFill>
                            <a:schemeClr val="accent6">
                              <a:lumMod val="75000"/>
                            </a:schemeClr>
                          </a:solidFill>
                          <a:latin typeface="+mn-lt"/>
                          <a:ea typeface="+mn-ea"/>
                          <a:cs typeface="+mn-cs"/>
                        </a:rPr>
                        <a:t>intelligentes</a:t>
                      </a:r>
                      <a:r>
                        <a:rPr kumimoji="0" lang="en-GB" sz="1400" kern="1200" dirty="0" smtClean="0">
                          <a:solidFill>
                            <a:schemeClr val="accent6">
                              <a:lumMod val="75000"/>
                            </a:schemeClr>
                          </a:solidFill>
                          <a:latin typeface="+mn-lt"/>
                          <a:ea typeface="+mn-ea"/>
                          <a:cs typeface="+mn-cs"/>
                        </a:rPr>
                        <a:t> et durables</a:t>
                      </a:r>
                    </a:p>
                  </a:txBody>
                  <a:tcPr marL="33854" marR="33854" marT="0" marB="0"/>
                </a:tc>
              </a:tr>
            </a:tbl>
          </a:graphicData>
        </a:graphic>
      </p:graphicFrame>
      <p:grpSp>
        <p:nvGrpSpPr>
          <p:cNvPr id="6" name="Group 5"/>
          <p:cNvGrpSpPr/>
          <p:nvPr/>
        </p:nvGrpSpPr>
        <p:grpSpPr>
          <a:xfrm>
            <a:off x="6336416" y="5661248"/>
            <a:ext cx="2650894" cy="738664"/>
            <a:chOff x="7706701" y="5877272"/>
            <a:chExt cx="2650894" cy="738664"/>
          </a:xfrm>
        </p:grpSpPr>
        <p:sp>
          <p:nvSpPr>
            <p:cNvPr id="7" name="TextBox 6"/>
            <p:cNvSpPr txBox="1"/>
            <p:nvPr/>
          </p:nvSpPr>
          <p:spPr>
            <a:xfrm>
              <a:off x="7796701" y="5877272"/>
              <a:ext cx="2560894" cy="738664"/>
            </a:xfrm>
            <a:prstGeom prst="rect">
              <a:avLst/>
            </a:prstGeom>
            <a:noFill/>
          </p:spPr>
          <p:txBody>
            <a:bodyPr wrap="none" rtlCol="0">
              <a:spAutoFit/>
            </a:bodyPr>
            <a:lstStyle/>
            <a:p>
              <a:r>
                <a:rPr lang="en-US" sz="1400" dirty="0" err="1" smtClean="0"/>
                <a:t>Existant</a:t>
              </a:r>
              <a:r>
                <a:rPr lang="en-US" sz="1400" dirty="0" smtClean="0"/>
                <a:t> (</a:t>
              </a:r>
              <a:r>
                <a:rPr lang="en-US" sz="1400" dirty="0" err="1" smtClean="0"/>
                <a:t>dans</a:t>
              </a:r>
              <a:r>
                <a:rPr lang="en-US" sz="1400" dirty="0" smtClean="0"/>
                <a:t> le PS 2016-2019)</a:t>
              </a:r>
            </a:p>
            <a:p>
              <a:r>
                <a:rPr lang="en-US" sz="1400" dirty="0" err="1" smtClean="0">
                  <a:solidFill>
                    <a:srgbClr val="C00000"/>
                  </a:solidFill>
                </a:rPr>
                <a:t>Modifié</a:t>
              </a:r>
              <a:endParaRPr lang="en-US" sz="1400" dirty="0" smtClean="0">
                <a:solidFill>
                  <a:srgbClr val="C00000"/>
                </a:solidFill>
              </a:endParaRPr>
            </a:p>
            <a:p>
              <a:r>
                <a:rPr lang="en-US" sz="1400" dirty="0" smtClean="0">
                  <a:solidFill>
                    <a:schemeClr val="accent6">
                      <a:lumMod val="75000"/>
                    </a:schemeClr>
                  </a:solidFill>
                </a:rPr>
                <a:t>Nouveau</a:t>
              </a:r>
            </a:p>
          </p:txBody>
        </p:sp>
        <p:sp>
          <p:nvSpPr>
            <p:cNvPr id="8" name="Rectangle 7"/>
            <p:cNvSpPr/>
            <p:nvPr/>
          </p:nvSpPr>
          <p:spPr>
            <a:xfrm>
              <a:off x="7706701" y="5980938"/>
              <a:ext cx="108000" cy="1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06701" y="6192604"/>
              <a:ext cx="108000" cy="10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706701" y="6403170"/>
              <a:ext cx="108000" cy="10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841687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16632"/>
            <a:ext cx="7703768" cy="990600"/>
          </a:xfrm>
        </p:spPr>
        <p:txBody>
          <a:bodyPr>
            <a:normAutofit/>
          </a:bodyPr>
          <a:lstStyle/>
          <a:p>
            <a:r>
              <a:rPr lang="en-US" sz="3200" dirty="0" err="1" smtClean="0"/>
              <a:t>Objectifs</a:t>
            </a:r>
            <a:r>
              <a:rPr lang="en-US" sz="3200" dirty="0" smtClean="0"/>
              <a:t> des </a:t>
            </a:r>
            <a:r>
              <a:rPr lang="en-US" sz="3200" dirty="0" err="1" smtClean="0"/>
              <a:t>Secteurs</a:t>
            </a:r>
            <a:r>
              <a:rPr lang="en-US" sz="3200" dirty="0" smtClean="0"/>
              <a:t>/</a:t>
            </a:r>
            <a:r>
              <a:rPr lang="en-US" sz="3200" dirty="0" err="1" smtClean="0"/>
              <a:t>travaux</a:t>
            </a:r>
            <a:r>
              <a:rPr lang="en-US" sz="3200" dirty="0" smtClean="0"/>
              <a:t> des </a:t>
            </a:r>
            <a:r>
              <a:rPr lang="en-US" sz="3200" dirty="0" err="1"/>
              <a:t>B</a:t>
            </a:r>
            <a:r>
              <a:rPr lang="en-US" sz="3200" dirty="0" err="1" smtClean="0"/>
              <a:t>ureaux</a:t>
            </a:r>
            <a:r>
              <a:rPr lang="en-US" sz="3200" dirty="0" smtClean="0"/>
              <a:t> </a:t>
            </a:r>
            <a:endParaRPr lang="en-US" sz="3200" dirty="0"/>
          </a:p>
        </p:txBody>
      </p:sp>
      <p:sp>
        <p:nvSpPr>
          <p:cNvPr id="3" name="Slide Number Placeholder 2"/>
          <p:cNvSpPr>
            <a:spLocks noGrp="1"/>
          </p:cNvSpPr>
          <p:nvPr>
            <p:ph type="sldNum" sz="quarter" idx="12"/>
          </p:nvPr>
        </p:nvSpPr>
        <p:spPr/>
        <p:txBody>
          <a:bodyPr>
            <a:normAutofit fontScale="85000" lnSpcReduction="20000"/>
          </a:bodyPr>
          <a:lstStyle/>
          <a:p>
            <a:fld id="{DDD2957A-38BF-4766-88FD-46AF2F4ED65D}" type="slidenum">
              <a:rPr lang="en-US" smtClean="0"/>
              <a:t>65</a:t>
            </a:fld>
            <a:endParaRPr lang="en-US" dirty="0"/>
          </a:p>
        </p:txBody>
      </p:sp>
      <p:sp>
        <p:nvSpPr>
          <p:cNvPr id="4" name="Content Placeholder 3"/>
          <p:cNvSpPr>
            <a:spLocks noGrp="1"/>
          </p:cNvSpPr>
          <p:nvPr>
            <p:ph sz="quarter" idx="1"/>
          </p:nvPr>
        </p:nvSpPr>
        <p:spPr/>
        <p:txBody>
          <a:bodyPr>
            <a:normAutofit fontScale="92500"/>
          </a:bodyPr>
          <a:lstStyle/>
          <a:p>
            <a:r>
              <a:rPr lang="en-US" dirty="0" err="1" smtClean="0"/>
              <a:t>Une</a:t>
            </a:r>
            <a:r>
              <a:rPr lang="en-US" dirty="0" smtClean="0"/>
              <a:t> suggestion a </a:t>
            </a:r>
            <a:r>
              <a:rPr lang="en-US" dirty="0" err="1" smtClean="0"/>
              <a:t>été</a:t>
            </a:r>
            <a:r>
              <a:rPr lang="en-US" dirty="0" smtClean="0"/>
              <a:t> </a:t>
            </a:r>
            <a:r>
              <a:rPr lang="en-US" dirty="0" err="1" smtClean="0"/>
              <a:t>examinée</a:t>
            </a:r>
            <a:r>
              <a:rPr lang="en-US" dirty="0" smtClean="0"/>
              <a:t> à la </a:t>
            </a:r>
            <a:r>
              <a:rPr lang="en-US" dirty="0" err="1" smtClean="0"/>
              <a:t>réunion</a:t>
            </a:r>
            <a:r>
              <a:rPr lang="en-US" dirty="0" smtClean="0"/>
              <a:t> du </a:t>
            </a:r>
            <a:r>
              <a:rPr lang="en-US" dirty="0" err="1" smtClean="0"/>
              <a:t>Groupe</a:t>
            </a:r>
            <a:r>
              <a:rPr lang="en-US" dirty="0" smtClean="0"/>
              <a:t> </a:t>
            </a:r>
            <a:br>
              <a:rPr lang="en-US" dirty="0" smtClean="0"/>
            </a:br>
            <a:r>
              <a:rPr lang="en-US" dirty="0" smtClean="0"/>
              <a:t>GTC-SFP </a:t>
            </a:r>
            <a:r>
              <a:rPr lang="en-US" dirty="0" err="1" smtClean="0"/>
              <a:t>visant</a:t>
            </a:r>
            <a:r>
              <a:rPr lang="en-US" dirty="0" smtClean="0"/>
              <a:t> à </a:t>
            </a:r>
            <a:r>
              <a:rPr lang="en-US" dirty="0" err="1" smtClean="0"/>
              <a:t>dissocier</a:t>
            </a:r>
            <a:r>
              <a:rPr lang="en-US" dirty="0" smtClean="0"/>
              <a:t> les </a:t>
            </a:r>
            <a:r>
              <a:rPr lang="en-US" b="1" dirty="0" err="1" smtClean="0"/>
              <a:t>Objectifs</a:t>
            </a:r>
            <a:r>
              <a:rPr lang="en-US" b="1" dirty="0" smtClean="0"/>
              <a:t> des </a:t>
            </a:r>
            <a:r>
              <a:rPr lang="en-US" b="1" dirty="0" err="1" smtClean="0"/>
              <a:t>Secteurs</a:t>
            </a:r>
            <a:r>
              <a:rPr lang="en-US" b="1" dirty="0" smtClean="0"/>
              <a:t> des </a:t>
            </a:r>
            <a:r>
              <a:rPr lang="en-US" b="1" dirty="0" err="1" smtClean="0"/>
              <a:t>Objectifs</a:t>
            </a:r>
            <a:r>
              <a:rPr lang="en-US" b="1" dirty="0" smtClean="0"/>
              <a:t> (</a:t>
            </a:r>
            <a:r>
              <a:rPr lang="en-US" b="1" dirty="0" err="1" smtClean="0"/>
              <a:t>catalyseurs</a:t>
            </a:r>
            <a:r>
              <a:rPr lang="en-US" b="1" dirty="0" smtClean="0"/>
              <a:t>) des </a:t>
            </a:r>
            <a:r>
              <a:rPr lang="en-US" b="1" dirty="0" err="1" smtClean="0"/>
              <a:t>Bureaux</a:t>
            </a:r>
            <a:endParaRPr lang="en-US" b="1" dirty="0" smtClean="0"/>
          </a:p>
          <a:p>
            <a:pPr marL="0" indent="0">
              <a:spcBef>
                <a:spcPts val="7200"/>
              </a:spcBef>
              <a:buNone/>
            </a:pPr>
            <a:r>
              <a:rPr lang="en-US" sz="2000" dirty="0" smtClean="0">
                <a:sym typeface="Wingdings" panose="05000000000000000000" pitchFamily="2" charset="2"/>
              </a:rPr>
              <a:t> </a:t>
            </a:r>
            <a:r>
              <a:rPr lang="en-US" sz="2200" dirty="0" smtClean="0">
                <a:sym typeface="Wingdings" panose="05000000000000000000" pitchFamily="2" charset="2"/>
              </a:rPr>
              <a:t>Proposition </a:t>
            </a:r>
            <a:r>
              <a:rPr lang="en-US" sz="2200" dirty="0" err="1" smtClean="0">
                <a:sym typeface="Wingdings" panose="05000000000000000000" pitchFamily="2" charset="2"/>
              </a:rPr>
              <a:t>connexe</a:t>
            </a:r>
            <a:r>
              <a:rPr lang="en-US" sz="2200" dirty="0" smtClean="0"/>
              <a:t>:</a:t>
            </a:r>
          </a:p>
          <a:p>
            <a:r>
              <a:rPr lang="en-US" dirty="0" err="1" smtClean="0"/>
              <a:t>Utiliser</a:t>
            </a:r>
            <a:r>
              <a:rPr lang="en-US" dirty="0" smtClean="0"/>
              <a:t> le concept de </a:t>
            </a:r>
            <a:r>
              <a:rPr lang="en-GB" dirty="0"/>
              <a:t>"</a:t>
            </a:r>
            <a:r>
              <a:rPr lang="en-US" b="1" dirty="0" err="1" smtClean="0"/>
              <a:t>Catalyseurs</a:t>
            </a:r>
            <a:r>
              <a:rPr lang="en-GB" dirty="0"/>
              <a:t>"</a:t>
            </a:r>
            <a:r>
              <a:rPr lang="en-US" dirty="0" smtClean="0"/>
              <a:t> pour les </a:t>
            </a:r>
            <a:r>
              <a:rPr lang="en-US" b="1" dirty="0" err="1" smtClean="0"/>
              <a:t>Bureaux</a:t>
            </a:r>
            <a:r>
              <a:rPr lang="en-US" b="1" dirty="0" smtClean="0"/>
              <a:t> </a:t>
            </a:r>
            <a:r>
              <a:rPr lang="en-US" b="1" dirty="0" err="1" smtClean="0"/>
              <a:t>également</a:t>
            </a:r>
            <a:r>
              <a:rPr lang="en-US" dirty="0" smtClean="0"/>
              <a:t>, de la </a:t>
            </a:r>
            <a:r>
              <a:rPr lang="en-US" dirty="0" err="1" smtClean="0"/>
              <a:t>même</a:t>
            </a:r>
            <a:r>
              <a:rPr lang="en-US" dirty="0" smtClean="0"/>
              <a:t> </a:t>
            </a:r>
            <a:r>
              <a:rPr lang="en-US" dirty="0" err="1" smtClean="0"/>
              <a:t>façon</a:t>
            </a:r>
            <a:r>
              <a:rPr lang="en-US" dirty="0" smtClean="0"/>
              <a:t> que </a:t>
            </a:r>
            <a:r>
              <a:rPr lang="en-US" dirty="0" err="1" smtClean="0"/>
              <a:t>ce</a:t>
            </a:r>
            <a:r>
              <a:rPr lang="en-US" dirty="0" smtClean="0"/>
              <a:t> concept a </a:t>
            </a:r>
            <a:r>
              <a:rPr lang="en-US" dirty="0" err="1" smtClean="0"/>
              <a:t>été</a:t>
            </a:r>
            <a:r>
              <a:rPr lang="en-US" dirty="0" smtClean="0"/>
              <a:t> </a:t>
            </a:r>
            <a:r>
              <a:rPr lang="en-US" dirty="0" err="1" smtClean="0"/>
              <a:t>utilisé</a:t>
            </a:r>
            <a:r>
              <a:rPr lang="en-US" dirty="0" smtClean="0"/>
              <a:t> au Secrétariat </a:t>
            </a:r>
            <a:r>
              <a:rPr lang="en-US" dirty="0" err="1" smtClean="0"/>
              <a:t>général</a:t>
            </a:r>
            <a:r>
              <a:rPr lang="en-US" dirty="0" smtClean="0"/>
              <a:t>, </a:t>
            </a:r>
            <a:r>
              <a:rPr lang="en-US" dirty="0" err="1" smtClean="0"/>
              <a:t>dans</a:t>
            </a:r>
            <a:r>
              <a:rPr lang="en-US" dirty="0" smtClean="0"/>
              <a:t> le Plan </a:t>
            </a:r>
            <a:r>
              <a:rPr lang="en-US" dirty="0" err="1" smtClean="0"/>
              <a:t>stratégique</a:t>
            </a:r>
            <a:r>
              <a:rPr lang="en-US" dirty="0" smtClean="0"/>
              <a:t> pour la </a:t>
            </a:r>
            <a:r>
              <a:rPr lang="en-US" dirty="0" err="1" smtClean="0"/>
              <a:t>période</a:t>
            </a:r>
            <a:r>
              <a:rPr lang="en-US" dirty="0" smtClean="0"/>
              <a:t> 2016-2019</a:t>
            </a:r>
            <a:endParaRPr lang="en-US" dirty="0"/>
          </a:p>
        </p:txBody>
      </p:sp>
    </p:spTree>
    <p:extLst>
      <p:ext uri="{BB962C8B-B14F-4D97-AF65-F5344CB8AC3E}">
        <p14:creationId xmlns:p14="http://schemas.microsoft.com/office/powerpoint/2010/main" val="246536130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endParaRPr lang="en-US" dirty="0" smtClean="0"/>
          </a:p>
        </p:txBody>
      </p:sp>
      <p:sp>
        <p:nvSpPr>
          <p:cNvPr id="3" name="Title 2"/>
          <p:cNvSpPr>
            <a:spLocks noGrp="1"/>
          </p:cNvSpPr>
          <p:nvPr>
            <p:ph type="title"/>
          </p:nvPr>
        </p:nvSpPr>
        <p:spPr/>
        <p:txBody>
          <a:bodyPr>
            <a:normAutofit/>
          </a:bodyPr>
          <a:lstStyle/>
          <a:p>
            <a:r>
              <a:rPr lang="en-US" dirty="0" err="1" smtClean="0"/>
              <a:t>Catalyseurs</a:t>
            </a:r>
            <a:endParaRPr lang="en-US" dirty="0"/>
          </a:p>
        </p:txBody>
      </p:sp>
      <p:sp>
        <p:nvSpPr>
          <p:cNvPr id="4" name="Slide Number Placeholder 3"/>
          <p:cNvSpPr>
            <a:spLocks noGrp="1"/>
          </p:cNvSpPr>
          <p:nvPr>
            <p:ph type="sldNum" sz="quarter" idx="11"/>
          </p:nvPr>
        </p:nvSpPr>
        <p:spPr/>
        <p:txBody>
          <a:bodyPr/>
          <a:lstStyle/>
          <a:p>
            <a:fld id="{DDD2957A-38BF-4766-88FD-46AF2F4ED65D}" type="slidenum">
              <a:rPr lang="en-US" smtClean="0"/>
              <a:t>66</a:t>
            </a:fld>
            <a:endParaRPr lang="en-US"/>
          </a:p>
        </p:txBody>
      </p:sp>
    </p:spTree>
    <p:extLst>
      <p:ext uri="{BB962C8B-B14F-4D97-AF65-F5344CB8AC3E}">
        <p14:creationId xmlns:p14="http://schemas.microsoft.com/office/powerpoint/2010/main" val="8019621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t="1350"/>
          <a:stretch/>
        </p:blipFill>
        <p:spPr>
          <a:xfrm>
            <a:off x="4241095" y="1340768"/>
            <a:ext cx="4867409" cy="5439657"/>
          </a:xfrm>
          <a:prstGeom prst="rect">
            <a:avLst/>
          </a:prstGeom>
        </p:spPr>
      </p:pic>
      <p:sp>
        <p:nvSpPr>
          <p:cNvPr id="2" name="Title 1"/>
          <p:cNvSpPr>
            <a:spLocks noGrp="1"/>
          </p:cNvSpPr>
          <p:nvPr>
            <p:ph type="title"/>
          </p:nvPr>
        </p:nvSpPr>
        <p:spPr>
          <a:xfrm>
            <a:off x="611560" y="33295"/>
            <a:ext cx="7703768" cy="990600"/>
          </a:xfrm>
        </p:spPr>
        <p:txBody>
          <a:bodyPr>
            <a:noAutofit/>
          </a:bodyPr>
          <a:lstStyle/>
          <a:p>
            <a:r>
              <a:rPr lang="en-US" sz="2400" dirty="0" err="1" smtClean="0"/>
              <a:t>Exemple</a:t>
            </a:r>
            <a:r>
              <a:rPr lang="en-US" sz="2400" dirty="0" smtClean="0"/>
              <a:t>: </a:t>
            </a:r>
            <a:r>
              <a:rPr lang="en-US" sz="2400" dirty="0" err="1" smtClean="0"/>
              <a:t>Travaux</a:t>
            </a:r>
            <a:r>
              <a:rPr lang="en-US" sz="2400" dirty="0" smtClean="0"/>
              <a:t> du Secrétariat/</a:t>
            </a:r>
            <a:r>
              <a:rPr lang="en-US" sz="2400" dirty="0" err="1" smtClean="0"/>
              <a:t>travaux</a:t>
            </a:r>
            <a:r>
              <a:rPr lang="en-US" sz="2400" dirty="0" smtClean="0"/>
              <a:t> de </a:t>
            </a:r>
            <a:r>
              <a:rPr lang="en-US" sz="2400" dirty="0" err="1" smtClean="0"/>
              <a:t>l'Union</a:t>
            </a:r>
            <a:r>
              <a:rPr lang="en-US" sz="2400" dirty="0" smtClean="0"/>
              <a:t> </a:t>
            </a:r>
            <a:br>
              <a:rPr lang="en-US" sz="2400" dirty="0" smtClean="0"/>
            </a:br>
            <a:r>
              <a:rPr lang="en-US" sz="2400" dirty="0" err="1" smtClean="0"/>
              <a:t>dans</a:t>
            </a:r>
            <a:r>
              <a:rPr lang="en-US" sz="2400" dirty="0" smtClean="0"/>
              <a:t> le cadre des ODD</a:t>
            </a:r>
            <a:endParaRPr lang="en-US" sz="2400" dirty="0"/>
          </a:p>
        </p:txBody>
      </p:sp>
      <p:sp>
        <p:nvSpPr>
          <p:cNvPr id="3" name="Slide Number Placeholder 2"/>
          <p:cNvSpPr>
            <a:spLocks noGrp="1"/>
          </p:cNvSpPr>
          <p:nvPr>
            <p:ph type="sldNum" sz="quarter" idx="12"/>
          </p:nvPr>
        </p:nvSpPr>
        <p:spPr/>
        <p:txBody>
          <a:bodyPr>
            <a:normAutofit fontScale="85000" lnSpcReduction="20000"/>
          </a:bodyPr>
          <a:lstStyle/>
          <a:p>
            <a:fld id="{DDD2957A-38BF-4766-88FD-46AF2F4ED65D}" type="slidenum">
              <a:rPr lang="en-US" smtClean="0"/>
              <a:t>67</a:t>
            </a:fld>
            <a:endParaRPr lang="en-US" dirty="0"/>
          </a:p>
        </p:txBody>
      </p:sp>
      <p:sp>
        <p:nvSpPr>
          <p:cNvPr id="4" name="Content Placeholder 3"/>
          <p:cNvSpPr>
            <a:spLocks noGrp="1"/>
          </p:cNvSpPr>
          <p:nvPr>
            <p:ph sz="quarter" idx="1"/>
          </p:nvPr>
        </p:nvSpPr>
        <p:spPr>
          <a:xfrm>
            <a:off x="323528" y="1600200"/>
            <a:ext cx="3815336" cy="4495800"/>
          </a:xfrm>
        </p:spPr>
        <p:txBody>
          <a:bodyPr>
            <a:normAutofit/>
          </a:bodyPr>
          <a:lstStyle/>
          <a:p>
            <a:r>
              <a:rPr lang="en-US" sz="2000" dirty="0" err="1" smtClean="0"/>
              <a:t>Approche</a:t>
            </a:r>
            <a:r>
              <a:rPr lang="en-US" sz="2000" dirty="0" smtClean="0"/>
              <a:t> de </a:t>
            </a:r>
            <a:r>
              <a:rPr lang="en-US" sz="2000" dirty="0" err="1" smtClean="0"/>
              <a:t>l'ONUDI</a:t>
            </a:r>
            <a:r>
              <a:rPr lang="en-US" sz="2000" dirty="0" smtClean="0"/>
              <a:t> </a:t>
            </a:r>
            <a:br>
              <a:rPr lang="en-US" sz="2000" dirty="0" smtClean="0"/>
            </a:br>
            <a:r>
              <a:rPr lang="en-US" sz="2000" dirty="0" smtClean="0"/>
              <a:t>(par rapport au cadre </a:t>
            </a:r>
            <a:r>
              <a:rPr lang="en-US" sz="2000" dirty="0" err="1" smtClean="0"/>
              <a:t>stratégique</a:t>
            </a:r>
            <a:r>
              <a:rPr lang="en-US" sz="2000" dirty="0" smtClean="0"/>
              <a:t> de </a:t>
            </a:r>
            <a:r>
              <a:rPr lang="en-US" sz="2000" dirty="0" err="1" smtClean="0"/>
              <a:t>l'UIT</a:t>
            </a:r>
            <a:r>
              <a:rPr lang="en-US" sz="2000" dirty="0" smtClean="0"/>
              <a:t>)</a:t>
            </a:r>
            <a:endParaRPr lang="en-US" sz="2000" dirty="0"/>
          </a:p>
        </p:txBody>
      </p:sp>
      <p:sp>
        <p:nvSpPr>
          <p:cNvPr id="6" name="Left Brace 5"/>
          <p:cNvSpPr/>
          <p:nvPr/>
        </p:nvSpPr>
        <p:spPr>
          <a:xfrm>
            <a:off x="4038809" y="4149080"/>
            <a:ext cx="317167" cy="2448272"/>
          </a:xfrm>
          <a:prstGeom prst="leftBrace">
            <a:avLst>
              <a:gd name="adj1" fmla="val 8333"/>
              <a:gd name="adj2" fmla="val 32493"/>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Left Brace 10"/>
          <p:cNvSpPr/>
          <p:nvPr/>
        </p:nvSpPr>
        <p:spPr>
          <a:xfrm>
            <a:off x="3822785" y="1504692"/>
            <a:ext cx="317167" cy="2644388"/>
          </a:xfrm>
          <a:prstGeom prst="leftBrace">
            <a:avLst>
              <a:gd name="adj1" fmla="val 8333"/>
              <a:gd name="adj2" fmla="val 86740"/>
            </a:avLst>
          </a:pr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2680305" y="4692134"/>
            <a:ext cx="1572162" cy="584775"/>
          </a:xfrm>
          <a:prstGeom prst="rect">
            <a:avLst/>
          </a:prstGeom>
          <a:noFill/>
        </p:spPr>
        <p:txBody>
          <a:bodyPr wrap="none" rtlCol="0">
            <a:spAutoFit/>
          </a:bodyPr>
          <a:lstStyle/>
          <a:p>
            <a:pPr algn="ctr"/>
            <a:r>
              <a:rPr lang="en-US" sz="1600" b="1" dirty="0" smtClean="0">
                <a:solidFill>
                  <a:schemeClr val="accent2"/>
                </a:solidFill>
              </a:rPr>
              <a:t>Secrétariat/</a:t>
            </a:r>
            <a:br>
              <a:rPr lang="en-US" sz="1600" b="1" dirty="0" smtClean="0">
                <a:solidFill>
                  <a:schemeClr val="accent2"/>
                </a:solidFill>
              </a:rPr>
            </a:br>
            <a:r>
              <a:rPr lang="en-US" sz="1600" b="1" dirty="0" err="1" smtClean="0">
                <a:solidFill>
                  <a:schemeClr val="accent2"/>
                </a:solidFill>
              </a:rPr>
              <a:t>Bureaux</a:t>
            </a:r>
            <a:r>
              <a:rPr lang="en-US" sz="1600" b="1" dirty="0" smtClean="0">
                <a:solidFill>
                  <a:schemeClr val="accent2"/>
                </a:solidFill>
              </a:rPr>
              <a:t> de </a:t>
            </a:r>
            <a:r>
              <a:rPr lang="en-US" sz="1600" b="1" dirty="0" err="1" smtClean="0">
                <a:solidFill>
                  <a:schemeClr val="accent2"/>
                </a:solidFill>
              </a:rPr>
              <a:t>l'UIT</a:t>
            </a:r>
            <a:endParaRPr lang="en-US" sz="1600" b="1" dirty="0">
              <a:solidFill>
                <a:schemeClr val="accent2"/>
              </a:solidFill>
            </a:endParaRPr>
          </a:p>
        </p:txBody>
      </p:sp>
      <p:sp>
        <p:nvSpPr>
          <p:cNvPr id="13" name="TextBox 12"/>
          <p:cNvSpPr txBox="1"/>
          <p:nvPr/>
        </p:nvSpPr>
        <p:spPr>
          <a:xfrm>
            <a:off x="2894149" y="3461563"/>
            <a:ext cx="952312" cy="584775"/>
          </a:xfrm>
          <a:prstGeom prst="rect">
            <a:avLst/>
          </a:prstGeom>
          <a:noFill/>
        </p:spPr>
        <p:txBody>
          <a:bodyPr wrap="none" rtlCol="0">
            <a:spAutoFit/>
          </a:bodyPr>
          <a:lstStyle/>
          <a:p>
            <a:pPr algn="ctr"/>
            <a:r>
              <a:rPr lang="en-US" sz="1600" b="1" dirty="0" err="1" smtClean="0">
                <a:solidFill>
                  <a:schemeClr val="accent6"/>
                </a:solidFill>
              </a:rPr>
              <a:t>Secteurs</a:t>
            </a:r>
            <a:r>
              <a:rPr lang="en-US" sz="1600" b="1" dirty="0" smtClean="0">
                <a:solidFill>
                  <a:schemeClr val="accent6"/>
                </a:solidFill>
              </a:rPr>
              <a:t> </a:t>
            </a:r>
            <a:br>
              <a:rPr lang="en-US" sz="1600" b="1" dirty="0" smtClean="0">
                <a:solidFill>
                  <a:schemeClr val="accent6"/>
                </a:solidFill>
              </a:rPr>
            </a:br>
            <a:r>
              <a:rPr lang="en-US" sz="1600" b="1" dirty="0" smtClean="0">
                <a:solidFill>
                  <a:schemeClr val="accent6"/>
                </a:solidFill>
              </a:rPr>
              <a:t>de </a:t>
            </a:r>
            <a:r>
              <a:rPr lang="en-US" sz="1600" b="1" dirty="0" err="1" smtClean="0">
                <a:solidFill>
                  <a:schemeClr val="accent6"/>
                </a:solidFill>
              </a:rPr>
              <a:t>l'UIT</a:t>
            </a:r>
            <a:endParaRPr lang="en-US" sz="1600" b="1" dirty="0">
              <a:solidFill>
                <a:schemeClr val="accent6"/>
              </a:solidFill>
            </a:endParaRPr>
          </a:p>
        </p:txBody>
      </p:sp>
      <p:pic>
        <p:nvPicPr>
          <p:cNvPr id="50" name="Picture 49"/>
          <p:cNvPicPr>
            <a:picLocks noChangeAspect="1"/>
          </p:cNvPicPr>
          <p:nvPr/>
        </p:nvPicPr>
        <p:blipFill>
          <a:blip r:embed="rId4"/>
          <a:stretch>
            <a:fillRect/>
          </a:stretch>
        </p:blipFill>
        <p:spPr>
          <a:xfrm>
            <a:off x="68457" y="3068956"/>
            <a:ext cx="2685033" cy="2893290"/>
          </a:xfrm>
          <a:prstGeom prst="rect">
            <a:avLst/>
          </a:prstGeom>
        </p:spPr>
      </p:pic>
      <p:sp>
        <p:nvSpPr>
          <p:cNvPr id="14" name="TextBox 13"/>
          <p:cNvSpPr txBox="1"/>
          <p:nvPr/>
        </p:nvSpPr>
        <p:spPr>
          <a:xfrm>
            <a:off x="916216" y="5609946"/>
            <a:ext cx="1802559" cy="306467"/>
          </a:xfrm>
          <a:prstGeom prst="roundRect">
            <a:avLst/>
          </a:prstGeom>
          <a:solidFill>
            <a:schemeClr val="accent1">
              <a:lumMod val="60000"/>
              <a:lumOff val="40000"/>
            </a:schemeClr>
          </a:solidFill>
        </p:spPr>
        <p:txBody>
          <a:bodyPr wrap="square" rtlCol="0">
            <a:spAutoFit/>
          </a:bodyPr>
          <a:lstStyle/>
          <a:p>
            <a:pPr algn="ctr"/>
            <a:r>
              <a:rPr lang="fr-CH" sz="1200" b="1" dirty="0" smtClean="0">
                <a:solidFill>
                  <a:schemeClr val="bg1"/>
                </a:solidFill>
              </a:rPr>
              <a:t>Données</a:t>
            </a:r>
            <a:endParaRPr lang="en-US" sz="1200" b="1" dirty="0">
              <a:solidFill>
                <a:schemeClr val="bg1"/>
              </a:solidFill>
            </a:endParaRPr>
          </a:p>
        </p:txBody>
      </p:sp>
      <p:sp>
        <p:nvSpPr>
          <p:cNvPr id="15" name="TextBox 14"/>
          <p:cNvSpPr txBox="1"/>
          <p:nvPr/>
        </p:nvSpPr>
        <p:spPr>
          <a:xfrm>
            <a:off x="917268" y="5140380"/>
            <a:ext cx="1802559" cy="337114"/>
          </a:xfrm>
          <a:prstGeom prst="roundRect">
            <a:avLst/>
          </a:prstGeom>
          <a:solidFill>
            <a:schemeClr val="accent1"/>
          </a:solidFill>
        </p:spPr>
        <p:txBody>
          <a:bodyPr wrap="square" rtlCol="0">
            <a:spAutoFit/>
          </a:bodyPr>
          <a:lstStyle/>
          <a:p>
            <a:pPr algn="ctr"/>
            <a:r>
              <a:rPr lang="fr-CH" sz="1200" b="1" dirty="0" smtClean="0">
                <a:solidFill>
                  <a:schemeClr val="bg1"/>
                </a:solidFill>
              </a:rPr>
              <a:t>Activités</a:t>
            </a:r>
            <a:endParaRPr lang="en-US" sz="1200" b="1" dirty="0">
              <a:solidFill>
                <a:schemeClr val="bg1"/>
              </a:solidFill>
            </a:endParaRPr>
          </a:p>
        </p:txBody>
      </p:sp>
      <p:sp>
        <p:nvSpPr>
          <p:cNvPr id="16" name="TextBox 15"/>
          <p:cNvSpPr txBox="1"/>
          <p:nvPr/>
        </p:nvSpPr>
        <p:spPr>
          <a:xfrm>
            <a:off x="915130" y="4657022"/>
            <a:ext cx="1802559" cy="337114"/>
          </a:xfrm>
          <a:prstGeom prst="roundRect">
            <a:avLst/>
          </a:prstGeom>
          <a:solidFill>
            <a:schemeClr val="accent1">
              <a:lumMod val="40000"/>
              <a:lumOff val="60000"/>
            </a:schemeClr>
          </a:solidFill>
        </p:spPr>
        <p:txBody>
          <a:bodyPr wrap="square" rtlCol="0">
            <a:spAutoFit/>
          </a:bodyPr>
          <a:lstStyle/>
          <a:p>
            <a:pPr algn="ctr"/>
            <a:r>
              <a:rPr lang="fr-CH" sz="1200" b="1" dirty="0" smtClean="0"/>
              <a:t>Produits</a:t>
            </a:r>
            <a:endParaRPr lang="en-US" sz="1200" b="1" dirty="0"/>
          </a:p>
        </p:txBody>
      </p:sp>
      <p:sp>
        <p:nvSpPr>
          <p:cNvPr id="17" name="TextBox 16"/>
          <p:cNvSpPr txBox="1"/>
          <p:nvPr/>
        </p:nvSpPr>
        <p:spPr>
          <a:xfrm>
            <a:off x="915129" y="4073216"/>
            <a:ext cx="1802559" cy="306467"/>
          </a:xfrm>
          <a:prstGeom prst="roundRect">
            <a:avLst/>
          </a:prstGeom>
          <a:solidFill>
            <a:schemeClr val="accent6">
              <a:lumMod val="40000"/>
              <a:lumOff val="60000"/>
            </a:schemeClr>
          </a:solidFill>
        </p:spPr>
        <p:txBody>
          <a:bodyPr wrap="square" rtlCol="0">
            <a:spAutoFit/>
          </a:bodyPr>
          <a:lstStyle/>
          <a:p>
            <a:pPr algn="ctr"/>
            <a:r>
              <a:rPr lang="fr-CH" sz="1200" b="1" dirty="0" smtClean="0"/>
              <a:t>Objectifs/résultats</a:t>
            </a:r>
            <a:endParaRPr lang="en-US" sz="1200" b="1" dirty="0"/>
          </a:p>
        </p:txBody>
      </p:sp>
      <p:sp>
        <p:nvSpPr>
          <p:cNvPr id="18" name="TextBox 17"/>
          <p:cNvSpPr txBox="1"/>
          <p:nvPr/>
        </p:nvSpPr>
        <p:spPr>
          <a:xfrm>
            <a:off x="915128" y="3593867"/>
            <a:ext cx="1802559" cy="337114"/>
          </a:xfrm>
          <a:prstGeom prst="roundRect">
            <a:avLst/>
          </a:prstGeom>
          <a:solidFill>
            <a:schemeClr val="accent6">
              <a:lumMod val="75000"/>
            </a:schemeClr>
          </a:solidFill>
        </p:spPr>
        <p:txBody>
          <a:bodyPr wrap="square" rtlCol="0">
            <a:spAutoFit/>
          </a:bodyPr>
          <a:lstStyle/>
          <a:p>
            <a:pPr algn="ctr"/>
            <a:r>
              <a:rPr lang="fr-CH" sz="1200" b="1" dirty="0" smtClean="0">
                <a:solidFill>
                  <a:schemeClr val="bg1"/>
                </a:solidFill>
              </a:rPr>
              <a:t>Buts/cibles stratégiques</a:t>
            </a:r>
            <a:endParaRPr lang="en-US" sz="1200" b="1" dirty="0">
              <a:solidFill>
                <a:schemeClr val="bg1"/>
              </a:solidFill>
            </a:endParaRPr>
          </a:p>
        </p:txBody>
      </p:sp>
      <p:sp>
        <p:nvSpPr>
          <p:cNvPr id="19" name="TextBox 18"/>
          <p:cNvSpPr txBox="1"/>
          <p:nvPr/>
        </p:nvSpPr>
        <p:spPr>
          <a:xfrm>
            <a:off x="918785" y="3049633"/>
            <a:ext cx="1802559" cy="370825"/>
          </a:xfrm>
          <a:prstGeom prst="roundRect">
            <a:avLst/>
          </a:prstGeom>
          <a:solidFill>
            <a:schemeClr val="accent6">
              <a:lumMod val="50000"/>
            </a:schemeClr>
          </a:solidFill>
        </p:spPr>
        <p:txBody>
          <a:bodyPr wrap="square" rtlCol="0">
            <a:spAutoFit/>
          </a:bodyPr>
          <a:lstStyle/>
          <a:p>
            <a:pPr algn="ctr"/>
            <a:r>
              <a:rPr lang="fr-CH" sz="1200" b="1" dirty="0" smtClean="0">
                <a:solidFill>
                  <a:schemeClr val="bg1"/>
                </a:solidFill>
              </a:rPr>
              <a:t>Vision et mission</a:t>
            </a:r>
            <a:endParaRPr lang="en-US" sz="1200" b="1" dirty="0">
              <a:solidFill>
                <a:schemeClr val="bg1"/>
              </a:solidFill>
            </a:endParaRPr>
          </a:p>
        </p:txBody>
      </p:sp>
      <p:sp>
        <p:nvSpPr>
          <p:cNvPr id="20" name="TextBox 19"/>
          <p:cNvSpPr txBox="1"/>
          <p:nvPr/>
        </p:nvSpPr>
        <p:spPr>
          <a:xfrm rot="16200000">
            <a:off x="76924" y="3892425"/>
            <a:ext cx="1109065" cy="461665"/>
          </a:xfrm>
          <a:prstGeom prst="rect">
            <a:avLst/>
          </a:prstGeom>
          <a:solidFill>
            <a:schemeClr val="bg1"/>
          </a:solidFill>
        </p:spPr>
        <p:txBody>
          <a:bodyPr wrap="none" rtlCol="0">
            <a:spAutoFit/>
          </a:bodyPr>
          <a:lstStyle/>
          <a:p>
            <a:pPr algn="ctr"/>
            <a:r>
              <a:rPr lang="en-US" sz="1200" b="1" dirty="0" err="1" smtClean="0">
                <a:solidFill>
                  <a:schemeClr val="accent6"/>
                </a:solidFill>
              </a:rPr>
              <a:t>Contrôle</a:t>
            </a:r>
            <a:r>
              <a:rPr lang="en-US" sz="1200" b="1" dirty="0" smtClean="0">
                <a:solidFill>
                  <a:schemeClr val="accent6"/>
                </a:solidFill>
              </a:rPr>
              <a:t> minimal-</a:t>
            </a:r>
            <a:br>
              <a:rPr lang="en-US" sz="1200" b="1" dirty="0" smtClean="0">
                <a:solidFill>
                  <a:schemeClr val="accent6"/>
                </a:solidFill>
              </a:rPr>
            </a:br>
            <a:r>
              <a:rPr lang="en-US" sz="1200" b="1" dirty="0" smtClean="0">
                <a:solidFill>
                  <a:schemeClr val="accent6"/>
                </a:solidFill>
              </a:rPr>
              <a:t>à </a:t>
            </a:r>
            <a:r>
              <a:rPr lang="en-US" sz="1200" b="1" dirty="0" err="1" smtClean="0">
                <a:solidFill>
                  <a:schemeClr val="accent6"/>
                </a:solidFill>
              </a:rPr>
              <a:t>l'extérieur</a:t>
            </a:r>
            <a:endParaRPr lang="en-US" sz="1200" b="1" dirty="0">
              <a:solidFill>
                <a:schemeClr val="accent6"/>
              </a:solidFill>
            </a:endParaRPr>
          </a:p>
        </p:txBody>
      </p:sp>
      <p:sp>
        <p:nvSpPr>
          <p:cNvPr id="21" name="TextBox 20"/>
          <p:cNvSpPr txBox="1"/>
          <p:nvPr/>
        </p:nvSpPr>
        <p:spPr>
          <a:xfrm rot="16200000">
            <a:off x="33173" y="5133700"/>
            <a:ext cx="1151990" cy="461665"/>
          </a:xfrm>
          <a:prstGeom prst="rect">
            <a:avLst/>
          </a:prstGeom>
          <a:solidFill>
            <a:schemeClr val="bg1"/>
          </a:solidFill>
        </p:spPr>
        <p:txBody>
          <a:bodyPr wrap="none" rtlCol="0">
            <a:spAutoFit/>
          </a:bodyPr>
          <a:lstStyle/>
          <a:p>
            <a:pPr algn="ctr"/>
            <a:r>
              <a:rPr lang="en-US" sz="1200" b="1" dirty="0" err="1" smtClean="0">
                <a:solidFill>
                  <a:schemeClr val="accent2"/>
                </a:solidFill>
              </a:rPr>
              <a:t>Contrôle</a:t>
            </a:r>
            <a:r>
              <a:rPr lang="en-US" sz="1200" b="1" dirty="0" smtClean="0">
                <a:solidFill>
                  <a:schemeClr val="accent2"/>
                </a:solidFill>
              </a:rPr>
              <a:t> maximal-</a:t>
            </a:r>
            <a:br>
              <a:rPr lang="en-US" sz="1200" b="1" dirty="0" smtClean="0">
                <a:solidFill>
                  <a:schemeClr val="accent2"/>
                </a:solidFill>
              </a:rPr>
            </a:br>
            <a:r>
              <a:rPr lang="en-US" sz="1200" b="1" dirty="0" err="1" smtClean="0">
                <a:solidFill>
                  <a:schemeClr val="accent2"/>
                </a:solidFill>
              </a:rPr>
              <a:t>dans</a:t>
            </a:r>
            <a:r>
              <a:rPr lang="en-US" sz="1200" b="1" dirty="0" smtClean="0">
                <a:solidFill>
                  <a:schemeClr val="accent2"/>
                </a:solidFill>
              </a:rPr>
              <a:t> </a:t>
            </a:r>
            <a:r>
              <a:rPr lang="en-US" sz="1200" b="1" dirty="0" err="1" smtClean="0">
                <a:solidFill>
                  <a:schemeClr val="accent2"/>
                </a:solidFill>
              </a:rPr>
              <a:t>l'organisation</a:t>
            </a:r>
            <a:endParaRPr lang="en-US" sz="1200" b="1" dirty="0">
              <a:solidFill>
                <a:schemeClr val="accent2"/>
              </a:solidFill>
            </a:endParaRPr>
          </a:p>
        </p:txBody>
      </p:sp>
      <p:sp>
        <p:nvSpPr>
          <p:cNvPr id="22" name="TextBox 21"/>
          <p:cNvSpPr txBox="1"/>
          <p:nvPr/>
        </p:nvSpPr>
        <p:spPr>
          <a:xfrm rot="16200000">
            <a:off x="-206214" y="5169039"/>
            <a:ext cx="787513" cy="279796"/>
          </a:xfrm>
          <a:prstGeom prst="rect">
            <a:avLst/>
          </a:prstGeom>
          <a:solidFill>
            <a:schemeClr val="bg1"/>
          </a:solidFill>
        </p:spPr>
        <p:txBody>
          <a:bodyPr wrap="none" rtlCol="0">
            <a:spAutoFit/>
          </a:bodyPr>
          <a:lstStyle/>
          <a:p>
            <a:pPr algn="ctr"/>
            <a:r>
              <a:rPr lang="en-US" sz="1600" b="1" dirty="0" err="1" smtClean="0">
                <a:solidFill>
                  <a:schemeClr val="accent1">
                    <a:lumMod val="50000"/>
                  </a:schemeClr>
                </a:solidFill>
              </a:rPr>
              <a:t>Efficacité</a:t>
            </a:r>
            <a:endParaRPr lang="en-US" sz="1600" b="1" dirty="0">
              <a:solidFill>
                <a:schemeClr val="accent1">
                  <a:lumMod val="50000"/>
                </a:schemeClr>
              </a:solidFill>
            </a:endParaRPr>
          </a:p>
        </p:txBody>
      </p:sp>
      <p:sp>
        <p:nvSpPr>
          <p:cNvPr id="23" name="TextBox 22"/>
          <p:cNvSpPr txBox="1"/>
          <p:nvPr/>
        </p:nvSpPr>
        <p:spPr>
          <a:xfrm rot="16200000">
            <a:off x="-357164" y="3993540"/>
            <a:ext cx="1089413" cy="307776"/>
          </a:xfrm>
          <a:prstGeom prst="rect">
            <a:avLst/>
          </a:prstGeom>
          <a:solidFill>
            <a:schemeClr val="bg1"/>
          </a:solidFill>
        </p:spPr>
        <p:txBody>
          <a:bodyPr wrap="square" rtlCol="0">
            <a:spAutoFit/>
          </a:bodyPr>
          <a:lstStyle/>
          <a:p>
            <a:pPr algn="ctr"/>
            <a:r>
              <a:rPr lang="en-US" sz="1600" b="1" dirty="0" err="1" smtClean="0">
                <a:solidFill>
                  <a:schemeClr val="accent1">
                    <a:lumMod val="50000"/>
                  </a:schemeClr>
                </a:solidFill>
              </a:rPr>
              <a:t>Efficience</a:t>
            </a:r>
            <a:endParaRPr lang="en-US" sz="1600" b="1" dirty="0">
              <a:solidFill>
                <a:schemeClr val="accent1">
                  <a:lumMod val="50000"/>
                </a:schemeClr>
              </a:solidFill>
            </a:endParaRPr>
          </a:p>
        </p:txBody>
      </p:sp>
    </p:spTree>
    <p:extLst>
      <p:ext uri="{BB962C8B-B14F-4D97-AF65-F5344CB8AC3E}">
        <p14:creationId xmlns:p14="http://schemas.microsoft.com/office/powerpoint/2010/main" val="371858340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Up Arrow 52"/>
          <p:cNvSpPr/>
          <p:nvPr/>
        </p:nvSpPr>
        <p:spPr>
          <a:xfrm>
            <a:off x="3053873" y="4192992"/>
            <a:ext cx="3096344" cy="301087"/>
          </a:xfrm>
          <a:prstGeom prst="upArrow">
            <a:avLst>
              <a:gd name="adj1" fmla="val 50000"/>
              <a:gd name="adj2" fmla="val 70247"/>
            </a:avLst>
          </a:prstGeom>
          <a:solidFill>
            <a:schemeClr val="accent1">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b="1" dirty="0"/>
          </a:p>
        </p:txBody>
      </p:sp>
      <p:sp>
        <p:nvSpPr>
          <p:cNvPr id="39" name="Up Arrow 38"/>
          <p:cNvSpPr/>
          <p:nvPr/>
        </p:nvSpPr>
        <p:spPr>
          <a:xfrm>
            <a:off x="3059832" y="4784872"/>
            <a:ext cx="3096344" cy="301087"/>
          </a:xfrm>
          <a:prstGeom prst="upArrow">
            <a:avLst>
              <a:gd name="adj1" fmla="val 50000"/>
              <a:gd name="adj2" fmla="val 70247"/>
            </a:avLst>
          </a:prstGeom>
          <a:solidFill>
            <a:schemeClr val="accent1">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b="1" dirty="0"/>
          </a:p>
        </p:txBody>
      </p:sp>
      <p:sp>
        <p:nvSpPr>
          <p:cNvPr id="2" name="Title 1"/>
          <p:cNvSpPr>
            <a:spLocks noGrp="1"/>
          </p:cNvSpPr>
          <p:nvPr>
            <p:ph type="title"/>
          </p:nvPr>
        </p:nvSpPr>
        <p:spPr>
          <a:xfrm>
            <a:off x="629511" y="170034"/>
            <a:ext cx="7703768" cy="990600"/>
          </a:xfrm>
        </p:spPr>
        <p:txBody>
          <a:bodyPr>
            <a:noAutofit/>
          </a:bodyPr>
          <a:lstStyle/>
          <a:p>
            <a:r>
              <a:rPr lang="en-US" sz="2400" dirty="0" err="1"/>
              <a:t>Catalyseurs</a:t>
            </a:r>
            <a:r>
              <a:rPr lang="en-US" sz="2400" dirty="0"/>
              <a:t> </a:t>
            </a:r>
            <a:r>
              <a:rPr lang="fr-CH" sz="2400" dirty="0" smtClean="0"/>
              <a:t>-</a:t>
            </a:r>
            <a:r>
              <a:rPr lang="en-US" sz="2400" dirty="0" smtClean="0"/>
              <a:t> </a:t>
            </a:r>
            <a:r>
              <a:rPr lang="en-US" sz="2400" dirty="0"/>
              <a:t>L</a:t>
            </a:r>
            <a:r>
              <a:rPr lang="en-US" sz="2400" dirty="0" smtClean="0"/>
              <a:t>e </a:t>
            </a:r>
            <a:r>
              <a:rPr lang="en-US" sz="2400" dirty="0" err="1"/>
              <a:t>rôle</a:t>
            </a:r>
            <a:r>
              <a:rPr lang="en-US" sz="2400" dirty="0"/>
              <a:t> du SG et des </a:t>
            </a:r>
            <a:r>
              <a:rPr lang="en-US" sz="2400" dirty="0" err="1"/>
              <a:t>Bureaux</a:t>
            </a:r>
            <a:endParaRPr lang="en-US" sz="2400" dirty="0"/>
          </a:p>
        </p:txBody>
      </p:sp>
      <p:sp>
        <p:nvSpPr>
          <p:cNvPr id="3" name="Slide Number Placeholder 2"/>
          <p:cNvSpPr>
            <a:spLocks noGrp="1"/>
          </p:cNvSpPr>
          <p:nvPr>
            <p:ph type="sldNum" sz="quarter" idx="12"/>
          </p:nvPr>
        </p:nvSpPr>
        <p:spPr/>
        <p:txBody>
          <a:bodyPr>
            <a:normAutofit fontScale="85000" lnSpcReduction="20000"/>
          </a:bodyPr>
          <a:lstStyle/>
          <a:p>
            <a:fld id="{DDD2957A-38BF-4766-88FD-46AF2F4ED65D}" type="slidenum">
              <a:rPr lang="en-US" smtClean="0"/>
              <a:t>68</a:t>
            </a:fld>
            <a:endParaRPr lang="en-US" dirty="0"/>
          </a:p>
        </p:txBody>
      </p:sp>
      <p:grpSp>
        <p:nvGrpSpPr>
          <p:cNvPr id="32" name="Group 31"/>
          <p:cNvGrpSpPr/>
          <p:nvPr/>
        </p:nvGrpSpPr>
        <p:grpSpPr>
          <a:xfrm>
            <a:off x="665565" y="1050535"/>
            <a:ext cx="7921101" cy="4582038"/>
            <a:chOff x="647563" y="1563692"/>
            <a:chExt cx="7921101" cy="4582038"/>
          </a:xfrm>
        </p:grpSpPr>
        <p:grpSp>
          <p:nvGrpSpPr>
            <p:cNvPr id="30" name="Group 29"/>
            <p:cNvGrpSpPr/>
            <p:nvPr/>
          </p:nvGrpSpPr>
          <p:grpSpPr>
            <a:xfrm>
              <a:off x="647563" y="1563692"/>
              <a:ext cx="7921101" cy="4582038"/>
              <a:chOff x="647563" y="1563692"/>
              <a:chExt cx="7921101" cy="4582038"/>
            </a:xfrm>
          </p:grpSpPr>
          <p:sp>
            <p:nvSpPr>
              <p:cNvPr id="5" name="Rectangle 4"/>
              <p:cNvSpPr/>
              <p:nvPr/>
            </p:nvSpPr>
            <p:spPr>
              <a:xfrm>
                <a:off x="719792" y="5006651"/>
                <a:ext cx="7848872" cy="1139079"/>
              </a:xfrm>
              <a:prstGeom prst="rect">
                <a:avLst/>
              </a:prstGeom>
              <a:solidFill>
                <a:schemeClr val="accent1">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r">
                  <a:lnSpc>
                    <a:spcPct val="80000"/>
                  </a:lnSpc>
                </a:pPr>
                <a:r>
                  <a:rPr lang="en-US" sz="1600" b="1" dirty="0" smtClean="0">
                    <a:solidFill>
                      <a:schemeClr val="tx2"/>
                    </a:solidFill>
                  </a:rPr>
                  <a:t>Secrétariat</a:t>
                </a:r>
                <a:br>
                  <a:rPr lang="en-US" sz="1600" b="1" dirty="0" smtClean="0">
                    <a:solidFill>
                      <a:schemeClr val="tx2"/>
                    </a:solidFill>
                  </a:rPr>
                </a:br>
                <a:r>
                  <a:rPr lang="en-US" sz="1600" b="1" dirty="0" smtClean="0">
                    <a:solidFill>
                      <a:schemeClr val="tx2"/>
                    </a:solidFill>
                  </a:rPr>
                  <a:t>de </a:t>
                </a:r>
                <a:r>
                  <a:rPr lang="en-US" sz="1600" b="1" dirty="0" err="1" smtClean="0">
                    <a:solidFill>
                      <a:schemeClr val="tx2"/>
                    </a:solidFill>
                  </a:rPr>
                  <a:t>l'UIT</a:t>
                </a:r>
                <a:endParaRPr lang="en-US" sz="1600" b="1" dirty="0">
                  <a:solidFill>
                    <a:schemeClr val="tx2"/>
                  </a:solidFill>
                </a:endParaRPr>
              </a:p>
            </p:txBody>
          </p:sp>
          <p:sp>
            <p:nvSpPr>
              <p:cNvPr id="6" name="Rectangle 5"/>
              <p:cNvSpPr/>
              <p:nvPr/>
            </p:nvSpPr>
            <p:spPr>
              <a:xfrm>
                <a:off x="647564" y="4164711"/>
                <a:ext cx="7848872" cy="505445"/>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500" b="1" dirty="0"/>
              </a:p>
            </p:txBody>
          </p:sp>
          <p:sp>
            <p:nvSpPr>
              <p:cNvPr id="7" name="Rectangle 6"/>
              <p:cNvSpPr/>
              <p:nvPr/>
            </p:nvSpPr>
            <p:spPr>
              <a:xfrm>
                <a:off x="647563" y="2468692"/>
                <a:ext cx="7848873" cy="731821"/>
              </a:xfrm>
              <a:prstGeom prst="rect">
                <a:avLst/>
              </a:prstGeom>
              <a:noFill/>
              <a:ln w="3175"/>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144000" tIns="34290" rIns="68580" bIns="34290" numCol="1" spcCol="0" rtlCol="0" fromWordArt="0" anchor="ctr" anchorCtr="0" forceAA="0" compatLnSpc="1">
                <a:prstTxWarp prst="textNoShape">
                  <a:avLst/>
                </a:prstTxWarp>
                <a:noAutofit/>
              </a:bodyPr>
              <a:lstStyle/>
              <a:p>
                <a:r>
                  <a:rPr lang="fr-FR" sz="1600" b="1" dirty="0">
                    <a:solidFill>
                      <a:srgbClr val="14496B"/>
                    </a:solidFill>
                  </a:rPr>
                  <a:t>Buts et cibles </a:t>
                </a:r>
                <a:r>
                  <a:rPr lang="fr-FR" sz="1600" b="1" dirty="0" smtClean="0">
                    <a:solidFill>
                      <a:srgbClr val="14496B"/>
                    </a:solidFill>
                  </a:rPr>
                  <a:t/>
                </a:r>
                <a:br>
                  <a:rPr lang="fr-FR" sz="1600" b="1" dirty="0" smtClean="0">
                    <a:solidFill>
                      <a:srgbClr val="14496B"/>
                    </a:solidFill>
                  </a:rPr>
                </a:br>
                <a:r>
                  <a:rPr lang="fr-FR" sz="1600" b="1" dirty="0" smtClean="0">
                    <a:solidFill>
                      <a:srgbClr val="14496B"/>
                    </a:solidFill>
                  </a:rPr>
                  <a:t>stratégiques</a:t>
                </a:r>
                <a:endParaRPr lang="en-US" sz="1600" b="1" dirty="0">
                  <a:solidFill>
                    <a:srgbClr val="14496B"/>
                  </a:solidFill>
                </a:endParaRPr>
              </a:p>
            </p:txBody>
          </p:sp>
          <p:sp>
            <p:nvSpPr>
              <p:cNvPr id="8" name="Rectangle 7"/>
              <p:cNvSpPr/>
              <p:nvPr/>
            </p:nvSpPr>
            <p:spPr>
              <a:xfrm>
                <a:off x="647564" y="3317496"/>
                <a:ext cx="1908000" cy="468000"/>
              </a:xfrm>
              <a:prstGeom prst="rect">
                <a:avLst/>
              </a:prstGeom>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4290" rIns="36000" bIns="34290" numCol="1" spcCol="0" rtlCol="0" fromWordArt="0" anchor="ctr" anchorCtr="0" forceAA="0" compatLnSpc="1">
                <a:prstTxWarp prst="textNoShape">
                  <a:avLst/>
                </a:prstTxWarp>
                <a:noAutofit/>
              </a:bodyPr>
              <a:lstStyle/>
              <a:p>
                <a:pPr algn="ctr"/>
                <a:r>
                  <a:rPr lang="en-US" sz="1500" b="1" dirty="0" err="1" smtClean="0"/>
                  <a:t>Objectifs</a:t>
                </a:r>
                <a:r>
                  <a:rPr lang="en-US" sz="1500" b="1" dirty="0" smtClean="0"/>
                  <a:t> et </a:t>
                </a:r>
                <a:r>
                  <a:rPr lang="en-US" sz="1500" b="1" dirty="0" err="1" smtClean="0"/>
                  <a:t>résultats</a:t>
                </a:r>
                <a:r>
                  <a:rPr lang="en-US" sz="1500" b="1" dirty="0" smtClean="0"/>
                  <a:t> de </a:t>
                </a:r>
                <a:r>
                  <a:rPr lang="en-US" sz="1500" b="1" dirty="0" err="1" smtClean="0"/>
                  <a:t>l'UIT</a:t>
                </a:r>
                <a:r>
                  <a:rPr lang="en-US" sz="1500" b="1" dirty="0" smtClean="0"/>
                  <a:t>-R</a:t>
                </a:r>
                <a:endParaRPr lang="en-US" sz="1500" b="1" dirty="0"/>
              </a:p>
            </p:txBody>
          </p:sp>
          <p:sp>
            <p:nvSpPr>
              <p:cNvPr id="9" name="Rectangle 8"/>
              <p:cNvSpPr/>
              <p:nvPr/>
            </p:nvSpPr>
            <p:spPr>
              <a:xfrm>
                <a:off x="2627996" y="3317496"/>
                <a:ext cx="1908000" cy="468000"/>
              </a:xfrm>
              <a:prstGeom prst="rect">
                <a:avLst/>
              </a:prstGeom>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4290" rIns="36000" bIns="34290" numCol="1" spcCol="0" rtlCol="0" fromWordArt="0" anchor="ctr" anchorCtr="0" forceAA="0" compatLnSpc="1">
                <a:prstTxWarp prst="textNoShape">
                  <a:avLst/>
                </a:prstTxWarp>
                <a:noAutofit/>
              </a:bodyPr>
              <a:lstStyle/>
              <a:p>
                <a:pPr algn="ctr"/>
                <a:r>
                  <a:rPr lang="en-US" sz="1500" b="1" dirty="0" err="1"/>
                  <a:t>Objectifs</a:t>
                </a:r>
                <a:r>
                  <a:rPr lang="en-US" sz="1500" b="1" dirty="0"/>
                  <a:t> et </a:t>
                </a:r>
                <a:r>
                  <a:rPr lang="en-US" sz="1500" b="1" dirty="0" err="1"/>
                  <a:t>résultats</a:t>
                </a:r>
                <a:r>
                  <a:rPr lang="en-US" sz="1500" b="1" dirty="0"/>
                  <a:t> de </a:t>
                </a:r>
                <a:r>
                  <a:rPr lang="en-US" sz="1500" b="1" dirty="0" err="1" smtClean="0"/>
                  <a:t>l'UIT</a:t>
                </a:r>
                <a:r>
                  <a:rPr lang="en-US" sz="1500" b="1" dirty="0" smtClean="0"/>
                  <a:t>-T</a:t>
                </a:r>
                <a:endParaRPr lang="en-US" sz="1500" b="1" dirty="0"/>
              </a:p>
            </p:txBody>
          </p:sp>
          <p:sp>
            <p:nvSpPr>
              <p:cNvPr id="10" name="Rectangle 9"/>
              <p:cNvSpPr/>
              <p:nvPr/>
            </p:nvSpPr>
            <p:spPr>
              <a:xfrm>
                <a:off x="4608004" y="3317496"/>
                <a:ext cx="1908000" cy="468000"/>
              </a:xfrm>
              <a:prstGeom prst="rect">
                <a:avLst/>
              </a:prstGeom>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4290" rIns="36000" bIns="34290" numCol="1" spcCol="0" rtlCol="0" fromWordArt="0" anchor="ctr" anchorCtr="0" forceAA="0" compatLnSpc="1">
                <a:prstTxWarp prst="textNoShape">
                  <a:avLst/>
                </a:prstTxWarp>
                <a:noAutofit/>
              </a:bodyPr>
              <a:lstStyle/>
              <a:p>
                <a:pPr algn="ctr"/>
                <a:r>
                  <a:rPr lang="en-US" sz="1500" b="1" dirty="0" err="1"/>
                  <a:t>Objectifs</a:t>
                </a:r>
                <a:r>
                  <a:rPr lang="en-US" sz="1500" b="1" dirty="0"/>
                  <a:t> et </a:t>
                </a:r>
                <a:r>
                  <a:rPr lang="en-US" sz="1500" b="1" dirty="0" err="1"/>
                  <a:t>résultats</a:t>
                </a:r>
                <a:r>
                  <a:rPr lang="en-US" sz="1500" b="1" dirty="0"/>
                  <a:t> de </a:t>
                </a:r>
                <a:r>
                  <a:rPr lang="en-US" sz="1500" b="1" dirty="0" err="1" smtClean="0"/>
                  <a:t>l'UIT</a:t>
                </a:r>
                <a:r>
                  <a:rPr lang="en-US" sz="1500" b="1" dirty="0" smtClean="0"/>
                  <a:t>-D</a:t>
                </a:r>
                <a:endParaRPr lang="en-US" sz="1500" b="1" dirty="0"/>
              </a:p>
            </p:txBody>
          </p:sp>
          <p:sp>
            <p:nvSpPr>
              <p:cNvPr id="11" name="Rectangle 10"/>
              <p:cNvSpPr/>
              <p:nvPr/>
            </p:nvSpPr>
            <p:spPr>
              <a:xfrm>
                <a:off x="6588436" y="3317496"/>
                <a:ext cx="1908000" cy="468000"/>
              </a:xfrm>
              <a:prstGeom prst="rect">
                <a:avLst/>
              </a:prstGeom>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4290" rIns="36000" bIns="34290" numCol="1" spcCol="0" rtlCol="0" fromWordArt="0" anchor="ctr" anchorCtr="0" forceAA="0" compatLnSpc="1">
                <a:prstTxWarp prst="textNoShape">
                  <a:avLst/>
                </a:prstTxWarp>
                <a:noAutofit/>
              </a:bodyPr>
              <a:lstStyle/>
              <a:p>
                <a:pPr algn="ctr"/>
                <a:r>
                  <a:rPr lang="fr-FR" sz="1500" b="1" dirty="0"/>
                  <a:t>Objectifs et résultats intersectoriels de </a:t>
                </a:r>
                <a:r>
                  <a:rPr lang="fr-FR" sz="1500" b="1" dirty="0" smtClean="0"/>
                  <a:t>l'UIT</a:t>
                </a:r>
                <a:endParaRPr lang="en-US" sz="1500" b="1" dirty="0"/>
              </a:p>
            </p:txBody>
          </p:sp>
          <p:sp>
            <p:nvSpPr>
              <p:cNvPr id="12" name="Isosceles Triangle 11"/>
              <p:cNvSpPr/>
              <p:nvPr/>
            </p:nvSpPr>
            <p:spPr>
              <a:xfrm>
                <a:off x="683568" y="1563692"/>
                <a:ext cx="7848872" cy="792088"/>
              </a:xfrm>
              <a:prstGeom prst="triangle">
                <a:avLst/>
              </a:prstGeom>
              <a:solidFill>
                <a:schemeClr val="accent1">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r-FR" dirty="0"/>
                  <a:t>Vision et mission de </a:t>
                </a:r>
                <a:r>
                  <a:rPr lang="fr-FR" dirty="0" smtClean="0"/>
                  <a:t>l'UIT</a:t>
                </a:r>
                <a:endParaRPr lang="en-US" b="1" dirty="0" smtClean="0"/>
              </a:p>
              <a:p>
                <a:pPr algn="ctr"/>
                <a:endParaRPr lang="en-US" b="1" dirty="0"/>
              </a:p>
            </p:txBody>
          </p:sp>
        </p:grpSp>
        <p:grpSp>
          <p:nvGrpSpPr>
            <p:cNvPr id="4" name="Group 3"/>
            <p:cNvGrpSpPr/>
            <p:nvPr/>
          </p:nvGrpSpPr>
          <p:grpSpPr>
            <a:xfrm>
              <a:off x="755996" y="4294940"/>
              <a:ext cx="7632448" cy="307777"/>
              <a:chOff x="755996" y="4294940"/>
              <a:chExt cx="7632448" cy="307777"/>
            </a:xfrm>
          </p:grpSpPr>
          <p:sp>
            <p:nvSpPr>
              <p:cNvPr id="17" name="TextBox 16"/>
              <p:cNvSpPr txBox="1"/>
              <p:nvPr/>
            </p:nvSpPr>
            <p:spPr>
              <a:xfrm>
                <a:off x="6588444" y="4294940"/>
                <a:ext cx="1800000" cy="307777"/>
              </a:xfrm>
              <a:prstGeom prst="rect">
                <a:avLst/>
              </a:prstGeom>
              <a:solidFill>
                <a:schemeClr val="accent5"/>
              </a:solidFill>
              <a:ln w="63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rIns="36000" rtlCol="0">
                <a:spAutoFit/>
              </a:bodyPr>
              <a:lstStyle>
                <a:defPPr>
                  <a:defRPr lang="en-US"/>
                </a:defPPr>
                <a:lvl1pPr algn="ctr"/>
              </a:lstStyle>
              <a:p>
                <a:r>
                  <a:rPr lang="en-US" sz="1400" b="1" dirty="0" smtClean="0"/>
                  <a:t>Produits </a:t>
                </a:r>
                <a:r>
                  <a:rPr lang="en-US" sz="1400" b="1" dirty="0" err="1" smtClean="0"/>
                  <a:t>intersectoriels</a:t>
                </a:r>
                <a:endParaRPr lang="en-US" sz="1400" b="1" dirty="0" smtClean="0"/>
              </a:p>
            </p:txBody>
          </p:sp>
          <p:sp>
            <p:nvSpPr>
              <p:cNvPr id="18" name="TextBox 17"/>
              <p:cNvSpPr txBox="1"/>
              <p:nvPr/>
            </p:nvSpPr>
            <p:spPr>
              <a:xfrm>
                <a:off x="4644228" y="4294940"/>
                <a:ext cx="1800000" cy="307777"/>
              </a:xfrm>
              <a:prstGeom prst="rect">
                <a:avLst/>
              </a:prstGeom>
              <a:solidFill>
                <a:schemeClr val="accent5"/>
              </a:solidFill>
              <a:ln w="63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en-US"/>
                </a:defPPr>
                <a:lvl1pPr algn="ctr"/>
              </a:lstStyle>
              <a:p>
                <a:r>
                  <a:rPr lang="en-US" sz="1400" b="1" dirty="0"/>
                  <a:t>Produits de </a:t>
                </a:r>
                <a:r>
                  <a:rPr lang="en-US" sz="1400" b="1" dirty="0" err="1" smtClean="0"/>
                  <a:t>l'UIT</a:t>
                </a:r>
                <a:r>
                  <a:rPr lang="en-US" sz="1400" b="1" dirty="0" smtClean="0"/>
                  <a:t>-D</a:t>
                </a:r>
                <a:endParaRPr lang="en-US" sz="1400" b="1" dirty="0"/>
              </a:p>
            </p:txBody>
          </p:sp>
          <p:sp>
            <p:nvSpPr>
              <p:cNvPr id="19" name="TextBox 18"/>
              <p:cNvSpPr txBox="1"/>
              <p:nvPr/>
            </p:nvSpPr>
            <p:spPr>
              <a:xfrm>
                <a:off x="2700012" y="4294940"/>
                <a:ext cx="1800000" cy="307777"/>
              </a:xfrm>
              <a:prstGeom prst="rect">
                <a:avLst/>
              </a:prstGeom>
              <a:solidFill>
                <a:schemeClr val="accent5"/>
              </a:solidFill>
              <a:ln w="63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en-US"/>
                </a:defPPr>
                <a:lvl1pPr algn="ctr"/>
              </a:lstStyle>
              <a:p>
                <a:r>
                  <a:rPr lang="en-US" sz="1400" b="1" dirty="0"/>
                  <a:t>Produits de </a:t>
                </a:r>
                <a:r>
                  <a:rPr lang="en-US" sz="1400" b="1" dirty="0" err="1" smtClean="0"/>
                  <a:t>l'UIT</a:t>
                </a:r>
                <a:r>
                  <a:rPr lang="en-US" sz="1400" b="1" dirty="0" smtClean="0"/>
                  <a:t>-T</a:t>
                </a:r>
                <a:endParaRPr lang="en-US" sz="1400" b="1" dirty="0"/>
              </a:p>
            </p:txBody>
          </p:sp>
          <p:sp>
            <p:nvSpPr>
              <p:cNvPr id="20" name="TextBox 19"/>
              <p:cNvSpPr txBox="1"/>
              <p:nvPr/>
            </p:nvSpPr>
            <p:spPr>
              <a:xfrm>
                <a:off x="755996" y="4294940"/>
                <a:ext cx="1800000" cy="307777"/>
              </a:xfrm>
              <a:prstGeom prst="rect">
                <a:avLst/>
              </a:prstGeom>
              <a:solidFill>
                <a:schemeClr val="accent5"/>
              </a:solidFill>
              <a:ln w="63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en-US"/>
                </a:defPPr>
                <a:lvl1pPr algn="ctr"/>
              </a:lstStyle>
              <a:p>
                <a:r>
                  <a:rPr lang="en-US" sz="1400" b="1" dirty="0" smtClean="0"/>
                  <a:t>Produits de </a:t>
                </a:r>
                <a:r>
                  <a:rPr lang="en-US" sz="1400" b="1" dirty="0" err="1" smtClean="0"/>
                  <a:t>l'UIT</a:t>
                </a:r>
                <a:r>
                  <a:rPr lang="en-US" sz="1400" b="1" dirty="0" smtClean="0"/>
                  <a:t>-R</a:t>
                </a:r>
                <a:endParaRPr lang="en-US" sz="1400" b="1" dirty="0"/>
              </a:p>
            </p:txBody>
          </p:sp>
        </p:grpSp>
        <p:grpSp>
          <p:nvGrpSpPr>
            <p:cNvPr id="31" name="Group 30"/>
            <p:cNvGrpSpPr/>
            <p:nvPr/>
          </p:nvGrpSpPr>
          <p:grpSpPr>
            <a:xfrm>
              <a:off x="791580" y="2480400"/>
              <a:ext cx="7220419" cy="3449782"/>
              <a:chOff x="791580" y="2480400"/>
              <a:chExt cx="7220419" cy="3449782"/>
            </a:xfrm>
          </p:grpSpPr>
          <p:grpSp>
            <p:nvGrpSpPr>
              <p:cNvPr id="29" name="Group 28"/>
              <p:cNvGrpSpPr/>
              <p:nvPr/>
            </p:nvGrpSpPr>
            <p:grpSpPr>
              <a:xfrm>
                <a:off x="791580" y="2480400"/>
                <a:ext cx="7220419" cy="3449782"/>
                <a:chOff x="791580" y="2480400"/>
                <a:chExt cx="7220419" cy="3449782"/>
              </a:xfrm>
            </p:grpSpPr>
            <p:sp>
              <p:nvSpPr>
                <p:cNvPr id="21" name="Arc 20"/>
                <p:cNvSpPr/>
                <p:nvPr/>
              </p:nvSpPr>
              <p:spPr>
                <a:xfrm rot="10800000">
                  <a:off x="6305121" y="5147687"/>
                  <a:ext cx="652071" cy="550640"/>
                </a:xfrm>
                <a:prstGeom prst="arc">
                  <a:avLst>
                    <a:gd name="adj1" fmla="val 13997088"/>
                    <a:gd name="adj2" fmla="val 20243020"/>
                  </a:avLst>
                </a:prstGeom>
                <a:ln w="38100">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2" name="Up Arrow 21"/>
                <p:cNvSpPr/>
                <p:nvPr/>
              </p:nvSpPr>
              <p:spPr>
                <a:xfrm>
                  <a:off x="3059832" y="3840732"/>
                  <a:ext cx="3096344" cy="301087"/>
                </a:xfrm>
                <a:prstGeom prst="upArrow">
                  <a:avLst>
                    <a:gd name="adj1" fmla="val 50000"/>
                    <a:gd name="adj2" fmla="val 70247"/>
                  </a:avLst>
                </a:prstGeom>
                <a:solidFill>
                  <a:schemeClr val="accent1">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b="1" dirty="0"/>
                </a:p>
              </p:txBody>
            </p:sp>
            <p:pic>
              <p:nvPicPr>
                <p:cNvPr id="24" name="Picture 23" descr="rt5-2.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98781" y="2480400"/>
                  <a:ext cx="1250094" cy="720000"/>
                </a:xfrm>
                <a:prstGeom prst="rect">
                  <a:avLst/>
                </a:prstGeom>
                <a:noFill/>
                <a:ln>
                  <a:noFill/>
                </a:ln>
              </p:spPr>
            </p:pic>
            <p:pic>
              <p:nvPicPr>
                <p:cNvPr id="25" name="Picture 24" descr="rt5-2.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37341" y="2480400"/>
                  <a:ext cx="1252107" cy="720000"/>
                </a:xfrm>
                <a:prstGeom prst="rect">
                  <a:avLst/>
                </a:prstGeom>
                <a:noFill/>
                <a:ln>
                  <a:noFill/>
                </a:ln>
              </p:spPr>
            </p:pic>
            <p:pic>
              <p:nvPicPr>
                <p:cNvPr id="26" name="Picture 25" descr="rt5-2.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01306" y="2480400"/>
                  <a:ext cx="1252107" cy="720000"/>
                </a:xfrm>
                <a:prstGeom prst="rect">
                  <a:avLst/>
                </a:prstGeom>
                <a:noFill/>
                <a:ln>
                  <a:noFill/>
                </a:ln>
              </p:spPr>
            </p:pic>
            <p:pic>
              <p:nvPicPr>
                <p:cNvPr id="27" name="Picture 26" descr="rt5-2.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59892" y="2480400"/>
                  <a:ext cx="1252107" cy="720000"/>
                </a:xfrm>
                <a:prstGeom prst="rect">
                  <a:avLst/>
                </a:prstGeom>
                <a:noFill/>
                <a:ln>
                  <a:noFill/>
                </a:ln>
              </p:spPr>
            </p:pic>
            <p:sp>
              <p:nvSpPr>
                <p:cNvPr id="35" name="TextBox 34"/>
                <p:cNvSpPr txBox="1"/>
                <p:nvPr/>
              </p:nvSpPr>
              <p:spPr>
                <a:xfrm>
                  <a:off x="791580" y="5235536"/>
                  <a:ext cx="1310640" cy="307777"/>
                </a:xfrm>
                <a:prstGeom prst="rect">
                  <a:avLst/>
                </a:prstGeom>
                <a:solidFill>
                  <a:schemeClr val="accent1">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400" b="1" dirty="0" smtClean="0">
                      <a:solidFill>
                        <a:schemeClr val="tx2"/>
                      </a:solidFill>
                    </a:rPr>
                    <a:t>BR</a:t>
                  </a:r>
                  <a:endParaRPr lang="en-US" sz="1400" b="1" dirty="0">
                    <a:solidFill>
                      <a:schemeClr val="tx2"/>
                    </a:solidFill>
                  </a:endParaRPr>
                </a:p>
              </p:txBody>
            </p:sp>
            <p:sp>
              <p:nvSpPr>
                <p:cNvPr id="36" name="TextBox 35"/>
                <p:cNvSpPr txBox="1"/>
                <p:nvPr/>
              </p:nvSpPr>
              <p:spPr>
                <a:xfrm>
                  <a:off x="2483768" y="5235536"/>
                  <a:ext cx="1310640" cy="307777"/>
                </a:xfrm>
                <a:prstGeom prst="rect">
                  <a:avLst/>
                </a:prstGeom>
                <a:solidFill>
                  <a:schemeClr val="accent1">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en-US"/>
                  </a:defPPr>
                  <a:lvl1pPr algn="ctr">
                    <a:defRPr sz="1600" b="1">
                      <a:solidFill>
                        <a:schemeClr val="tx2"/>
                      </a:solidFill>
                    </a:defRPr>
                  </a:lvl1pPr>
                </a:lstStyle>
                <a:p>
                  <a:r>
                    <a:rPr lang="en-US" sz="1400" dirty="0"/>
                    <a:t>TSB</a:t>
                  </a:r>
                </a:p>
              </p:txBody>
            </p:sp>
            <p:sp>
              <p:nvSpPr>
                <p:cNvPr id="37" name="TextBox 36"/>
                <p:cNvSpPr txBox="1"/>
                <p:nvPr/>
              </p:nvSpPr>
              <p:spPr>
                <a:xfrm>
                  <a:off x="4211960" y="5236910"/>
                  <a:ext cx="1310640" cy="307777"/>
                </a:xfrm>
                <a:prstGeom prst="rect">
                  <a:avLst/>
                </a:prstGeom>
                <a:solidFill>
                  <a:schemeClr val="accent1">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en-US"/>
                  </a:defPPr>
                  <a:lvl1pPr algn="ctr">
                    <a:defRPr sz="1600" b="1">
                      <a:solidFill>
                        <a:schemeClr val="tx2"/>
                      </a:solidFill>
                    </a:defRPr>
                  </a:lvl1pPr>
                </a:lstStyle>
                <a:p>
                  <a:r>
                    <a:rPr lang="en-US" sz="1400" dirty="0"/>
                    <a:t>BDT</a:t>
                  </a:r>
                </a:p>
              </p:txBody>
            </p:sp>
            <p:sp>
              <p:nvSpPr>
                <p:cNvPr id="38" name="TextBox 37"/>
                <p:cNvSpPr txBox="1"/>
                <p:nvPr/>
              </p:nvSpPr>
              <p:spPr>
                <a:xfrm>
                  <a:off x="5781592" y="5235536"/>
                  <a:ext cx="1310640" cy="307777"/>
                </a:xfrm>
                <a:prstGeom prst="rect">
                  <a:avLst/>
                </a:prstGeom>
                <a:solidFill>
                  <a:schemeClr val="accent1">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en-US"/>
                  </a:defPPr>
                  <a:lvl1pPr algn="ctr">
                    <a:defRPr sz="1600" b="1">
                      <a:solidFill>
                        <a:schemeClr val="tx2"/>
                      </a:solidFill>
                    </a:defRPr>
                  </a:lvl1pPr>
                </a:lstStyle>
                <a:p>
                  <a:r>
                    <a:rPr lang="en-US" sz="1400" dirty="0" smtClean="0"/>
                    <a:t>SG</a:t>
                  </a:r>
                  <a:endParaRPr lang="en-US" sz="1400" dirty="0"/>
                </a:p>
              </p:txBody>
            </p:sp>
            <p:sp>
              <p:nvSpPr>
                <p:cNvPr id="23" name="TextBox 22"/>
                <p:cNvSpPr txBox="1"/>
                <p:nvPr/>
              </p:nvSpPr>
              <p:spPr>
                <a:xfrm>
                  <a:off x="3182542" y="4726776"/>
                  <a:ext cx="2854274" cy="1203406"/>
                </a:xfrm>
                <a:prstGeom prst="rect">
                  <a:avLst/>
                </a:prstGeom>
                <a:noFill/>
              </p:spPr>
              <p:txBody>
                <a:bodyPr wrap="square" rtlCol="0">
                  <a:spAutoFit/>
                </a:bodyPr>
                <a:lstStyle/>
                <a:p>
                  <a:pPr algn="ctr">
                    <a:lnSpc>
                      <a:spcPct val="80000"/>
                    </a:lnSpc>
                  </a:pPr>
                  <a:r>
                    <a:rPr lang="en-US" sz="2400" b="1" cap="small" dirty="0" smtClean="0">
                      <a:solidFill>
                        <a:srgbClr val="FF0000"/>
                      </a:solidFill>
                    </a:rPr>
                    <a:t>CATALYSEURS</a:t>
                  </a:r>
                </a:p>
                <a:p>
                  <a:pPr>
                    <a:lnSpc>
                      <a:spcPct val="80000"/>
                    </a:lnSpc>
                  </a:pPr>
                  <a:endParaRPr lang="en-US" sz="3600" b="1" cap="small" dirty="0" smtClean="0">
                    <a:solidFill>
                      <a:srgbClr val="FF0000"/>
                    </a:solidFill>
                  </a:endParaRPr>
                </a:p>
                <a:p>
                  <a:pPr algn="ctr">
                    <a:lnSpc>
                      <a:spcPct val="80000"/>
                    </a:lnSpc>
                    <a:spcBef>
                      <a:spcPts val="600"/>
                    </a:spcBef>
                  </a:pPr>
                  <a:r>
                    <a:rPr lang="en-US" sz="2400" b="1" dirty="0" smtClean="0">
                      <a:solidFill>
                        <a:srgbClr val="FF0000"/>
                      </a:solidFill>
                    </a:rPr>
                    <a:t>Services  </a:t>
                  </a:r>
                  <a:r>
                    <a:rPr lang="en-US" sz="2400" b="1" dirty="0" err="1" smtClean="0">
                      <a:solidFill>
                        <a:srgbClr val="FF0000"/>
                      </a:solidFill>
                    </a:rPr>
                    <a:t>d'appui</a:t>
                  </a:r>
                  <a:endParaRPr lang="en-US" sz="2400" b="1" dirty="0">
                    <a:solidFill>
                      <a:srgbClr val="FF0000"/>
                    </a:solidFill>
                  </a:endParaRPr>
                </a:p>
              </p:txBody>
            </p:sp>
            <p:sp>
              <p:nvSpPr>
                <p:cNvPr id="34" name="TextBox 33"/>
                <p:cNvSpPr txBox="1"/>
                <p:nvPr/>
              </p:nvSpPr>
              <p:spPr>
                <a:xfrm>
                  <a:off x="2555564" y="2964722"/>
                  <a:ext cx="918313" cy="230832"/>
                </a:xfrm>
                <a:prstGeom prst="rect">
                  <a:avLst/>
                </a:prstGeom>
                <a:solidFill>
                  <a:srgbClr val="4D7CB0"/>
                </a:solidFill>
                <a:ln w="63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en-US"/>
                  </a:defPPr>
                  <a:lvl1pPr algn="ctr"/>
                </a:lstStyle>
                <a:p>
                  <a:r>
                    <a:rPr lang="en-US" sz="900" b="1" dirty="0" smtClean="0"/>
                    <a:t>CROISSANCE</a:t>
                  </a:r>
                  <a:endParaRPr lang="en-US" sz="900" b="1" dirty="0"/>
                </a:p>
              </p:txBody>
            </p:sp>
          </p:grpSp>
          <p:sp>
            <p:nvSpPr>
              <p:cNvPr id="41" name="TextBox 40"/>
              <p:cNvSpPr txBox="1"/>
              <p:nvPr/>
            </p:nvSpPr>
            <p:spPr>
              <a:xfrm>
                <a:off x="4054603" y="2971156"/>
                <a:ext cx="762266" cy="230832"/>
              </a:xfrm>
              <a:prstGeom prst="rect">
                <a:avLst/>
              </a:prstGeom>
              <a:solidFill>
                <a:srgbClr val="4D7CB0"/>
              </a:solidFill>
              <a:ln w="63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en-US"/>
                </a:defPPr>
                <a:lvl1pPr algn="ctr"/>
              </a:lstStyle>
              <a:p>
                <a:r>
                  <a:rPr lang="en-US" sz="900" b="1" dirty="0" smtClean="0"/>
                  <a:t>INCLUSION</a:t>
                </a:r>
                <a:endParaRPr lang="en-US" sz="900" b="1" dirty="0"/>
              </a:p>
            </p:txBody>
          </p:sp>
          <p:sp>
            <p:nvSpPr>
              <p:cNvPr id="42" name="TextBox 41"/>
              <p:cNvSpPr txBox="1"/>
              <p:nvPr/>
            </p:nvSpPr>
            <p:spPr>
              <a:xfrm>
                <a:off x="5495176" y="2969568"/>
                <a:ext cx="766721" cy="230832"/>
              </a:xfrm>
              <a:prstGeom prst="rect">
                <a:avLst/>
              </a:prstGeom>
              <a:solidFill>
                <a:srgbClr val="4D7CB0"/>
              </a:solidFill>
              <a:ln w="63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en-US"/>
                </a:defPPr>
                <a:lvl1pPr algn="ctr"/>
              </a:lstStyle>
              <a:p>
                <a:r>
                  <a:rPr lang="en-US" sz="900" b="1" dirty="0" smtClean="0"/>
                  <a:t>DURABILITÉ</a:t>
                </a:r>
                <a:endParaRPr lang="en-US" sz="900" b="1" dirty="0"/>
              </a:p>
            </p:txBody>
          </p:sp>
          <p:sp>
            <p:nvSpPr>
              <p:cNvPr id="43" name="TextBox 42"/>
              <p:cNvSpPr txBox="1"/>
              <p:nvPr/>
            </p:nvSpPr>
            <p:spPr>
              <a:xfrm>
                <a:off x="6957192" y="2969568"/>
                <a:ext cx="909173" cy="230832"/>
              </a:xfrm>
              <a:prstGeom prst="rect">
                <a:avLst/>
              </a:prstGeom>
              <a:solidFill>
                <a:srgbClr val="4D7CB0"/>
              </a:solidFill>
              <a:ln w="63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en-US"/>
                </a:defPPr>
                <a:lvl1pPr algn="ctr"/>
              </a:lstStyle>
              <a:p>
                <a:r>
                  <a:rPr lang="en-US" sz="900" b="1" dirty="0" smtClean="0"/>
                  <a:t>INNOVATION</a:t>
                </a:r>
                <a:endParaRPr lang="en-US" sz="900" b="1" dirty="0"/>
              </a:p>
            </p:txBody>
          </p:sp>
        </p:grpSp>
      </p:grpSp>
      <p:sp>
        <p:nvSpPr>
          <p:cNvPr id="40" name="Content Placeholder 33"/>
          <p:cNvSpPr>
            <a:spLocks noGrp="1"/>
          </p:cNvSpPr>
          <p:nvPr>
            <p:ph idx="1"/>
          </p:nvPr>
        </p:nvSpPr>
        <p:spPr>
          <a:xfrm>
            <a:off x="730495" y="5715234"/>
            <a:ext cx="8153400" cy="971403"/>
          </a:xfrm>
        </p:spPr>
        <p:txBody>
          <a:bodyPr>
            <a:noAutofit/>
          </a:bodyPr>
          <a:lstStyle/>
          <a:p>
            <a:pPr>
              <a:spcBef>
                <a:spcPts val="1200"/>
              </a:spcBef>
            </a:pPr>
            <a:r>
              <a:rPr lang="fr-CH" sz="1600" dirty="0"/>
              <a:t>Les catalyseurs </a:t>
            </a:r>
            <a:r>
              <a:rPr lang="fr-CH" sz="1600" b="1" dirty="0"/>
              <a:t>sont fournis également par les Bureaux</a:t>
            </a:r>
            <a:r>
              <a:rPr lang="fr-CH" sz="1600" dirty="0"/>
              <a:t>, pas seulement </a:t>
            </a:r>
            <a:r>
              <a:rPr lang="fr-CH" sz="1600" b="1" dirty="0"/>
              <a:t>par le SG</a:t>
            </a:r>
          </a:p>
          <a:p>
            <a:r>
              <a:rPr lang="fr-CH" sz="1600" dirty="0" smtClean="0"/>
              <a:t>Les </a:t>
            </a:r>
            <a:r>
              <a:rPr lang="fr-CH" sz="1600" b="1" dirty="0" smtClean="0"/>
              <a:t>travaux (et les objectifs) des Bureaux </a:t>
            </a:r>
            <a:r>
              <a:rPr lang="fr-CH" sz="1600" dirty="0" smtClean="0"/>
              <a:t>seront décrits tout comme le SG décrirait comment les </a:t>
            </a:r>
            <a:r>
              <a:rPr lang="fr-CH" sz="1600" b="1" dirty="0" smtClean="0"/>
              <a:t>catalyseurs</a:t>
            </a:r>
            <a:r>
              <a:rPr lang="fr-CH" sz="1600" dirty="0" smtClean="0"/>
              <a:t> contribuent à la réalisation des Objectifs et Buts généraux.</a:t>
            </a:r>
          </a:p>
        </p:txBody>
      </p:sp>
      <p:grpSp>
        <p:nvGrpSpPr>
          <p:cNvPr id="49" name="Group 48"/>
          <p:cNvGrpSpPr/>
          <p:nvPr/>
        </p:nvGrpSpPr>
        <p:grpSpPr>
          <a:xfrm>
            <a:off x="1335262" y="4457262"/>
            <a:ext cx="5789400" cy="1121538"/>
            <a:chOff x="1446896" y="4994088"/>
            <a:chExt cx="5789400" cy="1121538"/>
          </a:xfrm>
        </p:grpSpPr>
        <p:sp>
          <p:nvSpPr>
            <p:cNvPr id="52" name="Arc 51"/>
            <p:cNvSpPr/>
            <p:nvPr/>
          </p:nvSpPr>
          <p:spPr>
            <a:xfrm rot="10800000">
              <a:off x="5166557" y="5055199"/>
              <a:ext cx="1817709" cy="915421"/>
            </a:xfrm>
            <a:prstGeom prst="arc">
              <a:avLst>
                <a:gd name="adj1" fmla="val 14794445"/>
                <a:gd name="adj2" fmla="val 21298785"/>
              </a:avLst>
            </a:prstGeom>
            <a:ln w="38100">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Arc 49"/>
            <p:cNvSpPr/>
            <p:nvPr/>
          </p:nvSpPr>
          <p:spPr>
            <a:xfrm rot="10800000">
              <a:off x="1446896" y="4994088"/>
              <a:ext cx="5789400" cy="1121538"/>
            </a:xfrm>
            <a:prstGeom prst="arc">
              <a:avLst>
                <a:gd name="adj1" fmla="val 11627524"/>
                <a:gd name="adj2" fmla="val 21527746"/>
              </a:avLst>
            </a:prstGeom>
            <a:ln w="38100">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Arc 50"/>
            <p:cNvSpPr/>
            <p:nvPr/>
          </p:nvSpPr>
          <p:spPr>
            <a:xfrm rot="10800000">
              <a:off x="3296818" y="5066101"/>
              <a:ext cx="3687449" cy="1008112"/>
            </a:xfrm>
            <a:prstGeom prst="arc">
              <a:avLst>
                <a:gd name="adj1" fmla="val 10933070"/>
                <a:gd name="adj2" fmla="val 21513184"/>
              </a:avLst>
            </a:prstGeom>
            <a:ln w="38100">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Tree>
    <p:extLst>
      <p:ext uri="{BB962C8B-B14F-4D97-AF65-F5344CB8AC3E}">
        <p14:creationId xmlns:p14="http://schemas.microsoft.com/office/powerpoint/2010/main" val="13876434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600" dirty="0"/>
              <a:t>Enseignements tirés du Plan stratégique pour la période </a:t>
            </a:r>
            <a:r>
              <a:rPr lang="fr-FR" sz="3600" dirty="0" smtClean="0"/>
              <a:t>2016-2019</a:t>
            </a:r>
            <a:endParaRPr lang="en-US" sz="3600" dirty="0"/>
          </a:p>
        </p:txBody>
      </p:sp>
      <p:sp>
        <p:nvSpPr>
          <p:cNvPr id="3" name="Slide Number Placeholder 2"/>
          <p:cNvSpPr>
            <a:spLocks noGrp="1"/>
          </p:cNvSpPr>
          <p:nvPr>
            <p:ph type="sldNum" sz="quarter" idx="12"/>
          </p:nvPr>
        </p:nvSpPr>
        <p:spPr/>
        <p:txBody>
          <a:bodyPr>
            <a:normAutofit fontScale="85000" lnSpcReduction="20000"/>
          </a:bodyPr>
          <a:lstStyle/>
          <a:p>
            <a:fld id="{DDD2957A-38BF-4766-88FD-46AF2F4ED65D}" type="slidenum">
              <a:rPr lang="en-US" smtClean="0"/>
              <a:t>7</a:t>
            </a:fld>
            <a:endParaRPr lang="en-US" dirty="0"/>
          </a:p>
        </p:txBody>
      </p:sp>
      <p:sp>
        <p:nvSpPr>
          <p:cNvPr id="4" name="Content Placeholder 3"/>
          <p:cNvSpPr>
            <a:spLocks noGrp="1"/>
          </p:cNvSpPr>
          <p:nvPr>
            <p:ph sz="quarter" idx="1"/>
          </p:nvPr>
        </p:nvSpPr>
        <p:spPr/>
        <p:txBody>
          <a:bodyPr>
            <a:normAutofit fontScale="70000" lnSpcReduction="20000"/>
          </a:bodyPr>
          <a:lstStyle/>
          <a:p>
            <a:pPr>
              <a:spcBef>
                <a:spcPts val="1200"/>
              </a:spcBef>
            </a:pPr>
            <a:r>
              <a:rPr lang="fr-FR" b="1" dirty="0"/>
              <a:t>Buts</a:t>
            </a:r>
            <a:r>
              <a:rPr lang="fr-FR" dirty="0"/>
              <a:t> et </a:t>
            </a:r>
            <a:r>
              <a:rPr lang="fr-FR" b="1" dirty="0"/>
              <a:t>cibles</a:t>
            </a:r>
            <a:r>
              <a:rPr lang="fr-FR" dirty="0"/>
              <a:t> fixés à </a:t>
            </a:r>
            <a:r>
              <a:rPr lang="fr-FR" dirty="0" smtClean="0"/>
              <a:t>l'échelle </a:t>
            </a:r>
            <a:r>
              <a:rPr lang="fr-FR" dirty="0"/>
              <a:t>de </a:t>
            </a:r>
            <a:r>
              <a:rPr lang="fr-FR" dirty="0" smtClean="0"/>
              <a:t>l'UIT </a:t>
            </a:r>
            <a:r>
              <a:rPr lang="fr-FR" dirty="0"/>
              <a:t>tout entière</a:t>
            </a:r>
            <a:endParaRPr lang="en-US" b="1" dirty="0"/>
          </a:p>
          <a:p>
            <a:pPr lvl="1"/>
            <a:r>
              <a:rPr lang="fr-FR" dirty="0"/>
              <a:t>Buts généraux de </a:t>
            </a:r>
            <a:r>
              <a:rPr lang="fr-FR" dirty="0" smtClean="0"/>
              <a:t>l'Union communiqués</a:t>
            </a:r>
            <a:r>
              <a:rPr lang="en-US" dirty="0" smtClean="0"/>
              <a:t> </a:t>
            </a:r>
            <a:r>
              <a:rPr lang="en-US" dirty="0">
                <a:sym typeface="Wingdings" panose="05000000000000000000" pitchFamily="2" charset="2"/>
              </a:rPr>
              <a:t> </a:t>
            </a:r>
            <a:r>
              <a:rPr lang="fr-CH" dirty="0" smtClean="0">
                <a:sym typeface="Wingdings" panose="05000000000000000000" pitchFamily="2" charset="2"/>
              </a:rPr>
              <a:t>Programme</a:t>
            </a:r>
            <a:r>
              <a:rPr lang="en-US" dirty="0" smtClean="0">
                <a:sym typeface="Wingdings" panose="05000000000000000000" pitchFamily="2" charset="2"/>
              </a:rPr>
              <a:t> </a:t>
            </a:r>
            <a:r>
              <a:rPr lang="en-US" dirty="0" smtClean="0"/>
              <a:t>Connect 2020</a:t>
            </a:r>
            <a:endParaRPr lang="en-US" dirty="0"/>
          </a:p>
          <a:p>
            <a:pPr>
              <a:spcBef>
                <a:spcPts val="1800"/>
              </a:spcBef>
            </a:pPr>
            <a:r>
              <a:rPr lang="fr-FR" b="1" dirty="0"/>
              <a:t>Suivi</a:t>
            </a:r>
            <a:r>
              <a:rPr lang="fr-FR" dirty="0"/>
              <a:t> et </a:t>
            </a:r>
            <a:r>
              <a:rPr lang="fr-FR" b="1" dirty="0"/>
              <a:t>établissement de rapports</a:t>
            </a:r>
            <a:endParaRPr lang="en-US" b="1" dirty="0"/>
          </a:p>
          <a:p>
            <a:pPr lvl="1"/>
            <a:r>
              <a:rPr lang="fr-FR" dirty="0"/>
              <a:t>Ouverture et transparence pour rendre compte publiquement des progrès réalisés en ce qui concerne les indicateurs fondamentaux de performance</a:t>
            </a:r>
            <a:endParaRPr lang="en-US" dirty="0" smtClean="0"/>
          </a:p>
          <a:p>
            <a:pPr lvl="1"/>
            <a:r>
              <a:rPr lang="fr-FR" dirty="0"/>
              <a:t>Rapport </a:t>
            </a:r>
            <a:r>
              <a:rPr lang="fr-FR" dirty="0" smtClean="0"/>
              <a:t>d'activité annuel </a:t>
            </a:r>
            <a:r>
              <a:rPr lang="fr-FR" dirty="0"/>
              <a:t>de </a:t>
            </a:r>
            <a:r>
              <a:rPr lang="fr-FR" dirty="0" smtClean="0"/>
              <a:t>l'UIT</a:t>
            </a:r>
            <a:endParaRPr lang="en-US" dirty="0" smtClean="0"/>
          </a:p>
          <a:p>
            <a:pPr lvl="2"/>
            <a:r>
              <a:rPr lang="fr-FR" dirty="0"/>
              <a:t>Le format des rapports pourrait être revu</a:t>
            </a:r>
            <a:endParaRPr lang="en-US" dirty="0" smtClean="0"/>
          </a:p>
          <a:p>
            <a:pPr>
              <a:spcBef>
                <a:spcPts val="1800"/>
              </a:spcBef>
            </a:pPr>
            <a:r>
              <a:rPr lang="fr-FR" b="1" dirty="0"/>
              <a:t>Indicateurs</a:t>
            </a:r>
            <a:r>
              <a:rPr lang="fr-FR" dirty="0"/>
              <a:t>: il est nécessaire de revoir les indicateurs et </a:t>
            </a:r>
            <a:r>
              <a:rPr lang="fr-FR" dirty="0" smtClean="0"/>
              <a:t>d'élaborer </a:t>
            </a:r>
            <a:r>
              <a:rPr lang="fr-FR" dirty="0"/>
              <a:t>des indicateurs plus précis/appropriés</a:t>
            </a:r>
            <a:endParaRPr lang="en-US" dirty="0"/>
          </a:p>
          <a:p>
            <a:pPr>
              <a:spcBef>
                <a:spcPts val="1800"/>
              </a:spcBef>
            </a:pPr>
            <a:r>
              <a:rPr lang="fr-FR" b="1" dirty="0"/>
              <a:t>Un examen approfondi de la situation concernant les cibles du Programme Connect 2020</a:t>
            </a:r>
            <a:r>
              <a:rPr lang="fr-FR" dirty="0"/>
              <a:t> permettra </a:t>
            </a:r>
            <a:r>
              <a:rPr lang="fr-FR" dirty="0" smtClean="0"/>
              <a:t>d'élaborer </a:t>
            </a:r>
            <a:r>
              <a:rPr lang="fr-FR" dirty="0"/>
              <a:t>un nouvel </a:t>
            </a:r>
            <a:r>
              <a:rPr lang="fr-FR" dirty="0" smtClean="0"/>
              <a:t/>
            </a:r>
            <a:br>
              <a:rPr lang="fr-FR" dirty="0" smtClean="0"/>
            </a:br>
            <a:r>
              <a:rPr lang="fr-FR" dirty="0" smtClean="0"/>
              <a:t>ensemble </a:t>
            </a:r>
            <a:r>
              <a:rPr lang="fr-FR" dirty="0"/>
              <a:t>de cibles</a:t>
            </a:r>
            <a:endParaRPr lang="en-US" dirty="0"/>
          </a:p>
          <a:p>
            <a:pPr>
              <a:spcBef>
                <a:spcPts val="1800"/>
              </a:spcBef>
            </a:pPr>
            <a:r>
              <a:rPr lang="fr-FR" dirty="0"/>
              <a:t>Domaines où des </a:t>
            </a:r>
            <a:r>
              <a:rPr lang="fr-FR" b="1" dirty="0"/>
              <a:t>améliorations sont </a:t>
            </a:r>
            <a:r>
              <a:rPr lang="fr-FR" b="1" dirty="0" smtClean="0"/>
              <a:t>nécessaires</a:t>
            </a:r>
            <a:r>
              <a:rPr lang="en-US" b="1" dirty="0" smtClean="0"/>
              <a:t>?</a:t>
            </a:r>
            <a:endParaRPr lang="en-US" b="1" dirty="0"/>
          </a:p>
        </p:txBody>
      </p:sp>
    </p:spTree>
    <p:extLst>
      <p:ext uri="{BB962C8B-B14F-4D97-AF65-F5344CB8AC3E}">
        <p14:creationId xmlns:p14="http://schemas.microsoft.com/office/powerpoint/2010/main" val="33722797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Analyse stratégique/de situation</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DDD2957A-38BF-4766-88FD-46AF2F4ED65D}" type="slidenum">
              <a:rPr lang="en-US" smtClean="0"/>
              <a:t>8</a:t>
            </a:fld>
            <a:endParaRPr lang="en-US" dirty="0"/>
          </a:p>
        </p:txBody>
      </p:sp>
      <p:graphicFrame>
        <p:nvGraphicFramePr>
          <p:cNvPr id="5" name="Diagram 4"/>
          <p:cNvGraphicFramePr/>
          <p:nvPr>
            <p:extLst>
              <p:ext uri="{D42A27DB-BD31-4B8C-83A1-F6EECF244321}">
                <p14:modId xmlns:p14="http://schemas.microsoft.com/office/powerpoint/2010/main" val="1759676496"/>
              </p:ext>
            </p:extLst>
          </p:nvPr>
        </p:nvGraphicFramePr>
        <p:xfrm>
          <a:off x="3601988" y="1713756"/>
          <a:ext cx="5256584" cy="3528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3"/>
          <p:cNvSpPr>
            <a:spLocks noGrp="1"/>
          </p:cNvSpPr>
          <p:nvPr>
            <p:ph sz="quarter" idx="1"/>
          </p:nvPr>
        </p:nvSpPr>
        <p:spPr>
          <a:xfrm>
            <a:off x="323528" y="1713756"/>
            <a:ext cx="3527304" cy="4608512"/>
          </a:xfrm>
        </p:spPr>
        <p:txBody>
          <a:bodyPr>
            <a:normAutofit lnSpcReduction="10000"/>
          </a:bodyPr>
          <a:lstStyle/>
          <a:p>
            <a:r>
              <a:rPr lang="fr-FR" sz="2400" dirty="0"/>
              <a:t>Facteurs intrinsèques</a:t>
            </a:r>
            <a:endParaRPr lang="en-US" sz="2400" dirty="0" smtClean="0"/>
          </a:p>
          <a:p>
            <a:pPr marL="0" indent="0">
              <a:buNone/>
            </a:pPr>
            <a:endParaRPr lang="en-US" dirty="0"/>
          </a:p>
          <a:p>
            <a:r>
              <a:rPr lang="fr-FR" sz="2400" dirty="0"/>
              <a:t>Facteurs extrinsèques</a:t>
            </a:r>
            <a:endParaRPr lang="en-US" sz="2400" dirty="0" smtClean="0"/>
          </a:p>
          <a:p>
            <a:pPr lvl="1"/>
            <a:r>
              <a:rPr lang="en-US" dirty="0" smtClean="0"/>
              <a:t>Politiques</a:t>
            </a:r>
            <a:endParaRPr lang="en-US" dirty="0"/>
          </a:p>
          <a:p>
            <a:pPr lvl="1"/>
            <a:r>
              <a:rPr lang="en-US" dirty="0" smtClean="0"/>
              <a:t>Economiques</a:t>
            </a:r>
          </a:p>
          <a:p>
            <a:pPr lvl="1"/>
            <a:r>
              <a:rPr lang="en-US" dirty="0" smtClean="0"/>
              <a:t>Sociaux</a:t>
            </a:r>
          </a:p>
          <a:p>
            <a:pPr lvl="1"/>
            <a:r>
              <a:rPr lang="en-US" dirty="0" smtClean="0"/>
              <a:t>Technologiques</a:t>
            </a:r>
          </a:p>
          <a:p>
            <a:pPr lvl="1"/>
            <a:r>
              <a:rPr lang="en-US" dirty="0" smtClean="0"/>
              <a:t>Juridiques</a:t>
            </a:r>
          </a:p>
          <a:p>
            <a:pPr lvl="1"/>
            <a:r>
              <a:rPr lang="en-US" dirty="0" smtClean="0"/>
              <a:t>Environnementaux</a:t>
            </a:r>
          </a:p>
          <a:p>
            <a:pPr lvl="1"/>
            <a:r>
              <a:rPr lang="en-US" dirty="0" smtClean="0"/>
              <a:t>Organisationnels</a:t>
            </a:r>
          </a:p>
          <a:p>
            <a:endParaRPr lang="en-US" dirty="0"/>
          </a:p>
        </p:txBody>
      </p:sp>
      <p:sp>
        <p:nvSpPr>
          <p:cNvPr id="9" name="Up-Down Arrow 8"/>
          <p:cNvSpPr/>
          <p:nvPr/>
        </p:nvSpPr>
        <p:spPr>
          <a:xfrm>
            <a:off x="1651185" y="2132856"/>
            <a:ext cx="288032" cy="576064"/>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3"/>
          <p:cNvSpPr txBox="1">
            <a:spLocks/>
          </p:cNvSpPr>
          <p:nvPr/>
        </p:nvSpPr>
        <p:spPr>
          <a:xfrm>
            <a:off x="5006144" y="6024736"/>
            <a:ext cx="3454288" cy="648072"/>
          </a:xfrm>
          <a:prstGeom prst="rect">
            <a:avLst/>
          </a:prstGeom>
        </p:spPr>
        <p:txBody>
          <a:bodyPr vert="horz">
            <a:normAutofit fontScale="85000" lnSpcReduction="1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2800" dirty="0" smtClean="0"/>
              <a:t>Principaux partenaires</a:t>
            </a:r>
          </a:p>
          <a:p>
            <a:endParaRPr lang="en-US" dirty="0"/>
          </a:p>
        </p:txBody>
      </p:sp>
      <p:sp>
        <p:nvSpPr>
          <p:cNvPr id="10" name="Up-Down Arrow 9"/>
          <p:cNvSpPr/>
          <p:nvPr/>
        </p:nvSpPr>
        <p:spPr>
          <a:xfrm>
            <a:off x="6086264" y="5448672"/>
            <a:ext cx="288032" cy="576064"/>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562972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Forces de l'UIT</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DDD2957A-38BF-4766-88FD-46AF2F4ED65D}" type="slidenum">
              <a:rPr lang="en-US" smtClean="0"/>
              <a:t>9</a:t>
            </a:fld>
            <a:endParaRPr lang="en-US" dirty="0"/>
          </a:p>
        </p:txBody>
      </p:sp>
      <p:sp>
        <p:nvSpPr>
          <p:cNvPr id="4" name="Content Placeholder 3"/>
          <p:cNvSpPr>
            <a:spLocks noGrp="1"/>
          </p:cNvSpPr>
          <p:nvPr>
            <p:ph sz="quarter" idx="1"/>
          </p:nvPr>
        </p:nvSpPr>
        <p:spPr>
          <a:xfrm>
            <a:off x="612648" y="1600200"/>
            <a:ext cx="8153400" cy="4997152"/>
          </a:xfrm>
        </p:spPr>
        <p:txBody>
          <a:bodyPr>
            <a:normAutofit fontScale="55000" lnSpcReduction="20000"/>
          </a:bodyPr>
          <a:lstStyle/>
          <a:p>
            <a:pPr marL="266700" lvl="0" indent="-266700">
              <a:lnSpc>
                <a:spcPct val="120000"/>
              </a:lnSpc>
              <a:spcBef>
                <a:spcPts val="800"/>
              </a:spcBef>
              <a:buFont typeface="+mj-lt"/>
              <a:buAutoNum type="arabicParenR"/>
            </a:pPr>
            <a:r>
              <a:rPr lang="fr-FR" b="1" dirty="0" smtClean="0"/>
              <a:t>Institution </a:t>
            </a:r>
            <a:r>
              <a:rPr lang="fr-FR" b="1" dirty="0"/>
              <a:t>spécialisée des Nations </a:t>
            </a:r>
            <a:r>
              <a:rPr lang="fr-FR" b="1" dirty="0" smtClean="0"/>
              <a:t>Unies </a:t>
            </a:r>
            <a:r>
              <a:rPr lang="fr-FR" b="1" dirty="0"/>
              <a:t>pour les TIC</a:t>
            </a:r>
            <a:r>
              <a:rPr lang="fr-FR" dirty="0"/>
              <a:t> qui jouit </a:t>
            </a:r>
            <a:r>
              <a:rPr lang="fr-FR" dirty="0" smtClean="0"/>
              <a:t>d'une histoire/d'une </a:t>
            </a:r>
            <a:br>
              <a:rPr lang="fr-FR" dirty="0" smtClean="0"/>
            </a:br>
            <a:r>
              <a:rPr lang="fr-FR" dirty="0" smtClean="0"/>
              <a:t>tradition </a:t>
            </a:r>
            <a:r>
              <a:rPr lang="fr-FR" dirty="0"/>
              <a:t>de 150 ans</a:t>
            </a:r>
            <a:endParaRPr lang="en-GB" dirty="0"/>
          </a:p>
          <a:p>
            <a:pPr marL="266700" lvl="0" indent="-266700">
              <a:buFont typeface="+mj-lt"/>
              <a:buAutoNum type="arabicParenR"/>
            </a:pPr>
            <a:r>
              <a:rPr lang="fr-FR" b="1" dirty="0"/>
              <a:t>Rôle de premier plan dans la gestion de </a:t>
            </a:r>
            <a:r>
              <a:rPr lang="fr-FR" b="1" dirty="0" smtClean="0"/>
              <a:t>l'utilisation</a:t>
            </a:r>
            <a:r>
              <a:rPr lang="fr-FR" dirty="0" smtClean="0"/>
              <a:t> </a:t>
            </a:r>
            <a:r>
              <a:rPr lang="fr-FR" dirty="0"/>
              <a:t>des ressources TIC par le biais de </a:t>
            </a:r>
            <a:r>
              <a:rPr lang="fr-FR" b="1" dirty="0"/>
              <a:t>règlements et de normes</a:t>
            </a:r>
            <a:r>
              <a:rPr lang="fr-FR" dirty="0"/>
              <a:t> </a:t>
            </a:r>
            <a:r>
              <a:rPr lang="fr-FR" dirty="0" smtClean="0"/>
              <a:t>d'application </a:t>
            </a:r>
            <a:r>
              <a:rPr lang="fr-FR" dirty="0"/>
              <a:t>universelle</a:t>
            </a:r>
            <a:endParaRPr lang="en-GB" dirty="0"/>
          </a:p>
          <a:p>
            <a:pPr marL="266700" lvl="0" indent="-266700">
              <a:buFont typeface="+mj-lt"/>
              <a:buAutoNum type="arabicParenR"/>
            </a:pPr>
            <a:r>
              <a:rPr lang="fr-FR" dirty="0"/>
              <a:t>Une </a:t>
            </a:r>
            <a:r>
              <a:rPr lang="fr-FR" b="1" dirty="0"/>
              <a:t>composition </a:t>
            </a:r>
            <a:r>
              <a:rPr lang="fr-FR" dirty="0" smtClean="0"/>
              <a:t>unique: </a:t>
            </a:r>
            <a:r>
              <a:rPr lang="fr-FR" dirty="0"/>
              <a:t>des représentants des gouvernements, du secteur privé et </a:t>
            </a:r>
            <a:r>
              <a:rPr lang="fr-FR" dirty="0" smtClean="0"/>
              <a:t>des </a:t>
            </a:r>
            <a:r>
              <a:rPr lang="fr-FR" dirty="0"/>
              <a:t>établissements universitaires participent aux activités de </a:t>
            </a:r>
            <a:r>
              <a:rPr lang="fr-FR" dirty="0" smtClean="0"/>
              <a:t>l'organisation</a:t>
            </a:r>
            <a:endParaRPr lang="en-GB" dirty="0"/>
          </a:p>
          <a:p>
            <a:pPr marL="266700" lvl="0" indent="-266700">
              <a:buFont typeface="+mj-lt"/>
              <a:buAutoNum type="arabicParenR"/>
            </a:pPr>
            <a:r>
              <a:rPr lang="fr-FR" dirty="0"/>
              <a:t>Double rôle </a:t>
            </a:r>
            <a:r>
              <a:rPr lang="fr-FR" dirty="0" smtClean="0"/>
              <a:t>d'une </a:t>
            </a:r>
            <a:r>
              <a:rPr lang="fr-FR" b="1" dirty="0"/>
              <a:t>organisation de normalisation conjugué</a:t>
            </a:r>
            <a:r>
              <a:rPr lang="fr-FR" dirty="0"/>
              <a:t> </a:t>
            </a:r>
            <a:r>
              <a:rPr lang="fr-FR" dirty="0" smtClean="0"/>
              <a:t>à une </a:t>
            </a:r>
            <a:r>
              <a:rPr lang="fr-FR" dirty="0"/>
              <a:t>expérience en ce qui concerne la mise en œuvre </a:t>
            </a:r>
            <a:r>
              <a:rPr lang="fr-FR" b="1" dirty="0" smtClean="0"/>
              <a:t>d'initiatives dans le domaine du </a:t>
            </a:r>
            <a:r>
              <a:rPr lang="fr-FR" b="1" dirty="0"/>
              <a:t>développement</a:t>
            </a:r>
            <a:endParaRPr lang="en-GB" dirty="0"/>
          </a:p>
          <a:p>
            <a:pPr marL="266700" lvl="0" indent="-266700">
              <a:buFont typeface="+mj-lt"/>
              <a:buAutoNum type="arabicParenR"/>
            </a:pPr>
            <a:r>
              <a:rPr lang="fr-FR" b="1" dirty="0"/>
              <a:t>Position importante pour encourager le rôle de catalyseur des TIC</a:t>
            </a:r>
            <a:r>
              <a:rPr lang="fr-FR" dirty="0"/>
              <a:t> </a:t>
            </a:r>
            <a:r>
              <a:rPr lang="fr-FR" dirty="0" smtClean="0"/>
              <a:t>afin d'accélérer </a:t>
            </a:r>
            <a:r>
              <a:rPr lang="fr-FR" dirty="0"/>
              <a:t>la mise en </a:t>
            </a:r>
            <a:r>
              <a:rPr lang="fr-FR" dirty="0" smtClean="0"/>
              <a:t>oeuvre </a:t>
            </a:r>
            <a:r>
              <a:rPr lang="fr-FR" dirty="0"/>
              <a:t>des </a:t>
            </a:r>
            <a:r>
              <a:rPr lang="fr-FR" b="1" dirty="0"/>
              <a:t>ODD</a:t>
            </a:r>
            <a:endParaRPr lang="en-GB" dirty="0"/>
          </a:p>
          <a:p>
            <a:pPr marL="266700" lvl="0" indent="-266700">
              <a:buFont typeface="+mj-lt"/>
              <a:buAutoNum type="arabicParenR"/>
            </a:pPr>
            <a:r>
              <a:rPr lang="fr-FR" dirty="0" smtClean="0"/>
              <a:t>Une </a:t>
            </a:r>
            <a:r>
              <a:rPr lang="fr-FR" b="1" dirty="0"/>
              <a:t>plate-forme mondiale, neutre, inclusive qui jouit </a:t>
            </a:r>
            <a:r>
              <a:rPr lang="fr-FR" b="1" dirty="0" smtClean="0"/>
              <a:t>d'une </a:t>
            </a:r>
            <a:r>
              <a:rPr lang="fr-FR" b="1" dirty="0"/>
              <a:t>marque reconnue et </a:t>
            </a:r>
            <a:r>
              <a:rPr lang="fr-FR" b="1" dirty="0" smtClean="0"/>
              <a:t>d'une </a:t>
            </a:r>
            <a:r>
              <a:rPr lang="fr-FR" b="1" dirty="0"/>
              <a:t>bonne réputation</a:t>
            </a:r>
            <a:endParaRPr lang="en-GB" dirty="0"/>
          </a:p>
          <a:p>
            <a:pPr marL="266700" lvl="0" indent="-266700">
              <a:buFont typeface="+mj-lt"/>
              <a:buAutoNum type="arabicParenR"/>
            </a:pPr>
            <a:r>
              <a:rPr lang="fr-FR" b="1" dirty="0"/>
              <a:t>Partenariats</a:t>
            </a:r>
            <a:r>
              <a:rPr lang="fr-FR" dirty="0"/>
              <a:t> avec des </a:t>
            </a:r>
            <a:r>
              <a:rPr lang="fr-FR" b="1" dirty="0"/>
              <a:t>partenaires importants</a:t>
            </a:r>
            <a:r>
              <a:rPr lang="fr-FR" dirty="0"/>
              <a:t> et </a:t>
            </a:r>
            <a:r>
              <a:rPr lang="fr-FR" b="1" dirty="0"/>
              <a:t>liens de collaboration établis</a:t>
            </a:r>
            <a:endParaRPr lang="en-GB" dirty="0"/>
          </a:p>
          <a:p>
            <a:pPr marL="266700" lvl="0" indent="-266700">
              <a:buFont typeface="+mj-lt"/>
              <a:buAutoNum type="arabicParenR"/>
            </a:pPr>
            <a:r>
              <a:rPr lang="fr-FR" dirty="0"/>
              <a:t>Structure fédérale qui </a:t>
            </a:r>
            <a:r>
              <a:rPr lang="fr-FR" b="1" dirty="0"/>
              <a:t>permet de se concentrer davantage sur des domaines particuliers</a:t>
            </a:r>
            <a:endParaRPr lang="en-GB" dirty="0"/>
          </a:p>
          <a:p>
            <a:pPr marL="266700" lvl="0" indent="-266700">
              <a:buFont typeface="+mj-lt"/>
              <a:buAutoNum type="arabicParenR"/>
            </a:pPr>
            <a:r>
              <a:rPr lang="fr-FR" b="1" dirty="0"/>
              <a:t>Légitimité et </a:t>
            </a:r>
            <a:r>
              <a:rPr lang="fr-FR" b="1" dirty="0" smtClean="0"/>
              <a:t>capacité </a:t>
            </a:r>
            <a:r>
              <a:rPr lang="fr-FR" b="1" dirty="0"/>
              <a:t>pour organiser</a:t>
            </a:r>
            <a:r>
              <a:rPr lang="fr-FR" dirty="0"/>
              <a:t> de grandes conférences et de grandes manifestations internationales</a:t>
            </a:r>
            <a:endParaRPr lang="en-GB" dirty="0"/>
          </a:p>
          <a:p>
            <a:pPr marL="266700" lvl="0" indent="-266700">
              <a:buFont typeface="+mj-lt"/>
              <a:buAutoNum type="arabicParenR"/>
            </a:pPr>
            <a:r>
              <a:rPr lang="fr-FR" dirty="0" smtClean="0"/>
              <a:t>Connaissances </a:t>
            </a:r>
            <a:r>
              <a:rPr lang="fr-FR" dirty="0"/>
              <a:t>et compétences des membres et du personnel de </a:t>
            </a:r>
            <a:r>
              <a:rPr lang="fr-FR" dirty="0" smtClean="0"/>
              <a:t>l'UIT </a:t>
            </a:r>
            <a:r>
              <a:rPr lang="fr-FR" dirty="0"/>
              <a:t>dans les </a:t>
            </a:r>
            <a:r>
              <a:rPr lang="fr-FR" b="1" dirty="0"/>
              <a:t>domaines </a:t>
            </a:r>
            <a:r>
              <a:rPr lang="fr-FR" b="1" dirty="0" smtClean="0"/>
              <a:t>technique</a:t>
            </a:r>
            <a:r>
              <a:rPr lang="fr-FR" dirty="0" smtClean="0"/>
              <a:t> </a:t>
            </a:r>
            <a:r>
              <a:rPr lang="fr-FR" dirty="0"/>
              <a:t>(par </a:t>
            </a:r>
            <a:r>
              <a:rPr lang="fr-FR" dirty="0" smtClean="0"/>
              <a:t>exemple, </a:t>
            </a:r>
            <a:r>
              <a:rPr lang="fr-FR" dirty="0"/>
              <a:t>radiocommunications, normalisation), </a:t>
            </a:r>
            <a:r>
              <a:rPr lang="fr-FR" b="1" dirty="0"/>
              <a:t>politique et réglementaire et en ce qui concerne les statistiques et le développement</a:t>
            </a:r>
            <a:r>
              <a:rPr lang="fr-FR" dirty="0"/>
              <a:t> </a:t>
            </a:r>
            <a:r>
              <a:rPr lang="fr-FR" dirty="0" smtClean="0"/>
              <a:t>("</a:t>
            </a:r>
            <a:r>
              <a:rPr lang="fr-FR" dirty="0"/>
              <a:t>externalisation" des compétences)</a:t>
            </a:r>
            <a:endParaRPr lang="en-GB" dirty="0"/>
          </a:p>
        </p:txBody>
      </p:sp>
    </p:spTree>
    <p:extLst>
      <p:ext uri="{BB962C8B-B14F-4D97-AF65-F5344CB8AC3E}">
        <p14:creationId xmlns:p14="http://schemas.microsoft.com/office/powerpoint/2010/main" val="16055517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Xua0.WOxrkeXmgS4hYYkB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vm8PvkNZjUudGOm03jYt2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Xua0.WOxrkeXmgS4hYYkB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Xua0.WOxrkeXmgS4hYYkB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vm8PvkNZjUudGOm03jYt2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Xua0.WOxrkeXmgS4hYYkB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Xua0.WOxrkeXmgS4hYYkB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Xua0.WOxrkeXmgS4hYYkB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vm8PvkNZjUudGOm03jYt2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Xua0.WOxrkeXmgS4hYYkBA"/>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ITU-150">
      <a:dk1>
        <a:sysClr val="windowText" lastClr="000000"/>
      </a:dk1>
      <a:lt1>
        <a:sysClr val="window" lastClr="FFFFFF"/>
      </a:lt1>
      <a:dk2>
        <a:srgbClr val="44546A"/>
      </a:dk2>
      <a:lt2>
        <a:srgbClr val="E7E6E6"/>
      </a:lt2>
      <a:accent1>
        <a:srgbClr val="5B9BD5"/>
      </a:accent1>
      <a:accent2>
        <a:srgbClr val="498BC9"/>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Upper-median">
  <a:themeElements>
    <a:clrScheme name="ITU-150">
      <a:dk1>
        <a:sysClr val="windowText" lastClr="000000"/>
      </a:dk1>
      <a:lt1>
        <a:sysClr val="window" lastClr="FFFFFF"/>
      </a:lt1>
      <a:dk2>
        <a:srgbClr val="44546A"/>
      </a:dk2>
      <a:lt2>
        <a:srgbClr val="E7E6E6"/>
      </a:lt2>
      <a:accent1>
        <a:srgbClr val="5B9BD5"/>
      </a:accent1>
      <a:accent2>
        <a:srgbClr val="498BC9"/>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1AEECEB53478D4FA58D21D6251A617C" ma:contentTypeVersion="0" ma:contentTypeDescription="Create a new document." ma:contentTypeScope="" ma:versionID="3a61f5a699ba4690e4307edfa93c2574">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B469251-26C4-4223-92C9-72D773D1A1BF}">
  <ds:schemaRefs>
    <ds:schemaRef ds:uri="http://schemas.microsoft.com/sharepoint/v3/contenttype/forms"/>
  </ds:schemaRefs>
</ds:datastoreItem>
</file>

<file path=customXml/itemProps2.xml><?xml version="1.0" encoding="utf-8"?>
<ds:datastoreItem xmlns:ds="http://schemas.openxmlformats.org/officeDocument/2006/customXml" ds:itemID="{2BA9A0B1-5F54-45EF-A28F-0B2FAC4CADC9}">
  <ds:schemaRefs>
    <ds:schemaRef ds:uri="http://schemas.microsoft.com/office/2006/documentManagement/types"/>
    <ds:schemaRef ds:uri="http://purl.org/dc/dcmitype/"/>
    <ds:schemaRef ds:uri="http://schemas.microsoft.com/office/infopath/2007/PartnerControls"/>
    <ds:schemaRef ds:uri="http://schemas.microsoft.com/office/2006/metadata/properties"/>
    <ds:schemaRef ds:uri="http://purl.org/dc/elements/1.1/"/>
    <ds:schemaRef ds:uri="http://purl.org/dc/term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7DDB074-D6F8-4121-8E6F-B4C7EA7418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50939</TotalTime>
  <Words>7360</Words>
  <Application>Microsoft Office PowerPoint</Application>
  <PresentationFormat>On-screen Show (4:3)</PresentationFormat>
  <Paragraphs>1010</Paragraphs>
  <Slides>68</Slides>
  <Notes>35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68</vt:i4>
      </vt:variant>
    </vt:vector>
  </HeadingPairs>
  <TitlesOfParts>
    <vt:vector size="78" baseType="lpstr">
      <vt:lpstr>Noto Sans Symbols</vt:lpstr>
      <vt:lpstr>SimSun</vt:lpstr>
      <vt:lpstr>Arial</vt:lpstr>
      <vt:lpstr>Calibri</vt:lpstr>
      <vt:lpstr>Times New Roman</vt:lpstr>
      <vt:lpstr>Times New Roman Bold</vt:lpstr>
      <vt:lpstr>Wingdings</vt:lpstr>
      <vt:lpstr>Wingdings 2</vt:lpstr>
      <vt:lpstr>Median</vt:lpstr>
      <vt:lpstr>Upper-median</vt:lpstr>
      <vt:lpstr>PowerPoint Presentation</vt:lpstr>
      <vt:lpstr>Contribution du Secrétariat aux travaux du GTC-SFP</vt:lpstr>
      <vt:lpstr>Programme de travail du Groupe de travail sur la planification stratégique</vt:lpstr>
      <vt:lpstr>Analyse de situation/stratégique</vt:lpstr>
      <vt:lpstr>Cadre stratégique de l'UIT  pour la période 2016-2019</vt:lpstr>
      <vt:lpstr>Nouveaux concepts introduits dans le Plan stratégique pour la période 2016-2019</vt:lpstr>
      <vt:lpstr>Enseignements tirés du Plan stratégique pour la période 2016-2019</vt:lpstr>
      <vt:lpstr>Analyse stratégique/de situation</vt:lpstr>
      <vt:lpstr>Forces de l'UIT</vt:lpstr>
      <vt:lpstr>Faiblesses de l'UIT</vt:lpstr>
      <vt:lpstr>Possibilités</vt:lpstr>
      <vt:lpstr>Menaces</vt:lpstr>
      <vt:lpstr>Principaux partenaires</vt:lpstr>
      <vt:lpstr>Vision, mission et valeurs de l'UIT</vt:lpstr>
      <vt:lpstr>Vision</vt:lpstr>
      <vt:lpstr>Vision - Proposition à examiner</vt:lpstr>
      <vt:lpstr>Mission</vt:lpstr>
      <vt:lpstr>Mission – Proposition à examiner</vt:lpstr>
      <vt:lpstr>Valeurs</vt:lpstr>
      <vt:lpstr>Valeurs - proposition</vt:lpstr>
      <vt:lpstr>Buts stratégiques - Propositions de modification</vt:lpstr>
      <vt:lpstr>Cibles stratégiques – En cours d'examen</vt:lpstr>
      <vt:lpstr>But 1</vt:lpstr>
      <vt:lpstr>But 2</vt:lpstr>
      <vt:lpstr>Buts 3 (Durabilité), 4 (Innovation) et 5 (Partenariats)</vt:lpstr>
      <vt:lpstr>Risques stratégiques</vt:lpstr>
      <vt:lpstr>Aperçu des risques stratégiques</vt:lpstr>
      <vt:lpstr>Risque stratégique 1</vt:lpstr>
      <vt:lpstr>Risque stratégique 2</vt:lpstr>
      <vt:lpstr>Risque stratégique  3</vt:lpstr>
      <vt:lpstr>Risque stratégique 4</vt:lpstr>
      <vt:lpstr>Risque stratégique 5</vt:lpstr>
      <vt:lpstr>Risque stratégique 6</vt:lpstr>
      <vt:lpstr>Coordination avec les ODD</vt:lpstr>
      <vt:lpstr>Exemple de l'UPU</vt:lpstr>
      <vt:lpstr>Exemple de l'OMPI</vt:lpstr>
      <vt:lpstr>Exemple du PAM</vt:lpstr>
      <vt:lpstr>Approche proposée: mise en correspondance avec les ODD</vt:lpstr>
      <vt:lpstr>Coordination avec les ODD: mise en correspondance au niveau des Objectifs</vt:lpstr>
      <vt:lpstr>Méthode proposée: mise en correspondance des ODD</vt:lpstr>
      <vt:lpstr>Cadre UIT de présentation des résultats</vt:lpstr>
      <vt:lpstr>R.1 (Règlementation du spectre)</vt:lpstr>
      <vt:lpstr>R.2 (Normes relatives aux radiocommunications)</vt:lpstr>
      <vt:lpstr>R.3 (Diffusion des informations)</vt:lpstr>
      <vt:lpstr>T.1 (Elaboration de normes)</vt:lpstr>
      <vt:lpstr>T.2 (Réduire la fracture numérique en matière de normalisation)</vt:lpstr>
      <vt:lpstr>T.3 (Ressources de télécommunications)</vt:lpstr>
      <vt:lpstr>T.4 (Echange de connaissances)</vt:lpstr>
      <vt:lpstr>T.5 (Coopération avec les organismes de normalisation)</vt:lpstr>
      <vt:lpstr>D.1 (Coordination)</vt:lpstr>
      <vt:lpstr>D.2 (Infrastructure moderne et sûre pour les télécommunications/TIC)</vt:lpstr>
      <vt:lpstr>D.3 (Environnement favorable)</vt:lpstr>
      <vt:lpstr>D.4 (Société numérique inclusive)</vt:lpstr>
      <vt:lpstr>Objectifs intersectoriels (nouvel objectif I.1)</vt:lpstr>
      <vt:lpstr>Objectifs intersectoriels (nouvel objectif I.2)</vt:lpstr>
      <vt:lpstr>Objectifs intersectoriels</vt:lpstr>
      <vt:lpstr>Objectifs intersectoriels (nouvel objectif I.3)</vt:lpstr>
      <vt:lpstr>Objectifs intersectoriels (nouveaux objectifs I.4 et I.5)</vt:lpstr>
      <vt:lpstr>Proposition relative aux objectifs intersectoriels</vt:lpstr>
      <vt:lpstr>I.1 (Collaboration)</vt:lpstr>
      <vt:lpstr>I.2 (Nouvelles tendances en ce qui concerne les TIC)</vt:lpstr>
      <vt:lpstr>I.3 (Accessibilité des TIC)</vt:lpstr>
      <vt:lpstr>I.4 (Egalité hommes/femmes)</vt:lpstr>
      <vt:lpstr>I.5 (Durabilité du point de vue de l'environnement)</vt:lpstr>
      <vt:lpstr>Objectifs des Secteurs/travaux des Bureaux </vt:lpstr>
      <vt:lpstr>Catalyseurs</vt:lpstr>
      <vt:lpstr>Exemple: Travaux du Secrétariat/travaux de l'Union  dans le cadre des ODD</vt:lpstr>
      <vt:lpstr>Catalyseurs - Le rôle du SG et des Bureaux</vt:lpstr>
    </vt:vector>
  </TitlesOfParts>
  <Company>ITU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Igglesis, Vaggelis</dc:creator>
  <cp:lastModifiedBy>Royer, Veronique</cp:lastModifiedBy>
  <cp:revision>2680</cp:revision>
  <cp:lastPrinted>2017-08-23T06:04:24Z</cp:lastPrinted>
  <dcterms:created xsi:type="dcterms:W3CDTF">2011-09-07T08:28:06Z</dcterms:created>
  <dcterms:modified xsi:type="dcterms:W3CDTF">2017-08-23T09:46:09Z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0x010100A1AEECEB53478D4FA58D21D6251A617C</vt:lpwstr>
  </property>
</Properties>
</file>