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1" r:id="rId6"/>
    <p:sldId id="262" r:id="rId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2"/>
  </p:normalViewPr>
  <p:slideViewPr>
    <p:cSldViewPr>
      <p:cViewPr varScale="1">
        <p:scale>
          <a:sx n="110" d="100"/>
          <a:sy n="110" d="100"/>
        </p:scale>
        <p:origin x="114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4650640"/>
            <a:ext cx="77724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61082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2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3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7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8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4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2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9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6E41E-DBF7-4B97-87FE-B8644DFA5591}" type="datetimeFigureOut">
              <a:rPr lang="en-US" smtClean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C6AB-18A1-47C6-9F54-B25CBD4711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3581705"/>
            <a:ext cx="8782288" cy="1470025"/>
          </a:xfrm>
        </p:spPr>
        <p:txBody>
          <a:bodyPr>
            <a:normAutofit fontScale="90000"/>
          </a:bodyPr>
          <a:lstStyle/>
          <a:p>
            <a:r>
              <a:rPr lang="en-US" sz="6600" i="1" dirty="0" smtClean="0"/>
              <a:t>2020-2023 </a:t>
            </a:r>
            <a:br>
              <a:rPr lang="en-US" sz="6600" i="1" dirty="0" smtClean="0"/>
            </a:br>
            <a:r>
              <a:rPr lang="en-US" sz="6600" i="1" dirty="0"/>
              <a:t>Proyecto de Plan Financiero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6870"/>
            <a:ext cx="8695035" cy="763525"/>
          </a:xfrm>
        </p:spPr>
        <p:txBody>
          <a:bodyPr>
            <a:noAutofit/>
          </a:bodyPr>
          <a:lstStyle/>
          <a:p>
            <a:r>
              <a:rPr lang="es-ES" sz="2800" i="1" dirty="0">
                <a:latin typeface="+mj-lt"/>
                <a:ea typeface="+mj-ea"/>
                <a:cs typeface="+mj-cs"/>
              </a:rPr>
              <a:t>Creemos juntos un Marco Financiero sostenible</a:t>
            </a:r>
            <a:r>
              <a:rPr lang="en-US" sz="2800" i="1" dirty="0" smtClean="0">
                <a:latin typeface="+mj-lt"/>
                <a:ea typeface="+mj-ea"/>
                <a:cs typeface="+mj-cs"/>
              </a:rPr>
              <a:t> </a:t>
            </a:r>
            <a:endParaRPr lang="en-US" sz="2800" i="1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11" descr="i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167985" y="0"/>
            <a:ext cx="190507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Documento</a:t>
            </a:r>
            <a:r>
              <a:rPr lang="de-CH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CWG-SFP-2/4-S</a:t>
            </a: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4 </a:t>
            </a: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de agosto de </a:t>
            </a: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2017</a:t>
            </a:r>
            <a:b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Original: </a:t>
            </a:r>
            <a:r>
              <a:rPr lang="de-CH" sz="1200" b="1" spc="-2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inglés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92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760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Preparar el escenario</a:t>
            </a:r>
            <a:endParaRPr lang="en-US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9907" y="680310"/>
            <a:ext cx="8704185" cy="4118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s-ES" sz="2000" dirty="0"/>
              <a:t>La preparación del Plan Financiero se rige por la </a:t>
            </a:r>
            <a:r>
              <a:rPr lang="es-ES" sz="2000" b="1" dirty="0"/>
              <a:t>disposición 51, Artículo 8 de la Constitución</a:t>
            </a:r>
            <a:r>
              <a:rPr lang="es-ES" sz="2000" dirty="0"/>
              <a:t>.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/>
              <a:t>La </a:t>
            </a:r>
            <a:r>
              <a:rPr lang="es-ES" sz="2000" b="1" dirty="0"/>
              <a:t>finalidad</a:t>
            </a:r>
            <a:r>
              <a:rPr lang="es-ES" sz="2000" dirty="0"/>
              <a:t> del proyecto de Plan Financiero para 2020-2023 es ofrecer una herramienta para que la Conferencia de Plenipotenciarios de 2018 siente las bases de la preparación de los presupuestos </a:t>
            </a:r>
            <a:r>
              <a:rPr lang="es-ES" sz="2000" dirty="0" smtClean="0"/>
              <a:t>para 2020-2021 </a:t>
            </a:r>
            <a:r>
              <a:rPr lang="es-ES" sz="2000" dirty="0"/>
              <a:t>y </a:t>
            </a:r>
            <a:r>
              <a:rPr lang="es-ES" sz="2000" dirty="0" smtClean="0"/>
              <a:t>2022-2023.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dirty="0"/>
              <a:t>El Plan Financiero está vinculado al </a:t>
            </a:r>
            <a:r>
              <a:rPr lang="es-ES" sz="2000" b="1" dirty="0"/>
              <a:t>Plan Estratégico</a:t>
            </a:r>
            <a:r>
              <a:rPr lang="es-ES" sz="2000" dirty="0"/>
              <a:t> y a las metas, los objetivos y las prioridades que en él se definen.</a:t>
            </a:r>
            <a:r>
              <a:rPr lang="en-US" sz="2000" dirty="0" smtClean="0"/>
              <a:t> 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/>
              <a:t>Al fijar el importe de la unidad contributiva para el periodo 2020-2023, determina los límites financieros relacionados hasta la próxima Conferencia de Plenipotenciarios, tras considerar todos los aspectos de la labor de la Unión durante el periodo en cuestión</a:t>
            </a:r>
            <a:r>
              <a:rPr lang="es-E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dirty="0"/>
              <a:t>También habrá de revisarse el </a:t>
            </a:r>
            <a:r>
              <a:rPr lang="es-ES" sz="2000" b="1" dirty="0"/>
              <a:t>Anexo 2</a:t>
            </a:r>
            <a:r>
              <a:rPr lang="es-ES" sz="2000" dirty="0"/>
              <a:t> de la Decisión 5 en función de los resultados obtenidos en la implementación de las medidas de eficiencia y las eventuales nuevas medidas de eficiencia que pudieran identificarse</a:t>
            </a:r>
            <a:r>
              <a:rPr lang="es-ES" sz="2000" dirty="0" smtClean="0"/>
              <a:t>.</a:t>
            </a:r>
            <a:endParaRPr lang="en-GB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855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760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Preparar el escenario (continuación)</a:t>
            </a:r>
            <a:endParaRPr lang="en-US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54375" y="544238"/>
            <a:ext cx="8169717" cy="4733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/>
              <a:t>El Plan Financiero tiene </a:t>
            </a:r>
            <a:r>
              <a:rPr lang="es-ES" sz="2400" b="1" i="1" dirty="0"/>
              <a:t>enfoques y presentaciones duales</a:t>
            </a:r>
            <a:r>
              <a:rPr lang="es-ES" sz="2400" dirty="0"/>
              <a:t>:</a:t>
            </a:r>
            <a:endParaRPr lang="en-GB" sz="2400" dirty="0" smtClean="0"/>
          </a:p>
          <a:p>
            <a:pPr>
              <a:buClr>
                <a:schemeClr val="tx2"/>
              </a:buClr>
            </a:pPr>
            <a:r>
              <a:rPr lang="es-ES" sz="2400" dirty="0"/>
              <a:t>Financiero (para seguir las estructuras de ingresos/gastos fijadas en el reglamento financiero</a:t>
            </a:r>
            <a:r>
              <a:rPr lang="es-ES" sz="2400" dirty="0" smtClean="0"/>
              <a:t>).</a:t>
            </a:r>
            <a:endParaRPr lang="en-GB" sz="2400" dirty="0" smtClean="0"/>
          </a:p>
          <a:p>
            <a:pPr>
              <a:buClr>
                <a:schemeClr val="tx2"/>
              </a:buClr>
            </a:pPr>
            <a:r>
              <a:rPr lang="es-ES" sz="2400" dirty="0"/>
              <a:t>Basado en los resultados (para seguir la estructura del Plan Estratégico</a:t>
            </a:r>
            <a:r>
              <a:rPr lang="es-ES" sz="2400" dirty="0" smtClean="0"/>
              <a:t>).</a:t>
            </a:r>
          </a:p>
          <a:p>
            <a:pPr>
              <a:buClr>
                <a:schemeClr val="tx2"/>
              </a:buClr>
            </a:pPr>
            <a:endParaRPr lang="en-US" sz="1400" dirty="0" smtClean="0"/>
          </a:p>
          <a:p>
            <a:pPr marL="0" indent="0">
              <a:buNone/>
            </a:pPr>
            <a:r>
              <a:rPr lang="es-ES" sz="2400" dirty="0"/>
              <a:t>Los </a:t>
            </a:r>
            <a:r>
              <a:rPr lang="es-ES" sz="2400" b="1" i="1" dirty="0"/>
              <a:t>principales factores habilitadores/determinantes</a:t>
            </a:r>
            <a:r>
              <a:rPr lang="es-ES" sz="2400" dirty="0"/>
              <a:t> para la preparación del Plan Financiero son los siguientes:</a:t>
            </a:r>
            <a:endParaRPr lang="en-GB" sz="2400" dirty="0"/>
          </a:p>
          <a:p>
            <a:pPr lvl="0">
              <a:buClr>
                <a:schemeClr val="tx2"/>
              </a:buClr>
            </a:pPr>
            <a:r>
              <a:rPr lang="es-ES" sz="2400" dirty="0"/>
              <a:t>e</a:t>
            </a:r>
            <a:r>
              <a:rPr lang="es-ES" sz="2400" dirty="0" smtClean="0"/>
              <a:t>l </a:t>
            </a:r>
            <a:r>
              <a:rPr lang="es-ES" sz="2400" dirty="0"/>
              <a:t>Plan Estratégico y las áreas </a:t>
            </a:r>
            <a:r>
              <a:rPr lang="es-ES" sz="2400" dirty="0" smtClean="0"/>
              <a:t>prioritarias;</a:t>
            </a:r>
            <a:endParaRPr lang="en-GB" sz="2400" dirty="0"/>
          </a:p>
          <a:p>
            <a:pPr lvl="0">
              <a:buClr>
                <a:schemeClr val="tx2"/>
              </a:buClr>
            </a:pPr>
            <a:r>
              <a:rPr lang="es-ES" sz="2400" dirty="0" smtClean="0"/>
              <a:t>el </a:t>
            </a:r>
            <a:r>
              <a:rPr lang="es-ES" sz="2400" dirty="0"/>
              <a:t>importe de la unidad contributiva (318 000 CHF</a:t>
            </a:r>
            <a:r>
              <a:rPr lang="es-ES" sz="2400" dirty="0" smtClean="0"/>
              <a:t>);</a:t>
            </a:r>
            <a:endParaRPr lang="en-GB" sz="2400" dirty="0"/>
          </a:p>
          <a:p>
            <a:pPr lvl="0">
              <a:buClr>
                <a:schemeClr val="tx2"/>
              </a:buClr>
            </a:pPr>
            <a:r>
              <a:rPr lang="es-ES" sz="2400" dirty="0" smtClean="0"/>
              <a:t>el </a:t>
            </a:r>
            <a:r>
              <a:rPr lang="es-ES" sz="2400" dirty="0"/>
              <a:t>nivel de ingresos (Techo</a:t>
            </a:r>
            <a:r>
              <a:rPr lang="es-ES" sz="2400" dirty="0" smtClean="0"/>
              <a:t>);</a:t>
            </a:r>
            <a:endParaRPr lang="en-GB" sz="2400" dirty="0"/>
          </a:p>
          <a:p>
            <a:pPr>
              <a:buClr>
                <a:schemeClr val="tx2"/>
              </a:buClr>
            </a:pPr>
            <a:r>
              <a:rPr lang="en-US" sz="2400" dirty="0" smtClean="0"/>
              <a:t>el </a:t>
            </a:r>
            <a:r>
              <a:rPr lang="en-US" sz="2400" dirty="0"/>
              <a:t>programa de </a:t>
            </a:r>
            <a:r>
              <a:rPr lang="en-US" sz="2400" dirty="0" smtClean="0"/>
              <a:t>trabajo.</a:t>
            </a:r>
            <a:endParaRPr lang="en-GB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dirty="0" smtClean="0">
              <a:ln w="0"/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748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0310"/>
          </a:xfrm>
        </p:spPr>
        <p:txBody>
          <a:bodyPr>
            <a:normAutofit/>
          </a:bodyPr>
          <a:lstStyle/>
          <a:p>
            <a:r>
              <a:rPr lang="en-US" sz="32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La </a:t>
            </a:r>
            <a:r>
              <a:rPr lang="en-US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base/Supuestos</a:t>
            </a:r>
            <a:endParaRPr lang="en-US" sz="32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11" descr="i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59784" y="985720"/>
            <a:ext cx="8133089" cy="39359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dirty="0"/>
              <a:t>El </a:t>
            </a:r>
            <a:r>
              <a:rPr lang="es-ES" sz="2800" b="1" dirty="0"/>
              <a:t>Presupuesto para 2018-2019</a:t>
            </a:r>
            <a:r>
              <a:rPr lang="es-ES" sz="2800" dirty="0"/>
              <a:t> servirá de base principal para la preparación del proyecto de Plan Financiero para 2020-2023, para los niveles tanto de ingresos como de gastos.</a:t>
            </a:r>
            <a:endParaRPr lang="en-US" sz="28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s-ES" sz="2800" dirty="0"/>
              <a:t>La </a:t>
            </a:r>
            <a:r>
              <a:rPr lang="es-ES" sz="2800" b="1" dirty="0"/>
              <a:t>variación del programa</a:t>
            </a:r>
            <a:r>
              <a:rPr lang="es-ES" sz="2800" dirty="0"/>
              <a:t> se reflejará en las estimaciones para 2020-2021 y 2022‑2023. Constará principalmente de: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400" dirty="0"/>
              <a:t>•	</a:t>
            </a:r>
            <a:r>
              <a:rPr lang="en-US" sz="2400" dirty="0" smtClean="0"/>
              <a:t>eventos/calendario </a:t>
            </a:r>
            <a:r>
              <a:rPr lang="en-US" sz="2400" dirty="0"/>
              <a:t>de conferencias;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•	</a:t>
            </a:r>
            <a:r>
              <a:rPr lang="en-US" sz="2400" dirty="0" smtClean="0"/>
              <a:t>nuevas actividades/iniciativas</a:t>
            </a:r>
            <a:r>
              <a:rPr lang="en-US" sz="2400" dirty="0"/>
              <a:t>;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•	</a:t>
            </a:r>
            <a:r>
              <a:rPr lang="en-US" sz="2400" dirty="0" smtClean="0"/>
              <a:t>actividades interrumpidas/con </a:t>
            </a:r>
            <a:r>
              <a:rPr lang="en-US" sz="2400" dirty="0"/>
              <a:t>menor énfasis;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•	</a:t>
            </a:r>
            <a:r>
              <a:rPr lang="es-ES" sz="2400" dirty="0" smtClean="0"/>
              <a:t>nuevo </a:t>
            </a:r>
            <a:r>
              <a:rPr lang="es-ES" sz="2400" dirty="0"/>
              <a:t>edificio y cuestiones conexas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•</a:t>
            </a:r>
            <a:r>
              <a:rPr lang="en-US" sz="2400" dirty="0"/>
              <a:t>	</a:t>
            </a:r>
            <a:r>
              <a:rPr lang="en-US" sz="2400" dirty="0" smtClean="0"/>
              <a:t>otros</a:t>
            </a:r>
            <a:r>
              <a:rPr lang="en-US" sz="2400" dirty="0"/>
              <a:t>.</a:t>
            </a:r>
            <a:endParaRPr lang="en-US" sz="24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3085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j0175886.t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084" y="3605419"/>
            <a:ext cx="3507945" cy="2829891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66650"/>
            <a:ext cx="9144000" cy="680310"/>
          </a:xfrm>
        </p:spPr>
        <p:txBody>
          <a:bodyPr>
            <a:normAutofit/>
          </a:bodyPr>
          <a:lstStyle/>
          <a:p>
            <a:r>
              <a:rPr lang="en-US" sz="32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Universalidad del Plan Financiero</a:t>
            </a:r>
            <a:endParaRPr lang="en-US" sz="32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11" descr="i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70605" y="1138425"/>
            <a:ext cx="62609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Todas las actividades y los programas</a:t>
            </a:r>
            <a:r>
              <a:rPr lang="es-ES" sz="2800" dirty="0"/>
              <a:t> de la Unión abarcados por fuentes de financiación del presupuesto ordinario deben incluirse en toda la medida de lo posible en el Plan Financiero.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93522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Medidas de eficiencia</a:t>
            </a:r>
            <a:endParaRPr lang="en-US" sz="3600" b="1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11" descr="i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5310"/>
            <a:ext cx="548242" cy="42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3555" y="985720"/>
            <a:ext cx="8856889" cy="4308872"/>
          </a:xfrm>
          <a:prstGeom prst="rect">
            <a:avLst/>
          </a:prstGeom>
          <a:noFill/>
        </p:spPr>
        <p:txBody>
          <a:bodyPr wrap="square" lIns="72000" tIns="0" rIns="72000" bIns="0">
            <a:spAutoFit/>
          </a:bodyPr>
          <a:lstStyle/>
          <a:p>
            <a:r>
              <a:rPr lang="es-ES" sz="2200" dirty="0"/>
              <a:t>En el Anexo 2 a la Decisión 5 actualmente en vigor se proporciona una lista de 30 medidas para reducir los gastos. Todas estas medidas </a:t>
            </a:r>
            <a:r>
              <a:rPr lang="es-ES" sz="2200" b="1" dirty="0"/>
              <a:t>se han aplicado ampliamente</a:t>
            </a:r>
            <a:r>
              <a:rPr lang="es-ES" sz="2200" dirty="0"/>
              <a:t>, dejando poco margen para lograr ahorros adicionales a través de ellas.</a:t>
            </a:r>
            <a:endParaRPr lang="en-GB" sz="2200" dirty="0" smtClean="0"/>
          </a:p>
          <a:p>
            <a:endParaRPr lang="en-GB" sz="1400" dirty="0"/>
          </a:p>
          <a:p>
            <a:r>
              <a:rPr lang="es-ES" sz="2200" dirty="0"/>
              <a:t>Podrían encontrarse posibles nuevos ahorros a través de una mayor centralización de las tareas financieras y administrativas (por ahora únicamente dentro de la Secretaría General), la consolidación de eventos y la reducción de las misiones.</a:t>
            </a:r>
            <a:endParaRPr lang="en-GB" sz="2200" dirty="0" smtClean="0"/>
          </a:p>
          <a:p>
            <a:endParaRPr lang="en-GB" sz="1400" dirty="0"/>
          </a:p>
          <a:p>
            <a:r>
              <a:rPr lang="es-ES" sz="2200" dirty="0"/>
              <a:t>Deben identificarse </a:t>
            </a:r>
            <a:r>
              <a:rPr lang="es-ES" sz="2200" b="1" dirty="0"/>
              <a:t>nuevas medidas de eficiencia innovadoras </a:t>
            </a:r>
            <a:r>
              <a:rPr lang="es-ES" sz="2200" dirty="0"/>
              <a:t>para ayudar a equilibrar los futuros presupuestos y contribuir al óptimo aprovechamiento de los recursos financieros de la Unión.</a:t>
            </a:r>
            <a:endParaRPr lang="en-GB" sz="2200" dirty="0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50" y="4803345"/>
            <a:ext cx="3044950" cy="205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450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SimSun</vt:lpstr>
      <vt:lpstr>Arial</vt:lpstr>
      <vt:lpstr>Calibri</vt:lpstr>
      <vt:lpstr>Times New Roman Bold</vt:lpstr>
      <vt:lpstr>Office Theme</vt:lpstr>
      <vt:lpstr>2020-2023  Proyecto de Plan Financiero </vt:lpstr>
      <vt:lpstr>Preparar el escenario</vt:lpstr>
      <vt:lpstr>Preparar el escenario (continuación)</vt:lpstr>
      <vt:lpstr>La base/Supuestos</vt:lpstr>
      <vt:lpstr>Universalidad del Plan Financiero</vt:lpstr>
      <vt:lpstr>Medidas de eficiencia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FHernández</cp:lastModifiedBy>
  <cp:revision>34</cp:revision>
  <cp:lastPrinted>2017-08-16T13:37:29Z</cp:lastPrinted>
  <dcterms:created xsi:type="dcterms:W3CDTF">2013-08-18T15:10:19Z</dcterms:created>
  <dcterms:modified xsi:type="dcterms:W3CDTF">2017-08-16T14:01:17Z</dcterms:modified>
</cp:coreProperties>
</file>