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1" r:id="rId6"/>
    <p:sldId id="262" r:id="rId7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2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4650640"/>
            <a:ext cx="7772400" cy="14700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4039820"/>
            <a:ext cx="6400800" cy="61082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2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3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73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8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4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8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9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2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6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3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9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0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6E41E-DBF7-4B97-87FE-B8644DFA5591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DC6AB-18A1-47C6-9F54-B25CBD47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9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3991930"/>
            <a:ext cx="7674947" cy="1470025"/>
          </a:xfrm>
        </p:spPr>
        <p:txBody>
          <a:bodyPr>
            <a:noAutofit/>
          </a:bodyPr>
          <a:lstStyle/>
          <a:p>
            <a:r>
              <a:rPr lang="ru-RU" sz="4800" i="1" dirty="0" smtClean="0"/>
              <a:t>2020</a:t>
            </a:r>
            <a:r>
              <a:rPr lang="ru-RU" sz="4800" dirty="0" smtClean="0">
                <a:effectLst/>
              </a:rPr>
              <a:t>‒</a:t>
            </a:r>
            <a:r>
              <a:rPr lang="ru-RU" sz="4800" i="1" dirty="0" smtClean="0"/>
              <a:t>2023 годы </a:t>
            </a:r>
            <a:br>
              <a:rPr lang="ru-RU" sz="4800" i="1" dirty="0" smtClean="0"/>
            </a:br>
            <a:r>
              <a:rPr lang="ru-RU" sz="4800" i="1" dirty="0" smtClean="0"/>
              <a:t>Проект Финансового плана  </a:t>
            </a:r>
            <a:endParaRPr lang="ru-RU" sz="4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55" y="5566870"/>
            <a:ext cx="8863494" cy="763525"/>
          </a:xfrm>
        </p:spPr>
        <p:txBody>
          <a:bodyPr>
            <a:noAutofit/>
          </a:bodyPr>
          <a:lstStyle/>
          <a:p>
            <a:pPr algn="l"/>
            <a:r>
              <a:rPr lang="ru-RU" sz="2800" i="1" dirty="0" smtClean="0">
                <a:latin typeface="+mj-lt"/>
                <a:ea typeface="+mj-ea"/>
                <a:cs typeface="+mj-cs"/>
              </a:rPr>
              <a:t>Создадим устойчивую финансовую основу вместе  </a:t>
            </a:r>
            <a:endParaRPr lang="ru-RU" sz="2800" i="1" dirty="0">
              <a:latin typeface="+mj-lt"/>
              <a:ea typeface="+mj-ea"/>
              <a:cs typeface="+mj-cs"/>
            </a:endParaRPr>
          </a:p>
        </p:txBody>
      </p:sp>
      <p:pic>
        <p:nvPicPr>
          <p:cNvPr id="4" name="Picture 11" descr="it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35310"/>
            <a:ext cx="548242" cy="42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320690" y="222195"/>
            <a:ext cx="1686359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spc="-2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Документ </a:t>
            </a:r>
            <a:r>
              <a:rPr lang="de-CH" sz="1100" b="1" spc="-2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CWG-SFP-2/4-</a:t>
            </a:r>
            <a:r>
              <a:rPr lang="en-US" sz="1100" b="1" spc="-2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R</a:t>
            </a:r>
            <a:r>
              <a:rPr lang="de-CH" sz="1100" b="1" spc="-2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/>
            </a:r>
            <a:br>
              <a:rPr lang="de-CH" sz="1100" b="1" spc="-2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de-CH" sz="1100" b="1" spc="-2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4 </a:t>
            </a:r>
            <a:r>
              <a:rPr lang="ru-RU" sz="1100" b="1" spc="-2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августа </a:t>
            </a:r>
            <a:r>
              <a:rPr lang="de-CH" sz="1100" b="1" spc="-2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2017</a:t>
            </a:r>
            <a:r>
              <a:rPr lang="ru-RU" sz="1100" b="1" spc="-2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 года</a:t>
            </a:r>
            <a:r>
              <a:rPr lang="de-CH" sz="1100" b="1" spc="-2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/>
            </a:r>
            <a:br>
              <a:rPr lang="de-CH" sz="1100" b="1" spc="-2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ru-RU" sz="1100" b="1" spc="-2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Оригинал</a:t>
            </a:r>
            <a:r>
              <a:rPr lang="de-CH" sz="1100" b="1" spc="-2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: </a:t>
            </a:r>
            <a:r>
              <a:rPr lang="ru-RU" sz="1100" b="1" spc="-2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английский</a:t>
            </a:r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424923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833015"/>
          </a:xfrm>
        </p:spPr>
        <p:txBody>
          <a:bodyPr>
            <a:noAutofit/>
          </a:bodyPr>
          <a:lstStyle/>
          <a:p>
            <a:r>
              <a:rPr lang="ru-RU" sz="3000" b="1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Общая </a:t>
            </a:r>
            <a:r>
              <a:rPr lang="ru-RU" sz="3000" b="1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характеристика</a:t>
            </a:r>
            <a:endParaRPr lang="en-US" sz="3000" b="1">
              <a:ln w="0"/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9907" y="833014"/>
            <a:ext cx="8704185" cy="44284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9750" indent="-539750">
              <a:buNone/>
              <a:tabLst>
                <a:tab pos="539750" algn="l"/>
              </a:tabLst>
            </a:pPr>
            <a:r>
              <a:rPr lang="ru-RU" sz="1800" dirty="0" smtClean="0"/>
              <a:t>1	Подготовка Финансового плана ведется на основе </a:t>
            </a:r>
            <a:r>
              <a:rPr lang="ru-RU" sz="1800" b="1" dirty="0" smtClean="0"/>
              <a:t>пункта 51 Статьи 8 Устава</a:t>
            </a:r>
            <a:r>
              <a:rPr lang="ru-RU" sz="1800" dirty="0" smtClean="0"/>
              <a:t>.</a:t>
            </a:r>
          </a:p>
          <a:p>
            <a:pPr marL="539750" indent="-539750">
              <a:buNone/>
              <a:tabLst>
                <a:tab pos="539750" algn="l"/>
              </a:tabLst>
            </a:pPr>
            <a:r>
              <a:rPr lang="ru-RU" sz="1800" dirty="0" smtClean="0"/>
              <a:t>2	</a:t>
            </a:r>
            <a:r>
              <a:rPr lang="ru-RU" sz="1800" b="1" dirty="0" smtClean="0"/>
              <a:t>Цель</a:t>
            </a:r>
            <a:r>
              <a:rPr lang="ru-RU" sz="1800" dirty="0" smtClean="0"/>
              <a:t> проекта Финансового плана на 2020–2023 годы состоит в том, чтобы предоставить Полномочной конференции 2018 года инструмент, с помощью которого будет создана основа для подготовки бюджетов на 2020‒2021 годы </a:t>
            </a:r>
            <a:br>
              <a:rPr lang="ru-RU" sz="1800" dirty="0" smtClean="0"/>
            </a:br>
            <a:r>
              <a:rPr lang="ru-RU" sz="1800" dirty="0" smtClean="0"/>
              <a:t>и 2022‒2023 годы.</a:t>
            </a:r>
          </a:p>
          <a:p>
            <a:pPr marL="539750" indent="-539750">
              <a:buNone/>
              <a:tabLst>
                <a:tab pos="539750" algn="l"/>
              </a:tabLst>
            </a:pPr>
            <a:r>
              <a:rPr lang="ru-RU" sz="1800" dirty="0" smtClean="0"/>
              <a:t>3	Финансовый план увязан со </a:t>
            </a:r>
            <a:r>
              <a:rPr lang="ru-RU" sz="1800" b="1" dirty="0" smtClean="0"/>
              <a:t>Стратегическим планом</a:t>
            </a:r>
            <a:r>
              <a:rPr lang="ru-RU" sz="1800" dirty="0" smtClean="0"/>
              <a:t>, а также с установленными </a:t>
            </a:r>
            <a:br>
              <a:rPr lang="ru-RU" sz="1800" dirty="0" smtClean="0"/>
            </a:br>
            <a:r>
              <a:rPr lang="ru-RU" sz="1800" dirty="0" smtClean="0"/>
              <a:t>в нем целями, задачами и приоритетами. </a:t>
            </a:r>
          </a:p>
          <a:p>
            <a:pPr marL="539750" indent="-539750">
              <a:buNone/>
              <a:tabLst>
                <a:tab pos="539750" algn="l"/>
              </a:tabLst>
            </a:pPr>
            <a:r>
              <a:rPr lang="ru-RU" sz="1800" dirty="0" smtClean="0"/>
              <a:t>4	Путем определения величины единицы взносов на 2020‒2023 годы устанавливаются соответствующие финансовые пределы на период </a:t>
            </a:r>
            <a:br>
              <a:rPr lang="ru-RU" sz="1800" dirty="0" smtClean="0"/>
            </a:br>
            <a:r>
              <a:rPr lang="ru-RU" sz="1800" dirty="0" smtClean="0"/>
              <a:t>до следующей Полномочной конференции после рассмотрения всех соответствующих аспектов деятельности Союза в течение этого периода.</a:t>
            </a:r>
          </a:p>
          <a:p>
            <a:pPr marL="539750" indent="-539750">
              <a:buNone/>
              <a:tabLst>
                <a:tab pos="539750" algn="l"/>
              </a:tabLst>
            </a:pPr>
            <a:r>
              <a:rPr lang="ru-RU" sz="1800" dirty="0" smtClean="0"/>
              <a:t>5	Потребуется также пересмотр </a:t>
            </a:r>
            <a:r>
              <a:rPr lang="ru-RU" sz="1800" b="1" dirty="0" smtClean="0"/>
              <a:t>Приложения 2</a:t>
            </a:r>
            <a:r>
              <a:rPr lang="ru-RU" sz="1800" dirty="0" smtClean="0"/>
              <a:t> к Решению 5 в свете результатов, достигнутых при осуществлении мер по повышению эффективности, </a:t>
            </a:r>
            <a:br>
              <a:rPr lang="ru-RU" sz="1800" dirty="0" smtClean="0"/>
            </a:br>
            <a:r>
              <a:rPr lang="ru-RU" sz="1800" dirty="0" smtClean="0"/>
              <a:t>и возможных новых мер по повышению эффективности, которые могут быть определены.</a:t>
            </a:r>
            <a:endParaRPr lang="ru-RU" sz="2000" dirty="0" smtClean="0">
              <a:ln w="0"/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11" descr="it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5310"/>
            <a:ext cx="548242" cy="42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4855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833015"/>
          </a:xfrm>
        </p:spPr>
        <p:txBody>
          <a:bodyPr>
            <a:normAutofit/>
          </a:bodyPr>
          <a:lstStyle/>
          <a:p>
            <a:r>
              <a:rPr lang="ru-RU" sz="3000" b="1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Общая </a:t>
            </a:r>
            <a:r>
              <a:rPr lang="ru-RU" sz="3000" b="1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характеристика </a:t>
            </a:r>
            <a:r>
              <a:rPr lang="en-GB" sz="3000" b="1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3000" b="1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продолжение</a:t>
            </a:r>
            <a:r>
              <a:rPr lang="en-GB" sz="3000" b="1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sz="3000" b="1">
              <a:ln w="0"/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54375" y="833014"/>
            <a:ext cx="8169717" cy="44450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i="1" dirty="0" smtClean="0"/>
              <a:t>Методы и структура </a:t>
            </a:r>
            <a:r>
              <a:rPr lang="ru-RU" sz="2000" dirty="0" smtClean="0"/>
              <a:t>Финансового плана </a:t>
            </a:r>
            <a:r>
              <a:rPr lang="ru-RU" sz="2000" b="1" i="1" dirty="0" smtClean="0"/>
              <a:t>объединяют </a:t>
            </a:r>
            <a:br>
              <a:rPr lang="ru-RU" sz="2000" b="1" i="1" dirty="0" smtClean="0"/>
            </a:br>
            <a:r>
              <a:rPr lang="ru-RU" sz="2000" b="1" i="1" dirty="0" smtClean="0"/>
              <a:t>в себе два аспекта</a:t>
            </a:r>
            <a:r>
              <a:rPr lang="ru-RU" sz="2000" dirty="0" smtClean="0"/>
              <a:t>:</a:t>
            </a:r>
          </a:p>
          <a:p>
            <a:pPr>
              <a:buClr>
                <a:schemeClr val="tx2"/>
              </a:buClr>
            </a:pPr>
            <a:r>
              <a:rPr lang="ru-RU" sz="2000" dirty="0" smtClean="0"/>
              <a:t>финансовый (следование структуре доходов и расходов, установленной в Финансовом регламенте);</a:t>
            </a:r>
          </a:p>
          <a:p>
            <a:pPr>
              <a:buClr>
                <a:schemeClr val="tx2"/>
              </a:buClr>
            </a:pPr>
            <a:r>
              <a:rPr lang="ru-RU" sz="2000" dirty="0" smtClean="0"/>
              <a:t>ориентированность на результаты (следование структуре Стратегического плана).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b="1" i="1" dirty="0" smtClean="0"/>
              <a:t>Ключевые факторы/показатели</a:t>
            </a:r>
            <a:r>
              <a:rPr lang="ru-RU" sz="2000" dirty="0" smtClean="0"/>
              <a:t> для подготовки Финансового плана:</a:t>
            </a:r>
          </a:p>
          <a:p>
            <a:pPr lvl="0">
              <a:buClr>
                <a:schemeClr val="tx2"/>
              </a:buClr>
            </a:pPr>
            <a:r>
              <a:rPr lang="ru-RU" sz="2000" dirty="0" smtClean="0"/>
              <a:t>Стратегический план и приоритетные области;</a:t>
            </a:r>
          </a:p>
          <a:p>
            <a:pPr lvl="0">
              <a:buClr>
                <a:schemeClr val="tx2"/>
              </a:buClr>
            </a:pPr>
            <a:r>
              <a:rPr lang="ru-RU" sz="2000" dirty="0" smtClean="0"/>
              <a:t>величина единицы взносов (318 000 </a:t>
            </a:r>
            <a:r>
              <a:rPr lang="ru-RU" sz="2000" dirty="0" err="1" smtClean="0"/>
              <a:t>шв</a:t>
            </a:r>
            <a:r>
              <a:rPr lang="ru-RU" sz="2000" dirty="0" smtClean="0"/>
              <a:t>. фр.);</a:t>
            </a:r>
          </a:p>
          <a:p>
            <a:pPr lvl="0">
              <a:buClr>
                <a:schemeClr val="tx2"/>
              </a:buClr>
            </a:pPr>
            <a:r>
              <a:rPr lang="ru-RU" sz="2000" dirty="0" smtClean="0"/>
              <a:t>уровень дохода (потолок);</a:t>
            </a:r>
          </a:p>
          <a:p>
            <a:pPr>
              <a:buClr>
                <a:schemeClr val="tx2"/>
              </a:buClr>
            </a:pPr>
            <a:r>
              <a:rPr lang="ru-RU" sz="2000" dirty="0" smtClean="0"/>
              <a:t>программа работы.</a:t>
            </a:r>
            <a:endParaRPr lang="ru-RU" sz="2000" dirty="0" smtClean="0">
              <a:ln w="0"/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11" descr="it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5310"/>
            <a:ext cx="548242" cy="42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77485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833015"/>
          </a:xfrm>
        </p:spPr>
        <p:txBody>
          <a:bodyPr>
            <a:normAutofit/>
          </a:bodyPr>
          <a:lstStyle/>
          <a:p>
            <a:r>
              <a:rPr lang="ru-RU" sz="3000" b="1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Основа и </a:t>
            </a:r>
            <a:r>
              <a:rPr lang="ru-RU" sz="3000" b="1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предпосылки</a:t>
            </a:r>
            <a:endParaRPr lang="en-US" sz="3000" b="1">
              <a:ln w="0"/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11" descr="it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35310"/>
            <a:ext cx="548242" cy="42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059785" y="853228"/>
            <a:ext cx="8133089" cy="4886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/>
              <a:t>Бюджет на 2018‒2019 годы</a:t>
            </a:r>
            <a:r>
              <a:rPr lang="ru-RU" sz="2400" dirty="0" smtClean="0"/>
              <a:t> будет служить первичной основой для подготовки проекта Финансового плана </a:t>
            </a:r>
            <a:br>
              <a:rPr lang="ru-RU" sz="2400" dirty="0" smtClean="0"/>
            </a:br>
            <a:r>
              <a:rPr lang="ru-RU" sz="2400" dirty="0" smtClean="0"/>
              <a:t>на 2020‒2023 </a:t>
            </a:r>
            <a:r>
              <a:rPr lang="ru-RU" sz="2400" dirty="0" smtClean="0"/>
              <a:t>годы </a:t>
            </a:r>
            <a:r>
              <a:rPr lang="ru-RU" sz="2400" dirty="0" smtClean="0"/>
              <a:t>как в части расходов, так и в части доходов.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2400" b="1" dirty="0" smtClean="0"/>
              <a:t>Изменения в программах</a:t>
            </a:r>
            <a:r>
              <a:rPr lang="ru-RU" sz="2400" dirty="0" smtClean="0"/>
              <a:t> будут отражены в сметах </a:t>
            </a:r>
            <a:br>
              <a:rPr lang="ru-RU" sz="2400" dirty="0" smtClean="0"/>
            </a:br>
            <a:r>
              <a:rPr lang="ru-RU" sz="2400" dirty="0" smtClean="0"/>
              <a:t>на 2020‒2021 годы и 2022‒2023 годы. Изменения будут обусловлены в основном следующими факторами: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ru-RU" sz="2000" dirty="0" smtClean="0"/>
              <a:t>•	график мероприятий/конференций;</a:t>
            </a:r>
          </a:p>
          <a:p>
            <a:pPr marL="457200" lvl="1" indent="0">
              <a:buNone/>
            </a:pPr>
            <a:r>
              <a:rPr lang="ru-RU" sz="2000" dirty="0" smtClean="0"/>
              <a:t>•	новые направления деятельности и инициативы;</a:t>
            </a:r>
          </a:p>
          <a:p>
            <a:pPr marL="457200" lvl="1" indent="0">
              <a:buNone/>
            </a:pPr>
            <a:r>
              <a:rPr lang="ru-RU" sz="2000" dirty="0" smtClean="0"/>
              <a:t>•	прекращенные/утратившие свое значение виды деятельности;</a:t>
            </a:r>
          </a:p>
          <a:p>
            <a:pPr marL="457200" lvl="1" indent="0">
              <a:buNone/>
            </a:pPr>
            <a:r>
              <a:rPr lang="ru-RU" sz="2000" dirty="0" smtClean="0"/>
              <a:t>•	новое здание и связанные </a:t>
            </a:r>
            <a:r>
              <a:rPr lang="ru-RU" sz="2000" smtClean="0"/>
              <a:t>с ним вопросы</a:t>
            </a:r>
            <a:r>
              <a:rPr lang="ru-RU" sz="2000" dirty="0" smtClean="0"/>
              <a:t>;</a:t>
            </a:r>
          </a:p>
          <a:p>
            <a:pPr marL="457200" lvl="1" indent="0">
              <a:buNone/>
            </a:pPr>
            <a:r>
              <a:rPr lang="ru-RU" sz="2000" dirty="0" smtClean="0"/>
              <a:t>•	прочее.</a:t>
            </a: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93085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j0175886.t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084" y="3605419"/>
            <a:ext cx="3507945" cy="2829891"/>
          </a:xfrm>
          <a:prstGeom prst="rect">
            <a:avLst/>
          </a:prstGeom>
        </p:spPr>
      </p:pic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8200"/>
          </a:xfrm>
        </p:spPr>
        <p:txBody>
          <a:bodyPr>
            <a:noAutofit/>
          </a:bodyPr>
          <a:lstStyle/>
          <a:p>
            <a:r>
              <a:rPr lang="ru-RU" sz="3000" b="1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Универсальность Финансового </a:t>
            </a:r>
            <a:r>
              <a:rPr lang="ru-RU" sz="3000" b="1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плана</a:t>
            </a:r>
            <a:endParaRPr lang="en-US" sz="3000" b="1">
              <a:ln w="0"/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11" descr="it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35310"/>
            <a:ext cx="548242" cy="42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422400" y="1138425"/>
            <a:ext cx="62037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/>
              <a:t>Все виды деятельности и программы</a:t>
            </a:r>
            <a:r>
              <a:rPr lang="ru-RU" sz="2600" dirty="0" smtClean="0"/>
              <a:t> Союза, которые финансируются </a:t>
            </a:r>
            <a:br>
              <a:rPr lang="ru-RU" sz="2600" dirty="0" smtClean="0"/>
            </a:br>
            <a:r>
              <a:rPr lang="ru-RU" sz="2600" dirty="0" smtClean="0"/>
              <a:t>из средств регулярного бюджета, должны в максимально возможной степени быть включены в Финансовый план.</a:t>
            </a:r>
          </a:p>
        </p:txBody>
      </p:sp>
    </p:spTree>
    <p:extLst>
      <p:ext uri="{BB962C8B-B14F-4D97-AF65-F5344CB8AC3E}">
        <p14:creationId xmlns:p14="http://schemas.microsoft.com/office/powerpoint/2010/main" val="93522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3000" b="1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Меры </a:t>
            </a:r>
            <a:r>
              <a:rPr lang="ru-RU" sz="3000" b="1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по повышению эффективности</a:t>
            </a:r>
            <a:endParaRPr lang="en-US" sz="3000" b="1">
              <a:ln w="0"/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11" descr="it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5310"/>
            <a:ext cx="548242" cy="42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43556" y="985720"/>
            <a:ext cx="87041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Приложении 2 к действующему Решению 5 перечислены 30 мер, направленных на сокращение расходов.</a:t>
            </a:r>
            <a:r>
              <a:rPr lang="ru-RU" sz="2000" b="1" dirty="0" smtClean="0"/>
              <a:t> </a:t>
            </a:r>
            <a:r>
              <a:rPr lang="ru-RU" sz="2000" dirty="0" smtClean="0"/>
              <a:t>Все эти меры были </a:t>
            </a:r>
            <a:r>
              <a:rPr lang="ru-RU" sz="2000" b="1" dirty="0" smtClean="0"/>
              <a:t>в значительной мере реализованы</a:t>
            </a:r>
            <a:r>
              <a:rPr lang="ru-RU" sz="2000" dirty="0" smtClean="0"/>
              <a:t>, что оставляет минимальные возможности для какой бы то ни было дальнейшей экономии с помощью этих мер.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Возможности дополнительной экономии обеспечит дальнейшая централизация финансовых и административных задач (пока только </a:t>
            </a:r>
            <a:br>
              <a:rPr lang="ru-RU" sz="2000" dirty="0" smtClean="0"/>
            </a:br>
            <a:r>
              <a:rPr lang="ru-RU" sz="2000" dirty="0" smtClean="0"/>
              <a:t>в рамках Генерального секретариата), объединение мероприятий и сокращение командировок.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Необходимо определить </a:t>
            </a:r>
            <a:r>
              <a:rPr lang="ru-RU" sz="2000" b="1" dirty="0" smtClean="0"/>
              <a:t>новые и инновационные меры по повышению эффективности</a:t>
            </a:r>
            <a:r>
              <a:rPr lang="ru-RU" sz="2000" dirty="0" smtClean="0"/>
              <a:t>, для того чтобы помочь сбалансировать бюджеты в будущем и способствовать оптимизации использования финансовых ресурсов Союза.</a:t>
            </a:r>
            <a:endParaRPr lang="ru-RU" sz="2000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050" y="4803345"/>
            <a:ext cx="3044950" cy="205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7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111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SimSun</vt:lpstr>
      <vt:lpstr>Arial</vt:lpstr>
      <vt:lpstr>Calibri</vt:lpstr>
      <vt:lpstr>Times New Roman Bold</vt:lpstr>
      <vt:lpstr>Office Theme</vt:lpstr>
      <vt:lpstr>2020‒2023 годы  Проект Финансового плана  </vt:lpstr>
      <vt:lpstr>Общая характеристика</vt:lpstr>
      <vt:lpstr>Общая характеристика (продолжение)</vt:lpstr>
      <vt:lpstr>Основа и предпосылки</vt:lpstr>
      <vt:lpstr>Универсальность Финансового плана</vt:lpstr>
      <vt:lpstr>Меры по повышению эффективности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Maloletkova, Svetlana</cp:lastModifiedBy>
  <cp:revision>36</cp:revision>
  <cp:lastPrinted>2017-08-17T14:41:18Z</cp:lastPrinted>
  <dcterms:created xsi:type="dcterms:W3CDTF">2013-08-18T15:10:19Z</dcterms:created>
  <dcterms:modified xsi:type="dcterms:W3CDTF">2017-08-17T14:54:43Z</dcterms:modified>
</cp:coreProperties>
</file>