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2"/>
  </p:normalViewPr>
  <p:slideViewPr>
    <p:cSldViewPr>
      <p:cViewPr varScale="1">
        <p:scale>
          <a:sx n="79" d="100"/>
          <a:sy n="79" d="100"/>
        </p:scale>
        <p:origin x="3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650640"/>
            <a:ext cx="7772400" cy="14700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039820"/>
            <a:ext cx="6400800" cy="61082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2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73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4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9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2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0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6E41E-DBF7-4B97-87FE-B8644DFA559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9540" y="3581705"/>
            <a:ext cx="6339007" cy="1470025"/>
          </a:xfrm>
        </p:spPr>
        <p:txBody>
          <a:bodyPr>
            <a:normAutofit fontScale="90000"/>
          </a:bodyPr>
          <a:lstStyle/>
          <a:p>
            <a:r>
              <a:rPr lang="en-US" sz="6600" i="1" dirty="0" smtClean="0"/>
              <a:t>2020-2023 </a:t>
            </a:r>
            <a:br>
              <a:rPr lang="en-US" sz="6600" i="1" dirty="0" smtClean="0"/>
            </a:br>
            <a:r>
              <a:rPr lang="en-US" sz="6600" i="1" dirty="0" smtClean="0"/>
              <a:t>Draft Financial Plan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66870"/>
            <a:ext cx="9153150" cy="763525"/>
          </a:xfrm>
        </p:spPr>
        <p:txBody>
          <a:bodyPr>
            <a:noAutofit/>
          </a:bodyPr>
          <a:lstStyle/>
          <a:p>
            <a:pPr algn="l"/>
            <a:r>
              <a:rPr lang="en-US" sz="2800" i="1" dirty="0" smtClean="0">
                <a:latin typeface="+mj-lt"/>
                <a:ea typeface="+mj-ea"/>
                <a:cs typeface="+mj-cs"/>
              </a:rPr>
              <a:t>Let’s </a:t>
            </a:r>
            <a:r>
              <a:rPr lang="en-US" sz="2800" i="1" dirty="0">
                <a:latin typeface="+mj-lt"/>
                <a:ea typeface="+mj-ea"/>
                <a:cs typeface="+mj-cs"/>
              </a:rPr>
              <a:t>Create a sustainable Financial Framework All Together </a:t>
            </a:r>
          </a:p>
        </p:txBody>
      </p:sp>
      <p:pic>
        <p:nvPicPr>
          <p:cNvPr id="4" name="Picture 11" descr="i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167985" y="0"/>
            <a:ext cx="182575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dirty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CWG-SFP-2/4-E</a:t>
            </a:r>
            <a:b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 August 2017</a:t>
            </a:r>
            <a:b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English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923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760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Setting the scene</a:t>
            </a:r>
            <a:endParaRPr lang="en-US" sz="36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9907" y="680310"/>
            <a:ext cx="8704185" cy="4118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preparation of the Financial Plan is governed by </a:t>
            </a:r>
            <a:r>
              <a:rPr lang="en-US" sz="2000" b="1" dirty="0"/>
              <a:t>provision 51, Article 8 of the Constitution</a:t>
            </a:r>
            <a:r>
              <a:rPr lang="en-US" sz="20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The </a:t>
            </a:r>
            <a:r>
              <a:rPr lang="en-GB" sz="2000" b="1" dirty="0"/>
              <a:t>purpose</a:t>
            </a:r>
            <a:r>
              <a:rPr lang="en-GB" sz="2000" dirty="0"/>
              <a:t> of the draft Financial Plan for 2020-2023 is to provide a tool for the 2018 Plenipotentiary Conference to establish the basis for the preparation of the 2020-2021 and 2022-2023 </a:t>
            </a:r>
            <a:r>
              <a:rPr lang="en-GB" sz="2000" dirty="0" smtClean="0"/>
              <a:t>budgets;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Financial Plan is linked to the </a:t>
            </a:r>
            <a:r>
              <a:rPr lang="en-US" sz="2000" b="1" dirty="0"/>
              <a:t>Strategic Plan</a:t>
            </a:r>
            <a:r>
              <a:rPr lang="en-US" sz="2000" dirty="0"/>
              <a:t>, the goals, objectives and the priorities identified therein. 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By </a:t>
            </a:r>
            <a:r>
              <a:rPr lang="en-GB" sz="2000" dirty="0"/>
              <a:t>setting the amount of the contributory unit for the 2020-2023 timeframe, it determines the related financial limits, until the next Plenipotentiary Conference, after considering all relevant aspects of the work of the Union in the period </a:t>
            </a:r>
            <a:r>
              <a:rPr lang="en-GB" sz="2000" dirty="0" smtClean="0"/>
              <a:t>concerned</a:t>
            </a:r>
            <a:r>
              <a:rPr lang="en-US" sz="2000" dirty="0"/>
              <a:t>;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Annex 2</a:t>
            </a:r>
            <a:r>
              <a:rPr lang="en-US" sz="2000" dirty="0"/>
              <a:t> to Decision 5 will also have to be revised in light of the results achieved in the implementation of the efficiency measures and eventual new efficiency measures that could be identified.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4855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760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Setting the scene (continued)</a:t>
            </a:r>
            <a:endParaRPr lang="en-US" sz="36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54375" y="544238"/>
            <a:ext cx="8169717" cy="4733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 Financial Plan has </a:t>
            </a:r>
            <a:r>
              <a:rPr lang="en-US" sz="2400" b="1" i="1" dirty="0"/>
              <a:t>dual approaches and layouts</a:t>
            </a:r>
            <a:r>
              <a:rPr lang="en-US" sz="2400" dirty="0"/>
              <a:t>: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en-US" sz="2400" dirty="0"/>
              <a:t>Financial (to follow the revenue/expenses structures laid down in the financial regulations)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en-US" sz="2400" dirty="0"/>
              <a:t>Result-based (to follow the structure of the strategic plan)</a:t>
            </a:r>
            <a:endParaRPr lang="en-GB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b="1" i="1" dirty="0"/>
              <a:t>key drivers / determinants </a:t>
            </a:r>
            <a:r>
              <a:rPr lang="en-US" sz="2400" dirty="0"/>
              <a:t>for the preparation of the Financial Plan are the following: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en-US" sz="2400" dirty="0"/>
              <a:t>The Strategic Plan and priority areas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en-US" sz="2400" dirty="0"/>
              <a:t>The amount of the contributory unit (318,000 CHF)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en-US" sz="2400" dirty="0"/>
              <a:t>The revenue level (Ceiling)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en-US" sz="2400" dirty="0"/>
              <a:t>The work program</a:t>
            </a:r>
            <a:endParaRPr lang="en-GB" sz="24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7748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0310"/>
          </a:xfrm>
        </p:spPr>
        <p:txBody>
          <a:bodyPr>
            <a:normAutofit/>
          </a:bodyPr>
          <a:lstStyle/>
          <a:p>
            <a:r>
              <a:rPr lang="en-US" sz="32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The basis / Assumptions</a:t>
            </a:r>
          </a:p>
        </p:txBody>
      </p:sp>
      <p:pic>
        <p:nvPicPr>
          <p:cNvPr id="6" name="Picture 11" descr="i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59784" y="985720"/>
            <a:ext cx="8133089" cy="393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The </a:t>
            </a:r>
            <a:r>
              <a:rPr lang="en-US" sz="2800" b="1" dirty="0"/>
              <a:t>2018-2019 budget</a:t>
            </a:r>
            <a:r>
              <a:rPr lang="en-US" sz="2800" dirty="0"/>
              <a:t> will serve as primary basis for the preparation of the draft 2020-2023 Financial Plan, both for expenses and revenue levels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b="1" dirty="0"/>
              <a:t>program variation</a:t>
            </a:r>
            <a:r>
              <a:rPr lang="en-US" sz="2800" dirty="0"/>
              <a:t> will be reflected in the 2020-2021 and 2022-2023 estimates. It will mainly consist of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</a:pPr>
            <a:r>
              <a:rPr lang="en-US" sz="2400" dirty="0"/>
              <a:t>•	Events / Conferences schedule;</a:t>
            </a:r>
          </a:p>
          <a:p>
            <a:pPr marL="457200" lvl="1" indent="0">
              <a:buNone/>
            </a:pPr>
            <a:r>
              <a:rPr lang="en-US" sz="2400" dirty="0"/>
              <a:t>•	New activities / initiatives;</a:t>
            </a:r>
          </a:p>
          <a:p>
            <a:pPr marL="457200" lvl="1" indent="0">
              <a:buNone/>
            </a:pPr>
            <a:r>
              <a:rPr lang="en-US" sz="2400" dirty="0"/>
              <a:t>•	Activities discontinued / de-emphasized;</a:t>
            </a:r>
          </a:p>
          <a:p>
            <a:pPr marL="457200" lvl="1" indent="0">
              <a:buNone/>
            </a:pPr>
            <a:r>
              <a:rPr lang="en-US" sz="2400" dirty="0"/>
              <a:t>•	New building and related issues;</a:t>
            </a:r>
          </a:p>
          <a:p>
            <a:pPr marL="457200" lvl="1" indent="0">
              <a:buNone/>
            </a:pPr>
            <a:r>
              <a:rPr lang="en-US" sz="2400" dirty="0" smtClean="0"/>
              <a:t>•</a:t>
            </a:r>
            <a:r>
              <a:rPr lang="en-US" sz="2400" dirty="0"/>
              <a:t>	Others;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085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j0175886.t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084" y="3605419"/>
            <a:ext cx="3507945" cy="2829891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66650"/>
            <a:ext cx="9144000" cy="680310"/>
          </a:xfrm>
        </p:spPr>
        <p:txBody>
          <a:bodyPr>
            <a:normAutofit/>
          </a:bodyPr>
          <a:lstStyle/>
          <a:p>
            <a:r>
              <a:rPr lang="en-US" sz="32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Universality of the Financial Plan</a:t>
            </a:r>
          </a:p>
        </p:txBody>
      </p:sp>
      <p:pic>
        <p:nvPicPr>
          <p:cNvPr id="4" name="Picture 11" descr="i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0605" y="1138425"/>
            <a:ext cx="62609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All </a:t>
            </a:r>
            <a:r>
              <a:rPr lang="en-GB" sz="2800" b="1" dirty="0"/>
              <a:t>the activities and programs</a:t>
            </a:r>
            <a:r>
              <a:rPr lang="en-GB" sz="2800" dirty="0"/>
              <a:t> of the Union that are covered by the regular budgetary sources of </a:t>
            </a:r>
            <a:r>
              <a:rPr lang="en-GB" sz="2800" dirty="0" smtClean="0"/>
              <a:t>funding should, to the greatest extent possible, be included in the Financial Plan.</a:t>
            </a:r>
          </a:p>
        </p:txBody>
      </p:sp>
    </p:spTree>
    <p:extLst>
      <p:ext uri="{BB962C8B-B14F-4D97-AF65-F5344CB8AC3E}">
        <p14:creationId xmlns:p14="http://schemas.microsoft.com/office/powerpoint/2010/main" val="93522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Efficiency measures</a:t>
            </a: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43556" y="985720"/>
            <a:ext cx="87041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/>
              <a:t>Annex </a:t>
            </a:r>
            <a:r>
              <a:rPr lang="en-GB" sz="2200" dirty="0"/>
              <a:t>2 to current Decision 5 provides a list of 30 measures for reducing expenses. All measures </a:t>
            </a:r>
            <a:r>
              <a:rPr lang="en-GB" sz="2200" b="1" dirty="0"/>
              <a:t>have been largely implemented </a:t>
            </a:r>
            <a:r>
              <a:rPr lang="en-GB" sz="2200" dirty="0"/>
              <a:t>leaving little room for any further savings to be achieved against these measures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GB" sz="2200" dirty="0"/>
              <a:t>Potential for further savings might be found from further centralisation of finance and administrative tasks (so far only within the General Secretariat), consolidation of events and reduction in missions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GB" sz="2200" b="1" dirty="0"/>
              <a:t>New and innovative efficiency measures </a:t>
            </a:r>
            <a:r>
              <a:rPr lang="en-GB" sz="2200" dirty="0"/>
              <a:t>should be identified to help balance the future budgets and contribute to the optimization of the use of the Union’s finances.</a:t>
            </a: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50" y="4803345"/>
            <a:ext cx="3044950" cy="205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314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SimSun</vt:lpstr>
      <vt:lpstr>Arial</vt:lpstr>
      <vt:lpstr>Calibri</vt:lpstr>
      <vt:lpstr>Times New Roman Bold</vt:lpstr>
      <vt:lpstr>Office Theme</vt:lpstr>
      <vt:lpstr>2020-2023  Draft Financial Plan </vt:lpstr>
      <vt:lpstr>Setting the scene</vt:lpstr>
      <vt:lpstr>Setting the scene (continued)</vt:lpstr>
      <vt:lpstr>The basis / Assumptions</vt:lpstr>
      <vt:lpstr>Universality of the Financial Plan</vt:lpstr>
      <vt:lpstr>Efficiency measures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Janin</cp:lastModifiedBy>
  <cp:revision>28</cp:revision>
  <dcterms:created xsi:type="dcterms:W3CDTF">2013-08-18T15:10:19Z</dcterms:created>
  <dcterms:modified xsi:type="dcterms:W3CDTF">2017-08-08T13:13:10Z</dcterms:modified>
</cp:coreProperties>
</file>