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92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85" y="4650640"/>
            <a:ext cx="7772400" cy="14700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4039820"/>
            <a:ext cx="6400800" cy="610820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725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34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8733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880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345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489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59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32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68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35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197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6E41E-DBF7-4B97-87FE-B8644DFA5591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0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6E41E-DBF7-4B97-87FE-B8644DFA5591}" type="datetimeFigureOut">
              <a:rPr lang="en-US" smtClean="0"/>
              <a:t>8/18/2017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DC6AB-18A1-47C6-9F54-B25CBD47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092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39540" y="3581705"/>
            <a:ext cx="6339007" cy="1470025"/>
          </a:xfrm>
        </p:spPr>
        <p:txBody>
          <a:bodyPr>
            <a:normAutofit fontScale="90000"/>
          </a:bodyPr>
          <a:lstStyle/>
          <a:p>
            <a:r>
              <a:rPr lang="en-US" sz="6600" dirty="0" smtClean="0"/>
              <a:t>2020-2023</a:t>
            </a:r>
            <a:r>
              <a:rPr lang="zh-CN" altLang="en-US" sz="6600" dirty="0" smtClean="0">
                <a:latin typeface="STKaiti" panose="02010600040101010101" pitchFamily="2" charset="-122"/>
                <a:ea typeface="STKaiti" panose="02010600040101010101" pitchFamily="2" charset="-122"/>
              </a:rPr>
              <a:t>年</a:t>
            </a:r>
            <a:r>
              <a:rPr lang="en-US" sz="6600" dirty="0" smtClean="0">
                <a:latin typeface="STKaiti" panose="02010600040101010101" pitchFamily="2" charset="-122"/>
                <a:ea typeface="STKaiti" panose="02010600040101010101" pitchFamily="2" charset="-122"/>
              </a:rPr>
              <a:t> </a:t>
            </a:r>
            <a:br>
              <a:rPr lang="en-US" sz="6600" dirty="0" smtClean="0">
                <a:latin typeface="STKaiti" panose="02010600040101010101" pitchFamily="2" charset="-122"/>
                <a:ea typeface="STKaiti" panose="02010600040101010101" pitchFamily="2" charset="-122"/>
              </a:rPr>
            </a:br>
            <a:r>
              <a:rPr lang="en-US" altLang="zh-CN" sz="6600" dirty="0">
                <a:latin typeface="STKaiti" panose="02010600040101010101" pitchFamily="2" charset="-122"/>
                <a:ea typeface="STKaiti" panose="02010600040101010101" pitchFamily="2" charset="-122"/>
              </a:rPr>
              <a:t>《</a:t>
            </a:r>
            <a:r>
              <a:rPr lang="zh-CN" altLang="en-US" sz="6600" dirty="0" smtClean="0">
                <a:latin typeface="STKaiti" panose="02010600040101010101" pitchFamily="2" charset="-122"/>
                <a:ea typeface="STKaiti" panose="02010600040101010101" pitchFamily="2" charset="-122"/>
              </a:rPr>
              <a:t>财务规划</a:t>
            </a:r>
            <a:r>
              <a:rPr lang="en-US" altLang="zh-CN" sz="6600" dirty="0" smtClean="0">
                <a:latin typeface="STKaiti" panose="02010600040101010101" pitchFamily="2" charset="-122"/>
                <a:ea typeface="STKaiti" panose="02010600040101010101" pitchFamily="2" charset="-122"/>
              </a:rPr>
              <a:t>》</a:t>
            </a:r>
            <a:r>
              <a:rPr lang="zh-CN" altLang="en-US" sz="6600" dirty="0" smtClean="0">
                <a:latin typeface="STKaiti" panose="02010600040101010101" pitchFamily="2" charset="-122"/>
                <a:ea typeface="STKaiti" panose="02010600040101010101" pitchFamily="2" charset="-122"/>
              </a:rPr>
              <a:t>草案</a:t>
            </a:r>
            <a:endParaRPr lang="en-US" sz="66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66870"/>
            <a:ext cx="9153150" cy="763525"/>
          </a:xfrm>
        </p:spPr>
        <p:txBody>
          <a:bodyPr>
            <a:noAutofit/>
          </a:bodyPr>
          <a:lstStyle/>
          <a:p>
            <a:pPr algn="l"/>
            <a:r>
              <a:rPr lang="zh-CN" altLang="en-US" sz="2800" dirty="0" smtClean="0">
                <a:latin typeface="STKaiti" panose="02010600040101010101" pitchFamily="2" charset="-122"/>
                <a:ea typeface="STKaiti" panose="02010600040101010101" pitchFamily="2" charset="-122"/>
                <a:cs typeface="+mj-cs"/>
              </a:rPr>
              <a:t>携手共建可持续的财务框架！</a:t>
            </a:r>
            <a:endParaRPr lang="en-US" sz="2800" dirty="0">
              <a:latin typeface="STKaiti" panose="02010600040101010101" pitchFamily="2" charset="-122"/>
              <a:ea typeface="STKaiti" panose="02010600040101010101" pitchFamily="2" charset="-122"/>
              <a:cs typeface="+mj-cs"/>
            </a:endParaRPr>
          </a:p>
        </p:txBody>
      </p:sp>
      <p:pic>
        <p:nvPicPr>
          <p:cNvPr id="4" name="Picture 11" descr="it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35310"/>
            <a:ext cx="548242" cy="422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167985" y="0"/>
            <a:ext cx="1530547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spc="-2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文件</a:t>
            </a:r>
            <a:r>
              <a:rPr lang="de-CH" b="1" spc="-2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 </a:t>
            </a:r>
            <a:r>
              <a:rPr lang="de-CH" sz="1200" b="1" spc="-2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CWG-SFP-2/4-</a:t>
            </a:r>
            <a:r>
              <a:rPr lang="en-US" altLang="zh-CN" sz="1200" b="1" spc="-2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C</a:t>
            </a:r>
            <a:r>
              <a:rPr lang="de-CH" sz="1200" b="1" spc="-2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/>
            </a:r>
            <a:br>
              <a:rPr lang="de-CH" sz="1200" b="1" spc="-2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</a:br>
            <a:r>
              <a:rPr lang="de-CH" sz="1200" b="1" spc="-2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2017</a:t>
            </a:r>
            <a:r>
              <a:rPr lang="zh-CN" altLang="en-US" sz="1200" b="1" spc="-2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年</a:t>
            </a:r>
            <a:r>
              <a:rPr lang="en-US" altLang="zh-CN" sz="1200" b="1" spc="-2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8</a:t>
            </a:r>
            <a:r>
              <a:rPr lang="zh-CN" altLang="en-US" sz="1200" b="1" spc="-2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月</a:t>
            </a:r>
            <a:r>
              <a:rPr lang="en-US" altLang="zh-CN" sz="1200" b="1" spc="-2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4</a:t>
            </a:r>
            <a:r>
              <a:rPr lang="zh-CN" altLang="en-US" sz="1200" b="1" spc="-2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日</a:t>
            </a:r>
            <a:r>
              <a:rPr lang="de-CH" sz="1200" b="1" spc="-2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/>
            </a:r>
            <a:br>
              <a:rPr lang="de-CH" sz="1200" b="1" spc="-2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</a:br>
            <a:r>
              <a:rPr lang="zh-CN" altLang="en-US" sz="1200" b="1" spc="-2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 Bold" panose="02020803070505020304" pitchFamily="18" charset="0"/>
              </a:rPr>
              <a:t>原文：英文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4923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27605"/>
          </a:xfrm>
        </p:spPr>
        <p:txBody>
          <a:bodyPr>
            <a:normAutofit fontScale="90000"/>
          </a:bodyPr>
          <a:lstStyle/>
          <a:p>
            <a:r>
              <a:rPr lang="zh-CN" altLang="en-US" sz="3600" b="1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</a:rPr>
              <a:t>背景描述</a:t>
            </a:r>
            <a:endParaRPr lang="en-US" sz="3600" b="1" dirty="0">
              <a:ln w="0"/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19907" y="680310"/>
            <a:ext cx="8704185" cy="41184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altLang="zh-CN" sz="2000" dirty="0" smtClean="0"/>
              <a:t>《</a:t>
            </a:r>
            <a:r>
              <a:rPr lang="zh-CN" altLang="en-US" sz="2000" dirty="0" smtClean="0"/>
              <a:t>财务规划</a:t>
            </a:r>
            <a:r>
              <a:rPr lang="en-US" altLang="zh-CN" sz="2000" dirty="0" smtClean="0"/>
              <a:t>》</a:t>
            </a:r>
            <a:r>
              <a:rPr lang="zh-CN" altLang="en-US" sz="2000" dirty="0" smtClean="0"/>
              <a:t>的起草应遵循</a:t>
            </a:r>
            <a:r>
              <a:rPr lang="en-US" altLang="zh-CN" sz="2000" b="1" dirty="0" smtClean="0"/>
              <a:t>《</a:t>
            </a:r>
            <a:r>
              <a:rPr lang="zh-CN" altLang="en-US" sz="2000" b="1" dirty="0" smtClean="0"/>
              <a:t>组织法</a:t>
            </a:r>
            <a:r>
              <a:rPr lang="en-US" altLang="zh-CN" sz="2000" b="1" dirty="0" smtClean="0"/>
              <a:t>》</a:t>
            </a:r>
            <a:r>
              <a:rPr lang="zh-CN" altLang="en-US" sz="2000" b="1" dirty="0" smtClean="0"/>
              <a:t>第</a:t>
            </a:r>
            <a:r>
              <a:rPr lang="en-US" altLang="zh-CN" sz="2000" b="1" dirty="0" smtClean="0"/>
              <a:t>8</a:t>
            </a:r>
            <a:r>
              <a:rPr lang="zh-CN" altLang="en-US" sz="2000" b="1" dirty="0" smtClean="0"/>
              <a:t>条第</a:t>
            </a:r>
            <a:r>
              <a:rPr lang="en-US" altLang="zh-CN" sz="2000" b="1" dirty="0" smtClean="0"/>
              <a:t>51</a:t>
            </a:r>
            <a:r>
              <a:rPr lang="zh-CN" altLang="en-US" sz="2000" b="1" dirty="0" smtClean="0"/>
              <a:t>款</a:t>
            </a:r>
            <a:r>
              <a:rPr lang="zh-CN" altLang="en-US" sz="2000" dirty="0" smtClean="0"/>
              <a:t>；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altLang="zh-CN" sz="2000" dirty="0" smtClean="0"/>
              <a:t>2020-2023</a:t>
            </a:r>
            <a:r>
              <a:rPr lang="zh-CN" altLang="en-US" sz="2000" dirty="0" smtClean="0"/>
              <a:t>年</a:t>
            </a:r>
            <a:r>
              <a:rPr lang="en-US" altLang="zh-CN" sz="2000" dirty="0"/>
              <a:t>《</a:t>
            </a:r>
            <a:r>
              <a:rPr lang="zh-CN" altLang="en-US" sz="2000" dirty="0"/>
              <a:t>财务规划</a:t>
            </a:r>
            <a:r>
              <a:rPr lang="en-US" altLang="zh-CN" sz="2000" dirty="0"/>
              <a:t>》 </a:t>
            </a:r>
            <a:r>
              <a:rPr lang="zh-CN" altLang="en-US" sz="2000" dirty="0" smtClean="0"/>
              <a:t>草案</a:t>
            </a:r>
            <a:r>
              <a:rPr lang="zh-CN" altLang="en-US" sz="2000" b="1" dirty="0" smtClean="0"/>
              <a:t>旨在</a:t>
            </a:r>
            <a:r>
              <a:rPr lang="zh-CN" altLang="en-US" sz="2000" dirty="0" smtClean="0"/>
              <a:t>为</a:t>
            </a:r>
            <a:r>
              <a:rPr lang="en-US" altLang="zh-CN" sz="2000" dirty="0" smtClean="0"/>
              <a:t>2018</a:t>
            </a:r>
            <a:r>
              <a:rPr lang="zh-CN" altLang="en-US" sz="2000" dirty="0" smtClean="0"/>
              <a:t>年全权代表大会提供一个工具，为编制</a:t>
            </a:r>
            <a:r>
              <a:rPr lang="en-US" altLang="zh-CN" sz="2000" dirty="0" smtClean="0"/>
              <a:t>2020-2021</a:t>
            </a:r>
            <a:r>
              <a:rPr lang="zh-CN" altLang="en-US" sz="2000" dirty="0" smtClean="0"/>
              <a:t>年及</a:t>
            </a:r>
            <a:r>
              <a:rPr lang="en-US" altLang="zh-CN" sz="2000" dirty="0" smtClean="0"/>
              <a:t>2022-2023</a:t>
            </a:r>
            <a:r>
              <a:rPr lang="zh-CN" altLang="en-US" sz="2000" dirty="0" smtClean="0"/>
              <a:t>年预算奠定基础；</a:t>
            </a:r>
            <a:endParaRPr lang="en-GB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zh-CN" sz="2000" dirty="0"/>
              <a:t>《</a:t>
            </a:r>
            <a:r>
              <a:rPr lang="zh-CN" altLang="en-US" sz="2000" dirty="0"/>
              <a:t>财务规划</a:t>
            </a:r>
            <a:r>
              <a:rPr lang="en-US" altLang="zh-CN" sz="2000" dirty="0"/>
              <a:t>》 </a:t>
            </a:r>
            <a:r>
              <a:rPr lang="zh-CN" altLang="en-US" sz="2000" dirty="0" smtClean="0"/>
              <a:t>与</a:t>
            </a:r>
            <a:r>
              <a:rPr lang="en-US" altLang="zh-CN" sz="2000" b="1" dirty="0" smtClean="0"/>
              <a:t>《</a:t>
            </a:r>
            <a:r>
              <a:rPr lang="zh-CN" altLang="en-US" sz="2000" b="1" dirty="0" smtClean="0"/>
              <a:t>战略规划</a:t>
            </a:r>
            <a:r>
              <a:rPr lang="en-US" altLang="zh-CN" sz="2000" b="1" dirty="0" smtClean="0"/>
              <a:t>》</a:t>
            </a:r>
            <a:r>
              <a:rPr lang="zh-CN" altLang="en-US" sz="2000" dirty="0" smtClean="0"/>
              <a:t>以及它所确定的总体目标、部门目标和工作重点相关联；</a:t>
            </a: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zh-CN" altLang="en-US" sz="2000" dirty="0"/>
              <a:t>在审议</a:t>
            </a:r>
            <a:r>
              <a:rPr lang="zh-CN" altLang="en-US" sz="2000" dirty="0" smtClean="0"/>
              <a:t>了所涉期间国际</a:t>
            </a:r>
            <a:r>
              <a:rPr lang="zh-CN" altLang="en-US" sz="2000" dirty="0"/>
              <a:t>电联工作的所有相关方面</a:t>
            </a:r>
            <a:r>
              <a:rPr lang="zh-CN" altLang="en-US" sz="2000" dirty="0" smtClean="0"/>
              <a:t>之后</a:t>
            </a:r>
            <a:r>
              <a:rPr lang="zh-CN" altLang="en-US" sz="2000" dirty="0"/>
              <a:t>，</a:t>
            </a:r>
            <a:r>
              <a:rPr lang="zh-CN" altLang="en-US" sz="2000" dirty="0" smtClean="0"/>
              <a:t>它确定</a:t>
            </a:r>
            <a:r>
              <a:rPr lang="en-US" altLang="zh-CN" sz="2000" dirty="0"/>
              <a:t>2020-2023</a:t>
            </a:r>
            <a:r>
              <a:rPr lang="zh-CN" altLang="en-US" sz="2000" dirty="0" smtClean="0"/>
              <a:t>年期间的会费单位金额，从而确定</a:t>
            </a:r>
            <a:r>
              <a:rPr lang="zh-CN" altLang="en-US" sz="2000" dirty="0"/>
              <a:t>下一届全权代表大会召开</a:t>
            </a:r>
            <a:r>
              <a:rPr lang="zh-CN" altLang="en-US" sz="2000" dirty="0" smtClean="0"/>
              <a:t>之前的相关财务限额；</a:t>
            </a: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zh-CN" altLang="en-US" sz="2000" dirty="0" smtClean="0"/>
              <a:t>第</a:t>
            </a:r>
            <a:r>
              <a:rPr lang="en-US" altLang="zh-CN" sz="2000" dirty="0" smtClean="0"/>
              <a:t>5</a:t>
            </a:r>
            <a:r>
              <a:rPr lang="zh-CN" altLang="en-US" sz="2000" dirty="0" smtClean="0"/>
              <a:t>号决定</a:t>
            </a:r>
            <a:r>
              <a:rPr lang="zh-CN" altLang="en-US" sz="2000" b="1" dirty="0" smtClean="0"/>
              <a:t>附件</a:t>
            </a:r>
            <a:r>
              <a:rPr lang="en-US" altLang="zh-CN" sz="2000" b="1" dirty="0" smtClean="0"/>
              <a:t>2</a:t>
            </a:r>
            <a:r>
              <a:rPr lang="zh-CN" altLang="en-US" sz="2000" dirty="0" smtClean="0"/>
              <a:t>也</a:t>
            </a:r>
            <a:r>
              <a:rPr lang="zh-CN" altLang="en-US" sz="2000" dirty="0"/>
              <a:t>需</a:t>
            </a:r>
            <a:r>
              <a:rPr lang="zh-CN" altLang="en-US" sz="2000" dirty="0" smtClean="0"/>
              <a:t>根据实施节支措施所取得的成果以及可能确定的节支</a:t>
            </a:r>
            <a:r>
              <a:rPr lang="zh-CN" altLang="en-US" sz="2000" dirty="0"/>
              <a:t>新</a:t>
            </a:r>
            <a:r>
              <a:rPr lang="zh-CN" altLang="en-US" sz="2000" dirty="0" smtClean="0"/>
              <a:t>措施进行修订。</a:t>
            </a:r>
            <a:endParaRPr lang="en-GB" sz="2000" dirty="0"/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en-US" sz="2000" dirty="0" smtClean="0">
              <a:ln w="0"/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11" descr="it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35310"/>
            <a:ext cx="548242" cy="422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548558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27605"/>
          </a:xfrm>
        </p:spPr>
        <p:txBody>
          <a:bodyPr>
            <a:normAutofit fontScale="90000"/>
          </a:bodyPr>
          <a:lstStyle/>
          <a:p>
            <a:r>
              <a:rPr lang="zh-CN" altLang="en-US" sz="3600" b="1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</a:rPr>
              <a:t>背景</a:t>
            </a:r>
            <a:r>
              <a:rPr lang="zh-CN" altLang="en-US" sz="3600" b="1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</a:rPr>
              <a:t>描述（续）</a:t>
            </a:r>
            <a:endParaRPr lang="en-US" sz="3600" b="1" dirty="0">
              <a:ln w="0"/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754375" y="544238"/>
            <a:ext cx="8169717" cy="47338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2400" dirty="0" smtClean="0"/>
              <a:t>《</a:t>
            </a:r>
            <a:r>
              <a:rPr lang="zh-CN" altLang="en-US" sz="2400" dirty="0" smtClean="0"/>
              <a:t>财务规划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具有双重</a:t>
            </a:r>
            <a:r>
              <a:rPr lang="zh-CN" altLang="en-US" sz="2400" b="1" dirty="0" smtClean="0">
                <a:latin typeface="STKaiti" panose="02010600040101010101" pitchFamily="2" charset="-122"/>
                <a:ea typeface="STKaiti" panose="02010600040101010101" pitchFamily="2" charset="-122"/>
              </a:rPr>
              <a:t>方式和布局</a:t>
            </a:r>
            <a:r>
              <a:rPr lang="zh-CN" altLang="en-US" sz="2400" dirty="0" smtClean="0"/>
              <a:t>：</a:t>
            </a:r>
            <a:endParaRPr lang="en-GB" sz="2400" dirty="0"/>
          </a:p>
          <a:p>
            <a:pPr>
              <a:buClr>
                <a:schemeClr val="tx2"/>
              </a:buClr>
            </a:pPr>
            <a:r>
              <a:rPr lang="zh-CN" altLang="en-US" sz="2400" dirty="0" smtClean="0"/>
              <a:t>财务（遵循财务规则中规定的收</a:t>
            </a:r>
            <a:r>
              <a:rPr lang="en-US" altLang="zh-CN" sz="2400" dirty="0" smtClean="0"/>
              <a:t>/</a:t>
            </a:r>
            <a:r>
              <a:rPr lang="zh-CN" altLang="en-US" sz="2400" dirty="0" smtClean="0"/>
              <a:t>支结构）</a:t>
            </a:r>
            <a:endParaRPr lang="en-GB" sz="2400" dirty="0"/>
          </a:p>
          <a:p>
            <a:pPr>
              <a:buClr>
                <a:schemeClr val="tx2"/>
              </a:buClr>
            </a:pPr>
            <a:r>
              <a:rPr lang="zh-CN" altLang="en-US" sz="2400" dirty="0" smtClean="0"/>
              <a:t>基于结果（遵循战略规划的结构）</a:t>
            </a:r>
            <a:endParaRPr lang="en-GB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zh-CN" altLang="en-US" sz="2400" dirty="0" smtClean="0"/>
              <a:t>起草</a:t>
            </a:r>
            <a:r>
              <a:rPr lang="en-US" altLang="zh-CN" sz="2400" dirty="0" smtClean="0"/>
              <a:t>《</a:t>
            </a:r>
            <a:r>
              <a:rPr lang="zh-CN" altLang="en-US" sz="2400" dirty="0" smtClean="0"/>
              <a:t>财务规划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的</a:t>
            </a:r>
            <a:r>
              <a:rPr lang="zh-CN" altLang="en-US" sz="2400" b="1" dirty="0" smtClean="0">
                <a:latin typeface="STKaiti" panose="02010600040101010101" pitchFamily="2" charset="-122"/>
                <a:ea typeface="STKaiti" panose="02010600040101010101" pitchFamily="2" charset="-122"/>
              </a:rPr>
              <a:t>重要推动因素</a:t>
            </a:r>
            <a:r>
              <a:rPr lang="en-US" altLang="zh-CN" sz="2400" b="1" dirty="0" smtClean="0">
                <a:latin typeface="STKaiti" panose="02010600040101010101" pitchFamily="2" charset="-122"/>
                <a:ea typeface="STKaiti" panose="02010600040101010101" pitchFamily="2" charset="-122"/>
              </a:rPr>
              <a:t>/</a:t>
            </a:r>
            <a:r>
              <a:rPr lang="zh-CN" altLang="en-US" sz="2400" b="1" dirty="0" smtClean="0">
                <a:latin typeface="STKaiti" panose="02010600040101010101" pitchFamily="2" charset="-122"/>
                <a:ea typeface="STKaiti" panose="02010600040101010101" pitchFamily="2" charset="-122"/>
              </a:rPr>
              <a:t>决定因素</a:t>
            </a:r>
            <a:r>
              <a:rPr lang="zh-CN" altLang="en-US" sz="2400" dirty="0" smtClean="0"/>
              <a:t>如下：</a:t>
            </a:r>
            <a:endParaRPr lang="en-GB" sz="2400" dirty="0"/>
          </a:p>
          <a:p>
            <a:pPr lvl="0">
              <a:buClr>
                <a:schemeClr val="tx2"/>
              </a:buClr>
            </a:pPr>
            <a:r>
              <a:rPr lang="en-US" altLang="zh-CN" sz="2400" dirty="0" smtClean="0"/>
              <a:t>《</a:t>
            </a:r>
            <a:r>
              <a:rPr lang="zh-CN" altLang="en-US" sz="2400" dirty="0" smtClean="0"/>
              <a:t>战略规划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和重点领域</a:t>
            </a:r>
            <a:endParaRPr lang="en-GB" sz="2400" dirty="0"/>
          </a:p>
          <a:p>
            <a:pPr lvl="0">
              <a:buClr>
                <a:schemeClr val="tx2"/>
              </a:buClr>
            </a:pPr>
            <a:r>
              <a:rPr lang="zh-CN" altLang="en-US" sz="2400" dirty="0" smtClean="0"/>
              <a:t>会费单位金额（</a:t>
            </a:r>
            <a:r>
              <a:rPr lang="en-US" sz="2400" dirty="0" smtClean="0"/>
              <a:t>318,000 </a:t>
            </a:r>
            <a:r>
              <a:rPr lang="zh-CN" altLang="en-US" sz="2400" dirty="0" smtClean="0"/>
              <a:t>瑞士法郎）</a:t>
            </a:r>
            <a:endParaRPr lang="en-GB" sz="2400" dirty="0"/>
          </a:p>
          <a:p>
            <a:pPr lvl="0">
              <a:buClr>
                <a:schemeClr val="tx2"/>
              </a:buClr>
            </a:pPr>
            <a:r>
              <a:rPr lang="zh-CN" altLang="en-US" sz="2400" dirty="0" smtClean="0"/>
              <a:t>收入水平（上限）</a:t>
            </a:r>
            <a:endParaRPr lang="en-GB" sz="2400" dirty="0"/>
          </a:p>
          <a:p>
            <a:pPr>
              <a:buClr>
                <a:schemeClr val="tx2"/>
              </a:buClr>
            </a:pPr>
            <a:r>
              <a:rPr lang="zh-CN" altLang="en-US" sz="2400" dirty="0" smtClean="0"/>
              <a:t>工作计划</a:t>
            </a:r>
            <a:endParaRPr lang="en-GB" sz="2400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en-US" sz="2000" dirty="0" smtClean="0">
              <a:ln w="0"/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11" descr="it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35310"/>
            <a:ext cx="548242" cy="422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577485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0310"/>
          </a:xfrm>
        </p:spPr>
        <p:txBody>
          <a:bodyPr>
            <a:normAutofit/>
          </a:bodyPr>
          <a:lstStyle/>
          <a:p>
            <a:r>
              <a:rPr lang="zh-CN" altLang="en-US" sz="3200" b="1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</a:rPr>
              <a:t>基础</a:t>
            </a:r>
            <a:r>
              <a:rPr lang="en-US" altLang="zh-CN" sz="3200" b="1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zh-CN" altLang="en-US" sz="3200" b="1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</a:rPr>
              <a:t>假定</a:t>
            </a:r>
            <a:endParaRPr lang="en-US" sz="3200" b="1" dirty="0">
              <a:ln w="0"/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11" descr="it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35310"/>
            <a:ext cx="548242" cy="422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059784" y="985720"/>
            <a:ext cx="8133089" cy="39359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2800" dirty="0" smtClean="0"/>
              <a:t>在开支和收入水平方面，</a:t>
            </a:r>
            <a:r>
              <a:rPr lang="en-US" sz="2800" b="1" dirty="0" smtClean="0"/>
              <a:t>2018-2019</a:t>
            </a:r>
            <a:r>
              <a:rPr lang="zh-CN" altLang="en-US" sz="2800" b="1" dirty="0" smtClean="0"/>
              <a:t>年预算</a:t>
            </a:r>
            <a:r>
              <a:rPr lang="zh-CN" altLang="en-US" sz="2800" dirty="0" smtClean="0"/>
              <a:t>将是起草</a:t>
            </a:r>
            <a:r>
              <a:rPr lang="en-US" sz="2800" dirty="0"/>
              <a:t>2020-2023 </a:t>
            </a:r>
            <a:r>
              <a:rPr lang="zh-CN" altLang="en-US" sz="2800" dirty="0" smtClean="0"/>
              <a:t>年</a:t>
            </a:r>
            <a:r>
              <a:rPr lang="en-US" altLang="zh-CN" sz="2800" dirty="0" smtClean="0"/>
              <a:t>《</a:t>
            </a:r>
            <a:r>
              <a:rPr lang="zh-CN" altLang="en-US" sz="2800" dirty="0" smtClean="0"/>
              <a:t>财务规划</a:t>
            </a:r>
            <a:r>
              <a:rPr lang="en-US" altLang="zh-CN" sz="2800" dirty="0" smtClean="0"/>
              <a:t>》</a:t>
            </a:r>
            <a:r>
              <a:rPr lang="zh-CN" altLang="en-US" sz="2800" dirty="0" smtClean="0"/>
              <a:t>草案的主要基础。</a:t>
            </a:r>
            <a:endParaRPr lang="en-US" sz="28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zh-CN" altLang="en-US" sz="2800" b="1" dirty="0" smtClean="0"/>
              <a:t>项目变化</a:t>
            </a:r>
            <a:r>
              <a:rPr lang="zh-CN" altLang="en-US" sz="2800" dirty="0" smtClean="0"/>
              <a:t>将反映在</a:t>
            </a:r>
            <a:r>
              <a:rPr lang="en-US" altLang="zh-CN" sz="2800" dirty="0"/>
              <a:t>2020-2021</a:t>
            </a:r>
            <a:r>
              <a:rPr lang="zh-CN" altLang="en-US" sz="2800" dirty="0"/>
              <a:t>年及</a:t>
            </a:r>
            <a:r>
              <a:rPr lang="en-US" altLang="zh-CN" sz="2800" dirty="0"/>
              <a:t>2022-2023</a:t>
            </a:r>
            <a:r>
              <a:rPr lang="zh-CN" altLang="en-US" sz="2800" dirty="0" smtClean="0"/>
              <a:t>年预测中。它主要包括：</a:t>
            </a:r>
            <a:endParaRPr lang="en-US" sz="2800" dirty="0" smtClean="0"/>
          </a:p>
          <a:p>
            <a:pPr marL="457200" lvl="1" indent="0">
              <a:buNone/>
            </a:pPr>
            <a:r>
              <a:rPr lang="en-US" sz="2400" dirty="0"/>
              <a:t>•	</a:t>
            </a:r>
            <a:r>
              <a:rPr lang="zh-CN" altLang="en-US" sz="2400" dirty="0" smtClean="0"/>
              <a:t>活动</a:t>
            </a:r>
            <a:r>
              <a:rPr lang="en-US" altLang="zh-CN" sz="2400" dirty="0" smtClean="0"/>
              <a:t>/</a:t>
            </a:r>
            <a:r>
              <a:rPr lang="zh-CN" altLang="en-US" sz="2400" dirty="0" smtClean="0"/>
              <a:t>大会时间安排；</a:t>
            </a:r>
            <a:endParaRPr lang="en-US" sz="2400" dirty="0"/>
          </a:p>
          <a:p>
            <a:pPr marL="457200" lvl="1" indent="0">
              <a:buNone/>
            </a:pPr>
            <a:r>
              <a:rPr lang="en-US" sz="2400" dirty="0"/>
              <a:t>•	</a:t>
            </a:r>
            <a:r>
              <a:rPr lang="zh-CN" altLang="en-US" sz="2400" dirty="0" smtClean="0"/>
              <a:t>新活动</a:t>
            </a:r>
            <a:r>
              <a:rPr lang="en-US" altLang="zh-CN" sz="2400" dirty="0" smtClean="0"/>
              <a:t>/</a:t>
            </a:r>
            <a:r>
              <a:rPr lang="zh-CN" altLang="en-US" sz="2400" dirty="0" smtClean="0"/>
              <a:t>举措；</a:t>
            </a:r>
            <a:endParaRPr lang="en-US" sz="2400" dirty="0"/>
          </a:p>
          <a:p>
            <a:pPr marL="457200" lvl="1" indent="0">
              <a:buNone/>
            </a:pPr>
            <a:r>
              <a:rPr lang="en-US" sz="2400" dirty="0"/>
              <a:t>•	</a:t>
            </a:r>
            <a:r>
              <a:rPr lang="zh-CN" altLang="en-US" sz="2400" dirty="0" smtClean="0"/>
              <a:t>终止</a:t>
            </a:r>
            <a:r>
              <a:rPr lang="en-US" altLang="zh-CN" sz="2400" dirty="0" smtClean="0"/>
              <a:t>/</a:t>
            </a:r>
            <a:r>
              <a:rPr lang="zh-CN" altLang="en-US" sz="2400" dirty="0" smtClean="0"/>
              <a:t>不再作为重点的活动；</a:t>
            </a:r>
            <a:endParaRPr lang="en-US" sz="2400" dirty="0"/>
          </a:p>
          <a:p>
            <a:pPr marL="457200" lvl="1" indent="0">
              <a:buNone/>
            </a:pPr>
            <a:r>
              <a:rPr lang="en-US" sz="2400" dirty="0"/>
              <a:t>•	</a:t>
            </a:r>
            <a:r>
              <a:rPr lang="zh-CN" altLang="en-US" sz="2400" dirty="0" smtClean="0"/>
              <a:t>新建筑物和相关问题；</a:t>
            </a:r>
            <a:endParaRPr lang="en-US" sz="2400" dirty="0"/>
          </a:p>
          <a:p>
            <a:pPr marL="457200" lvl="1" indent="0">
              <a:buNone/>
            </a:pPr>
            <a:r>
              <a:rPr lang="en-US" sz="2400" dirty="0" smtClean="0"/>
              <a:t>•</a:t>
            </a:r>
            <a:r>
              <a:rPr lang="en-US" sz="2400" dirty="0"/>
              <a:t>	</a:t>
            </a:r>
            <a:r>
              <a:rPr lang="zh-CN" altLang="en-US" sz="2400" dirty="0" smtClean="0"/>
              <a:t>其他；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930858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j0175886.t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084" y="3605419"/>
            <a:ext cx="3507945" cy="2829891"/>
          </a:xfrm>
          <a:prstGeom prst="rect">
            <a:avLst/>
          </a:prstGeom>
        </p:spPr>
      </p:pic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0" y="66650"/>
            <a:ext cx="9144000" cy="680310"/>
          </a:xfrm>
        </p:spPr>
        <p:txBody>
          <a:bodyPr>
            <a:normAutofit/>
          </a:bodyPr>
          <a:lstStyle/>
          <a:p>
            <a:r>
              <a:rPr lang="en-US" altLang="zh-CN" sz="3200" b="1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</a:rPr>
              <a:t>《</a:t>
            </a:r>
            <a:r>
              <a:rPr lang="zh-CN" altLang="en-US" sz="3200" b="1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</a:rPr>
              <a:t>财务规划</a:t>
            </a:r>
            <a:r>
              <a:rPr lang="en-US" altLang="zh-CN" sz="3200" b="1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</a:rPr>
              <a:t>》</a:t>
            </a:r>
            <a:r>
              <a:rPr lang="zh-CN" altLang="en-US" sz="3200" b="1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</a:rPr>
              <a:t>的普适性</a:t>
            </a:r>
            <a:endParaRPr lang="en-US" sz="3200" b="1" dirty="0">
              <a:ln w="0"/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11" descr="it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435310"/>
            <a:ext cx="548242" cy="422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670605" y="1138425"/>
            <a:ext cx="626090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/>
              <a:t>国际电</a:t>
            </a:r>
            <a:r>
              <a:rPr lang="zh-CN" altLang="en-US" sz="2800" dirty="0" smtClean="0"/>
              <a:t>联常规预算资源和资金涵盖的</a:t>
            </a:r>
            <a:r>
              <a:rPr lang="zh-CN" altLang="en-US" sz="2800" b="1" dirty="0" smtClean="0"/>
              <a:t>所有活动和项目</a:t>
            </a:r>
            <a:r>
              <a:rPr lang="zh-CN" altLang="en-US" sz="2800" dirty="0" smtClean="0"/>
              <a:t>均应尽可能包含在</a:t>
            </a:r>
            <a:r>
              <a:rPr lang="en-US" altLang="zh-CN" sz="2800" dirty="0" smtClean="0"/>
              <a:t>《</a:t>
            </a:r>
            <a:r>
              <a:rPr lang="zh-CN" altLang="en-US" sz="2800" dirty="0" smtClean="0"/>
              <a:t>财务规划</a:t>
            </a:r>
            <a:r>
              <a:rPr lang="en-US" altLang="zh-CN" sz="2800" dirty="0" smtClean="0"/>
              <a:t>》</a:t>
            </a:r>
            <a:r>
              <a:rPr lang="zh-CN" altLang="en-US" sz="2800" dirty="0" smtClean="0"/>
              <a:t>中。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935227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zh-CN" altLang="en-US" sz="3600" b="1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</a:rPr>
              <a:t>节支措施</a:t>
            </a:r>
            <a:endParaRPr lang="en-US" sz="3600" b="1" dirty="0">
              <a:ln w="0"/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Picture 11" descr="it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35310"/>
            <a:ext cx="548242" cy="422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43556" y="985720"/>
            <a:ext cx="87041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/>
              <a:t>第</a:t>
            </a:r>
            <a:r>
              <a:rPr lang="en-US" altLang="zh-CN" sz="2400" dirty="0"/>
              <a:t>5</a:t>
            </a:r>
            <a:r>
              <a:rPr lang="zh-CN" altLang="en-US" sz="2400" dirty="0"/>
              <a:t>号决定附件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列出了</a:t>
            </a:r>
            <a:r>
              <a:rPr lang="en-US" altLang="zh-CN" sz="2400" dirty="0" smtClean="0"/>
              <a:t>30</a:t>
            </a:r>
            <a:r>
              <a:rPr lang="zh-CN" altLang="en-US" sz="2400" dirty="0" smtClean="0"/>
              <a:t>项节支措施。这些措施</a:t>
            </a:r>
            <a:r>
              <a:rPr lang="zh-CN" altLang="en-US" sz="2400" b="1" dirty="0" smtClean="0"/>
              <a:t>已大都落实</a:t>
            </a:r>
            <a:r>
              <a:rPr lang="zh-CN" altLang="en-US" sz="2400" dirty="0" smtClean="0"/>
              <a:t>，根据这些措施再行减支的余地很小。</a:t>
            </a:r>
            <a:endParaRPr lang="en-GB" sz="2200" dirty="0" smtClean="0"/>
          </a:p>
          <a:p>
            <a:endParaRPr lang="en-GB" sz="2200" dirty="0"/>
          </a:p>
          <a:p>
            <a:r>
              <a:rPr lang="zh-CN" altLang="en-US" sz="2200" dirty="0" smtClean="0"/>
              <a:t>存在通过进一步集中财务和行政工作，合并活动并减少差旅的方式再行减少支出的可能性（迄今为止，仅限于总秘书处内）。</a:t>
            </a:r>
            <a:endParaRPr lang="en-GB" sz="2200" dirty="0" smtClean="0"/>
          </a:p>
          <a:p>
            <a:endParaRPr lang="en-GB" sz="2200" dirty="0"/>
          </a:p>
          <a:p>
            <a:r>
              <a:rPr lang="zh-CN" altLang="en-US" sz="2200" dirty="0" smtClean="0"/>
              <a:t>应确定</a:t>
            </a:r>
            <a:r>
              <a:rPr lang="zh-CN" altLang="en-US" sz="2200" b="1" dirty="0" smtClean="0"/>
              <a:t>创新节支措施</a:t>
            </a:r>
            <a:r>
              <a:rPr lang="zh-CN" altLang="en-US" sz="2200" dirty="0" smtClean="0"/>
              <a:t>，协助平衡未来的预算并有助于优化国际电联的财务使用。</a:t>
            </a:r>
            <a:endParaRPr lang="en-GB" sz="2200" dirty="0"/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050" y="4803345"/>
            <a:ext cx="3044950" cy="2054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7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1277</TotalTime>
  <Words>375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宋体</vt:lpstr>
      <vt:lpstr>宋体</vt:lpstr>
      <vt:lpstr>STKaiti</vt:lpstr>
      <vt:lpstr>Arial</vt:lpstr>
      <vt:lpstr>Calibri</vt:lpstr>
      <vt:lpstr>Times New Roman Bold</vt:lpstr>
      <vt:lpstr>Office Theme</vt:lpstr>
      <vt:lpstr>2020-2023年  《财务规划》草案</vt:lpstr>
      <vt:lpstr>背景描述</vt:lpstr>
      <vt:lpstr>背景描述（续）</vt:lpstr>
      <vt:lpstr>基础/假定</vt:lpstr>
      <vt:lpstr>《财务规划》的普适性</vt:lpstr>
      <vt:lpstr>节支措施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Zheng, Bingyue</cp:lastModifiedBy>
  <cp:revision>39</cp:revision>
  <dcterms:created xsi:type="dcterms:W3CDTF">2013-08-18T15:10:19Z</dcterms:created>
  <dcterms:modified xsi:type="dcterms:W3CDTF">2017-08-18T09:19:16Z</dcterms:modified>
</cp:coreProperties>
</file>