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14"/>
  </p:notesMasterIdLst>
  <p:handoutMasterIdLst>
    <p:handoutMasterId r:id="rId15"/>
  </p:handoutMasterIdLst>
  <p:sldIdLst>
    <p:sldId id="1010" r:id="rId6"/>
    <p:sldId id="984" r:id="rId7"/>
    <p:sldId id="987" r:id="rId8"/>
    <p:sldId id="1003" r:id="rId9"/>
    <p:sldId id="1005" r:id="rId10"/>
    <p:sldId id="1008" r:id="rId11"/>
    <p:sldId id="1007" r:id="rId12"/>
    <p:sldId id="1006" r:id="rId1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1" autoAdjust="0"/>
    <p:restoredTop sz="94434" autoAdjust="0"/>
  </p:normalViewPr>
  <p:slideViewPr>
    <p:cSldViewPr>
      <p:cViewPr>
        <p:scale>
          <a:sx n="110" d="100"/>
          <a:sy n="110" d="100"/>
        </p:scale>
        <p:origin x="774" y="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4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58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9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7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42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5/22/2017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5/22/2017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5/22/2017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5/22/2017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 smtClean="0"/>
              <a:t>Proposed Process for The elaboration of the </a:t>
            </a:r>
            <a:r>
              <a:rPr lang="en-US" sz="2800" b="1" dirty="0" smtClean="0"/>
              <a:t>ITU STRATEGIC and financial PLANs for 2020-2023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400" i="1" cap="none" dirty="0" smtClean="0"/>
              <a:t>1</a:t>
            </a:r>
            <a:r>
              <a:rPr lang="en-US" sz="2400" i="1" cap="none" baseline="30000" dirty="0" smtClean="0"/>
              <a:t>st</a:t>
            </a:r>
            <a:r>
              <a:rPr lang="en-US" sz="2400" i="1" cap="none" dirty="0" smtClean="0"/>
              <a:t> Meeting of the Council Working Group for Strategic and Financial Plans for 2020-2023</a:t>
            </a:r>
            <a:endParaRPr lang="en-US" sz="3600" i="1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2800" b="1" dirty="0" smtClean="0"/>
              <a:t> </a:t>
            </a:r>
            <a:r>
              <a:rPr lang="en-US" sz="1300" b="1" dirty="0" smtClean="0"/>
              <a:t>April 19, 2017</a:t>
            </a:r>
            <a:endParaRPr lang="en-US" sz="19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298827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Document </a:t>
            </a:r>
            <a:r>
              <a:rPr lang="de-CH" sz="1200" b="1" dirty="0" smtClean="0">
                <a:solidFill>
                  <a:schemeClr val="bg1"/>
                </a:solidFill>
              </a:rPr>
              <a:t>CWG-SFP-1/2-E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Up Arrow 38"/>
          <p:cNvSpPr/>
          <p:nvPr/>
        </p:nvSpPr>
        <p:spPr>
          <a:xfrm>
            <a:off x="3059832" y="4784872"/>
            <a:ext cx="3096344" cy="301087"/>
          </a:xfrm>
          <a:prstGeom prst="upArrow">
            <a:avLst>
              <a:gd name="adj1" fmla="val 50000"/>
              <a:gd name="adj2" fmla="val 70247"/>
            </a:avLst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ITU strategic framework for 2016-2019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7565" y="5079151"/>
            <a:ext cx="7848872" cy="11390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80000"/>
              </a:lnSpc>
            </a:pPr>
            <a:r>
              <a:rPr lang="en-US" sz="1600" b="1" dirty="0" smtClean="0">
                <a:solidFill>
                  <a:schemeClr val="tx2"/>
                </a:solidFill>
              </a:rPr>
              <a:t>ITU</a:t>
            </a:r>
          </a:p>
          <a:p>
            <a:pPr algn="r">
              <a:lnSpc>
                <a:spcPct val="80000"/>
              </a:lnSpc>
            </a:pPr>
            <a:r>
              <a:rPr lang="en-US" sz="1600" b="1" dirty="0" smtClean="0">
                <a:solidFill>
                  <a:schemeClr val="tx2"/>
                </a:solidFill>
              </a:rPr>
              <a:t>Secretariat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7565" y="4194647"/>
            <a:ext cx="7848872" cy="505445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00" b="1" dirty="0"/>
          </a:p>
        </p:txBody>
      </p:sp>
      <p:sp>
        <p:nvSpPr>
          <p:cNvPr id="7" name="Rectangle 6"/>
          <p:cNvSpPr/>
          <p:nvPr/>
        </p:nvSpPr>
        <p:spPr>
          <a:xfrm>
            <a:off x="647563" y="2468692"/>
            <a:ext cx="7848873" cy="731821"/>
          </a:xfrm>
          <a:prstGeom prst="rect">
            <a:avLst/>
          </a:prstGeom>
          <a:noFill/>
          <a:ln w="3175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Strategic Goals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and Targets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7564" y="3317496"/>
            <a:ext cx="1908000" cy="468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4290" rIns="36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b="1" dirty="0" smtClean="0"/>
              <a:t>ITU-R</a:t>
            </a:r>
            <a:br>
              <a:rPr lang="en-US" sz="1500" b="1" dirty="0" smtClean="0"/>
            </a:br>
            <a:r>
              <a:rPr lang="en-US" sz="1500" b="1" dirty="0" smtClean="0"/>
              <a:t>objectives &amp; outcomes</a:t>
            </a:r>
            <a:endParaRPr lang="en-US" sz="1500" b="1" dirty="0"/>
          </a:p>
        </p:txBody>
      </p:sp>
      <p:sp>
        <p:nvSpPr>
          <p:cNvPr id="9" name="Rectangle 8"/>
          <p:cNvSpPr/>
          <p:nvPr/>
        </p:nvSpPr>
        <p:spPr>
          <a:xfrm>
            <a:off x="2627996" y="3317496"/>
            <a:ext cx="1908000" cy="468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4290" rIns="36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b="1" dirty="0" smtClean="0"/>
              <a:t>ITU-T</a:t>
            </a:r>
          </a:p>
          <a:p>
            <a:pPr algn="ctr"/>
            <a:r>
              <a:rPr lang="en-US" sz="1500" b="1" dirty="0" smtClean="0"/>
              <a:t>objectives &amp; outcomes</a:t>
            </a:r>
            <a:endParaRPr lang="en-US" sz="1500" b="1" dirty="0"/>
          </a:p>
        </p:txBody>
      </p:sp>
      <p:sp>
        <p:nvSpPr>
          <p:cNvPr id="10" name="Rectangle 9"/>
          <p:cNvSpPr/>
          <p:nvPr/>
        </p:nvSpPr>
        <p:spPr>
          <a:xfrm>
            <a:off x="4608004" y="3317496"/>
            <a:ext cx="1908000" cy="468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4290" rIns="36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b="1" dirty="0"/>
              <a:t>ITU-D</a:t>
            </a:r>
          </a:p>
          <a:p>
            <a:pPr algn="ctr"/>
            <a:r>
              <a:rPr lang="en-US" sz="1500" b="1" dirty="0"/>
              <a:t>objectives &amp; outcomes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88436" y="3317496"/>
            <a:ext cx="1908000" cy="468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4290" rIns="36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b="1" dirty="0"/>
              <a:t>ITU intersectoral</a:t>
            </a:r>
          </a:p>
          <a:p>
            <a:pPr algn="ctr"/>
            <a:r>
              <a:rPr lang="en-US" sz="1500" b="1" dirty="0"/>
              <a:t>objectives &amp; outcomes</a:t>
            </a:r>
          </a:p>
        </p:txBody>
      </p:sp>
      <p:sp>
        <p:nvSpPr>
          <p:cNvPr id="12" name="Isosceles Triangle 11"/>
          <p:cNvSpPr/>
          <p:nvPr/>
        </p:nvSpPr>
        <p:spPr>
          <a:xfrm>
            <a:off x="647564" y="1616520"/>
            <a:ext cx="7848872" cy="792088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 smtClean="0"/>
              <a:t>ITU </a:t>
            </a:r>
            <a:r>
              <a:rPr lang="en-US" b="1" dirty="0"/>
              <a:t>v</a:t>
            </a:r>
            <a:r>
              <a:rPr lang="en-US" b="1" dirty="0" smtClean="0"/>
              <a:t>ision &amp; mission</a:t>
            </a:r>
          </a:p>
          <a:p>
            <a:pPr algn="ctr"/>
            <a:endParaRPr lang="en-US" b="1" dirty="0"/>
          </a:p>
        </p:txBody>
      </p:sp>
      <p:sp>
        <p:nvSpPr>
          <p:cNvPr id="13" name="Arc 12"/>
          <p:cNvSpPr/>
          <p:nvPr/>
        </p:nvSpPr>
        <p:spPr>
          <a:xfrm rot="10800000">
            <a:off x="1446896" y="4994088"/>
            <a:ext cx="5789400" cy="1121538"/>
          </a:xfrm>
          <a:prstGeom prst="arc">
            <a:avLst>
              <a:gd name="adj1" fmla="val 11627524"/>
              <a:gd name="adj2" fmla="val 21527746"/>
            </a:avLst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c 13"/>
          <p:cNvSpPr/>
          <p:nvPr/>
        </p:nvSpPr>
        <p:spPr>
          <a:xfrm rot="10800000">
            <a:off x="3296818" y="5066101"/>
            <a:ext cx="3687449" cy="1008112"/>
          </a:xfrm>
          <a:prstGeom prst="arc">
            <a:avLst>
              <a:gd name="adj1" fmla="val 10933070"/>
              <a:gd name="adj2" fmla="val 21513184"/>
            </a:avLst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Arc 14"/>
          <p:cNvSpPr/>
          <p:nvPr/>
        </p:nvSpPr>
        <p:spPr>
          <a:xfrm rot="10800000">
            <a:off x="5166557" y="5055199"/>
            <a:ext cx="1817709" cy="915421"/>
          </a:xfrm>
          <a:prstGeom prst="arc">
            <a:avLst>
              <a:gd name="adj1" fmla="val 14794445"/>
              <a:gd name="adj2" fmla="val 21298785"/>
            </a:avLst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755996" y="4294940"/>
            <a:ext cx="7632448" cy="324000"/>
            <a:chOff x="827984" y="4392000"/>
            <a:chExt cx="7632448" cy="324000"/>
          </a:xfrm>
        </p:grpSpPr>
        <p:sp>
          <p:nvSpPr>
            <p:cNvPr id="17" name="TextBox 16"/>
            <p:cNvSpPr txBox="1"/>
            <p:nvPr/>
          </p:nvSpPr>
          <p:spPr>
            <a:xfrm>
              <a:off x="6660432" y="4392000"/>
              <a:ext cx="1800000" cy="323165"/>
            </a:xfrm>
            <a:prstGeom prst="rect">
              <a:avLst/>
            </a:prstGeom>
            <a:solidFill>
              <a:schemeClr val="accent5"/>
            </a:solidFill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>
              <a:spAutoFit/>
            </a:bodyPr>
            <a:lstStyle>
              <a:defPPr>
                <a:defRPr lang="en-US"/>
              </a:defPPr>
              <a:lvl1pPr algn="ctr"/>
            </a:lstStyle>
            <a:p>
              <a:r>
                <a:rPr lang="en-US" sz="1500" b="1" dirty="0" smtClean="0"/>
                <a:t>Intersectoral outputs</a:t>
              </a:r>
              <a:endParaRPr lang="en-US" sz="15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716216" y="4392000"/>
              <a:ext cx="1800000" cy="323165"/>
            </a:xfrm>
            <a:prstGeom prst="rect">
              <a:avLst/>
            </a:prstGeom>
            <a:solidFill>
              <a:schemeClr val="accent5"/>
            </a:solidFill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/>
            </a:lstStyle>
            <a:p>
              <a:r>
                <a:rPr lang="en-US" sz="1500" b="1" dirty="0"/>
                <a:t>ITU-D outputs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72000" y="4392000"/>
              <a:ext cx="1800000" cy="323165"/>
            </a:xfrm>
            <a:prstGeom prst="rect">
              <a:avLst/>
            </a:prstGeom>
            <a:solidFill>
              <a:schemeClr val="accent5"/>
            </a:solidFill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/>
            </a:lstStyle>
            <a:p>
              <a:r>
                <a:rPr lang="en-US" sz="1500" b="1" dirty="0" smtClean="0"/>
                <a:t>ITU-T outputs</a:t>
              </a:r>
              <a:endParaRPr lang="en-US" sz="15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27984" y="4392000"/>
              <a:ext cx="1800000" cy="324000"/>
            </a:xfrm>
            <a:prstGeom prst="rect">
              <a:avLst/>
            </a:prstGeom>
            <a:solidFill>
              <a:schemeClr val="accent5"/>
            </a:solidFill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/>
            </a:lstStyle>
            <a:p>
              <a:r>
                <a:rPr lang="en-US" sz="1400" b="1" dirty="0" smtClean="0"/>
                <a:t>ITU-R outputs</a:t>
              </a:r>
              <a:endParaRPr lang="en-US" sz="1400" b="1" dirty="0"/>
            </a:p>
          </p:txBody>
        </p:sp>
      </p:grpSp>
      <p:sp>
        <p:nvSpPr>
          <p:cNvPr id="21" name="Arc 20"/>
          <p:cNvSpPr/>
          <p:nvPr/>
        </p:nvSpPr>
        <p:spPr>
          <a:xfrm rot="10800000">
            <a:off x="6408204" y="5210118"/>
            <a:ext cx="652071" cy="550640"/>
          </a:xfrm>
          <a:prstGeom prst="arc">
            <a:avLst>
              <a:gd name="adj1" fmla="val 13997088"/>
              <a:gd name="adj2" fmla="val 20243020"/>
            </a:avLst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Up Arrow 21"/>
          <p:cNvSpPr/>
          <p:nvPr/>
        </p:nvSpPr>
        <p:spPr>
          <a:xfrm>
            <a:off x="3023828" y="3893560"/>
            <a:ext cx="3096344" cy="301087"/>
          </a:xfrm>
          <a:prstGeom prst="upArrow">
            <a:avLst>
              <a:gd name="adj1" fmla="val 50000"/>
              <a:gd name="adj2" fmla="val 70247"/>
            </a:avLst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768244" y="5752099"/>
            <a:ext cx="162020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b="1" cap="small" dirty="0" smtClean="0">
                <a:solidFill>
                  <a:schemeClr val="accent1"/>
                </a:solidFill>
              </a:rPr>
              <a:t>Enablers</a:t>
            </a:r>
          </a:p>
          <a:p>
            <a:pPr>
              <a:lnSpc>
                <a:spcPct val="80000"/>
              </a:lnSpc>
            </a:pPr>
            <a:r>
              <a:rPr lang="en-US" sz="1400" b="1" dirty="0" smtClean="0">
                <a:solidFill>
                  <a:schemeClr val="accent1"/>
                </a:solidFill>
              </a:rPr>
              <a:t>Support Services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pic>
        <p:nvPicPr>
          <p:cNvPr id="24" name="Picture 23" descr="rt5-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389" y="2480400"/>
            <a:ext cx="1250094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rt5-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41" y="2480400"/>
            <a:ext cx="1252107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rt5-2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306" y="2480400"/>
            <a:ext cx="1252107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rt5-2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892" y="2480400"/>
            <a:ext cx="1252107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TextBox 34"/>
          <p:cNvSpPr txBox="1"/>
          <p:nvPr/>
        </p:nvSpPr>
        <p:spPr>
          <a:xfrm>
            <a:off x="791580" y="5235536"/>
            <a:ext cx="131064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BR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83768" y="5235536"/>
            <a:ext cx="131064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tx2"/>
                </a:solidFill>
              </a:defRPr>
            </a:lvl1pPr>
          </a:lstStyle>
          <a:p>
            <a:r>
              <a:rPr lang="en-US" sz="1400" dirty="0"/>
              <a:t>TSB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11960" y="5236910"/>
            <a:ext cx="131064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tx2"/>
                </a:solidFill>
              </a:defRPr>
            </a:lvl1pPr>
          </a:lstStyle>
          <a:p>
            <a:r>
              <a:rPr lang="en-US" sz="1400" dirty="0"/>
              <a:t>BDT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68144" y="5236910"/>
            <a:ext cx="131064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tx2"/>
                </a:solidFill>
              </a:defRPr>
            </a:lvl1pPr>
          </a:lstStyle>
          <a:p>
            <a:r>
              <a:rPr lang="en-US" sz="1400" dirty="0"/>
              <a:t>GS</a:t>
            </a:r>
          </a:p>
        </p:txBody>
      </p:sp>
    </p:spTree>
    <p:extLst>
      <p:ext uri="{BB962C8B-B14F-4D97-AF65-F5344CB8AC3E}">
        <p14:creationId xmlns:p14="http://schemas.microsoft.com/office/powerpoint/2010/main" val="240767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was new in the current framework?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strengthened </a:t>
            </a:r>
            <a:r>
              <a:rPr lang="en-US" b="1" dirty="0"/>
              <a:t>results-based </a:t>
            </a:r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Overall </a:t>
            </a:r>
            <a:r>
              <a:rPr lang="en-US" b="1" dirty="0" smtClean="0"/>
              <a:t>Goals</a:t>
            </a:r>
            <a:r>
              <a:rPr lang="en-US" dirty="0" smtClean="0"/>
              <a:t> with </a:t>
            </a:r>
            <a:r>
              <a:rPr lang="en-US" b="1" dirty="0" smtClean="0"/>
              <a:t>specific Targets </a:t>
            </a:r>
            <a:r>
              <a:rPr lang="en-US" dirty="0"/>
              <a:t>at the level of the Union</a:t>
            </a:r>
          </a:p>
          <a:p>
            <a:pPr lvl="1"/>
            <a:r>
              <a:rPr lang="en-US" dirty="0"/>
              <a:t>Tangible </a:t>
            </a:r>
            <a:r>
              <a:rPr lang="en-US" b="1" dirty="0" smtClean="0"/>
              <a:t>Outcomes </a:t>
            </a:r>
            <a:r>
              <a:rPr lang="en-US" dirty="0" smtClean="0"/>
              <a:t>and </a:t>
            </a:r>
            <a:r>
              <a:rPr lang="en-US" b="1" dirty="0" smtClean="0"/>
              <a:t>indicators </a:t>
            </a:r>
            <a:r>
              <a:rPr lang="en-US" dirty="0" smtClean="0"/>
              <a:t>to </a:t>
            </a:r>
            <a:r>
              <a:rPr lang="en-US" dirty="0"/>
              <a:t>measure the impact of </a:t>
            </a:r>
            <a:r>
              <a:rPr lang="en-US" dirty="0" smtClean="0"/>
              <a:t>ITU’s work</a:t>
            </a:r>
            <a:endParaRPr lang="en-US" dirty="0"/>
          </a:p>
          <a:p>
            <a:pPr lvl="1"/>
            <a:r>
              <a:rPr lang="en-US" dirty="0" smtClean="0"/>
              <a:t>General Secretariat is not a fourth Sector, it enables and supports the work of the Sectors</a:t>
            </a:r>
          </a:p>
          <a:p>
            <a:pPr lvl="2"/>
            <a:r>
              <a:rPr lang="en-US" dirty="0" smtClean="0"/>
              <a:t>Enabling/supporting role also measured via </a:t>
            </a:r>
            <a:r>
              <a:rPr lang="en-US" b="1" dirty="0" smtClean="0"/>
              <a:t>indicators</a:t>
            </a:r>
            <a:endParaRPr lang="en-US" b="1" dirty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strengthened concept of “</a:t>
            </a:r>
            <a:r>
              <a:rPr lang="en-US" b="1" dirty="0"/>
              <a:t>Working as One ITU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ITU-wide mission, vision, a set of values and a set of organization-wide goals, where all 3 Sectors contribute to with their </a:t>
            </a:r>
            <a:r>
              <a:rPr lang="en-US" dirty="0" smtClean="0"/>
              <a:t>mandate</a:t>
            </a:r>
            <a:endParaRPr lang="en-US" dirty="0"/>
          </a:p>
          <a:p>
            <a:endParaRPr lang="en-US" dirty="0" smtClean="0"/>
          </a:p>
          <a:p>
            <a:r>
              <a:rPr lang="en-US" b="1" dirty="0"/>
              <a:t>Strategic risk management </a:t>
            </a:r>
            <a:r>
              <a:rPr lang="en-US" dirty="0"/>
              <a:t>incorporated in the </a:t>
            </a:r>
            <a:r>
              <a:rPr lang="en-US" dirty="0" smtClean="0"/>
              <a:t>process. </a:t>
            </a:r>
          </a:p>
          <a:p>
            <a:endParaRPr lang="en-US" dirty="0" smtClean="0"/>
          </a:p>
          <a:p>
            <a:r>
              <a:rPr lang="en-US" dirty="0" smtClean="0"/>
              <a:t>Allocation </a:t>
            </a:r>
            <a:r>
              <a:rPr lang="en-US" dirty="0"/>
              <a:t>of resources to objectives and goals</a:t>
            </a:r>
          </a:p>
          <a:p>
            <a:pPr lvl="1"/>
            <a:r>
              <a:rPr lang="en-US" dirty="0" smtClean="0"/>
              <a:t>Linkage of the </a:t>
            </a:r>
            <a:r>
              <a:rPr lang="en-US" b="1" dirty="0"/>
              <a:t>resources allocated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/>
              <a:t>the </a:t>
            </a:r>
            <a:r>
              <a:rPr lang="en-US" b="1" dirty="0"/>
              <a:t>benefits for the </a:t>
            </a:r>
            <a:r>
              <a:rPr lang="en-US" b="1" dirty="0" smtClean="0"/>
              <a:t>membership </a:t>
            </a:r>
            <a:r>
              <a:rPr lang="en-US" dirty="0" smtClean="0"/>
              <a:t>(outcomes/objectives)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3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4955890" y="3735661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bg1"/>
                </a:solidFill>
              </a:rPr>
              <a:t>CWG-SFP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437112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Proposed process for the 2020-2023 strategic plan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solidFill>
                  <a:schemeClr val="bg1"/>
                </a:solidFill>
              </a:rPr>
              <a:t>PP18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286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en-US" altLang="ko-KR" sz="1400" b="1" dirty="0">
                <a:ea typeface="굴림" charset="0"/>
                <a:cs typeface="굴림" charset="0"/>
              </a:rPr>
              <a:t>SG provides input to Council</a:t>
            </a:r>
          </a:p>
          <a:p>
            <a:pPr latinLnBrk="1"/>
            <a:r>
              <a:rPr kumimoji="1" lang="en-US" altLang="ko-KR" sz="1200" dirty="0">
                <a:ea typeface="굴림" charset="0"/>
                <a:cs typeface="굴림" charset="0"/>
              </a:rPr>
              <a:t>(No.74A, Const.)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733140" y="3140348"/>
            <a:ext cx="20066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en-US" altLang="ko-KR" sz="1400" b="1" dirty="0">
                <a:ea typeface="굴림" charset="0"/>
                <a:cs typeface="굴림" charset="0"/>
              </a:rPr>
              <a:t>Council shall initiate the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400" b="1" dirty="0">
                <a:ea typeface="굴림" charset="0"/>
                <a:cs typeface="굴림" charset="0"/>
              </a:rPr>
              <a:t>preparation of a draft SP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(e.g. by creating a CWG)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200" dirty="0">
                <a:ea typeface="굴림" charset="0"/>
                <a:cs typeface="굴림" charset="0"/>
              </a:rPr>
              <a:t>(No. 62A, Convention)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8" name="다이아몬드 12"/>
          <p:cNvSpPr/>
          <p:nvPr/>
        </p:nvSpPr>
        <p:spPr>
          <a:xfrm>
            <a:off x="4419315" y="3156223"/>
            <a:ext cx="1071562" cy="5349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Draft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SP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85036" y="4093036"/>
            <a:ext cx="2126232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en-US" altLang="ko-KR" sz="1300" b="1" dirty="0">
                <a:ea typeface="굴림" charset="0"/>
                <a:cs typeface="굴림" charset="0"/>
              </a:rPr>
              <a:t>CWG coordinates </a:t>
            </a:r>
            <a:r>
              <a:rPr kumimoji="1" lang="en-US" altLang="ko-KR" sz="1300" b="1" dirty="0" smtClean="0">
                <a:ea typeface="굴림" charset="0"/>
                <a:cs typeface="굴림" charset="0"/>
              </a:rPr>
              <a:t>the elaboration </a:t>
            </a:r>
            <a:r>
              <a:rPr kumimoji="1" lang="en-US" altLang="ko-KR" sz="1300" b="1" dirty="0">
                <a:ea typeface="굴림" charset="0"/>
                <a:cs typeface="굴림" charset="0"/>
              </a:rPr>
              <a:t>of the </a:t>
            </a:r>
          </a:p>
          <a:p>
            <a:pPr latinLnBrk="1">
              <a:lnSpc>
                <a:spcPts val="1400"/>
              </a:lnSpc>
            </a:pPr>
            <a:r>
              <a:rPr kumimoji="1" lang="en-US" altLang="ko-KR" sz="1300" b="1" dirty="0">
                <a:ea typeface="굴림" charset="0"/>
                <a:cs typeface="굴림" charset="0"/>
              </a:rPr>
              <a:t>draft SP</a:t>
            </a:r>
          </a:p>
          <a:p>
            <a:pPr latinLnBrk="1">
              <a:lnSpc>
                <a:spcPts val="14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(Res.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1384 </a:t>
            </a:r>
            <a:r>
              <a:rPr kumimoji="1" lang="en-US" altLang="ko-KR" sz="1100" dirty="0">
                <a:ea typeface="굴림" charset="0"/>
                <a:cs typeface="굴림" charset="0"/>
              </a:rPr>
              <a:t>/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C17)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940627" y="3096518"/>
            <a:ext cx="1190625" cy="655638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Final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Draft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SP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401865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Member States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Sector Members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Advisory Groups</a:t>
            </a:r>
            <a:endParaRPr kumimoji="1" lang="ko-KR" altLang="en-US" sz="12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28722" y="5262482"/>
            <a:ext cx="1768351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Provide input for the preparation of a draft SP </a:t>
            </a:r>
          </a:p>
          <a:p>
            <a:pPr latinLnBrk="1">
              <a:lnSpc>
                <a:spcPct val="800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(No. 62A, Convention)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534353" y="2743473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>
            <a:off x="7344977" y="2439344"/>
            <a:ext cx="211691" cy="109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39928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56945" y="5112742"/>
            <a:ext cx="19428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en-US" altLang="ko-KR" sz="1400" b="1" dirty="0">
                <a:ea typeface="굴림" charset="0"/>
                <a:cs typeface="굴림" charset="0"/>
              </a:rPr>
              <a:t>SG </a:t>
            </a:r>
            <a:r>
              <a:rPr kumimoji="1" lang="en-US" altLang="ko-KR" sz="1400" b="1" dirty="0" smtClean="0">
                <a:ea typeface="굴림" charset="0"/>
                <a:cs typeface="굴림" charset="0"/>
              </a:rPr>
              <a:t>coordinates the Implementation of </a:t>
            </a:r>
            <a:r>
              <a:rPr kumimoji="1" lang="en-US" altLang="ko-KR" sz="1400" b="1" dirty="0">
                <a:ea typeface="굴림" charset="0"/>
                <a:cs typeface="굴림" charset="0"/>
              </a:rPr>
              <a:t>the SP</a:t>
            </a:r>
          </a:p>
          <a:p>
            <a:pPr algn="ctr" latinLnBrk="1"/>
            <a:r>
              <a:rPr kumimoji="1" lang="en-US" altLang="ko-KR" sz="1200" dirty="0">
                <a:ea typeface="굴림" charset="0"/>
                <a:cs typeface="굴림" charset="0"/>
              </a:rPr>
              <a:t>(No.86A c) </a:t>
            </a:r>
            <a:r>
              <a:rPr kumimoji="1" lang="en-US" altLang="ko-KR" sz="1200" dirty="0" err="1">
                <a:ea typeface="굴림" charset="0"/>
                <a:cs typeface="굴림" charset="0"/>
              </a:rPr>
              <a:t>bis</a:t>
            </a:r>
            <a:r>
              <a:rPr kumimoji="1" lang="en-US" altLang="ko-KR" sz="1200" dirty="0">
                <a:ea typeface="굴림" charset="0"/>
                <a:cs typeface="굴림" charset="0"/>
              </a:rPr>
              <a:t>, Const.)</a:t>
            </a: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230777" y="3087961"/>
            <a:ext cx="1697038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400" b="1" dirty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Strategic</a:t>
            </a: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400" b="1" dirty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Plan</a:t>
            </a: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000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2020-2023</a:t>
            </a: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56668" y="2060848"/>
            <a:ext cx="1228469" cy="759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Adopts the 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Strategic Plan for 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the Union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(No.51, Convention)</a:t>
            </a: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Secretariat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Secretariat</a:t>
            </a: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직사각형 19"/>
          <p:cNvSpPr/>
          <p:nvPr/>
        </p:nvSpPr>
        <p:spPr>
          <a:xfrm>
            <a:off x="3360907" y="2762114"/>
            <a:ext cx="873748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WTDC-17 contribution</a:t>
            </a:r>
            <a:endParaRPr kumimoji="1" lang="ko-KR" altLang="en-US" sz="12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schemeClr val="accent1"/>
                </a:solidFill>
              </a:rPr>
              <a:t>Open and public consultations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7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Timetable for the elaboration of the </a:t>
            </a:r>
            <a:r>
              <a:rPr lang="en-US" sz="3600" dirty="0" smtClean="0"/>
              <a:t>2020-2023 strategic and financial plans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299413"/>
              </p:ext>
            </p:extLst>
          </p:nvPr>
        </p:nvGraphicFramePr>
        <p:xfrm>
          <a:off x="611560" y="1394460"/>
          <a:ext cx="7920880" cy="5142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6845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Date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Milestone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</a:t>
                      </a:r>
                      <a:r>
                        <a:rPr lang="en-US" sz="1400" noProof="0" dirty="0" smtClean="0"/>
                        <a:t>17 Session of Council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Establishment of the CWG-SFP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23 May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</a:t>
                      </a:r>
                      <a:r>
                        <a:rPr lang="en-US" sz="1400" baseline="30000" noProof="0" dirty="0" smtClean="0"/>
                        <a:t>st</a:t>
                      </a:r>
                      <a:r>
                        <a:rPr lang="en-US" sz="1400" noProof="0" dirty="0" smtClean="0"/>
                        <a:t> meeting of CWG-SFP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Jun – Aug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Preparation</a:t>
                      </a:r>
                      <a:r>
                        <a:rPr lang="en-US" sz="1400" baseline="0" noProof="0" dirty="0" smtClean="0"/>
                        <a:t> of the secretariat’s input, including:</a:t>
                      </a:r>
                      <a:br>
                        <a:rPr lang="en-US" sz="1400" baseline="0" noProof="0" dirty="0" smtClean="0"/>
                      </a:br>
                      <a:r>
                        <a:rPr lang="en-US" sz="1400" baseline="0" noProof="0" dirty="0" smtClean="0"/>
                        <a:t>- Membership consultation on the strategic priorities</a:t>
                      </a:r>
                    </a:p>
                    <a:p>
                      <a:r>
                        <a:rPr lang="en-US" sz="1400" baseline="0" noProof="0" dirty="0" smtClean="0"/>
                        <a:t>- Strategic planning workshops within the ITU secretariat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11-22 Sep</a:t>
                      </a:r>
                      <a:r>
                        <a:rPr lang="en-US" sz="1400" baseline="0" noProof="0" dirty="0" smtClean="0"/>
                        <a:t> 2017 (CWG cluster)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</a:t>
                      </a:r>
                      <a:r>
                        <a:rPr lang="en-US" sz="1400" baseline="30000" noProof="0" dirty="0" smtClean="0"/>
                        <a:t>nd</a:t>
                      </a:r>
                      <a:r>
                        <a:rPr lang="en-US" sz="1400" noProof="0" dirty="0" smtClean="0"/>
                        <a:t> meeting of CWG-SFP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9-20 October</a:t>
                      </a:r>
                      <a:r>
                        <a:rPr lang="en-US" sz="1400" baseline="0" noProof="0" dirty="0" smtClean="0"/>
                        <a:t>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WTDC</a:t>
                      </a:r>
                      <a:r>
                        <a:rPr lang="en-US" sz="1400" baseline="0" noProof="0" dirty="0" smtClean="0"/>
                        <a:t> 17 contribution to the </a:t>
                      </a:r>
                      <a:r>
                        <a:rPr lang="en-US" sz="1400" baseline="0" noProof="0" smtClean="0"/>
                        <a:t>ITU Strategic Plan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November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Public</a:t>
                      </a:r>
                      <a:r>
                        <a:rPr lang="en-US" sz="1400" baseline="0" noProof="0" dirty="0" smtClean="0"/>
                        <a:t> consultation of the </a:t>
                      </a:r>
                      <a:r>
                        <a:rPr lang="en-US" sz="1400" noProof="0" dirty="0" smtClean="0"/>
                        <a:t>proposed draft strategic framework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22 Jan – 9 Feb 2018</a:t>
                      </a:r>
                      <a:r>
                        <a:rPr lang="en-US" sz="1400" baseline="0" noProof="0" dirty="0" smtClean="0"/>
                        <a:t> (TBC – CWG cluster)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3</a:t>
                      </a:r>
                      <a:r>
                        <a:rPr lang="en-US" sz="1400" baseline="30000" noProof="0" dirty="0" smtClean="0"/>
                        <a:t>rd</a:t>
                      </a:r>
                      <a:r>
                        <a:rPr lang="en-US" sz="1400" noProof="0" dirty="0" smtClean="0"/>
                        <a:t> meeting of CWG-SFP</a:t>
                      </a:r>
                    </a:p>
                    <a:p>
                      <a:r>
                        <a:rPr lang="en-US" sz="1400" noProof="0" dirty="0" smtClean="0"/>
                        <a:t>Draft Strategic</a:t>
                      </a:r>
                      <a:r>
                        <a:rPr lang="en-US" sz="1400" baseline="0" noProof="0" dirty="0" smtClean="0"/>
                        <a:t> and Financial Plans presented / draft revised Res. 71, 72, 151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March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noProof="0" dirty="0" smtClean="0"/>
                        <a:t>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Public</a:t>
                      </a:r>
                      <a:r>
                        <a:rPr lang="en-US" sz="1400" baseline="0" noProof="0" dirty="0" smtClean="0"/>
                        <a:t> consultation on the draft strategic plan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March 2018 (tbc)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RAG / TSAG / TDAG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April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4</a:t>
                      </a:r>
                      <a:r>
                        <a:rPr lang="en-US" sz="1400" baseline="30000" noProof="0" dirty="0" smtClean="0"/>
                        <a:t>th</a:t>
                      </a:r>
                      <a:r>
                        <a:rPr lang="en-US" sz="1400" noProof="0" dirty="0" smtClean="0"/>
                        <a:t> meeting (before the 2018 Session of Council)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18-27</a:t>
                      </a:r>
                      <a:r>
                        <a:rPr lang="en-US" sz="1400" baseline="0" noProof="0" dirty="0" smtClean="0"/>
                        <a:t> April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Council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End</a:t>
                      </a:r>
                      <a:r>
                        <a:rPr lang="en-US" sz="1400" baseline="0" noProof="0" dirty="0" smtClean="0"/>
                        <a:t> of June 20</a:t>
                      </a:r>
                      <a:r>
                        <a:rPr lang="en-US" sz="1400" noProof="0" dirty="0" smtClean="0"/>
                        <a:t>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Final</a:t>
                      </a:r>
                      <a:r>
                        <a:rPr lang="en-US" sz="1400" baseline="0" noProof="0" dirty="0" smtClean="0"/>
                        <a:t> draft Strategic and Financial Plans submitted to PP-18</a:t>
                      </a: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29 Oct – 16 Nov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Adoption of the Strategic</a:t>
                      </a:r>
                      <a:r>
                        <a:rPr lang="en-US" sz="1400" baseline="0" noProof="0" dirty="0" smtClean="0"/>
                        <a:t> and Financial Plans </a:t>
                      </a:r>
                      <a:r>
                        <a:rPr lang="en-US" sz="1400" noProof="0" dirty="0" smtClean="0"/>
                        <a:t>by PP-18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Preparation of the 2020-2023 Financial Plan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400410"/>
            <a:ext cx="8423848" cy="545759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CC3300"/>
              </a:buClr>
              <a:buSzPct val="70000"/>
              <a:buFont typeface="HiraginoSans-W3" charset="-128"/>
              <a:buChar char="◉"/>
            </a:pPr>
            <a:r>
              <a:rPr lang="en-US" b="1" dirty="0" smtClean="0"/>
              <a:t>Dual approaches and layouts</a:t>
            </a:r>
          </a:p>
          <a:p>
            <a:pPr lvl="1"/>
            <a:r>
              <a:rPr lang="en-US" sz="2900" dirty="0" smtClean="0"/>
              <a:t>Financial (to follow the income/expenditure structures laid down in the financial regulations)</a:t>
            </a:r>
          </a:p>
          <a:p>
            <a:pPr lvl="1"/>
            <a:r>
              <a:rPr lang="en-US" sz="2900" dirty="0" smtClean="0"/>
              <a:t>Result-based (to follow the structure of the strategic plan / cost allocation)</a:t>
            </a:r>
            <a:endParaRPr lang="en-US" dirty="0" smtClean="0"/>
          </a:p>
          <a:p>
            <a:pPr>
              <a:lnSpc>
                <a:spcPct val="170000"/>
              </a:lnSpc>
              <a:buClr>
                <a:srgbClr val="CC3300"/>
              </a:buClr>
              <a:buSzPct val="70000"/>
              <a:buFont typeface="HiraginoSans-W3" charset="-128"/>
              <a:buChar char="◉"/>
            </a:pPr>
            <a:r>
              <a:rPr lang="en-US" b="1" dirty="0" smtClean="0"/>
              <a:t>Consultative preparatory process</a:t>
            </a:r>
            <a:endParaRPr lang="en-US" b="1" dirty="0"/>
          </a:p>
          <a:p>
            <a:pPr lvl="1"/>
            <a:r>
              <a:rPr lang="en-US" sz="2900" dirty="0" smtClean="0"/>
              <a:t>Submissions from Bureaus and Departments of the General Secretariat</a:t>
            </a:r>
          </a:p>
          <a:p>
            <a:pPr lvl="1"/>
            <a:r>
              <a:rPr lang="en-US" sz="2900" dirty="0" smtClean="0"/>
              <a:t>Consolidation and iterative process with Bureaus and </a:t>
            </a:r>
            <a:r>
              <a:rPr lang="en-US" sz="2900" dirty="0"/>
              <a:t>Departments of the General </a:t>
            </a:r>
            <a:r>
              <a:rPr lang="en-US" sz="2900" dirty="0" smtClean="0"/>
              <a:t>Secretariat</a:t>
            </a:r>
            <a:r>
              <a:rPr lang="en-US" sz="2900" dirty="0"/>
              <a:t> </a:t>
            </a:r>
            <a:r>
              <a:rPr lang="en-US" sz="2900" dirty="0" smtClean="0"/>
              <a:t>(Target)</a:t>
            </a:r>
            <a:endParaRPr lang="en-US" dirty="0" smtClean="0"/>
          </a:p>
          <a:p>
            <a:pPr>
              <a:lnSpc>
                <a:spcPct val="170000"/>
              </a:lnSpc>
              <a:buClr>
                <a:srgbClr val="CC3300"/>
              </a:buClr>
              <a:buSzPct val="70000"/>
              <a:buFont typeface="HiraginoSans-W3" charset="-128"/>
              <a:buChar char="◉"/>
            </a:pPr>
            <a:r>
              <a:rPr lang="en-US" b="1" dirty="0" smtClean="0"/>
              <a:t>Key drivers / Determinants</a:t>
            </a:r>
            <a:endParaRPr lang="en-US" dirty="0"/>
          </a:p>
          <a:p>
            <a:pPr lvl="1"/>
            <a:r>
              <a:rPr lang="en-US" sz="2900" dirty="0"/>
              <a:t>Strategic plan and priority </a:t>
            </a:r>
            <a:r>
              <a:rPr lang="en-US" sz="2900" dirty="0" smtClean="0"/>
              <a:t>areas</a:t>
            </a:r>
          </a:p>
          <a:p>
            <a:pPr lvl="1"/>
            <a:r>
              <a:rPr lang="en-US" sz="2900" dirty="0" smtClean="0"/>
              <a:t>Amount of the contributory unit (318,000 CHF)</a:t>
            </a:r>
          </a:p>
          <a:p>
            <a:pPr lvl="1"/>
            <a:r>
              <a:rPr lang="en-US" sz="2900" dirty="0"/>
              <a:t>Income </a:t>
            </a:r>
            <a:r>
              <a:rPr lang="en-US" sz="2900" dirty="0" smtClean="0"/>
              <a:t>level (Ceiling)</a:t>
            </a:r>
          </a:p>
          <a:p>
            <a:pPr lvl="1"/>
            <a:r>
              <a:rPr lang="en-US" sz="2900" dirty="0" smtClean="0"/>
              <a:t>Work program</a:t>
            </a:r>
          </a:p>
        </p:txBody>
      </p:sp>
    </p:spTree>
    <p:extLst>
      <p:ext uri="{BB962C8B-B14F-4D97-AF65-F5344CB8AC3E}">
        <p14:creationId xmlns:p14="http://schemas.microsoft.com/office/powerpoint/2010/main" val="29276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Lessons learned from the 2016-2019 plan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US" sz="2800" dirty="0"/>
              <a:t>ITU-wide set of </a:t>
            </a:r>
            <a:r>
              <a:rPr lang="en-US" sz="2800" b="1" dirty="0"/>
              <a:t>Goals </a:t>
            </a:r>
            <a:r>
              <a:rPr lang="en-US" sz="2800" dirty="0"/>
              <a:t>and </a:t>
            </a:r>
            <a:r>
              <a:rPr lang="en-US" sz="2800" b="1" dirty="0"/>
              <a:t>Targets</a:t>
            </a:r>
          </a:p>
          <a:p>
            <a:pPr lvl="1"/>
            <a:r>
              <a:rPr lang="en-US" dirty="0" smtClean="0"/>
              <a:t>Communicated overall goals of the Union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Connect 2020 Agenda</a:t>
            </a:r>
          </a:p>
          <a:p>
            <a:pPr>
              <a:spcBef>
                <a:spcPts val="1800"/>
              </a:spcBef>
            </a:pPr>
            <a:r>
              <a:rPr lang="en-US" b="1" dirty="0" smtClean="0"/>
              <a:t>Monitoring</a:t>
            </a:r>
            <a:r>
              <a:rPr lang="en-US" dirty="0" smtClean="0"/>
              <a:t> and </a:t>
            </a:r>
            <a:r>
              <a:rPr lang="en-US" b="1" dirty="0" smtClean="0"/>
              <a:t>Reporting</a:t>
            </a:r>
          </a:p>
          <a:p>
            <a:pPr lvl="1"/>
            <a:r>
              <a:rPr lang="en-US" dirty="0" smtClean="0"/>
              <a:t>Openness and transparency in publicly reporting progress towards Key Performance Indicators</a:t>
            </a:r>
          </a:p>
          <a:p>
            <a:pPr lvl="1"/>
            <a:r>
              <a:rPr lang="en-US" dirty="0" smtClean="0"/>
              <a:t>Reporting format could be reviewed</a:t>
            </a:r>
          </a:p>
          <a:p>
            <a:pPr>
              <a:spcBef>
                <a:spcPts val="1800"/>
              </a:spcBef>
            </a:pPr>
            <a:r>
              <a:rPr lang="en-US" b="1" dirty="0" smtClean="0"/>
              <a:t>Indicators</a:t>
            </a:r>
            <a:r>
              <a:rPr lang="en-US" dirty="0"/>
              <a:t>: </a:t>
            </a:r>
            <a:r>
              <a:rPr lang="en-US" dirty="0" smtClean="0"/>
              <a:t>need to review and elaborate more accurate/appropriate indicators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b="1" dirty="0" smtClean="0"/>
              <a:t>Thorough </a:t>
            </a:r>
            <a:r>
              <a:rPr lang="en-US" b="1" dirty="0"/>
              <a:t>review of the status of the Connect 2020 Targets </a:t>
            </a:r>
            <a:r>
              <a:rPr lang="en-US" dirty="0" smtClean="0"/>
              <a:t>would support the development of </a:t>
            </a:r>
            <a:r>
              <a:rPr lang="en-US" dirty="0"/>
              <a:t>the new set of targets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Areas for </a:t>
            </a:r>
            <a:r>
              <a:rPr lang="en-US" b="1" dirty="0" smtClean="0"/>
              <a:t>further improvements?</a:t>
            </a:r>
          </a:p>
        </p:txBody>
      </p:sp>
    </p:spTree>
    <p:extLst>
      <p:ext uri="{BB962C8B-B14F-4D97-AF65-F5344CB8AC3E}">
        <p14:creationId xmlns:p14="http://schemas.microsoft.com/office/powerpoint/2010/main" val="3296151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Key developments to be considered for the elaboration of the Strategic Plan 2020-2023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Adoption of the </a:t>
            </a:r>
            <a:r>
              <a:rPr lang="en-US" b="1" dirty="0" smtClean="0"/>
              <a:t>2030 Agenda </a:t>
            </a:r>
            <a:r>
              <a:rPr lang="en-US" dirty="0" smtClean="0"/>
              <a:t>and the </a:t>
            </a:r>
            <a:r>
              <a:rPr lang="en-US" b="1" dirty="0" smtClean="0"/>
              <a:t>Sustainable Development Goals</a:t>
            </a:r>
          </a:p>
          <a:p>
            <a:endParaRPr lang="en-US" dirty="0" smtClean="0"/>
          </a:p>
          <a:p>
            <a:r>
              <a:rPr lang="en-US" b="1" dirty="0" smtClean="0"/>
              <a:t>Technological trends</a:t>
            </a:r>
          </a:p>
          <a:p>
            <a:pPr lvl="1"/>
            <a:r>
              <a:rPr lang="en-US" dirty="0" smtClean="0"/>
              <a:t>Internet of Things, 5G / IMT-2020, Artificial Intelligence, </a:t>
            </a:r>
            <a:r>
              <a:rPr lang="en-US" dirty="0"/>
              <a:t>the 4th Industrial Revolution, Smart Cities, Big </a:t>
            </a:r>
            <a:r>
              <a:rPr lang="en-US" dirty="0" smtClean="0"/>
              <a:t>Data, etc.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role of the </a:t>
            </a:r>
            <a:r>
              <a:rPr lang="en-US" b="1" dirty="0" smtClean="0"/>
              <a:t>Digital </a:t>
            </a:r>
            <a:r>
              <a:rPr lang="en-US" b="1" dirty="0"/>
              <a:t>E</a:t>
            </a:r>
            <a:r>
              <a:rPr lang="en-US" b="1" dirty="0" smtClean="0"/>
              <a:t>conomy / Digital Transformation</a:t>
            </a:r>
          </a:p>
          <a:p>
            <a:endParaRPr lang="en-US" b="1" dirty="0" smtClean="0"/>
          </a:p>
          <a:p>
            <a:r>
              <a:rPr lang="en-US" b="1" dirty="0" smtClean="0"/>
              <a:t>Membership trends</a:t>
            </a:r>
          </a:p>
          <a:p>
            <a:pPr lvl="1"/>
            <a:r>
              <a:rPr lang="en-US" dirty="0"/>
              <a:t>In </a:t>
            </a:r>
            <a:r>
              <a:rPr lang="en-US" dirty="0" smtClean="0"/>
              <a:t>2016, increased </a:t>
            </a:r>
            <a:r>
              <a:rPr lang="en-US" dirty="0"/>
              <a:t>total </a:t>
            </a:r>
            <a:r>
              <a:rPr lang="en-US" dirty="0" smtClean="0"/>
              <a:t>membership, </a:t>
            </a:r>
            <a:r>
              <a:rPr lang="en-US" dirty="0"/>
              <a:t>but net growth all in Academia</a:t>
            </a:r>
            <a:endParaRPr lang="en-US" dirty="0" smtClean="0"/>
          </a:p>
          <a:p>
            <a:pPr lvl="1"/>
            <a:r>
              <a:rPr lang="en-US" dirty="0"/>
              <a:t>Industry proportion of total is declining </a:t>
            </a:r>
            <a:r>
              <a:rPr lang="en-US" dirty="0" smtClean="0"/>
              <a:t>(estimated </a:t>
            </a:r>
            <a:r>
              <a:rPr lang="en-US" dirty="0"/>
              <a:t>revenue drop from CHF 17M to around CHF 16.5M, as denunciations take effect)</a:t>
            </a:r>
          </a:p>
          <a:p>
            <a:pPr lvl="1"/>
            <a:r>
              <a:rPr lang="en-US" dirty="0" smtClean="0"/>
              <a:t>Membership </a:t>
            </a:r>
            <a:r>
              <a:rPr lang="en-US" dirty="0"/>
              <a:t>Fees Challenge </a:t>
            </a:r>
            <a:r>
              <a:rPr lang="en-US" dirty="0" smtClean="0"/>
              <a:t>(industry participates in ITU activities without paying fees)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356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A9A0B1-5F54-45EF-A28F-0B2FAC4CADC9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35721</TotalTime>
  <Words>767</Words>
  <Application>Microsoft Office PowerPoint</Application>
  <PresentationFormat>On-screen Show (4:3)</PresentationFormat>
  <Paragraphs>156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굴림</vt:lpstr>
      <vt:lpstr>HiraginoSans-W3</vt:lpstr>
      <vt:lpstr>맑은 고딕</vt:lpstr>
      <vt:lpstr>Arial</vt:lpstr>
      <vt:lpstr>Calibri</vt:lpstr>
      <vt:lpstr>Wingdings</vt:lpstr>
      <vt:lpstr>Wingdings 2</vt:lpstr>
      <vt:lpstr>Median</vt:lpstr>
      <vt:lpstr>Upper-median</vt:lpstr>
      <vt:lpstr>Proposed Process for The elaboration of the ITU STRATEGIC and financial PLANs for 2020-2023  1st Meeting of the Council Working Group for Strategic and Financial Plans for 2020-2023</vt:lpstr>
      <vt:lpstr>ITU strategic framework for 2016-2019</vt:lpstr>
      <vt:lpstr>What was new in the current framework?</vt:lpstr>
      <vt:lpstr>Proposed process for the 2020-2023 strategic plan</vt:lpstr>
      <vt:lpstr>Timetable for the elaboration of the 2020-2023 strategic and financial plans</vt:lpstr>
      <vt:lpstr>Preparation of the 2020-2023 Financial Plan</vt:lpstr>
      <vt:lpstr>Lessons learned from the 2016-2019 plan</vt:lpstr>
      <vt:lpstr>Key developments to be considered for the elaboration of the Strategic Plan 2020-2023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Brouard, Ricarda</cp:lastModifiedBy>
  <cp:revision>1964</cp:revision>
  <cp:lastPrinted>2017-05-04T13:37:24Z</cp:lastPrinted>
  <dcterms:created xsi:type="dcterms:W3CDTF">2011-09-07T08:28:06Z</dcterms:created>
  <dcterms:modified xsi:type="dcterms:W3CDTF">2017-05-22T16:33:53Z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