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  <p:sldMasterId id="2147483730" r:id="rId2"/>
    <p:sldMasterId id="2147483648" r:id="rId3"/>
    <p:sldMasterId id="2147483742" r:id="rId4"/>
  </p:sldMasterIdLst>
  <p:notesMasterIdLst>
    <p:notesMasterId r:id="rId17"/>
  </p:notesMasterIdLst>
  <p:handoutMasterIdLst>
    <p:handoutMasterId r:id="rId18"/>
  </p:handoutMasterIdLst>
  <p:sldIdLst>
    <p:sldId id="617" r:id="rId5"/>
    <p:sldId id="704" r:id="rId6"/>
    <p:sldId id="722" r:id="rId7"/>
    <p:sldId id="740" r:id="rId8"/>
    <p:sldId id="729" r:id="rId9"/>
    <p:sldId id="739" r:id="rId10"/>
    <p:sldId id="732" r:id="rId11"/>
    <p:sldId id="733" r:id="rId12"/>
    <p:sldId id="731" r:id="rId13"/>
    <p:sldId id="741" r:id="rId14"/>
    <p:sldId id="716" r:id="rId15"/>
    <p:sldId id="714" r:id="rId16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quea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BBE0"/>
    <a:srgbClr val="0E438A"/>
    <a:srgbClr val="D9445A"/>
    <a:srgbClr val="1B5BA2"/>
    <a:srgbClr val="525152"/>
    <a:srgbClr val="0099CC"/>
    <a:srgbClr val="646464"/>
    <a:srgbClr val="5C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9" autoAdjust="0"/>
    <p:restoredTop sz="86415" autoAdjust="0"/>
  </p:normalViewPr>
  <p:slideViewPr>
    <p:cSldViewPr>
      <p:cViewPr varScale="1">
        <p:scale>
          <a:sx n="90" d="100"/>
          <a:sy n="90" d="100"/>
        </p:scale>
        <p:origin x="6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237" y="-82"/>
      </p:cViewPr>
      <p:guideLst>
        <p:guide orient="horz" pos="3128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1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0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40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BB001C38-7774-4F8E-9942-C470CCE17D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82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3" y="4716464"/>
            <a:ext cx="4891089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40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778250" y="9429752"/>
            <a:ext cx="2889250" cy="496888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4EAB6829-CDCE-4543-A408-CD0FEA95AE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03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78250" y="9431340"/>
            <a:ext cx="2890838" cy="496887"/>
          </a:xfrm>
          <a:prstGeom prst="rect">
            <a:avLst/>
          </a:prstGeom>
          <a:noFill/>
        </p:spPr>
        <p:txBody>
          <a:bodyPr/>
          <a:lstStyle/>
          <a:p>
            <a:fld id="{4F417171-0347-4608-9DD3-2DC322650D1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06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B6829-CDCE-4543-A408-CD0FEA95AE1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50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B6829-CDCE-4543-A408-CD0FEA95AE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36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B6829-CDCE-4543-A408-CD0FEA95AE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37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B6829-CDCE-4543-A408-CD0FEA95AE1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06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B6829-CDCE-4543-A408-CD0FEA95AE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44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B6829-CDCE-4543-A408-CD0FEA95AE1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89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B6974-8134-462E-9BFB-8EF844FAB9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9826B-490D-4D82-9A73-D0A2B25CC8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6690A-C9CA-4D70-A473-3A5B0AB43A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2D56F-1C7A-4077-B0B3-344A6E927A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68"/>
          <p:cNvSpPr>
            <a:spLocks noChangeShapeType="1"/>
          </p:cNvSpPr>
          <p:nvPr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7" name="Line 74"/>
          <p:cNvSpPr>
            <a:spLocks noChangeShapeType="1"/>
          </p:cNvSpPr>
          <p:nvPr/>
        </p:nvSpPr>
        <p:spPr bwMode="auto">
          <a:xfrm flipH="1">
            <a:off x="395287" y="549275"/>
            <a:ext cx="4252913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" name="Line 74"/>
          <p:cNvSpPr>
            <a:spLocks noChangeShapeType="1"/>
          </p:cNvSpPr>
          <p:nvPr/>
        </p:nvSpPr>
        <p:spPr bwMode="auto">
          <a:xfrm flipH="1">
            <a:off x="7193522" y="549275"/>
            <a:ext cx="40266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sz="1200" b="1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sz="1200" b="1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5" name="Picture 11" descr="itu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44450"/>
            <a:ext cx="12477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17147" y="396849"/>
            <a:ext cx="2676376" cy="30482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DC129-9F37-4943-8A6D-30FA6D57D1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A87C48-58CD-492D-832E-E0735EFA9C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F5908-281D-4BA0-A734-C204EEA725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2D010-F272-49A4-81E3-C094A3675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D2866-1BF1-4257-9B9E-F8AC539055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71A6C-9B85-4884-A50A-04E8835299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AB4E9-9977-49DF-880B-66F9C898A6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3EC04-08C2-4F07-BFCC-D9596D40A6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F995D-F9ED-4A7A-8CB9-DAE94636B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3185F-BA7A-4F51-99EA-22A5E6FCB9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52513"/>
            <a:ext cx="1943100" cy="5192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52513"/>
            <a:ext cx="5678487" cy="5192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809A9-35D2-4074-AA18-E4328E9579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73FFA-2A80-447E-B8BF-98AFEFEC1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0A07D-46C3-4D60-B09F-1ECFE44183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04129-6A2F-4873-B92B-133256BBA5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BAE2E-8B51-4B83-9CAB-BDBFBC7886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E6B0C-649B-405D-A490-511D9F6135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B76CC2-C392-45FA-8DA5-C7E1CFF0D3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Line 68"/>
          <p:cNvSpPr>
            <a:spLocks noChangeShapeType="1"/>
          </p:cNvSpPr>
          <p:nvPr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852738"/>
            <a:ext cx="7772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This cover slide could be in reverse colors….</a:t>
            </a: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1547813" y="6402388"/>
            <a:ext cx="1091966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ClrTx/>
              <a:buFontTx/>
              <a:buNone/>
              <a:defRPr/>
            </a:pPr>
            <a:r>
              <a:rPr lang="en-US" sz="1000" dirty="0" smtClean="0">
                <a:solidFill>
                  <a:srgbClr val="0E438A"/>
                </a:solidFill>
                <a:latin typeface="Zurich BT" pitchFamily="34" charset="0"/>
                <a:cs typeface="Times New Roman" pitchFamily="18" charset="0"/>
              </a:rPr>
              <a:t>December</a:t>
            </a:r>
            <a:r>
              <a:rPr lang="en-US" sz="1000" baseline="0" dirty="0" smtClean="0">
                <a:solidFill>
                  <a:srgbClr val="0E438A"/>
                </a:solidFill>
                <a:latin typeface="Zurich BT" pitchFamily="34" charset="0"/>
                <a:cs typeface="Times New Roman" pitchFamily="18" charset="0"/>
              </a:rPr>
              <a:t> 2012</a:t>
            </a:r>
            <a:endParaRPr lang="en-US" sz="1000" dirty="0">
              <a:solidFill>
                <a:srgbClr val="0E438A"/>
              </a:solidFill>
              <a:latin typeface="Zurich BT" pitchFamily="34" charset="0"/>
              <a:cs typeface="Times New Roman" pitchFamily="18" charset="0"/>
            </a:endParaRPr>
          </a:p>
        </p:txBody>
      </p:sp>
      <p:sp>
        <p:nvSpPr>
          <p:cNvPr id="1098" name="Line 74"/>
          <p:cNvSpPr>
            <a:spLocks noChangeShapeType="1"/>
          </p:cNvSpPr>
          <p:nvPr/>
        </p:nvSpPr>
        <p:spPr bwMode="auto">
          <a:xfrm flipH="1">
            <a:off x="395287" y="549275"/>
            <a:ext cx="6697662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69300" y="6381750"/>
            <a:ext cx="35877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buClrTx/>
              <a:buFontTx/>
              <a:buNone/>
              <a:defRPr sz="1000">
                <a:solidFill>
                  <a:srgbClr val="0E438A"/>
                </a:solidFill>
                <a:latin typeface="Zurich BT" pitchFamily="34" charset="0"/>
                <a:cs typeface="Times New Roman" pitchFamily="18" charset="0"/>
              </a:defRPr>
            </a:lvl1pPr>
          </a:lstStyle>
          <a:p>
            <a:fld id="{14EA764A-0B71-4621-9853-758846527050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33" name="Picture 10" descr="itu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51725" y="44450"/>
            <a:ext cx="12477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Line 74"/>
          <p:cNvSpPr>
            <a:spLocks noChangeShapeType="1"/>
          </p:cNvSpPr>
          <p:nvPr/>
        </p:nvSpPr>
        <p:spPr bwMode="auto">
          <a:xfrm flipH="1">
            <a:off x="7092950" y="549275"/>
            <a:ext cx="503238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4DA7-1859-4BA0-A51B-6DCBB0BECB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Line 68"/>
          <p:cNvSpPr>
            <a:spLocks noChangeShapeType="1"/>
          </p:cNvSpPr>
          <p:nvPr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1547813" y="6402388"/>
            <a:ext cx="955711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ClrTx/>
              <a:buFontTx/>
              <a:buNone/>
              <a:defRPr/>
            </a:pPr>
            <a:r>
              <a:rPr lang="en-US" sz="1000" dirty="0" smtClean="0">
                <a:solidFill>
                  <a:srgbClr val="0E438A"/>
                </a:solidFill>
                <a:latin typeface="Zurich BT" pitchFamily="34" charset="0"/>
                <a:cs typeface="Times New Roman" pitchFamily="18" charset="0"/>
              </a:rPr>
              <a:t>January 2017</a:t>
            </a:r>
            <a:endParaRPr lang="en-US" sz="1000" dirty="0">
              <a:solidFill>
                <a:srgbClr val="0E438A"/>
              </a:solidFill>
              <a:latin typeface="Zurich BT" pitchFamily="34" charset="0"/>
              <a:cs typeface="Times New Roman" pitchFamily="18" charset="0"/>
            </a:endParaRPr>
          </a:p>
        </p:txBody>
      </p:sp>
      <p:sp>
        <p:nvSpPr>
          <p:cNvPr id="1098" name="Line 74"/>
          <p:cNvSpPr>
            <a:spLocks noChangeShapeType="1"/>
          </p:cNvSpPr>
          <p:nvPr/>
        </p:nvSpPr>
        <p:spPr bwMode="auto">
          <a:xfrm flipH="1">
            <a:off x="395287" y="549275"/>
            <a:ext cx="3948113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69300" y="6381750"/>
            <a:ext cx="35877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buClrTx/>
              <a:buFontTx/>
              <a:buNone/>
              <a:defRPr sz="1000">
                <a:solidFill>
                  <a:srgbClr val="0E438A"/>
                </a:solidFill>
                <a:latin typeface="Zurich BT" pitchFamily="34" charset="0"/>
                <a:cs typeface="Times New Roman" pitchFamily="18" charset="0"/>
              </a:defRPr>
            </a:lvl1pPr>
          </a:lstStyle>
          <a:p>
            <a:fld id="{96DE17FB-F817-4A1B-A99D-A86CE72CDE5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" name="Line 74"/>
          <p:cNvSpPr>
            <a:spLocks noChangeShapeType="1"/>
          </p:cNvSpPr>
          <p:nvPr/>
        </p:nvSpPr>
        <p:spPr bwMode="auto">
          <a:xfrm flipH="1">
            <a:off x="7092950" y="549275"/>
            <a:ext cx="503238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343400" y="396862"/>
            <a:ext cx="2676376" cy="304826"/>
          </a:xfrm>
          <a:prstGeom prst="rect">
            <a:avLst/>
          </a:prstGeom>
        </p:spPr>
      </p:pic>
      <p:pic>
        <p:nvPicPr>
          <p:cNvPr id="11" name="Picture 11" descr="itu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51725" y="44450"/>
            <a:ext cx="12477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207A4-7F2F-4FF9-92E8-CD44B4A3A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317656"/>
            <a:ext cx="8064500" cy="2062103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CWG-FHR</a:t>
            </a:r>
            <a:b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Draft Budget of the Union </a:t>
            </a:r>
            <a:b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 2018-2019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114800"/>
            <a:ext cx="7848600" cy="2057400"/>
          </a:xfrm>
        </p:spPr>
        <p:txBody>
          <a:bodyPr/>
          <a:lstStyle/>
          <a:p>
            <a:endParaRPr lang="en-US" sz="2000" b="1" dirty="0" smtClean="0">
              <a:cs typeface="Arial" charset="0"/>
            </a:endParaRP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Presented by 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Financial Resources Management Department</a:t>
            </a:r>
          </a:p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January 2017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The draft Budget under the Results-based budgeting format will be presented to Council 2017;</a:t>
            </a:r>
          </a:p>
          <a:p>
            <a:endParaRPr lang="en-GB" sz="1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Linkage with the Goals and Objectives of the ITU Strategic Plan for 2016-2019 will be provided, based on the time survey.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fr-CH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988468"/>
            <a:ext cx="7772400" cy="769441"/>
          </a:xfrm>
        </p:spPr>
        <p:txBody>
          <a:bodyPr/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Draft Budget for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2018-2019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Next steps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17316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pPr>
              <a:buClrTx/>
              <a:buFontTx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Status of the Reserve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Account </a:t>
            </a:r>
            <a:b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before closing of the 2016 accounts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31389" y="4724400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Status of the new ASHI fund as on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31 December 2015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is CHF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7 Million.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86000"/>
            <a:ext cx="8029681" cy="20247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Documents and Settings\lutz\My Documents\ITU PROJECTS\WTPF\Digital Messaging\Losse_elementen\ITU_logo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76600" y="2286000"/>
            <a:ext cx="259842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95202"/>
            <a:ext cx="7924800" cy="1414597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Thank you</a:t>
            </a:r>
            <a:b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Questions, comments?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2356"/>
            <a:ext cx="7772400" cy="461665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Draft Budget for 2018-2019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844674"/>
            <a:ext cx="7772400" cy="4479925"/>
          </a:xfrm>
        </p:spPr>
        <p:txBody>
          <a:bodyPr/>
          <a:lstStyle/>
          <a:p>
            <a:pPr marL="609600" indent="-60960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The draft Budget for 2018-2019 is based on a zero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nominal growth in the amount of the contributory unit of Member States,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as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per Decision 5 (Rev.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Busan, 2014);</a:t>
            </a:r>
          </a:p>
          <a:p>
            <a:pPr marL="0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609600" indent="-60960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The contributory unit has been maintained at CHF 318,000 as it was for the last 6 biennia, since 2006;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09600" indent="-60960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The draft Budget is balanced in terms of revenue and expenses;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09600" indent="-60960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The 2018-2019 biennium includes two major events: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lvl="1">
              <a:buClr>
                <a:schemeClr val="accent2">
                  <a:lumMod val="50000"/>
                </a:schemeClr>
              </a:buClr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PP-18: Plenipotentiary Conference</a:t>
            </a:r>
          </a:p>
          <a:p>
            <a:pPr lvl="1">
              <a:buClr>
                <a:schemeClr val="accent2">
                  <a:lumMod val="50000"/>
                </a:schemeClr>
              </a:buClr>
            </a:pP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WRC-19: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World 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Radiocommunication Conference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lvl="1">
              <a:buClr>
                <a:schemeClr val="accent2">
                  <a:lumMod val="50000"/>
                </a:schemeClr>
              </a:buClr>
            </a:pPr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7200" lvl="1" indent="0">
              <a:buClr>
                <a:schemeClr val="accent2">
                  <a:lumMod val="50000"/>
                </a:schemeClr>
              </a:buClr>
              <a:buNone/>
            </a:pPr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780" y="609600"/>
            <a:ext cx="7467600" cy="461665"/>
          </a:xfrm>
        </p:spPr>
        <p:txBody>
          <a:bodyPr/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Draft Budget for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2018-2019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684" y="1447800"/>
            <a:ext cx="7772400" cy="4933950"/>
          </a:xfrm>
        </p:spPr>
        <p:txBody>
          <a:bodyPr/>
          <a:lstStyle/>
          <a:p>
            <a:pPr marL="447675" lvl="0" indent="0">
              <a:buNone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The draft Budget for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2018-2019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amounts to CHF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319.7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million against CHF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321.3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million in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2016-2017.  That is CHF 1.6 million lower as shown in the following Table: 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fr-CH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609600" lvl="0" indent="-609600"/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609600" lvl="0" indent="-609600"/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078" y="2895600"/>
            <a:ext cx="7183611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9956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208" y="1066800"/>
            <a:ext cx="7772400" cy="461665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Draft Budget for 2018-2019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208" y="2209800"/>
            <a:ext cx="7772400" cy="3733800"/>
          </a:xfrm>
        </p:spPr>
        <p:txBody>
          <a:bodyPr/>
          <a:lstStyle/>
          <a:p>
            <a:pPr marL="609600" lvl="0" indent="-60960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The next Table provides the comparisons/variances between;</a:t>
            </a:r>
          </a:p>
          <a:p>
            <a:pPr marL="609600" lvl="0" indent="-609600"/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1009650" lvl="1" indent="-609600"/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Budget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2016-2017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and the Estimates for 2018-2019;</a:t>
            </a:r>
          </a:p>
          <a:p>
            <a:pPr marL="1009650" lvl="1" indent="-609600"/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1009650" lvl="1" indent="-609600"/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And the Financial Plan as approved by PP-14 in Decision 5 (Rev. Busan, 2014) and total of two biennial Budgets (Budget 2016-2017 and Estimates 2018-2019).</a:t>
            </a:r>
          </a:p>
          <a:p>
            <a:pPr marL="400050" lvl="1" indent="0">
              <a:buNone/>
            </a:pPr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fr-CH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609600" lvl="0" indent="-609600"/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609600" lvl="0" indent="-609600"/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807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467600" cy="369332"/>
          </a:xfrm>
        </p:spPr>
        <p:txBody>
          <a:bodyPr/>
          <a:lstStyle/>
          <a:p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Draft Budget for 2018-2019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1205580"/>
            <a:ext cx="7543801" cy="517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532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664" y="379492"/>
            <a:ext cx="7772400" cy="1200329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Draft Budget for 2018-2019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8450"/>
            <a:ext cx="7396264" cy="3527087"/>
          </a:xfrm>
        </p:spPr>
        <p:txBody>
          <a:bodyPr/>
          <a:lstStyle/>
          <a:p>
            <a:pPr marL="0" lvl="0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609600" indent="-60960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Revenue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includes a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deposit of CHF 1.1 million out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of CHF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2.45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million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to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the Reserve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Account, as CHF1.3 million will </a:t>
            </a:r>
            <a:r>
              <a:rPr lang="en-US" sz="1800" smtClean="0">
                <a:solidFill>
                  <a:schemeClr val="accent2">
                    <a:lumMod val="50000"/>
                  </a:schemeClr>
                </a:solidFill>
              </a:rPr>
              <a:t>be from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the savings from 2017 voluntary separation programme;</a:t>
            </a:r>
          </a:p>
          <a:p>
            <a:pPr marL="609600" indent="-609600"/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09600" lvl="0" indent="-609600"/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09600" lvl="0" indent="-609600"/>
            <a:endParaRPr lang="fr-CH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609600" lvl="0" indent="-609600"/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643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ITU management has made every effort to reduce costs related to Staff; </a:t>
            </a:r>
          </a:p>
          <a:p>
            <a:pPr marL="0" lvl="0" indent="0">
              <a:buNone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A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vacancy rate of 5% has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been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applied in the draft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Budget for staff-costs calculations, to be attained by a combination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of recruitment delays, part-time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work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and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leave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without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pay.</a:t>
            </a:r>
          </a:p>
          <a:p>
            <a:pPr lvl="0"/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implementation of the vacancy rate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is challenging, which will entail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efficient management of vacant positions and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recruitment;</a:t>
            </a:r>
          </a:p>
          <a:p>
            <a:pPr marL="0" lvl="0" indent="0">
              <a:buNone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24 budgeted posts have been reduced 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across the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Union, from 766 in 2016-2017 to 742 in 2018-2019.</a:t>
            </a:r>
            <a:endParaRPr lang="fr-CH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988468"/>
            <a:ext cx="7772400" cy="769441"/>
          </a:xfrm>
        </p:spPr>
        <p:txBody>
          <a:bodyPr/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Draft Budget for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2018-2019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65609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988468"/>
            <a:ext cx="7772400" cy="769441"/>
          </a:xfrm>
        </p:spPr>
        <p:txBody>
          <a:bodyPr/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Draft Budget for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2018-2019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Budgeted posts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24" y="2057400"/>
            <a:ext cx="8523916" cy="343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31841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Efficiency measures as outlined in Annex 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2 to Decision 5 (Rev. 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Busan, 2014) have been 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taken into account in the elaboration of the draft 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Budget for 2018-2019;</a:t>
            </a:r>
          </a:p>
          <a:p>
            <a:pPr marL="0" indent="0">
              <a:buNone/>
            </a:pPr>
            <a:endParaRPr lang="en-GB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Some 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of 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these measures 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were already implemented 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in 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various 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levels to previous budgets starting 2012-2013;  </a:t>
            </a:r>
          </a:p>
          <a:p>
            <a:pPr marL="0" indent="0">
              <a:buNone/>
            </a:pPr>
            <a:endParaRPr lang="en-GB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Estimated 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savings from further implementation of these measures are being calculated and will be introduced in the estimates for the 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2020-2021 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biennium to be presented to 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Council-17.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fr-CH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C129-9F37-4943-8A6D-30FA6D57D11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988468"/>
            <a:ext cx="7772400" cy="769441"/>
          </a:xfrm>
        </p:spPr>
        <p:txBody>
          <a:bodyPr/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Draft Budget for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2018-2019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Next steps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0263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">
  <a:themeElements>
    <a:clrScheme name="2_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2_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</Template>
  <TotalTime>1803</TotalTime>
  <Words>470</Words>
  <Application>Microsoft Office PowerPoint</Application>
  <PresentationFormat>On-screen Show (4:3)</PresentationFormat>
  <Paragraphs>84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Zurich BT</vt:lpstr>
      <vt:lpstr>Arial</vt:lpstr>
      <vt:lpstr>Calibri</vt:lpstr>
      <vt:lpstr>Times New Roman</vt:lpstr>
      <vt:lpstr>Verdana</vt:lpstr>
      <vt:lpstr>Wingdings</vt:lpstr>
      <vt:lpstr>ITU</vt:lpstr>
      <vt:lpstr>Custom Design</vt:lpstr>
      <vt:lpstr>ITU-e</vt:lpstr>
      <vt:lpstr>1_Custom Design</vt:lpstr>
      <vt:lpstr>CWG-FHR  Draft Budget of the Union  for 2018-2019</vt:lpstr>
      <vt:lpstr>Draft Budget for 2018-2019</vt:lpstr>
      <vt:lpstr>Draft Budget for 2018-2019</vt:lpstr>
      <vt:lpstr>Draft Budget for 2018-2019</vt:lpstr>
      <vt:lpstr>Draft Budget for 2018-2019</vt:lpstr>
      <vt:lpstr>  Draft Budget for 2018-2019</vt:lpstr>
      <vt:lpstr>Draft Budget for 2018-2019 </vt:lpstr>
      <vt:lpstr>Draft Budget for 2018-2019 Budgeted posts</vt:lpstr>
      <vt:lpstr>Draft Budget for 2018-2019 Next steps</vt:lpstr>
      <vt:lpstr>Draft Budget for 2018-2019 Next steps</vt:lpstr>
      <vt:lpstr>Status of the Reserve Account  before closing of the 2016 accounts </vt:lpstr>
      <vt:lpstr> Thank you Questions, comments?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haquea</dc:creator>
  <dc:description>SPMmail@itu.int</dc:description>
  <cp:lastModifiedBy>Janin</cp:lastModifiedBy>
  <cp:revision>323</cp:revision>
  <cp:lastPrinted>2017-01-05T09:51:21Z</cp:lastPrinted>
  <dcterms:created xsi:type="dcterms:W3CDTF">2011-09-30T07:21:31Z</dcterms:created>
  <dcterms:modified xsi:type="dcterms:W3CDTF">2017-01-27T13:29:34Z</dcterms:modified>
</cp:coreProperties>
</file>