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14" r:id="rId2"/>
    <p:sldId id="293" r:id="rId3"/>
    <p:sldId id="311" r:id="rId4"/>
    <p:sldId id="321" r:id="rId5"/>
    <p:sldId id="322" r:id="rId6"/>
    <p:sldId id="316" r:id="rId7"/>
    <p:sldId id="323" r:id="rId8"/>
    <p:sldId id="312" r:id="rId9"/>
    <p:sldId id="324" r:id="rId10"/>
    <p:sldId id="320" r:id="rId1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19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17" autoAdjust="0"/>
    <p:restoredTop sz="73514" autoAdjust="0"/>
  </p:normalViewPr>
  <p:slideViewPr>
    <p:cSldViewPr snapToGrid="0">
      <p:cViewPr varScale="1">
        <p:scale>
          <a:sx n="80" d="100"/>
          <a:sy n="80" d="100"/>
        </p:scale>
        <p:origin x="192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r">
              <a:defRPr sz="1200"/>
            </a:lvl1pPr>
          </a:lstStyle>
          <a:p>
            <a:fld id="{8CDC6B5E-2196-41C6-9503-C4DF2322276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8" tIns="47779" rIns="95558" bIns="477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5558" tIns="47779" rIns="95558" bIns="477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r">
              <a:defRPr sz="1200"/>
            </a:lvl1pPr>
          </a:lstStyle>
          <a:p>
            <a:fld id="{223AFEAD-DB9F-4170-B447-F09F86CA2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530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524000" y="5971049"/>
            <a:ext cx="10668000" cy="49795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5971049"/>
            <a:ext cx="1371600" cy="49795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96400" y="6037463"/>
            <a:ext cx="2743200" cy="365125"/>
          </a:xfrm>
        </p:spPr>
        <p:txBody>
          <a:bodyPr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786189D1-B813-40AC-BE9D-3725DCE19947}" type="datetime3">
              <a:rPr lang="en-US" smtClean="0"/>
              <a:t>30 January 2017</a:t>
            </a:fld>
            <a:endParaRPr lang="en-US"/>
          </a:p>
        </p:txBody>
      </p:sp>
      <p:grpSp>
        <p:nvGrpSpPr>
          <p:cNvPr id="15" name="Group 5"/>
          <p:cNvGrpSpPr>
            <a:grpSpLocks noChangeAspect="1"/>
          </p:cNvGrpSpPr>
          <p:nvPr userDrawn="1"/>
        </p:nvGrpSpPr>
        <p:grpSpPr bwMode="auto">
          <a:xfrm>
            <a:off x="-1033016" y="4685189"/>
            <a:ext cx="2116136" cy="1081089"/>
            <a:chOff x="4325" y="119"/>
            <a:chExt cx="1333" cy="681"/>
          </a:xfrm>
        </p:grpSpPr>
        <p:sp>
          <p:nvSpPr>
            <p:cNvPr id="16" name="AutoShape 4"/>
            <p:cNvSpPr>
              <a:spLocks noChangeAspect="1" noChangeArrowheads="1" noTextEdit="1"/>
            </p:cNvSpPr>
            <p:nvPr/>
          </p:nvSpPr>
          <p:spPr bwMode="auto">
            <a:xfrm>
              <a:off x="4325" y="119"/>
              <a:ext cx="1315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17" name="Picture 6"/>
            <p:cNvPicPr>
              <a:picLocks noChangeAspect="1" noChangeArrowheads="1"/>
            </p:cNvPicPr>
            <p:nvPr/>
          </p:nvPicPr>
          <p:blipFill rotWithShape="1">
            <a:blip r:embed="rId2"/>
            <a:srcRect r="59620"/>
            <a:stretch/>
          </p:blipFill>
          <p:spPr bwMode="auto">
            <a:xfrm>
              <a:off x="5127" y="301"/>
              <a:ext cx="53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776404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E9E00-E31F-486B-8FEB-8D0059CDC47C}" type="datetime3">
              <a:rPr lang="en-US" smtClean="0"/>
              <a:t>30 January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66078"/>
            <a:ext cx="2743200" cy="365125"/>
          </a:xfrm>
          <a:prstGeom prst="rect">
            <a:avLst/>
          </a:prstGeom>
        </p:spPr>
        <p:txBody>
          <a:bodyPr/>
          <a:lstStyle/>
          <a:p>
            <a:fld id="{D41C8F09-43E9-4534-9D21-65C71540C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43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EB7F-D539-4658-8DA5-13A32164420C}" type="datetime3">
              <a:rPr lang="en-US" smtClean="0"/>
              <a:t>30 January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66078"/>
            <a:ext cx="2743200" cy="365125"/>
          </a:xfrm>
          <a:prstGeom prst="rect">
            <a:avLst/>
          </a:prstGeom>
        </p:spPr>
        <p:txBody>
          <a:bodyPr/>
          <a:lstStyle/>
          <a:p>
            <a:fld id="{D41C8F09-43E9-4534-9D21-65C71540C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13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indent="-360000">
              <a:defRPr/>
            </a:lvl1pPr>
            <a:lvl2pPr indent="-288000">
              <a:buClr>
                <a:schemeClr val="accent1">
                  <a:lumMod val="75000"/>
                </a:schemeClr>
              </a:buClr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838200" y="170483"/>
            <a:ext cx="10515600" cy="1017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46607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90A60-0E36-4AC2-A951-DFDC64B60354}" type="datetime3">
              <a:rPr lang="en-US" smtClean="0"/>
              <a:t>30 January 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7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524000" y="2851688"/>
            <a:ext cx="10668000" cy="171078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851688"/>
            <a:ext cx="9823450" cy="1710787"/>
          </a:xfrm>
        </p:spPr>
        <p:txBody>
          <a:bodyPr anchor="ctr"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8234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98CC-1B1E-4304-8702-C49A09DADF7F}" type="datetime3">
              <a:rPr lang="en-US" smtClean="0"/>
              <a:t>30 January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1" y="2851688"/>
            <a:ext cx="1371601" cy="171078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0895" y="4917789"/>
            <a:ext cx="749808" cy="843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238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18834"/>
            <a:ext cx="5181600" cy="482100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18834"/>
            <a:ext cx="5181600" cy="48210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8720C-87B3-4B4B-A839-9B68FF2A883F}" type="datetime3">
              <a:rPr lang="en-US" smtClean="0"/>
              <a:t>30 January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838200" y="170483"/>
            <a:ext cx="10515600" cy="1017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158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549829"/>
            <a:ext cx="5157787" cy="552289"/>
          </a:xfrm>
          <a:solidFill>
            <a:srgbClr val="C00000"/>
          </a:solidFill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102119"/>
            <a:ext cx="5157787" cy="42521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49829"/>
            <a:ext cx="5183188" cy="552290"/>
          </a:xfr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 b="1" smtClean="0">
                <a:solidFill>
                  <a:schemeClr val="bg1"/>
                </a:solidFill>
              </a:defRPr>
            </a:lvl1pPr>
          </a:lstStyle>
          <a:p>
            <a:pPr marL="0" lvl="0" indent="0" algn="ctr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102119"/>
            <a:ext cx="5183188" cy="42521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30DC-C1F0-4255-B842-FB0A683194E8}" type="datetime3">
              <a:rPr lang="en-US" smtClean="0"/>
              <a:t>30 January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838200" y="170483"/>
            <a:ext cx="10515600" cy="1017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757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A6352-6BBE-493C-AAD7-E8B8568084C5}" type="datetime3">
              <a:rPr lang="en-US" smtClean="0"/>
              <a:t>30 January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838200" y="278969"/>
            <a:ext cx="10515600" cy="1017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653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23148-7E27-4763-BFC7-998CB82D85ED}" type="datetime3">
              <a:rPr lang="en-US" smtClean="0"/>
              <a:t>30 January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156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9AC2-DD4C-4157-B734-0A419A37BC03}" type="datetime3">
              <a:rPr lang="en-US" smtClean="0"/>
              <a:t>30 January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466078"/>
            <a:ext cx="2743200" cy="365125"/>
          </a:xfrm>
          <a:prstGeom prst="rect">
            <a:avLst/>
          </a:prstGeom>
        </p:spPr>
        <p:txBody>
          <a:bodyPr/>
          <a:lstStyle/>
          <a:p>
            <a:fld id="{D41C8F09-43E9-4534-9D21-65C71540C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1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C0518-5E62-449A-9DE1-55E84FF9C07A}" type="datetime3">
              <a:rPr lang="en-US" smtClean="0"/>
              <a:t>30 January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466078"/>
            <a:ext cx="2743200" cy="365125"/>
          </a:xfrm>
          <a:prstGeom prst="rect">
            <a:avLst/>
          </a:prstGeom>
        </p:spPr>
        <p:txBody>
          <a:bodyPr/>
          <a:lstStyle/>
          <a:p>
            <a:fld id="{D41C8F09-43E9-4534-9D21-65C71540C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121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271504" y="257231"/>
            <a:ext cx="749808" cy="8435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70483"/>
            <a:ext cx="10515600" cy="1017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76439"/>
            <a:ext cx="10515600" cy="49774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46607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90A60-0E36-4AC2-A951-DFDC64B60354}" type="datetime3">
              <a:rPr lang="en-US" smtClean="0"/>
              <a:t>30 January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1400" y="6466078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816000" y="1221816"/>
            <a:ext cx="11376000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221816"/>
            <a:ext cx="576000" cy="216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fld id="{D41C8F09-43E9-4534-9D21-65C71540C84C}" type="slidenum">
              <a:rPr lang="en-US" sz="1100" b="1" smtClean="0"/>
              <a:pPr algn="ctr"/>
              <a:t>‹#›</a:t>
            </a:fld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38703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5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SzPct val="70000"/>
        <a:buFont typeface="Wingdings" panose="05000000000000000000" pitchFamily="2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880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SzPct val="70000"/>
        <a:buFont typeface="Wingdings 2" panose="05020102010507070707" pitchFamily="18" charset="2"/>
        <a:buChar char="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SzPct val="75000"/>
        <a:buFont typeface="Wingdings" panose="05000000000000000000" pitchFamily="2" charset="2"/>
        <a:buChar char="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75000"/>
        <a:buFont typeface="Wingdings" panose="05000000000000000000" pitchFamily="2" charset="2"/>
        <a:buChar char="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membership@itu.in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 of TIES Email Service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Council Working Group on Financial and Human Resources </a:t>
            </a:r>
          </a:p>
          <a:p>
            <a:r>
              <a:rPr lang="en-US" dirty="0" smtClean="0"/>
              <a:t>January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975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303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Thank you</a:t>
            </a:r>
            <a:r>
              <a:rPr lang="en-US" dirty="0"/>
              <a:t/>
            </a:r>
            <a:br>
              <a:rPr lang="en-US" dirty="0"/>
            </a:br>
            <a:r>
              <a:rPr lang="en-US" sz="5300" dirty="0" smtClean="0"/>
              <a:t>Comments/Questions?</a:t>
            </a:r>
            <a:br>
              <a:rPr lang="en-US" sz="53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ITU Membership Team</a:t>
            </a:r>
          </a:p>
          <a:p>
            <a:r>
              <a:rPr lang="en-US" dirty="0" smtClean="0">
                <a:hlinkClick r:id="rId2"/>
              </a:rPr>
              <a:t>membership@itu.int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16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2400" dirty="0"/>
          </a:p>
          <a:p>
            <a:r>
              <a:rPr lang="en-GB" sz="2400" dirty="0" smtClean="0"/>
              <a:t>ITU’s </a:t>
            </a:r>
            <a:r>
              <a:rPr lang="en-GB" sz="2400" dirty="0"/>
              <a:t>TIES email service was created in the 1990s to facilitate the work of delegates, at a time when alternatives were not </a:t>
            </a:r>
            <a:r>
              <a:rPr lang="en-GB" sz="2400" dirty="0" smtClean="0"/>
              <a:t>available </a:t>
            </a:r>
          </a:p>
          <a:p>
            <a:r>
              <a:rPr lang="en-GB" sz="2400" dirty="0" smtClean="0"/>
              <a:t>As </a:t>
            </a:r>
            <a:r>
              <a:rPr lang="en-GB" sz="2400" dirty="0"/>
              <a:t>various alternative (mostly free) services have been introduced in the market, the number of TIES email users has dropped </a:t>
            </a:r>
            <a:r>
              <a:rPr lang="en-GB" sz="2400" dirty="0" smtClean="0"/>
              <a:t>significantly </a:t>
            </a:r>
          </a:p>
          <a:p>
            <a:r>
              <a:rPr lang="en-GB" sz="2400" dirty="0" smtClean="0"/>
              <a:t>If </a:t>
            </a:r>
            <a:r>
              <a:rPr lang="en-GB" sz="2400" dirty="0"/>
              <a:t>the service is to continue, investments are needed to bring it up to today’s security and user interface standards. This is difficult to justify given the low number of </a:t>
            </a:r>
            <a:r>
              <a:rPr lang="en-GB" sz="2400" dirty="0" smtClean="0"/>
              <a:t>users</a:t>
            </a:r>
          </a:p>
          <a:p>
            <a:r>
              <a:rPr lang="en-US" sz="2400" dirty="0"/>
              <a:t>To provide further verification of the current situation, the Secretariat conducted a survey and interviews to get direct feedback from </a:t>
            </a:r>
            <a:r>
              <a:rPr lang="en-US" sz="2400" dirty="0" smtClean="0"/>
              <a:t>Members</a:t>
            </a:r>
            <a:endParaRPr lang="en-GB" sz="2400" dirty="0" smtClean="0"/>
          </a:p>
          <a:p>
            <a:endParaRPr lang="en-GB" sz="2400" dirty="0"/>
          </a:p>
          <a:p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0983"/>
            <a:ext cx="10515600" cy="1017031"/>
          </a:xfrm>
        </p:spPr>
        <p:txBody>
          <a:bodyPr>
            <a:normAutofit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8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Survey was sent to all TIES users: Over 2’200 responses</a:t>
            </a:r>
          </a:p>
          <a:p>
            <a:r>
              <a:rPr lang="en-GB" sz="2400" dirty="0" smtClean="0"/>
              <a:t>Member </a:t>
            </a:r>
            <a:r>
              <a:rPr lang="en-GB" sz="2400" dirty="0"/>
              <a:t>States (</a:t>
            </a:r>
            <a:r>
              <a:rPr lang="en-GB" sz="2400" dirty="0" smtClean="0"/>
              <a:t>44%)</a:t>
            </a:r>
          </a:p>
          <a:p>
            <a:r>
              <a:rPr lang="en-GB" sz="2400" dirty="0" smtClean="0"/>
              <a:t>Sector </a:t>
            </a:r>
            <a:r>
              <a:rPr lang="en-GB" sz="2400" dirty="0"/>
              <a:t>members (</a:t>
            </a:r>
            <a:r>
              <a:rPr lang="en-GB" sz="2400" dirty="0" smtClean="0"/>
              <a:t>32%) </a:t>
            </a:r>
          </a:p>
          <a:p>
            <a:r>
              <a:rPr lang="en-GB" sz="2400" dirty="0" smtClean="0"/>
              <a:t>Associates (7%)</a:t>
            </a:r>
          </a:p>
          <a:p>
            <a:r>
              <a:rPr lang="en-GB" sz="2400" dirty="0" smtClean="0"/>
              <a:t>Other </a:t>
            </a:r>
            <a:r>
              <a:rPr lang="en-GB" sz="2400" dirty="0"/>
              <a:t>– mostly international organizations (7%), </a:t>
            </a:r>
            <a:endParaRPr lang="en-GB" sz="2400" dirty="0" smtClean="0"/>
          </a:p>
          <a:p>
            <a:r>
              <a:rPr lang="en-GB" sz="2400" dirty="0" smtClean="0"/>
              <a:t>Academia (5%), </a:t>
            </a:r>
          </a:p>
          <a:p>
            <a:r>
              <a:rPr lang="en-GB" sz="2400" dirty="0" smtClean="0"/>
              <a:t>Admin </a:t>
            </a:r>
            <a:r>
              <a:rPr lang="en-GB" sz="2400" dirty="0"/>
              <a:t>Related Entities (2</a:t>
            </a:r>
            <a:r>
              <a:rPr lang="en-GB" sz="2400" dirty="0" smtClean="0"/>
              <a:t>%) </a:t>
            </a:r>
          </a:p>
          <a:p>
            <a:r>
              <a:rPr lang="en-GB" sz="2400" dirty="0" smtClean="0"/>
              <a:t>Permanent </a:t>
            </a:r>
            <a:r>
              <a:rPr lang="en-GB" sz="2400" dirty="0"/>
              <a:t>Missions (1</a:t>
            </a:r>
            <a:r>
              <a:rPr lang="en-GB" sz="2400" dirty="0" smtClean="0"/>
              <a:t>%) </a:t>
            </a:r>
          </a:p>
          <a:p>
            <a:r>
              <a:rPr lang="en-GB" sz="2400" dirty="0" smtClean="0"/>
              <a:t>Of </a:t>
            </a:r>
            <a:r>
              <a:rPr lang="en-GB" sz="2400" dirty="0"/>
              <a:t>the total, </a:t>
            </a:r>
            <a:r>
              <a:rPr lang="en-GB" sz="2400" dirty="0" smtClean="0"/>
              <a:t>58% </a:t>
            </a:r>
            <a:r>
              <a:rPr lang="en-GB" sz="2400" dirty="0"/>
              <a:t>of respondents were from developed countries, </a:t>
            </a:r>
            <a:r>
              <a:rPr lang="en-GB" sz="2400" dirty="0" smtClean="0"/>
              <a:t>36% </a:t>
            </a:r>
            <a:r>
              <a:rPr lang="en-GB" sz="2400" dirty="0"/>
              <a:t>from developing countries and 6% from least developed </a:t>
            </a:r>
            <a:r>
              <a:rPr lang="en-GB" sz="2400" dirty="0" smtClean="0"/>
              <a:t>countries</a:t>
            </a:r>
          </a:p>
          <a:p>
            <a:endParaRPr lang="en-US" dirty="0"/>
          </a:p>
          <a:p>
            <a:endParaRPr lang="en-US" sz="36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Profile of Survey Respondents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63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Almost </a:t>
            </a:r>
            <a:r>
              <a:rPr lang="en-GB" dirty="0"/>
              <a:t>all respondents knew they have a TIES email (84%) </a:t>
            </a:r>
            <a:endParaRPr lang="en-GB" dirty="0" smtClean="0"/>
          </a:p>
          <a:p>
            <a:r>
              <a:rPr lang="en-GB" dirty="0" smtClean="0"/>
              <a:t>But </a:t>
            </a:r>
            <a:r>
              <a:rPr lang="en-GB" dirty="0"/>
              <a:t>usage is low: </a:t>
            </a:r>
            <a:r>
              <a:rPr lang="en-GB" dirty="0" smtClean="0"/>
              <a:t>47% </a:t>
            </a:r>
            <a:r>
              <a:rPr lang="en-GB" dirty="0"/>
              <a:t>never use, 14% use it yearly, 12% quarterly and 12% </a:t>
            </a:r>
            <a:r>
              <a:rPr lang="en-GB" dirty="0" smtClean="0"/>
              <a:t>monthly</a:t>
            </a:r>
          </a:p>
          <a:p>
            <a:r>
              <a:rPr lang="en-GB" dirty="0" smtClean="0"/>
              <a:t>Only </a:t>
            </a:r>
            <a:r>
              <a:rPr lang="en-GB" dirty="0"/>
              <a:t>6% of respondents use the service daily and 9% </a:t>
            </a:r>
            <a:r>
              <a:rPr lang="en-GB" dirty="0" smtClean="0"/>
              <a:t>weekly </a:t>
            </a:r>
          </a:p>
          <a:p>
            <a:r>
              <a:rPr lang="en-GB" dirty="0"/>
              <a:t>M</a:t>
            </a:r>
            <a:r>
              <a:rPr lang="en-GB" dirty="0" smtClean="0"/>
              <a:t>ain </a:t>
            </a:r>
            <a:r>
              <a:rPr lang="en-GB" dirty="0"/>
              <a:t>reason </a:t>
            </a:r>
            <a:r>
              <a:rPr lang="en-GB" dirty="0" smtClean="0"/>
              <a:t>: 86% say they </a:t>
            </a:r>
            <a:r>
              <a:rPr lang="en-GB" dirty="0"/>
              <a:t>have other email services that meet their </a:t>
            </a:r>
            <a:r>
              <a:rPr lang="en-GB" dirty="0" smtClean="0"/>
              <a:t>requirements</a:t>
            </a:r>
          </a:p>
          <a:p>
            <a:r>
              <a:rPr lang="en-GB" dirty="0"/>
              <a:t>M</a:t>
            </a:r>
            <a:r>
              <a:rPr lang="en-GB" dirty="0" smtClean="0"/>
              <a:t>ost </a:t>
            </a:r>
            <a:r>
              <a:rPr lang="en-GB" dirty="0"/>
              <a:t>common usage </a:t>
            </a:r>
            <a:r>
              <a:rPr lang="en-GB" dirty="0" smtClean="0"/>
              <a:t>is </a:t>
            </a:r>
            <a:r>
              <a:rPr lang="en-GB" dirty="0"/>
              <a:t>to forward </a:t>
            </a:r>
            <a:r>
              <a:rPr lang="en-GB" dirty="0" smtClean="0"/>
              <a:t>emails</a:t>
            </a:r>
          </a:p>
          <a:p>
            <a:r>
              <a:rPr lang="en-GB" dirty="0" smtClean="0"/>
              <a:t>72</a:t>
            </a:r>
            <a:r>
              <a:rPr lang="en-GB" dirty="0"/>
              <a:t>% of </a:t>
            </a:r>
            <a:r>
              <a:rPr lang="en-GB" dirty="0" smtClean="0"/>
              <a:t>users </a:t>
            </a:r>
            <a:r>
              <a:rPr lang="en-GB" dirty="0"/>
              <a:t>rely on TIES email only for ITU-related </a:t>
            </a:r>
            <a:r>
              <a:rPr lang="en-GB" dirty="0" smtClean="0"/>
              <a:t>discussions</a:t>
            </a:r>
            <a:endParaRPr lang="en-US" dirty="0"/>
          </a:p>
          <a:p>
            <a:endParaRPr lang="en-US" sz="32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Usage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23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51% </a:t>
            </a:r>
            <a:r>
              <a:rPr lang="en-GB" dirty="0"/>
              <a:t>said yes </a:t>
            </a:r>
          </a:p>
          <a:p>
            <a:r>
              <a:rPr lang="en-GB" dirty="0" smtClean="0"/>
              <a:t>33% had </a:t>
            </a:r>
            <a:r>
              <a:rPr lang="en-GB" dirty="0"/>
              <a:t>no </a:t>
            </a:r>
            <a:r>
              <a:rPr lang="en-GB" dirty="0" smtClean="0"/>
              <a:t>opinion </a:t>
            </a:r>
          </a:p>
          <a:p>
            <a:r>
              <a:rPr lang="en-GB" dirty="0" smtClean="0"/>
              <a:t>16</a:t>
            </a:r>
            <a:r>
              <a:rPr lang="en-GB" dirty="0"/>
              <a:t>% said </a:t>
            </a:r>
            <a:r>
              <a:rPr lang="en-GB" dirty="0" smtClean="0"/>
              <a:t>no </a:t>
            </a:r>
          </a:p>
          <a:p>
            <a:r>
              <a:rPr lang="en-GB" dirty="0" smtClean="0"/>
              <a:t>However</a:t>
            </a:r>
            <a:r>
              <a:rPr lang="en-GB" dirty="0"/>
              <a:t>, less than 1% of respondents would be willing to pay for this service. 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rest said that they are not willing to pay (even a nominal fee of 10 CHF or less per month) or have no opinion.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Opinions </a:t>
            </a:r>
            <a:r>
              <a:rPr lang="en-GB" b="1" dirty="0" smtClean="0"/>
              <a:t>–</a:t>
            </a:r>
            <a:r>
              <a:rPr lang="en-GB" dirty="0" smtClean="0"/>
              <a:t> Maintain </a:t>
            </a:r>
            <a:r>
              <a:rPr lang="en-GB" b="1" dirty="0" smtClean="0"/>
              <a:t>TIES </a:t>
            </a:r>
            <a:r>
              <a:rPr lang="en-GB" b="1" dirty="0"/>
              <a:t>Email?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94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User </a:t>
            </a:r>
            <a:r>
              <a:rPr lang="en-GB" dirty="0"/>
              <a:t>Interface (35</a:t>
            </a:r>
            <a:r>
              <a:rPr lang="en-GB" dirty="0" smtClean="0"/>
              <a:t>%)</a:t>
            </a:r>
          </a:p>
          <a:p>
            <a:r>
              <a:rPr lang="en-GB" dirty="0" smtClean="0"/>
              <a:t>Storage </a:t>
            </a:r>
            <a:r>
              <a:rPr lang="en-GB" dirty="0"/>
              <a:t>capacity (18%), </a:t>
            </a:r>
            <a:endParaRPr lang="en-GB" dirty="0" smtClean="0"/>
          </a:p>
          <a:p>
            <a:r>
              <a:rPr lang="en-GB" dirty="0" smtClean="0"/>
              <a:t>Security </a:t>
            </a:r>
            <a:r>
              <a:rPr lang="en-GB" dirty="0"/>
              <a:t>(14%) and Customer Service (11%). </a:t>
            </a:r>
            <a:endParaRPr lang="en-GB" dirty="0" smtClean="0"/>
          </a:p>
          <a:p>
            <a:r>
              <a:rPr lang="en-GB" dirty="0" smtClean="0"/>
              <a:t>Almost </a:t>
            </a:r>
            <a:r>
              <a:rPr lang="en-GB" dirty="0"/>
              <a:t>40% said </a:t>
            </a:r>
            <a:r>
              <a:rPr lang="en-GB" dirty="0" smtClean="0"/>
              <a:t>ITU </a:t>
            </a:r>
            <a:r>
              <a:rPr lang="en-GB" dirty="0"/>
              <a:t>does not need to improve TIES email (as they do not use the </a:t>
            </a:r>
            <a:r>
              <a:rPr lang="en-GB" dirty="0" smtClean="0"/>
              <a:t>service)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Improvements</a:t>
            </a:r>
            <a:r>
              <a:rPr lang="en-GB" b="1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94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ITU </a:t>
            </a:r>
            <a:r>
              <a:rPr lang="en-GB" dirty="0"/>
              <a:t>is maintaining TIES email service for the benefit of a very small number of </a:t>
            </a:r>
            <a:r>
              <a:rPr lang="en-GB" dirty="0" smtClean="0"/>
              <a:t>individuals</a:t>
            </a:r>
          </a:p>
          <a:p>
            <a:r>
              <a:rPr lang="en-GB" dirty="0" smtClean="0"/>
              <a:t>Most </a:t>
            </a:r>
            <a:r>
              <a:rPr lang="en-GB" dirty="0"/>
              <a:t>are either not using the service, or they use it infrequently or simply to forward to another email </a:t>
            </a:r>
            <a:r>
              <a:rPr lang="en-GB" dirty="0" smtClean="0"/>
              <a:t>address </a:t>
            </a:r>
          </a:p>
          <a:p>
            <a:r>
              <a:rPr lang="en-GB" dirty="0" smtClean="0"/>
              <a:t>And</a:t>
            </a:r>
            <a:r>
              <a:rPr lang="en-GB" dirty="0"/>
              <a:t>, </a:t>
            </a:r>
            <a:r>
              <a:rPr lang="en-GB" dirty="0" smtClean="0"/>
              <a:t>while half </a:t>
            </a:r>
            <a:r>
              <a:rPr lang="en-GB" dirty="0"/>
              <a:t>say that ITU should maintain the service, almost no users would be willing to pay </a:t>
            </a:r>
            <a:r>
              <a:rPr lang="en-GB" dirty="0" smtClean="0"/>
              <a:t>to </a:t>
            </a:r>
            <a:r>
              <a:rPr lang="en-GB" dirty="0"/>
              <a:t>maintain </a:t>
            </a:r>
            <a:r>
              <a:rPr lang="en-GB" dirty="0" smtClean="0"/>
              <a:t>it</a:t>
            </a:r>
          </a:p>
          <a:p>
            <a:r>
              <a:rPr lang="en-GB" dirty="0" smtClean="0"/>
              <a:t>Geneva-based mission interviews shows even </a:t>
            </a:r>
            <a:r>
              <a:rPr lang="en-GB" dirty="0"/>
              <a:t>lower usage than the statistics would </a:t>
            </a:r>
            <a:r>
              <a:rPr lang="en-GB" dirty="0" smtClean="0"/>
              <a:t>imply</a:t>
            </a:r>
          </a:p>
          <a:p>
            <a:r>
              <a:rPr lang="en-GB" dirty="0" smtClean="0"/>
              <a:t>Requires costly upgrade for security and user interface (CHF 20/user)</a:t>
            </a:r>
          </a:p>
          <a:p>
            <a:r>
              <a:rPr lang="en-GB" dirty="0" smtClean="0"/>
              <a:t>Security issues: </a:t>
            </a:r>
            <a:r>
              <a:rPr lang="en-US" dirty="0" smtClean="0"/>
              <a:t>Briefing from IS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603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following options are put forward for consideration: </a:t>
            </a:r>
            <a:endParaRPr lang="en-US" dirty="0"/>
          </a:p>
          <a:p>
            <a:pPr lvl="0"/>
            <a:r>
              <a:rPr lang="en-GB" dirty="0"/>
              <a:t>Maintain and modernize TIES email </a:t>
            </a:r>
            <a:r>
              <a:rPr lang="en-GB" dirty="0" smtClean="0"/>
              <a:t>service </a:t>
            </a:r>
          </a:p>
          <a:p>
            <a:pPr lvl="0"/>
            <a:r>
              <a:rPr lang="en-GB" dirty="0" smtClean="0"/>
              <a:t>Shift </a:t>
            </a:r>
            <a:r>
              <a:rPr lang="en-GB" dirty="0"/>
              <a:t>to an externally-hosted service, with ITU </a:t>
            </a:r>
            <a:r>
              <a:rPr lang="en-GB" dirty="0" smtClean="0"/>
              <a:t>branding</a:t>
            </a:r>
          </a:p>
          <a:p>
            <a:pPr lvl="0"/>
            <a:r>
              <a:rPr lang="en-GB" dirty="0" smtClean="0"/>
              <a:t>Discontinue </a:t>
            </a:r>
            <a:r>
              <a:rPr lang="en-GB" dirty="0"/>
              <a:t>TIES email </a:t>
            </a:r>
            <a:r>
              <a:rPr lang="en-GB" dirty="0" smtClean="0"/>
              <a:t>service</a:t>
            </a:r>
            <a:endParaRPr lang="en-US" dirty="0"/>
          </a:p>
          <a:p>
            <a:pPr lvl="0"/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2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Given the: </a:t>
            </a:r>
          </a:p>
          <a:p>
            <a:r>
              <a:rPr lang="en-GB" dirty="0" smtClean="0"/>
              <a:t>low-level </a:t>
            </a:r>
            <a:r>
              <a:rPr lang="en-GB" dirty="0"/>
              <a:t>of usage among ITU members, </a:t>
            </a:r>
            <a:endParaRPr lang="en-GB" dirty="0" smtClean="0"/>
          </a:p>
          <a:p>
            <a:r>
              <a:rPr lang="en-GB" dirty="0" smtClean="0"/>
              <a:t>cost </a:t>
            </a:r>
            <a:r>
              <a:rPr lang="en-GB" dirty="0"/>
              <a:t>of upgrade and maintenance of the current service, </a:t>
            </a:r>
            <a:endParaRPr lang="en-GB" dirty="0" smtClean="0"/>
          </a:p>
          <a:p>
            <a:r>
              <a:rPr lang="en-GB" dirty="0" smtClean="0"/>
              <a:t>and </a:t>
            </a:r>
            <a:r>
              <a:rPr lang="en-GB" dirty="0"/>
              <a:t>the fact that free/low-cost alternative services are available to members, </a:t>
            </a:r>
          </a:p>
          <a:p>
            <a:pPr marL="0" indent="0">
              <a:buNone/>
            </a:pPr>
            <a:r>
              <a:rPr lang="en-GB" b="1" i="1" dirty="0" smtClean="0"/>
              <a:t>It </a:t>
            </a:r>
            <a:r>
              <a:rPr lang="en-GB" b="1" i="1" dirty="0"/>
              <a:t>is recommended </a:t>
            </a:r>
            <a:r>
              <a:rPr lang="en-GB" dirty="0"/>
              <a:t>that ITU </a:t>
            </a:r>
            <a:r>
              <a:rPr lang="en-GB" u="sng" dirty="0"/>
              <a:t>discontinue its TIES email service</a:t>
            </a:r>
            <a:r>
              <a:rPr lang="en-GB" dirty="0"/>
              <a:t> </a:t>
            </a:r>
            <a:endParaRPr lang="en-GB" dirty="0" smtClean="0"/>
          </a:p>
          <a:p>
            <a:r>
              <a:rPr lang="en-GB" dirty="0" smtClean="0"/>
              <a:t>And, offer </a:t>
            </a:r>
            <a:r>
              <a:rPr lang="en-GB" dirty="0"/>
              <a:t>any interested Members the opportunity to maintain their existing address for the purpose of forwarding messages to an alternative service 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00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79567</TotalTime>
  <Words>576</Words>
  <Application>Microsoft Office PowerPoint</Application>
  <PresentationFormat>Widescreen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Wingdings 2</vt:lpstr>
      <vt:lpstr>Office Theme</vt:lpstr>
      <vt:lpstr>Review of TIES Email Service</vt:lpstr>
      <vt:lpstr>Overview</vt:lpstr>
      <vt:lpstr>Profile of Survey Respondents</vt:lpstr>
      <vt:lpstr>Usage</vt:lpstr>
      <vt:lpstr>Opinions – Maintain TIES Email?</vt:lpstr>
      <vt:lpstr>Improvements?</vt:lpstr>
      <vt:lpstr>Analysis</vt:lpstr>
      <vt:lpstr>Options</vt:lpstr>
      <vt:lpstr>Recommendation</vt:lpstr>
      <vt:lpstr> Thank you Comments/Questions?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Vaggelis Igglesis</dc:creator>
  <cp:lastModifiedBy>Janin</cp:lastModifiedBy>
  <cp:revision>611</cp:revision>
  <cp:lastPrinted>2015-09-01T13:15:42Z</cp:lastPrinted>
  <dcterms:created xsi:type="dcterms:W3CDTF">2013-09-17T20:52:20Z</dcterms:created>
  <dcterms:modified xsi:type="dcterms:W3CDTF">2017-01-30T07:06:22Z</dcterms:modified>
</cp:coreProperties>
</file>