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1"/>
  </p:notesMasterIdLst>
  <p:sldIdLst>
    <p:sldId id="314" r:id="rId2"/>
    <p:sldId id="293" r:id="rId3"/>
    <p:sldId id="311" r:id="rId4"/>
    <p:sldId id="316" r:id="rId5"/>
    <p:sldId id="312" r:id="rId6"/>
    <p:sldId id="319" r:id="rId7"/>
    <p:sldId id="313" r:id="rId8"/>
    <p:sldId id="317" r:id="rId9"/>
    <p:sldId id="320" r:id="rId10"/>
  </p:sldIdLst>
  <p:sldSz cx="12192000" cy="6858000"/>
  <p:notesSz cx="6797675" cy="9926638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41719C"/>
    <a:srgbClr val="FF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3C2FFA5D-87B4-456A-9821-1D502468CF0F}" styleName="Themed Style 1 - Accent 1">
    <a:tblBg>
      <a:fillRef idx="2">
        <a:schemeClr val="accent1"/>
      </a:fillRef>
      <a:effectRef idx="1">
        <a:schemeClr val="accent1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Ref idx="1">
              <a:schemeClr val="accent1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  <a:fill>
          <a:solidFill>
            <a:schemeClr val="accent1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1"/>
            </a:lnRef>
          </a:left>
          <a:right>
            <a:lnRef idx="2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2">
              <a:schemeClr val="accent1"/>
            </a:lnRef>
          </a:top>
          <a:bottom>
            <a:lnRef idx="2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firstRow>
  </a:tblStyle>
  <a:tblStyle styleId="{3B4B98B0-60AC-42C2-AFA5-B58CD77FA1E5}" styleName="Light Style 1 - Accent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  <a:tblStyle styleId="{69012ECD-51FC-41F1-AA8D-1B2483CD663E}" styleName="Light Style 2 - Accent 1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</a:tcStyle>
    </a:band1H>
    <a:band1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1V>
    <a:band2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1"/>
        </a:fillRef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3717" autoAdjust="0"/>
    <p:restoredTop sz="73514" autoAdjust="0"/>
  </p:normalViewPr>
  <p:slideViewPr>
    <p:cSldViewPr snapToGrid="0">
      <p:cViewPr varScale="1">
        <p:scale>
          <a:sx n="80" d="100"/>
          <a:sy n="80" d="100"/>
        </p:scale>
        <p:origin x="192" y="600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50" d="100"/>
        <a:sy n="15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8056"/>
          </a:xfrm>
          <a:prstGeom prst="rect">
            <a:avLst/>
          </a:prstGeom>
        </p:spPr>
        <p:txBody>
          <a:bodyPr vert="horz" lIns="95558" tIns="47779" rIns="95558" bIns="4777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8056"/>
          </a:xfrm>
          <a:prstGeom prst="rect">
            <a:avLst/>
          </a:prstGeom>
        </p:spPr>
        <p:txBody>
          <a:bodyPr vert="horz" lIns="95558" tIns="47779" rIns="95558" bIns="47779" rtlCol="0"/>
          <a:lstStyle>
            <a:lvl1pPr algn="r">
              <a:defRPr sz="1200"/>
            </a:lvl1pPr>
          </a:lstStyle>
          <a:p>
            <a:fld id="{8CDC6B5E-2196-41C6-9503-C4DF2322276F}" type="datetimeFigureOut">
              <a:rPr lang="en-US" smtClean="0"/>
              <a:t>1/30/2017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420688" y="1239838"/>
            <a:ext cx="5956300" cy="3351212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5558" tIns="47779" rIns="95558" bIns="47779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79768" y="4777195"/>
            <a:ext cx="5438140" cy="3908614"/>
          </a:xfrm>
          <a:prstGeom prst="rect">
            <a:avLst/>
          </a:prstGeom>
        </p:spPr>
        <p:txBody>
          <a:bodyPr vert="horz" lIns="95558" tIns="47779" rIns="95558" bIns="47779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428584"/>
            <a:ext cx="2945659" cy="498055"/>
          </a:xfrm>
          <a:prstGeom prst="rect">
            <a:avLst/>
          </a:prstGeom>
        </p:spPr>
        <p:txBody>
          <a:bodyPr vert="horz" lIns="95558" tIns="47779" rIns="95558" bIns="4777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50443" y="9428584"/>
            <a:ext cx="2945659" cy="498055"/>
          </a:xfrm>
          <a:prstGeom prst="rect">
            <a:avLst/>
          </a:prstGeom>
        </p:spPr>
        <p:txBody>
          <a:bodyPr vert="horz" lIns="95558" tIns="47779" rIns="95558" bIns="47779" rtlCol="0" anchor="b"/>
          <a:lstStyle>
            <a:lvl1pPr algn="r">
              <a:defRPr sz="1200"/>
            </a:lvl1pPr>
          </a:lstStyle>
          <a:p>
            <a:fld id="{223AFEAD-DB9F-4170-B447-F09F86CA2A5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5053069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>
                <a:solidFill>
                  <a:schemeClr val="accent5">
                    <a:lumMod val="50000"/>
                  </a:schemeClr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10" name="Rectangle 9"/>
          <p:cNvSpPr/>
          <p:nvPr userDrawn="1"/>
        </p:nvSpPr>
        <p:spPr>
          <a:xfrm>
            <a:off x="1524000" y="5971049"/>
            <a:ext cx="10668000" cy="497955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Rectangle 10"/>
          <p:cNvSpPr/>
          <p:nvPr userDrawn="1"/>
        </p:nvSpPr>
        <p:spPr>
          <a:xfrm>
            <a:off x="0" y="5971049"/>
            <a:ext cx="1371600" cy="497955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b="1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9296400" y="6037463"/>
            <a:ext cx="2743200" cy="365125"/>
          </a:xfrm>
        </p:spPr>
        <p:txBody>
          <a:bodyPr/>
          <a:lstStyle>
            <a:lvl1pPr algn="r">
              <a:defRPr sz="1600">
                <a:solidFill>
                  <a:schemeClr val="bg1"/>
                </a:solidFill>
              </a:defRPr>
            </a:lvl1pPr>
          </a:lstStyle>
          <a:p>
            <a:fld id="{786189D1-B813-40AC-BE9D-3725DCE19947}" type="datetime3">
              <a:rPr lang="en-US" smtClean="0"/>
              <a:t>30 January 2017</a:t>
            </a:fld>
            <a:endParaRPr lang="en-US"/>
          </a:p>
        </p:txBody>
      </p:sp>
      <p:grpSp>
        <p:nvGrpSpPr>
          <p:cNvPr id="15" name="Group 5"/>
          <p:cNvGrpSpPr>
            <a:grpSpLocks noChangeAspect="1"/>
          </p:cNvGrpSpPr>
          <p:nvPr userDrawn="1"/>
        </p:nvGrpSpPr>
        <p:grpSpPr bwMode="auto">
          <a:xfrm>
            <a:off x="-1033016" y="4685189"/>
            <a:ext cx="2116136" cy="1081089"/>
            <a:chOff x="4325" y="119"/>
            <a:chExt cx="1333" cy="681"/>
          </a:xfrm>
        </p:grpSpPr>
        <p:sp>
          <p:nvSpPr>
            <p:cNvPr id="16" name="AutoShape 4"/>
            <p:cNvSpPr>
              <a:spLocks noChangeAspect="1" noChangeArrowheads="1" noTextEdit="1"/>
            </p:cNvSpPr>
            <p:nvPr/>
          </p:nvSpPr>
          <p:spPr bwMode="auto">
            <a:xfrm>
              <a:off x="4325" y="119"/>
              <a:ext cx="1315" cy="499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pic>
          <p:nvPicPr>
            <p:cNvPr id="17" name="Picture 6"/>
            <p:cNvPicPr>
              <a:picLocks noChangeAspect="1" noChangeArrowheads="1"/>
            </p:cNvPicPr>
            <p:nvPr/>
          </p:nvPicPr>
          <p:blipFill rotWithShape="1">
            <a:blip r:embed="rId2"/>
            <a:srcRect r="59620"/>
            <a:stretch/>
          </p:blipFill>
          <p:spPr bwMode="auto">
            <a:xfrm>
              <a:off x="5127" y="301"/>
              <a:ext cx="531" cy="499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</p:spTree>
    <p:extLst>
      <p:ext uri="{BB962C8B-B14F-4D97-AF65-F5344CB8AC3E}">
        <p14:creationId xmlns:p14="http://schemas.microsoft.com/office/powerpoint/2010/main" val="177640442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 indent="-360000">
              <a:defRPr/>
            </a:lvl1pPr>
            <a:lvl2pPr indent="-288000">
              <a:buClr>
                <a:schemeClr val="accent1">
                  <a:lumMod val="75000"/>
                </a:schemeClr>
              </a:buClr>
              <a:defRPr/>
            </a:lvl2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Title Placeholder 1"/>
          <p:cNvSpPr>
            <a:spLocks noGrp="1"/>
          </p:cNvSpPr>
          <p:nvPr>
            <p:ph type="title"/>
          </p:nvPr>
        </p:nvSpPr>
        <p:spPr>
          <a:xfrm>
            <a:off x="838200" y="170483"/>
            <a:ext cx="10515600" cy="101703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>
              <a:defRPr>
                <a:solidFill>
                  <a:schemeClr val="accent5">
                    <a:lumMod val="7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6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66078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F790A60-0E36-4AC2-A951-DFDC64B60354}" type="datetime3">
              <a:rPr lang="en-US" smtClean="0"/>
              <a:t>30 January 2017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2003712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 userDrawn="1"/>
        </p:nvSpPr>
        <p:spPr>
          <a:xfrm>
            <a:off x="1524000" y="2851688"/>
            <a:ext cx="10668000" cy="1710787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0" y="2851688"/>
            <a:ext cx="9823450" cy="1710787"/>
          </a:xfrm>
        </p:spPr>
        <p:txBody>
          <a:bodyPr anchor="ctr">
            <a:normAutofit/>
          </a:bodyPr>
          <a:lstStyle>
            <a:lvl1pPr>
              <a:defRPr sz="6000">
                <a:solidFill>
                  <a:schemeClr val="bg1"/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524000" y="4589463"/>
            <a:ext cx="982345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accent5">
                    <a:lumMod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CC798CC-1B1E-4304-8702-C49A09DADF7F}" type="datetime3">
              <a:rPr lang="en-US" smtClean="0"/>
              <a:t>30 January 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0" name="Rectangle 9"/>
          <p:cNvSpPr/>
          <p:nvPr userDrawn="1"/>
        </p:nvSpPr>
        <p:spPr>
          <a:xfrm>
            <a:off x="-1" y="2851688"/>
            <a:ext cx="1371601" cy="1710787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b="1" dirty="0"/>
          </a:p>
        </p:txBody>
      </p:sp>
      <p:pic>
        <p:nvPicPr>
          <p:cNvPr id="14" name="Picture 13"/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310895" y="4917789"/>
            <a:ext cx="749808" cy="8435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91238032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518834"/>
            <a:ext cx="5181600" cy="4821006"/>
          </a:xfrm>
        </p:spPr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518834"/>
            <a:ext cx="5181600" cy="4821006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98720C-87B3-4B4B-A839-9B68FF2A883F}" type="datetime3">
              <a:rPr lang="en-US" smtClean="0"/>
              <a:t>30 January 2017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Title Placeholder 1"/>
          <p:cNvSpPr>
            <a:spLocks noGrp="1"/>
          </p:cNvSpPr>
          <p:nvPr>
            <p:ph type="title"/>
          </p:nvPr>
        </p:nvSpPr>
        <p:spPr>
          <a:xfrm>
            <a:off x="838200" y="170483"/>
            <a:ext cx="10515600" cy="101703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>
              <a:defRPr>
                <a:solidFill>
                  <a:schemeClr val="accent5">
                    <a:lumMod val="7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2815828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549829"/>
            <a:ext cx="5157787" cy="552289"/>
          </a:xfrm>
          <a:solidFill>
            <a:srgbClr val="C00000"/>
          </a:solidFill>
        </p:spPr>
        <p:txBody>
          <a:bodyPr anchor="b"/>
          <a:lstStyle>
            <a:lvl1pPr marL="0" indent="0" algn="ctr">
              <a:buNone/>
              <a:defRPr sz="2400" b="1">
                <a:solidFill>
                  <a:schemeClr val="bg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102119"/>
            <a:ext cx="5157787" cy="4252186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549829"/>
            <a:ext cx="5183188" cy="552290"/>
          </a:xfrm>
          <a:solidFill>
            <a:schemeClr val="accent1">
              <a:lumMod val="75000"/>
            </a:schemeClr>
          </a:solidFill>
        </p:spPr>
        <p:txBody>
          <a:bodyPr vert="horz" lIns="91440" tIns="45720" rIns="91440" bIns="45720" rtlCol="0" anchor="b">
            <a:normAutofit/>
          </a:bodyPr>
          <a:lstStyle>
            <a:lvl1pPr>
              <a:defRPr lang="en-US" sz="2400" b="1" smtClean="0">
                <a:solidFill>
                  <a:schemeClr val="bg1"/>
                </a:solidFill>
              </a:defRPr>
            </a:lvl1pPr>
          </a:lstStyle>
          <a:p>
            <a:pPr marL="0" lvl="0" indent="0" algn="ctr">
              <a:buNone/>
            </a:pPr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102119"/>
            <a:ext cx="5183188" cy="4252186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81D30DC-C1F0-4255-B842-FB0A683194E8}" type="datetime3">
              <a:rPr lang="en-US" smtClean="0"/>
              <a:t>30 January 2017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Title Placeholder 1"/>
          <p:cNvSpPr>
            <a:spLocks noGrp="1"/>
          </p:cNvSpPr>
          <p:nvPr>
            <p:ph type="title"/>
          </p:nvPr>
        </p:nvSpPr>
        <p:spPr>
          <a:xfrm>
            <a:off x="838200" y="170483"/>
            <a:ext cx="10515600" cy="101703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>
              <a:defRPr>
                <a:solidFill>
                  <a:schemeClr val="accent5">
                    <a:lumMod val="7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24757820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DA6352-6BBE-493C-AAD7-E8B8568084C5}" type="datetime3">
              <a:rPr lang="en-US" smtClean="0"/>
              <a:t>30 January 2017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Title Placeholder 1"/>
          <p:cNvSpPr>
            <a:spLocks noGrp="1"/>
          </p:cNvSpPr>
          <p:nvPr>
            <p:ph type="title"/>
          </p:nvPr>
        </p:nvSpPr>
        <p:spPr>
          <a:xfrm>
            <a:off x="838200" y="278969"/>
            <a:ext cx="10515600" cy="101703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60653422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823148-7E27-4763-BFC7-998CB82D85ED}" type="datetime3">
              <a:rPr lang="en-US" smtClean="0"/>
              <a:t>30 January 2017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86156112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C59AC2-DD4C-4157-B734-0A419A37BC03}" type="datetime3">
              <a:rPr lang="en-US" smtClean="0"/>
              <a:t>30 January 2017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610600" y="6466078"/>
            <a:ext cx="2743200" cy="365125"/>
          </a:xfrm>
          <a:prstGeom prst="rect">
            <a:avLst/>
          </a:prstGeom>
        </p:spPr>
        <p:txBody>
          <a:bodyPr/>
          <a:lstStyle/>
          <a:p>
            <a:fld id="{D41C8F09-43E9-4534-9D21-65C71540C84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670164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2C0518-5E62-449A-9DE1-55E84FF9C07A}" type="datetime3">
              <a:rPr lang="en-US" smtClean="0"/>
              <a:t>30 January 2017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610600" y="6466078"/>
            <a:ext cx="2743200" cy="365125"/>
          </a:xfrm>
          <a:prstGeom prst="rect">
            <a:avLst/>
          </a:prstGeom>
        </p:spPr>
        <p:txBody>
          <a:bodyPr/>
          <a:lstStyle/>
          <a:p>
            <a:fld id="{D41C8F09-43E9-4534-9D21-65C71540C84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912184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FE9E00-E31F-486B-8FEB-8D0059CDC47C}" type="datetime3">
              <a:rPr lang="en-US" smtClean="0"/>
              <a:t>30 January 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466078"/>
            <a:ext cx="2743200" cy="365125"/>
          </a:xfrm>
          <a:prstGeom prst="rect">
            <a:avLst/>
          </a:prstGeom>
        </p:spPr>
        <p:txBody>
          <a:bodyPr/>
          <a:lstStyle/>
          <a:p>
            <a:fld id="{D41C8F09-43E9-4534-9D21-65C71540C84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93943707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358EB7F-D539-4658-8DA5-13A32164420C}" type="datetime3">
              <a:rPr lang="en-US" smtClean="0"/>
              <a:t>30 January 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466078"/>
            <a:ext cx="2743200" cy="365125"/>
          </a:xfrm>
          <a:prstGeom prst="rect">
            <a:avLst/>
          </a:prstGeom>
        </p:spPr>
        <p:txBody>
          <a:bodyPr/>
          <a:lstStyle/>
          <a:p>
            <a:fld id="{D41C8F09-43E9-4534-9D21-65C71540C84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4161371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/>
          <p:cNvPicPr>
            <a:picLocks noChangeAspect="1"/>
          </p:cNvPicPr>
          <p:nvPr userDrawn="1"/>
        </p:nvPicPr>
        <p:blipFill>
          <a:blip r:embed="rId13"/>
          <a:stretch>
            <a:fillRect/>
          </a:stretch>
        </p:blipFill>
        <p:spPr>
          <a:xfrm>
            <a:off x="11271504" y="257231"/>
            <a:ext cx="749808" cy="843534"/>
          </a:xfrm>
          <a:prstGeom prst="rect">
            <a:avLst/>
          </a:prstGeom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170483"/>
            <a:ext cx="10515600" cy="101703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476439"/>
            <a:ext cx="10515600" cy="497744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66078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F790A60-0E36-4AC2-A951-DFDC64B60354}" type="datetime3">
              <a:rPr lang="en-US" smtClean="0"/>
              <a:t>30 January 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581400" y="6466078"/>
            <a:ext cx="7772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7" name="Rectangle 6"/>
          <p:cNvSpPr/>
          <p:nvPr userDrawn="1"/>
        </p:nvSpPr>
        <p:spPr>
          <a:xfrm>
            <a:off x="816000" y="1221816"/>
            <a:ext cx="11376000" cy="7200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 userDrawn="1"/>
        </p:nvSpPr>
        <p:spPr>
          <a:xfrm>
            <a:off x="0" y="1221816"/>
            <a:ext cx="576000" cy="216000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pPr algn="ctr"/>
            <a:fld id="{D41C8F09-43E9-4534-9D21-65C71540C84C}" type="slidenum">
              <a:rPr lang="en-US" sz="1100" b="1" smtClean="0"/>
              <a:pPr algn="ctr"/>
              <a:t>‹#›</a:t>
            </a:fld>
            <a:endParaRPr lang="en-US" sz="1200" b="1" dirty="0"/>
          </a:p>
        </p:txBody>
      </p:sp>
    </p:spTree>
    <p:extLst>
      <p:ext uri="{BB962C8B-B14F-4D97-AF65-F5344CB8AC3E}">
        <p14:creationId xmlns:p14="http://schemas.microsoft.com/office/powerpoint/2010/main" val="33870353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iming>
    <p:tnLst>
      <p:par>
        <p:cTn id="1" dur="indefinite" restart="never" nodeType="tmRoot"/>
      </p:par>
    </p:tnLst>
  </p:timing>
  <p:hf sldNum="0"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accent5">
              <a:lumMod val="75000"/>
            </a:schemeClr>
          </a:solidFill>
          <a:latin typeface="+mj-lt"/>
          <a:ea typeface="+mj-ea"/>
          <a:cs typeface="+mj-cs"/>
        </a:defRPr>
      </a:lvl1pPr>
    </p:titleStyle>
    <p:bodyStyle>
      <a:lvl1pPr marL="360000" indent="-360000" algn="l" defTabSz="914400" rtl="0" eaLnBrk="1" latinLnBrk="0" hangingPunct="1">
        <a:lnSpc>
          <a:spcPct val="90000"/>
        </a:lnSpc>
        <a:spcBef>
          <a:spcPts val="1000"/>
        </a:spcBef>
        <a:buClr>
          <a:srgbClr val="C00000"/>
        </a:buClr>
        <a:buSzPct val="70000"/>
        <a:buFont typeface="Wingdings" panose="05000000000000000000" pitchFamily="2" charset="2"/>
        <a:buChar char="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88000" algn="l" defTabSz="914400" rtl="0" eaLnBrk="1" latinLnBrk="0" hangingPunct="1">
        <a:lnSpc>
          <a:spcPct val="90000"/>
        </a:lnSpc>
        <a:spcBef>
          <a:spcPts val="500"/>
        </a:spcBef>
        <a:buClr>
          <a:schemeClr val="accent1">
            <a:lumMod val="75000"/>
          </a:schemeClr>
        </a:buClr>
        <a:buSzPct val="70000"/>
        <a:buFont typeface="Wingdings 2" panose="05020102010507070707" pitchFamily="18" charset="2"/>
        <a:buChar char="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Clr>
          <a:srgbClr val="C00000"/>
        </a:buClr>
        <a:buSzPct val="75000"/>
        <a:buFont typeface="Wingdings" panose="05000000000000000000" pitchFamily="2" charset="2"/>
        <a:buChar char="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Clr>
          <a:schemeClr val="accent6"/>
        </a:buClr>
        <a:buSzPct val="75000"/>
        <a:buFont typeface="Wingdings" panose="05000000000000000000" pitchFamily="2" charset="2"/>
        <a:buChar char="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Clr>
          <a:schemeClr val="accent1"/>
        </a:buClr>
        <a:buSzPct val="75000"/>
        <a:buFont typeface="Wingdings" panose="05000000000000000000" pitchFamily="2" charset="2"/>
        <a:buChar char="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hyperlink" Target="mailto:membership@itu.int" TargetMode="Externa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Review of Exemptions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smtClean="0"/>
              <a:t>Council Working Group on Financial and Human Resources </a:t>
            </a:r>
          </a:p>
          <a:p>
            <a:r>
              <a:rPr lang="en-US" dirty="0" smtClean="0"/>
              <a:t>January 2017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2297516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AU" sz="2400" dirty="0"/>
              <a:t>Each year, ITU receives requests from organizations seeking exemption from membership </a:t>
            </a:r>
            <a:r>
              <a:rPr lang="en-AU" sz="2400" dirty="0" smtClean="0"/>
              <a:t>fees.</a:t>
            </a:r>
            <a:endParaRPr lang="en-US" sz="2400" dirty="0" smtClean="0"/>
          </a:p>
          <a:p>
            <a:r>
              <a:rPr lang="en-AU" sz="2400" dirty="0" smtClean="0"/>
              <a:t>Main criteria : must </a:t>
            </a:r>
            <a:r>
              <a:rPr lang="en-AU" sz="2400" dirty="0"/>
              <a:t>be a regional or international organization dealing with telecommunications/ICTs, non-profit-making, and </a:t>
            </a:r>
            <a:r>
              <a:rPr lang="en-AU" sz="2400" dirty="0" smtClean="0"/>
              <a:t>offer </a:t>
            </a:r>
            <a:r>
              <a:rPr lang="en-AU" sz="2400" dirty="0"/>
              <a:t>reciprocal benefits to ITU. </a:t>
            </a:r>
            <a:endParaRPr lang="en-AU" sz="2400" dirty="0" smtClean="0"/>
          </a:p>
          <a:p>
            <a:r>
              <a:rPr lang="en-US" sz="2400" dirty="0" smtClean="0"/>
              <a:t>Currently</a:t>
            </a:r>
            <a:r>
              <a:rPr lang="en-US" sz="2400" dirty="0"/>
              <a:t>, there are </a:t>
            </a:r>
            <a:r>
              <a:rPr lang="en-US" sz="2400" b="1" dirty="0"/>
              <a:t>117 exempted regional and international </a:t>
            </a:r>
            <a:r>
              <a:rPr lang="en-US" sz="2400" b="1" dirty="0" smtClean="0"/>
              <a:t>organizations</a:t>
            </a:r>
            <a:endParaRPr lang="en-US" sz="2400" dirty="0" smtClean="0"/>
          </a:p>
          <a:p>
            <a:r>
              <a:rPr lang="en-US" sz="2400" dirty="0" smtClean="0"/>
              <a:t>Relatively quick </a:t>
            </a:r>
            <a:r>
              <a:rPr lang="en-US" sz="2400" dirty="0"/>
              <a:t>rise in </a:t>
            </a:r>
            <a:r>
              <a:rPr lang="en-US" sz="2400" dirty="0" smtClean="0"/>
              <a:t>last </a:t>
            </a:r>
            <a:r>
              <a:rPr lang="en-US" sz="2400" dirty="0"/>
              <a:t>few years: </a:t>
            </a:r>
            <a:r>
              <a:rPr lang="en-US" sz="2400" dirty="0" smtClean="0"/>
              <a:t>one-third since </a:t>
            </a:r>
            <a:r>
              <a:rPr lang="en-US" sz="2400" dirty="0"/>
              <a:t>PP-10. </a:t>
            </a:r>
            <a:r>
              <a:rPr lang="en-US" sz="2400" dirty="0" smtClean="0"/>
              <a:t> </a:t>
            </a:r>
          </a:p>
          <a:p>
            <a:r>
              <a:rPr lang="en-US" sz="2400" b="1" dirty="0" smtClean="0"/>
              <a:t>One </a:t>
            </a:r>
            <a:r>
              <a:rPr lang="en-US" sz="2400" b="1" dirty="0"/>
              <a:t>in five Sector Members is now exempt from fees</a:t>
            </a:r>
            <a:r>
              <a:rPr lang="en-US" sz="2400" dirty="0"/>
              <a:t>. </a:t>
            </a:r>
            <a:endParaRPr lang="en-US" sz="2400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838200" y="360983"/>
            <a:ext cx="10515600" cy="1017031"/>
          </a:xfrm>
        </p:spPr>
        <p:txBody>
          <a:bodyPr>
            <a:normAutofit/>
          </a:bodyPr>
          <a:lstStyle/>
          <a:p>
            <a:r>
              <a:rPr lang="en-US" dirty="0" smtClean="0"/>
              <a:t>Overview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85807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In Res. 187 (Busan, 2014), PP instructed Council to </a:t>
            </a:r>
          </a:p>
          <a:p>
            <a:pPr lvl="1"/>
            <a:r>
              <a:rPr lang="en-US" dirty="0" smtClean="0"/>
              <a:t>review </a:t>
            </a:r>
            <a:r>
              <a:rPr lang="en-US" dirty="0"/>
              <a:t>the practice and criteria for exempting entities from membership fees and, if necessary,</a:t>
            </a:r>
          </a:p>
          <a:p>
            <a:pPr lvl="1"/>
            <a:r>
              <a:rPr lang="en-US" dirty="0"/>
              <a:t>make changes to tighten the criteria to help bring greater clarity, consistency and fairness between paying and non-paying members and to reduce the total of exempted entities</a:t>
            </a:r>
            <a:r>
              <a:rPr lang="en-US" dirty="0" smtClean="0"/>
              <a:t>. </a:t>
            </a:r>
            <a:endParaRPr lang="en-US" dirty="0"/>
          </a:p>
          <a:p>
            <a:r>
              <a:rPr lang="en-US" dirty="0"/>
              <a:t>Given PP-14’s stated objective of reducing the total of exempted entities, </a:t>
            </a:r>
            <a:r>
              <a:rPr lang="en-US" b="1" dirty="0"/>
              <a:t>new applications for fee exemption have since been put on hold</a:t>
            </a:r>
            <a:r>
              <a:rPr lang="en-US" dirty="0"/>
              <a:t>, pending a decision by Council regarding possible changes to the criteria.</a:t>
            </a:r>
          </a:p>
          <a:p>
            <a:endParaRPr lang="en-US" sz="3600" dirty="0" smtClean="0"/>
          </a:p>
          <a:p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PP14 Resolution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276328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AU" dirty="0"/>
              <a:t>The CWG-FHR reviewed the criteria for exemptions at its 7-9 October meeting in 2015 and its 24-26 February 2016 meeting </a:t>
            </a:r>
          </a:p>
          <a:p>
            <a:r>
              <a:rPr lang="en-AU" dirty="0"/>
              <a:t>CWG-FHR recommended changes to Council 2016</a:t>
            </a:r>
          </a:p>
          <a:p>
            <a:r>
              <a:rPr lang="en-AU" dirty="0"/>
              <a:t>Council discussed the proposed changes but concluded that more study was required </a:t>
            </a:r>
          </a:p>
          <a:p>
            <a:r>
              <a:rPr lang="en-AU" dirty="0"/>
              <a:t>Council asked that a list of the entities that would be affected by the proposed changes be provided</a:t>
            </a:r>
            <a:endParaRPr lang="en-US" sz="3200" dirty="0"/>
          </a:p>
          <a:p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Post-PP14 process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6694476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AU" dirty="0"/>
              <a:t>Of the 117 currently exempted </a:t>
            </a:r>
            <a:r>
              <a:rPr lang="en-AU" dirty="0" smtClean="0"/>
              <a:t>entities: </a:t>
            </a:r>
          </a:p>
          <a:p>
            <a:pPr lvl="1"/>
            <a:r>
              <a:rPr lang="en-AU" sz="2000" b="1" dirty="0" smtClean="0"/>
              <a:t>30% IGOs</a:t>
            </a:r>
            <a:r>
              <a:rPr lang="en-AU" sz="2000" dirty="0" smtClean="0"/>
              <a:t>, </a:t>
            </a:r>
            <a:r>
              <a:rPr lang="en-AU" sz="2000" b="1" dirty="0" smtClean="0"/>
              <a:t>30% NGOs, </a:t>
            </a:r>
            <a:r>
              <a:rPr lang="en-AU" sz="2000" b="1" dirty="0"/>
              <a:t>36% </a:t>
            </a:r>
            <a:r>
              <a:rPr lang="en-AU" sz="2000" b="1" dirty="0" smtClean="0"/>
              <a:t>IAs </a:t>
            </a:r>
            <a:r>
              <a:rPr lang="en-AU" sz="2000" dirty="0" smtClean="0"/>
              <a:t>and </a:t>
            </a:r>
            <a:r>
              <a:rPr lang="en-AU" sz="2000" b="1" dirty="0"/>
              <a:t>3% </a:t>
            </a:r>
            <a:r>
              <a:rPr lang="en-AU" sz="2000" b="1" dirty="0" smtClean="0"/>
              <a:t>SDOs</a:t>
            </a:r>
          </a:p>
          <a:p>
            <a:pPr lvl="1"/>
            <a:r>
              <a:rPr lang="en-AU" sz="2000" dirty="0" smtClean="0"/>
              <a:t>36</a:t>
            </a:r>
            <a:r>
              <a:rPr lang="en-AU" sz="2000" dirty="0"/>
              <a:t>% </a:t>
            </a:r>
            <a:r>
              <a:rPr lang="en-AU" sz="2000" dirty="0" smtClean="0"/>
              <a:t>are </a:t>
            </a:r>
            <a:r>
              <a:rPr lang="en-AU" sz="2000" dirty="0"/>
              <a:t>members of </a:t>
            </a:r>
            <a:r>
              <a:rPr lang="en-AU" sz="2000" dirty="0" smtClean="0"/>
              <a:t>3 Sectors </a:t>
            </a:r>
            <a:r>
              <a:rPr lang="en-AU" sz="2000" dirty="0"/>
              <a:t>(ITU-R, ITU-T, ITU-D) and 42% are members of only one Sector</a:t>
            </a:r>
            <a:r>
              <a:rPr lang="en-AU" sz="2000" dirty="0" smtClean="0"/>
              <a:t>.</a:t>
            </a:r>
          </a:p>
          <a:p>
            <a:r>
              <a:rPr lang="en-US" dirty="0"/>
              <a:t>69% </a:t>
            </a:r>
            <a:r>
              <a:rPr lang="en-US" dirty="0" smtClean="0"/>
              <a:t>registered </a:t>
            </a:r>
            <a:r>
              <a:rPr lang="en-US" dirty="0"/>
              <a:t>to at least one ITU event </a:t>
            </a:r>
            <a:r>
              <a:rPr lang="en-US" dirty="0" smtClean="0"/>
              <a:t>from </a:t>
            </a:r>
            <a:r>
              <a:rPr lang="en-US" dirty="0"/>
              <a:t>2010-2014 </a:t>
            </a:r>
            <a:endParaRPr lang="en-US" dirty="0" smtClean="0"/>
          </a:p>
          <a:p>
            <a:r>
              <a:rPr lang="en-AU" dirty="0" smtClean="0"/>
              <a:t>Prior to PP14</a:t>
            </a:r>
            <a:r>
              <a:rPr lang="en-AU" dirty="0"/>
              <a:t>, </a:t>
            </a:r>
            <a:r>
              <a:rPr lang="en-AU" dirty="0" smtClean="0"/>
              <a:t>entities invited to </a:t>
            </a:r>
            <a:r>
              <a:rPr lang="en-AU" dirty="0"/>
              <a:t>confirm </a:t>
            </a:r>
            <a:r>
              <a:rPr lang="en-AU" dirty="0" smtClean="0"/>
              <a:t>wish </a:t>
            </a:r>
            <a:r>
              <a:rPr lang="en-AU" dirty="0"/>
              <a:t>to </a:t>
            </a:r>
            <a:r>
              <a:rPr lang="en-AU" dirty="0" smtClean="0"/>
              <a:t>continue + fill in survey</a:t>
            </a:r>
          </a:p>
          <a:p>
            <a:r>
              <a:rPr lang="en-AU" dirty="0" smtClean="0"/>
              <a:t>72</a:t>
            </a:r>
            <a:r>
              <a:rPr lang="en-AU" dirty="0"/>
              <a:t>% </a:t>
            </a:r>
            <a:r>
              <a:rPr lang="en-AU" dirty="0" smtClean="0"/>
              <a:t>filled </a:t>
            </a:r>
            <a:r>
              <a:rPr lang="en-AU" dirty="0"/>
              <a:t>in the </a:t>
            </a:r>
            <a:r>
              <a:rPr lang="en-AU" dirty="0" smtClean="0"/>
              <a:t>survey. More </a:t>
            </a:r>
            <a:r>
              <a:rPr lang="en-AU" dirty="0"/>
              <a:t>than 90% </a:t>
            </a:r>
            <a:r>
              <a:rPr lang="en-AU" dirty="0" smtClean="0"/>
              <a:t>who </a:t>
            </a:r>
            <a:r>
              <a:rPr lang="en-AU" dirty="0"/>
              <a:t>answered the </a:t>
            </a:r>
            <a:r>
              <a:rPr lang="en-AU" dirty="0" smtClean="0"/>
              <a:t>survey:</a:t>
            </a:r>
          </a:p>
          <a:p>
            <a:pPr lvl="1"/>
            <a:r>
              <a:rPr lang="en-AU" sz="2000" dirty="0"/>
              <a:t>R</a:t>
            </a:r>
            <a:r>
              <a:rPr lang="en-AU" sz="2000" dirty="0" smtClean="0"/>
              <a:t>eported </a:t>
            </a:r>
            <a:r>
              <a:rPr lang="en-AU" sz="2000" dirty="0"/>
              <a:t>participation in ITU activities between 2010 and 2014, </a:t>
            </a:r>
            <a:endParaRPr lang="en-AU" sz="2000" dirty="0" smtClean="0"/>
          </a:p>
          <a:p>
            <a:pPr lvl="1"/>
            <a:r>
              <a:rPr lang="en-AU" sz="2000" dirty="0"/>
              <a:t>I</a:t>
            </a:r>
            <a:r>
              <a:rPr lang="en-AU" sz="2000" dirty="0" smtClean="0"/>
              <a:t>nvited </a:t>
            </a:r>
            <a:r>
              <a:rPr lang="en-AU" sz="2000" dirty="0"/>
              <a:t>ITU to participate in their activities and access their documentation, free of </a:t>
            </a:r>
            <a:r>
              <a:rPr lang="en-AU" sz="2000" dirty="0" smtClean="0"/>
              <a:t>charge, </a:t>
            </a:r>
            <a:r>
              <a:rPr lang="en-AU" sz="2000" dirty="0"/>
              <a:t>between 2010 and 2014, </a:t>
            </a:r>
          </a:p>
          <a:p>
            <a:pPr lvl="1"/>
            <a:r>
              <a:rPr lang="en-AU" sz="2000" dirty="0" smtClean="0"/>
              <a:t>Planned </a:t>
            </a:r>
            <a:r>
              <a:rPr lang="en-AU" sz="2000" dirty="0"/>
              <a:t>to participate in the Union and to offer reciprocal benefits in the coming years.</a:t>
            </a:r>
            <a:endParaRPr lang="en-US" sz="2000" dirty="0"/>
          </a:p>
          <a:p>
            <a:endParaRPr lang="en-US" sz="2000" dirty="0" smtClean="0"/>
          </a:p>
          <a:p>
            <a:endParaRPr lang="en-US" sz="2000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Profile &amp; Participation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39231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AU" dirty="0" smtClean="0"/>
              <a:t>Vagueness </a:t>
            </a:r>
            <a:r>
              <a:rPr lang="en-AU" dirty="0"/>
              <a:t>of the existing </a:t>
            </a:r>
            <a:r>
              <a:rPr lang="en-AU" dirty="0" smtClean="0"/>
              <a:t>criteria – too much room for interpretation, many types of organizations would qualify</a:t>
            </a:r>
            <a:endParaRPr lang="en-AU" dirty="0"/>
          </a:p>
          <a:p>
            <a:pPr lvl="1"/>
            <a:endParaRPr lang="en-AU" dirty="0" smtClean="0"/>
          </a:p>
          <a:p>
            <a:r>
              <a:rPr lang="en-AU" dirty="0" smtClean="0"/>
              <a:t>Practice </a:t>
            </a:r>
            <a:r>
              <a:rPr lang="en-AU" dirty="0"/>
              <a:t>of granting renewal of exemption status of the entire list of exempted entities at each PP, without discussion or assessment of individual </a:t>
            </a:r>
            <a:r>
              <a:rPr lang="en-AU" dirty="0" smtClean="0"/>
              <a:t>cases</a:t>
            </a:r>
            <a:endParaRPr lang="en-US" dirty="0"/>
          </a:p>
          <a:p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AU" dirty="0" smtClean="0"/>
              <a:t/>
            </a:r>
            <a:br>
              <a:rPr lang="en-AU" dirty="0" smtClean="0"/>
            </a:br>
            <a:r>
              <a:rPr lang="en-AU" dirty="0" smtClean="0"/>
              <a:t>Why </a:t>
            </a:r>
            <a:r>
              <a:rPr lang="en-AU" dirty="0"/>
              <a:t>the growth in number of exemptions? </a:t>
            </a:r>
            <a:br>
              <a:rPr lang="en-AU" dirty="0"/>
            </a:b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451826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en-GB" b="1" dirty="0" smtClean="0"/>
              <a:t>More </a:t>
            </a:r>
            <a:r>
              <a:rPr lang="en-GB" b="1" dirty="0"/>
              <a:t>clearly define regional/international organization</a:t>
            </a:r>
            <a:r>
              <a:rPr lang="en-GB" dirty="0"/>
              <a:t>. </a:t>
            </a:r>
            <a:endParaRPr lang="en-GB" dirty="0" smtClean="0"/>
          </a:p>
          <a:p>
            <a:pPr lvl="1"/>
            <a:r>
              <a:rPr lang="en-GB" dirty="0" smtClean="0"/>
              <a:t>The </a:t>
            </a:r>
            <a:r>
              <a:rPr lang="en-GB" dirty="0"/>
              <a:t>term </a:t>
            </a:r>
            <a:r>
              <a:rPr lang="en-GB" dirty="0" smtClean="0"/>
              <a:t>R/I </a:t>
            </a:r>
            <a:r>
              <a:rPr lang="en-GB" dirty="0"/>
              <a:t>organization </a:t>
            </a:r>
            <a:r>
              <a:rPr lang="en-GB" dirty="0" smtClean="0"/>
              <a:t>not </a:t>
            </a:r>
            <a:r>
              <a:rPr lang="en-GB" dirty="0"/>
              <a:t>well-defined. </a:t>
            </a:r>
            <a:r>
              <a:rPr lang="en-GB" dirty="0" smtClean="0"/>
              <a:t>Entities with members </a:t>
            </a:r>
            <a:r>
              <a:rPr lang="en-GB" dirty="0"/>
              <a:t>in more than one country have traditionally been considered as </a:t>
            </a:r>
            <a:r>
              <a:rPr lang="en-GB" dirty="0" smtClean="0"/>
              <a:t>R or I. </a:t>
            </a:r>
          </a:p>
          <a:p>
            <a:pPr lvl="1"/>
            <a:r>
              <a:rPr lang="en-GB" b="1" u="sng" dirty="0" smtClean="0"/>
              <a:t>Small immediate impact, but will help contain growth over time</a:t>
            </a:r>
            <a:r>
              <a:rPr lang="en-GB" dirty="0" smtClean="0"/>
              <a:t>.</a:t>
            </a:r>
          </a:p>
          <a:p>
            <a:pPr lvl="1"/>
            <a:endParaRPr lang="en-GB" dirty="0" smtClean="0"/>
          </a:p>
          <a:p>
            <a:r>
              <a:rPr lang="en-US" b="1" dirty="0"/>
              <a:t>More clearly define “not-for-profit” to exclude “industry/business” associations</a:t>
            </a:r>
            <a:r>
              <a:rPr lang="en-US" dirty="0"/>
              <a:t>. </a:t>
            </a:r>
            <a:endParaRPr lang="en-US" dirty="0" smtClean="0"/>
          </a:p>
          <a:p>
            <a:pPr lvl="1"/>
            <a:r>
              <a:rPr lang="en-US" dirty="0" smtClean="0"/>
              <a:t>Some </a:t>
            </a:r>
            <a:r>
              <a:rPr lang="en-US" dirty="0"/>
              <a:t>“industry/business” associations, which are technically not-for-profit, but which represent profit-making entities, are exempted from fees, while other </a:t>
            </a:r>
            <a:r>
              <a:rPr lang="en-US" dirty="0" smtClean="0"/>
              <a:t>associations </a:t>
            </a:r>
            <a:r>
              <a:rPr lang="en-US" dirty="0"/>
              <a:t>of this kind are paying fees. </a:t>
            </a:r>
            <a:endParaRPr lang="en-US" dirty="0" smtClean="0"/>
          </a:p>
          <a:p>
            <a:pPr lvl="1"/>
            <a:r>
              <a:rPr lang="en-US" b="1" u="sng" dirty="0" smtClean="0"/>
              <a:t>Could reduce list by 30 entities</a:t>
            </a:r>
            <a:r>
              <a:rPr lang="en-US" dirty="0" smtClean="0"/>
              <a:t>.</a:t>
            </a: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Possible </a:t>
            </a:r>
            <a:r>
              <a:rPr lang="en-US" dirty="0"/>
              <a:t>M</a:t>
            </a:r>
            <a:r>
              <a:rPr lang="en-US" dirty="0" smtClean="0"/>
              <a:t>easures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691412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GB" b="1" dirty="0"/>
              <a:t>Tighten the definition of reciprocity</a:t>
            </a:r>
            <a:r>
              <a:rPr lang="en-GB" dirty="0"/>
              <a:t>. </a:t>
            </a:r>
            <a:endParaRPr lang="en-GB" dirty="0" smtClean="0"/>
          </a:p>
          <a:p>
            <a:pPr lvl="1"/>
            <a:r>
              <a:rPr lang="en-GB" dirty="0" smtClean="0"/>
              <a:t>H</a:t>
            </a:r>
            <a:r>
              <a:rPr lang="en-AU" dirty="0" smtClean="0"/>
              <a:t>as </a:t>
            </a:r>
            <a:r>
              <a:rPr lang="en-AU" dirty="0"/>
              <a:t>been defined to mean </a:t>
            </a:r>
            <a:r>
              <a:rPr lang="en-AU" dirty="0" smtClean="0"/>
              <a:t>“invite </a:t>
            </a:r>
            <a:r>
              <a:rPr lang="en-AU" dirty="0"/>
              <a:t>ITU to </a:t>
            </a:r>
            <a:r>
              <a:rPr lang="en-AU" dirty="0" smtClean="0"/>
              <a:t>participat</a:t>
            </a:r>
            <a:r>
              <a:rPr lang="en-AU" dirty="0"/>
              <a:t>e</a:t>
            </a:r>
            <a:r>
              <a:rPr lang="en-AU" dirty="0" smtClean="0"/>
              <a:t> in activities </a:t>
            </a:r>
            <a:r>
              <a:rPr lang="en-AU" dirty="0"/>
              <a:t>free of charge, and a</a:t>
            </a:r>
            <a:r>
              <a:rPr lang="en-AU" dirty="0" smtClean="0"/>
              <a:t>ccess </a:t>
            </a:r>
            <a:r>
              <a:rPr lang="en-AU" dirty="0"/>
              <a:t>to </a:t>
            </a:r>
            <a:r>
              <a:rPr lang="en-AU" dirty="0" smtClean="0"/>
              <a:t>documentation</a:t>
            </a:r>
            <a:r>
              <a:rPr lang="en-AU" dirty="0"/>
              <a:t>. </a:t>
            </a:r>
            <a:endParaRPr lang="en-AU" dirty="0" smtClean="0"/>
          </a:p>
          <a:p>
            <a:pPr lvl="1"/>
            <a:r>
              <a:rPr lang="en-AU" dirty="0" smtClean="0"/>
              <a:t>While ITU gives </a:t>
            </a:r>
            <a:r>
              <a:rPr lang="en-AU" dirty="0"/>
              <a:t>exempted entities full member status and access, </a:t>
            </a:r>
            <a:r>
              <a:rPr lang="en-AU" dirty="0" smtClean="0"/>
              <a:t>ITU only receives limited </a:t>
            </a:r>
            <a:r>
              <a:rPr lang="en-AU" dirty="0"/>
              <a:t>access in </a:t>
            </a:r>
            <a:r>
              <a:rPr lang="en-AU" dirty="0" smtClean="0"/>
              <a:t>return</a:t>
            </a:r>
            <a:endParaRPr lang="en-GB" dirty="0"/>
          </a:p>
          <a:p>
            <a:r>
              <a:rPr lang="en-US" b="1" dirty="0"/>
              <a:t>Review the list within the 12 months prior to each PP </a:t>
            </a:r>
            <a:endParaRPr lang="en-US" b="1" dirty="0" smtClean="0"/>
          </a:p>
          <a:p>
            <a:pPr lvl="1"/>
            <a:r>
              <a:rPr lang="en-US" dirty="0"/>
              <a:t>R</a:t>
            </a:r>
            <a:r>
              <a:rPr lang="en-US" dirty="0" smtClean="0"/>
              <a:t>emove </a:t>
            </a:r>
            <a:r>
              <a:rPr lang="en-US" dirty="0"/>
              <a:t>the privilege of exemption from entities that no longer meet the </a:t>
            </a:r>
            <a:r>
              <a:rPr lang="en-US" dirty="0" smtClean="0"/>
              <a:t>criteria </a:t>
            </a:r>
            <a:endParaRPr lang="en-US" dirty="0"/>
          </a:p>
          <a:p>
            <a:endParaRPr lang="en-US" sz="4000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Possible Measures.. continued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0404831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630363"/>
            <a:ext cx="9144000" cy="23876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Thank you</a:t>
            </a:r>
            <a:r>
              <a:rPr lang="en-US" dirty="0"/>
              <a:t/>
            </a:r>
            <a:br>
              <a:rPr lang="en-US" dirty="0"/>
            </a:br>
            <a:r>
              <a:rPr lang="en-US" sz="5300" dirty="0" smtClean="0"/>
              <a:t>Comments/Questions?</a:t>
            </a:r>
            <a:br>
              <a:rPr lang="en-US" sz="5300" dirty="0" smtClean="0"/>
            </a:b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smtClean="0"/>
              <a:t>ITU Membership Team</a:t>
            </a:r>
          </a:p>
          <a:p>
            <a:r>
              <a:rPr lang="en-US" dirty="0" smtClean="0">
                <a:hlinkClick r:id="rId2"/>
              </a:rPr>
              <a:t>membership@itu.int</a:t>
            </a:r>
            <a:r>
              <a:rPr lang="en-US" dirty="0" smtClean="0"/>
              <a:t>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6431656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69305</TotalTime>
  <Words>593</Words>
  <Application>Microsoft Office PowerPoint</Application>
  <PresentationFormat>Widescreen</PresentationFormat>
  <Paragraphs>50</Paragraphs>
  <Slides>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5" baseType="lpstr">
      <vt:lpstr>Arial</vt:lpstr>
      <vt:lpstr>Calibri</vt:lpstr>
      <vt:lpstr>Calibri Light</vt:lpstr>
      <vt:lpstr>Wingdings</vt:lpstr>
      <vt:lpstr>Wingdings 2</vt:lpstr>
      <vt:lpstr>Office Theme</vt:lpstr>
      <vt:lpstr>Review of Exemptions</vt:lpstr>
      <vt:lpstr>Overview</vt:lpstr>
      <vt:lpstr>PP14 Resolution</vt:lpstr>
      <vt:lpstr>Post-PP14 process</vt:lpstr>
      <vt:lpstr>Profile &amp; Participation</vt:lpstr>
      <vt:lpstr> Why the growth in number of exemptions?  </vt:lpstr>
      <vt:lpstr>Possible Measures</vt:lpstr>
      <vt:lpstr>Possible Measures.. continued</vt:lpstr>
      <vt:lpstr> Thank you Comments/Questions? 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Vaggelis Igglesis</dc:creator>
  <cp:lastModifiedBy>Janin</cp:lastModifiedBy>
  <cp:revision>602</cp:revision>
  <cp:lastPrinted>2015-09-01T13:15:42Z</cp:lastPrinted>
  <dcterms:created xsi:type="dcterms:W3CDTF">2013-09-17T20:52:20Z</dcterms:created>
  <dcterms:modified xsi:type="dcterms:W3CDTF">2017-01-30T07:05:54Z</dcterms:modified>
</cp:coreProperties>
</file>