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0"/>
  </p:notesMasterIdLst>
  <p:sldIdLst>
    <p:sldId id="288" r:id="rId2"/>
    <p:sldId id="259" r:id="rId3"/>
    <p:sldId id="289" r:id="rId4"/>
    <p:sldId id="290" r:id="rId5"/>
    <p:sldId id="263" r:id="rId6"/>
    <p:sldId id="267" r:id="rId7"/>
    <p:sldId id="268" r:id="rId8"/>
    <p:sldId id="341" r:id="rId9"/>
    <p:sldId id="340" r:id="rId10"/>
    <p:sldId id="339" r:id="rId11"/>
    <p:sldId id="269" r:id="rId12"/>
    <p:sldId id="270" r:id="rId13"/>
    <p:sldId id="323" r:id="rId14"/>
    <p:sldId id="333" r:id="rId15"/>
    <p:sldId id="325" r:id="rId16"/>
    <p:sldId id="326" r:id="rId17"/>
    <p:sldId id="334" r:id="rId18"/>
    <p:sldId id="330" r:id="rId19"/>
    <p:sldId id="271" r:id="rId20"/>
    <p:sldId id="272" r:id="rId21"/>
    <p:sldId id="276" r:id="rId22"/>
    <p:sldId id="277" r:id="rId23"/>
    <p:sldId id="279" r:id="rId24"/>
    <p:sldId id="286" r:id="rId25"/>
    <p:sldId id="335" r:id="rId26"/>
    <p:sldId id="331" r:id="rId27"/>
    <p:sldId id="332" r:id="rId28"/>
    <p:sldId id="28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366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56A842-A87F-48C7-A369-DA11FFB69041}" type="datetimeFigureOut">
              <a:rPr lang="en-US" smtClean="0"/>
              <a:pPr/>
              <a:t>11/1/2013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48ABB9-9A98-4CEF-B8BE-A88D3B417357}" type="slidenum">
              <a:rPr lang="en-US" smtClean="0"/>
              <a:pPr/>
              <a:t>‹N°›</a:t>
            </a:fld>
            <a:endParaRPr lang="en-US"/>
          </a:p>
        </p:txBody>
      </p:sp>
    </p:spTree>
    <p:extLst>
      <p:ext uri="{BB962C8B-B14F-4D97-AF65-F5344CB8AC3E}">
        <p14:creationId xmlns="" xmlns:p14="http://schemas.microsoft.com/office/powerpoint/2010/main" val="2946029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1193800" y="688975"/>
            <a:ext cx="4565650" cy="3424238"/>
          </a:xfr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TextEdit="1"/>
          </p:cNvSpPr>
          <p:nvPr>
            <p:ph type="sldImg"/>
          </p:nvPr>
        </p:nvSpPr>
        <p:spPr>
          <a:ln/>
        </p:spPr>
      </p:sp>
      <p:sp>
        <p:nvSpPr>
          <p:cNvPr id="36867"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a:ln/>
        </p:spPr>
      </p:sp>
      <p:sp>
        <p:nvSpPr>
          <p:cNvPr id="38915"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74320" lvl="1" indent="-274320" algn="just">
              <a:spcBef>
                <a:spcPts val="0"/>
              </a:spcBef>
              <a:buFont typeface="Arial" pitchFamily="34" charset="0"/>
              <a:buChar char="•"/>
            </a:pPr>
            <a:r>
              <a:rPr lang="en-US" sz="1600" dirty="0" smtClean="0"/>
              <a:t>However,  Resolution 957 (WRC-12) was developed to study the possibility of reviewing the definitions of the fixed service, fixed station, mobile station, and the impact of these modifications on the existing services and regulatory procedures (coordination, notification, recording) of the Radio Regulations.  </a:t>
            </a:r>
          </a:p>
          <a:p>
            <a:pPr marL="274320" lvl="1" indent="-274320" algn="just">
              <a:spcBef>
                <a:spcPts val="0"/>
              </a:spcBef>
              <a:buFont typeface="Arial" pitchFamily="34" charset="0"/>
              <a:buChar char="•"/>
            </a:pPr>
            <a:r>
              <a:rPr lang="en-US" sz="1600" dirty="0" smtClean="0"/>
              <a:t>The BR will report the results of these studies under Agenda Item 9.1 of WRC-15</a:t>
            </a:r>
            <a:endParaRPr lang="en-GB" sz="160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600" dirty="0" smtClean="0"/>
          </a:p>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TextEdit="1"/>
          </p:cNvSpPr>
          <p:nvPr>
            <p:ph type="sldImg"/>
          </p:nvPr>
        </p:nvSpPr>
        <p:spPr>
          <a:ln/>
        </p:spPr>
      </p:sp>
      <p:sp>
        <p:nvSpPr>
          <p:cNvPr id="39939"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dirty="0" smtClean="0"/>
              <a:t>Make into 3 slides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D1562229-E0BB-4D48-BDCB-7DD2E61A5EFA}" type="slidenum">
              <a:rPr lang="en-US" b="0"/>
              <a:pPr/>
              <a:t>20</a:t>
            </a:fld>
            <a:endParaRPr lang="en-US" b="0"/>
          </a:p>
        </p:txBody>
      </p:sp>
      <p:sp>
        <p:nvSpPr>
          <p:cNvPr id="41987" name="Rectangle 2"/>
          <p:cNvSpPr>
            <a:spLocks noGrp="1" noRot="1" noChangeAspect="1" noChangeArrowheads="1" noTextEdit="1"/>
          </p:cNvSpPr>
          <p:nvPr>
            <p:ph type="sldImg"/>
          </p:nvPr>
        </p:nvSpPr>
        <p:spPr>
          <a:xfrm>
            <a:off x="1144588" y="685800"/>
            <a:ext cx="4573587" cy="3430588"/>
          </a:xfrm>
          <a:ln/>
        </p:spPr>
      </p:sp>
      <p:sp>
        <p:nvSpPr>
          <p:cNvPr id="4198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r>
              <a:rPr lang="en-GB" smtClean="0"/>
              <a:t>Teh / Devin to update tables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xfrm>
            <a:off x="1193800" y="688975"/>
            <a:ext cx="4565650" cy="3424238"/>
          </a:xfr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93800" y="688975"/>
            <a:ext cx="4565650" cy="3424238"/>
          </a:xfr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1193800" y="688975"/>
            <a:ext cx="4565650" cy="3424238"/>
          </a:xfr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TextEdit="1"/>
          </p:cNvSpPr>
          <p:nvPr>
            <p:ph type="sldImg"/>
          </p:nvPr>
        </p:nvSpPr>
        <p:spPr>
          <a:ln/>
        </p:spPr>
      </p:sp>
      <p:sp>
        <p:nvSpPr>
          <p:cNvPr id="36867"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xfrm>
            <a:off x="1146175" y="685800"/>
            <a:ext cx="4570413" cy="3429000"/>
          </a:xfrm>
          <a:ln/>
        </p:spPr>
      </p:sp>
      <p:sp>
        <p:nvSpPr>
          <p:cNvPr id="101379" name="Rectangle 3"/>
          <p:cNvSpPr>
            <a:spLocks noGrp="1" noChangeArrowheads="1"/>
          </p:cNvSpPr>
          <p:nvPr>
            <p:ph type="body" idx="1"/>
          </p:nvPr>
        </p:nvSpPr>
        <p:spPr>
          <a:xfrm>
            <a:off x="685472" y="4342921"/>
            <a:ext cx="5487057" cy="411490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xfrm>
            <a:off x="1146175" y="685800"/>
            <a:ext cx="4570413" cy="3429000"/>
          </a:xfrm>
          <a:ln/>
        </p:spPr>
      </p:sp>
      <p:sp>
        <p:nvSpPr>
          <p:cNvPr id="101379" name="Rectangle 3"/>
          <p:cNvSpPr>
            <a:spLocks noGrp="1" noChangeArrowheads="1"/>
          </p:cNvSpPr>
          <p:nvPr>
            <p:ph type="body" idx="1"/>
          </p:nvPr>
        </p:nvSpPr>
        <p:spPr>
          <a:xfrm>
            <a:off x="685472" y="4342921"/>
            <a:ext cx="5487057" cy="411490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xfrm>
            <a:off x="1146175" y="685800"/>
            <a:ext cx="4570413" cy="3429000"/>
          </a:xfrm>
          <a:ln/>
        </p:spPr>
      </p:sp>
      <p:sp>
        <p:nvSpPr>
          <p:cNvPr id="101379" name="Rectangle 3"/>
          <p:cNvSpPr>
            <a:spLocks noGrp="1" noChangeArrowheads="1"/>
          </p:cNvSpPr>
          <p:nvPr>
            <p:ph type="body" idx="1"/>
          </p:nvPr>
        </p:nvSpPr>
        <p:spPr>
          <a:xfrm>
            <a:off x="685472" y="4342921"/>
            <a:ext cx="5487057" cy="411490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xfrm>
            <a:off x="1146175" y="685800"/>
            <a:ext cx="4570413" cy="3429000"/>
          </a:xfrm>
          <a:ln/>
        </p:spPr>
      </p:sp>
      <p:sp>
        <p:nvSpPr>
          <p:cNvPr id="101379" name="Rectangle 3"/>
          <p:cNvSpPr>
            <a:spLocks noGrp="1" noChangeArrowheads="1"/>
          </p:cNvSpPr>
          <p:nvPr>
            <p:ph type="body" idx="1"/>
          </p:nvPr>
        </p:nvSpPr>
        <p:spPr>
          <a:xfrm>
            <a:off x="685472" y="4342921"/>
            <a:ext cx="5487057" cy="411490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xfrm>
            <a:off x="1193800" y="688975"/>
            <a:ext cx="4565650" cy="3424238"/>
          </a:xfr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a:ln/>
        </p:spPr>
      </p:sp>
      <p:sp>
        <p:nvSpPr>
          <p:cNvPr id="38915" name="Rectangle 3"/>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FC4EEF-8D6C-4945-922B-C267E15BFCA6}" type="datetimeFigureOut">
              <a:rPr lang="en-US" smtClean="0">
                <a:solidFill>
                  <a:prstClr val="black">
                    <a:tint val="75000"/>
                  </a:prstClr>
                </a:solidFill>
              </a:rPr>
              <a:pPr/>
              <a:t>11/1/2013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AE0A999-FB70-4383-8BD1-2C42E04F166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 xmlns:p14="http://schemas.microsoft.com/office/powerpoint/2010/main" val="2842834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FC4EEF-8D6C-4945-922B-C267E15BFCA6}" type="datetimeFigureOut">
              <a:rPr lang="en-US" smtClean="0">
                <a:solidFill>
                  <a:prstClr val="black">
                    <a:tint val="75000"/>
                  </a:prstClr>
                </a:solidFill>
              </a:rPr>
              <a:pPr/>
              <a:t>11/1/2013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AE0A999-FB70-4383-8BD1-2C42E04F166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 xmlns:p14="http://schemas.microsoft.com/office/powerpoint/2010/main" val="2945479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FC4EEF-8D6C-4945-922B-C267E15BFCA6}" type="datetimeFigureOut">
              <a:rPr lang="en-US" smtClean="0">
                <a:solidFill>
                  <a:prstClr val="black">
                    <a:tint val="75000"/>
                  </a:prstClr>
                </a:solidFill>
              </a:rPr>
              <a:pPr/>
              <a:t>11/1/2013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AE0A999-FB70-4383-8BD1-2C42E04F166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 xmlns:p14="http://schemas.microsoft.com/office/powerpoint/2010/main" val="34195566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C2C31060-5FE7-4980-946F-D45DEC279160}" type="slidenum">
              <a:rPr lang="en-US"/>
              <a:pPr/>
              <a:t>‹N°›</a:t>
            </a:fld>
            <a:endParaRPr lang="en-US"/>
          </a:p>
        </p:txBody>
      </p:sp>
    </p:spTree>
    <p:extLst>
      <p:ext uri="{BB962C8B-B14F-4D97-AF65-F5344CB8AC3E}">
        <p14:creationId xmlns="" xmlns:p14="http://schemas.microsoft.com/office/powerpoint/2010/main" val="425851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7950" y="53975"/>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79388" y="1196975"/>
            <a:ext cx="7772400" cy="4114800"/>
          </a:xfrm>
        </p:spPr>
        <p:txBody>
          <a:bodyPr rtlCol="0">
            <a:normAutofit/>
          </a:bodyPr>
          <a:lstStyle/>
          <a:p>
            <a:pPr lvl="0"/>
            <a:endParaRPr lang="en-US" noProof="0" dirty="0" smtClean="0"/>
          </a:p>
        </p:txBody>
      </p:sp>
    </p:spTree>
    <p:extLst>
      <p:ext uri="{BB962C8B-B14F-4D97-AF65-F5344CB8AC3E}">
        <p14:creationId xmlns="" xmlns:p14="http://schemas.microsoft.com/office/powerpoint/2010/main" val="4011696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FC4EEF-8D6C-4945-922B-C267E15BFCA6}" type="datetimeFigureOut">
              <a:rPr lang="en-US" smtClean="0">
                <a:solidFill>
                  <a:prstClr val="black">
                    <a:tint val="75000"/>
                  </a:prstClr>
                </a:solidFill>
              </a:rPr>
              <a:pPr/>
              <a:t>11/1/2013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AE0A999-FB70-4383-8BD1-2C42E04F166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 xmlns:p14="http://schemas.microsoft.com/office/powerpoint/2010/main" val="3491051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FC4EEF-8D6C-4945-922B-C267E15BFCA6}" type="datetimeFigureOut">
              <a:rPr lang="en-US" smtClean="0">
                <a:solidFill>
                  <a:prstClr val="black">
                    <a:tint val="75000"/>
                  </a:prstClr>
                </a:solidFill>
              </a:rPr>
              <a:pPr/>
              <a:t>11/1/2013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AE0A999-FB70-4383-8BD1-2C42E04F166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 xmlns:p14="http://schemas.microsoft.com/office/powerpoint/2010/main" val="3478647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FC4EEF-8D6C-4945-922B-C267E15BFCA6}" type="datetimeFigureOut">
              <a:rPr lang="en-US" smtClean="0">
                <a:solidFill>
                  <a:prstClr val="black">
                    <a:tint val="75000"/>
                  </a:prstClr>
                </a:solidFill>
              </a:rPr>
              <a:pPr/>
              <a:t>11/1/2013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AE0A999-FB70-4383-8BD1-2C42E04F166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 xmlns:p14="http://schemas.microsoft.com/office/powerpoint/2010/main" val="3683042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FC4EEF-8D6C-4945-922B-C267E15BFCA6}" type="datetimeFigureOut">
              <a:rPr lang="en-US" smtClean="0">
                <a:solidFill>
                  <a:prstClr val="black">
                    <a:tint val="75000"/>
                  </a:prstClr>
                </a:solidFill>
              </a:rPr>
              <a:pPr/>
              <a:t>11/1/2013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AE0A999-FB70-4383-8BD1-2C42E04F166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 xmlns:p14="http://schemas.microsoft.com/office/powerpoint/2010/main" val="1150972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FC4EEF-8D6C-4945-922B-C267E15BFCA6}" type="datetimeFigureOut">
              <a:rPr lang="en-US" smtClean="0">
                <a:solidFill>
                  <a:prstClr val="black">
                    <a:tint val="75000"/>
                  </a:prstClr>
                </a:solidFill>
              </a:rPr>
              <a:pPr/>
              <a:t>11/1/2013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AE0A999-FB70-4383-8BD1-2C42E04F166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 xmlns:p14="http://schemas.microsoft.com/office/powerpoint/2010/main" val="3673066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FC4EEF-8D6C-4945-922B-C267E15BFCA6}" type="datetimeFigureOut">
              <a:rPr lang="en-US" smtClean="0">
                <a:solidFill>
                  <a:prstClr val="black">
                    <a:tint val="75000"/>
                  </a:prstClr>
                </a:solidFill>
              </a:rPr>
              <a:pPr/>
              <a:t>11/1/2013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AE0A999-FB70-4383-8BD1-2C42E04F166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 xmlns:p14="http://schemas.microsoft.com/office/powerpoint/2010/main" val="2106139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FC4EEF-8D6C-4945-922B-C267E15BFCA6}" type="datetimeFigureOut">
              <a:rPr lang="en-US" smtClean="0">
                <a:solidFill>
                  <a:prstClr val="black">
                    <a:tint val="75000"/>
                  </a:prstClr>
                </a:solidFill>
              </a:rPr>
              <a:pPr/>
              <a:t>11/1/2013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AE0A999-FB70-4383-8BD1-2C42E04F166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 xmlns:p14="http://schemas.microsoft.com/office/powerpoint/2010/main" val="470745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FC4EEF-8D6C-4945-922B-C267E15BFCA6}" type="datetimeFigureOut">
              <a:rPr lang="en-US" smtClean="0">
                <a:solidFill>
                  <a:prstClr val="black">
                    <a:tint val="75000"/>
                  </a:prstClr>
                </a:solidFill>
              </a:rPr>
              <a:pPr/>
              <a:t>11/1/2013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AE0A999-FB70-4383-8BD1-2C42E04F166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 xmlns:p14="http://schemas.microsoft.com/office/powerpoint/2010/main" val="2416714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FC4EEF-8D6C-4945-922B-C267E15BFCA6}" type="datetimeFigureOut">
              <a:rPr lang="en-US" smtClean="0">
                <a:solidFill>
                  <a:prstClr val="black">
                    <a:tint val="75000"/>
                  </a:prstClr>
                </a:solidFill>
              </a:rPr>
              <a:pPr/>
              <a:t>11/1/2013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E0A999-FB70-4383-8BD1-2C42E04F166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 xmlns:p14="http://schemas.microsoft.com/office/powerpoint/2010/main" val="4083713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2209800"/>
          </a:xfrm>
        </p:spPr>
        <p:txBody>
          <a:bodyPr>
            <a:normAutofit/>
          </a:bodyPr>
          <a:lstStyle/>
          <a:p>
            <a:pPr lvl="0"/>
            <a:r>
              <a:rPr lang="en-US" sz="4000" b="1" dirty="0" smtClean="0"/>
              <a:t>Broadband Wireless Access (BWA) and Satellite Services:</a:t>
            </a:r>
            <a:endParaRPr lang="en-US" altLang="zh-TW" sz="4000" b="1" dirty="0">
              <a:solidFill>
                <a:srgbClr val="003FBC"/>
              </a:solidFill>
              <a:latin typeface="Arial" pitchFamily="34" charset="0"/>
              <a:cs typeface="Arial" pitchFamily="34" charset="0"/>
            </a:endParaRPr>
          </a:p>
        </p:txBody>
      </p:sp>
      <p:sp>
        <p:nvSpPr>
          <p:cNvPr id="3" name="Subtitle 2"/>
          <p:cNvSpPr>
            <a:spLocks noGrp="1"/>
          </p:cNvSpPr>
          <p:nvPr>
            <p:ph type="subTitle" idx="1"/>
          </p:nvPr>
        </p:nvSpPr>
        <p:spPr>
          <a:xfrm>
            <a:off x="685800" y="2133600"/>
            <a:ext cx="7620000" cy="3505200"/>
          </a:xfrm>
        </p:spPr>
        <p:txBody>
          <a:bodyPr>
            <a:normAutofit/>
          </a:bodyPr>
          <a:lstStyle/>
          <a:p>
            <a:pPr lvl="0">
              <a:spcBef>
                <a:spcPct val="0"/>
              </a:spcBef>
            </a:pPr>
            <a:endParaRPr lang="en-US" sz="2800" dirty="0" smtClean="0">
              <a:solidFill>
                <a:schemeClr val="tx1">
                  <a:lumMod val="95000"/>
                  <a:lumOff val="5000"/>
                </a:schemeClr>
              </a:solidFill>
            </a:endParaRPr>
          </a:p>
          <a:p>
            <a:pPr lvl="0">
              <a:spcBef>
                <a:spcPct val="0"/>
              </a:spcBef>
            </a:pPr>
            <a:endParaRPr lang="en-US" sz="2800" dirty="0" smtClean="0">
              <a:solidFill>
                <a:schemeClr val="tx1">
                  <a:lumMod val="95000"/>
                  <a:lumOff val="5000"/>
                </a:schemeClr>
              </a:solidFill>
              <a:latin typeface="Arial" pitchFamily="34" charset="0"/>
              <a:cs typeface="Arial" pitchFamily="34" charset="0"/>
            </a:endParaRPr>
          </a:p>
          <a:p>
            <a:pPr lvl="0">
              <a:spcBef>
                <a:spcPct val="0"/>
              </a:spcBef>
            </a:pPr>
            <a:r>
              <a:rPr lang="en-US" sz="2800" dirty="0" smtClean="0">
                <a:solidFill>
                  <a:schemeClr val="tx1"/>
                </a:solidFill>
                <a:latin typeface="Arial" pitchFamily="34" charset="0"/>
                <a:cs typeface="Arial" pitchFamily="34" charset="0"/>
              </a:rPr>
              <a:t>“The Future of C Band in Asia Pacific”</a:t>
            </a:r>
          </a:p>
          <a:p>
            <a:pPr lvl="0">
              <a:spcBef>
                <a:spcPct val="0"/>
              </a:spcBef>
            </a:pPr>
            <a:r>
              <a:rPr lang="en-US" sz="2800" dirty="0" smtClean="0">
                <a:solidFill>
                  <a:schemeClr val="tx1"/>
                </a:solidFill>
                <a:latin typeface="Arial" pitchFamily="34" charset="0"/>
                <a:cs typeface="Arial" pitchFamily="34" charset="0"/>
              </a:rPr>
              <a:t> </a:t>
            </a:r>
          </a:p>
          <a:p>
            <a:pPr lvl="0">
              <a:spcBef>
                <a:spcPct val="0"/>
              </a:spcBef>
            </a:pPr>
            <a:r>
              <a:rPr lang="en-US" sz="2800" dirty="0" smtClean="0">
                <a:solidFill>
                  <a:schemeClr val="tx1"/>
                </a:solidFill>
                <a:latin typeface="Arial" pitchFamily="34" charset="0"/>
                <a:cs typeface="Arial" pitchFamily="34" charset="0"/>
              </a:rPr>
              <a:t>1</a:t>
            </a:r>
            <a:r>
              <a:rPr lang="en-US" sz="2800" baseline="30000" dirty="0" smtClean="0">
                <a:solidFill>
                  <a:schemeClr val="tx1"/>
                </a:solidFill>
                <a:latin typeface="Arial" pitchFamily="34" charset="0"/>
                <a:cs typeface="Arial" pitchFamily="34" charset="0"/>
              </a:rPr>
              <a:t>st</a:t>
            </a:r>
            <a:r>
              <a:rPr lang="en-US" sz="2800" dirty="0" smtClean="0">
                <a:solidFill>
                  <a:schemeClr val="tx1"/>
                </a:solidFill>
                <a:latin typeface="Arial" pitchFamily="34" charset="0"/>
                <a:cs typeface="Arial" pitchFamily="34" charset="0"/>
              </a:rPr>
              <a:t> Nov 2013 - </a:t>
            </a:r>
            <a:r>
              <a:rPr lang="en-US" sz="2800" dirty="0" err="1" smtClean="0">
                <a:solidFill>
                  <a:schemeClr val="tx1"/>
                </a:solidFill>
                <a:latin typeface="Arial" pitchFamily="34" charset="0"/>
                <a:cs typeface="Arial" pitchFamily="34" charset="0"/>
              </a:rPr>
              <a:t>Nadi</a:t>
            </a:r>
            <a:r>
              <a:rPr lang="en-US" sz="2800" dirty="0" smtClean="0">
                <a:solidFill>
                  <a:schemeClr val="tx1"/>
                </a:solidFill>
                <a:latin typeface="Arial" pitchFamily="34" charset="0"/>
                <a:cs typeface="Arial" pitchFamily="34" charset="0"/>
              </a:rPr>
              <a:t> Fiji</a:t>
            </a:r>
            <a:endParaRPr lang="en-US" sz="2800" dirty="0">
              <a:solidFill>
                <a:schemeClr val="tx1"/>
              </a:solidFill>
              <a:latin typeface="Arial" pitchFamily="34" charset="0"/>
              <a:cs typeface="Arial" pitchFamily="34" charset="0"/>
            </a:endParaRPr>
          </a:p>
          <a:p>
            <a:pPr lvl="0">
              <a:spcBef>
                <a:spcPct val="0"/>
              </a:spcBef>
            </a:pPr>
            <a:endParaRPr lang="en-US" sz="2800" dirty="0" smtClean="0">
              <a:solidFill>
                <a:schemeClr val="tx1">
                  <a:lumMod val="95000"/>
                  <a:lumOff val="5000"/>
                </a:schemeClr>
              </a:solidFill>
              <a:latin typeface="Arial" pitchFamily="34" charset="0"/>
              <a:cs typeface="Arial" pitchFamily="34" charset="0"/>
            </a:endParaRPr>
          </a:p>
          <a:p>
            <a:pPr lvl="0">
              <a:spcBef>
                <a:spcPct val="0"/>
              </a:spcBef>
            </a:pPr>
            <a:endParaRPr lang="en-US" sz="2595" dirty="0" smtClean="0">
              <a:solidFill>
                <a:schemeClr val="tx1">
                  <a:lumMod val="95000"/>
                  <a:lumOff val="5000"/>
                </a:schemeClr>
              </a:solidFill>
              <a:latin typeface="Arial" pitchFamily="34" charset="0"/>
              <a:cs typeface="Arial" pitchFamily="34" charset="0"/>
            </a:endParaRPr>
          </a:p>
          <a:p>
            <a:pPr lvl="0">
              <a:spcBef>
                <a:spcPct val="0"/>
              </a:spcBef>
            </a:pPr>
            <a:endParaRPr lang="en-US" dirty="0">
              <a:solidFill>
                <a:schemeClr val="tx1">
                  <a:lumMod val="95000"/>
                  <a:lumOff val="5000"/>
                </a:schemeClr>
              </a:solidFill>
              <a:latin typeface="Arial" pitchFamily="34" charset="0"/>
              <a:cs typeface="Arial" pitchFamily="34" charset="0"/>
            </a:endParaRPr>
          </a:p>
        </p:txBody>
      </p:sp>
    </p:spTree>
    <p:extLst>
      <p:ext uri="{BB962C8B-B14F-4D97-AF65-F5344CB8AC3E}">
        <p14:creationId xmlns="" xmlns:p14="http://schemas.microsoft.com/office/powerpoint/2010/main" val="9253481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33350" y="76200"/>
            <a:ext cx="7334250" cy="11430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a:bodyPr>
          <a:lstStyle/>
          <a:p>
            <a:pPr algn="l"/>
            <a:r>
              <a:rPr lang="en-GB" sz="2800" b="1" dirty="0" smtClean="0"/>
              <a:t>C Band Satellite use in the Pacific</a:t>
            </a:r>
            <a:endParaRPr lang="en-GB" sz="2800" b="1" u="sng" dirty="0" smtClean="0"/>
          </a:p>
        </p:txBody>
      </p:sp>
      <p:sp>
        <p:nvSpPr>
          <p:cNvPr id="4" name="Content Placeholder 2"/>
          <p:cNvSpPr txBox="1">
            <a:spLocks/>
          </p:cNvSpPr>
          <p:nvPr/>
        </p:nvSpPr>
        <p:spPr>
          <a:xfrm>
            <a:off x="228600" y="1371600"/>
            <a:ext cx="8382000" cy="4495800"/>
          </a:xfrm>
          <a:prstGeom prst="rect">
            <a:avLst/>
          </a:prstGeom>
        </p:spPr>
        <p:txBody>
          <a:bodyPr vert="horz" lIns="91440" tIns="45720" rIns="91440" bIns="45720" rtlCol="0" anchor="t">
            <a:normAutofit fontScale="85000" lnSpcReduction="20000"/>
          </a:bodyPr>
          <a:lstStyle/>
          <a:p>
            <a:pPr lvl="0" algn="just">
              <a:spcAft>
                <a:spcPts val="600"/>
              </a:spcAft>
              <a:defRPr/>
            </a:pPr>
            <a:r>
              <a:rPr lang="en-GB" sz="3000" b="1" dirty="0" smtClean="0"/>
              <a:t>New long term trends requiring C Band </a:t>
            </a:r>
            <a:endParaRPr lang="en-GB" sz="3000" b="1" dirty="0" smtClean="0"/>
          </a:p>
          <a:p>
            <a:pPr lvl="0" algn="just">
              <a:spcAft>
                <a:spcPts val="600"/>
              </a:spcAft>
              <a:defRPr/>
            </a:pPr>
            <a:endParaRPr lang="en-GB" sz="3000" b="1" dirty="0" smtClean="0"/>
          </a:p>
          <a:p>
            <a:pPr marL="342900" indent="-342900">
              <a:spcBef>
                <a:spcPct val="20000"/>
              </a:spcBef>
              <a:buFont typeface="Arial" pitchFamily="34" charset="0"/>
              <a:buChar char="•"/>
              <a:defRPr/>
            </a:pPr>
            <a:r>
              <a:rPr lang="en-US" sz="3000" dirty="0" smtClean="0"/>
              <a:t>Satellite redundancy for submarine cable :</a:t>
            </a:r>
            <a:br>
              <a:rPr lang="en-US" sz="3000" dirty="0" smtClean="0"/>
            </a:br>
            <a:r>
              <a:rPr lang="fr-FR" sz="3200" dirty="0" err="1" smtClean="0"/>
              <a:t>when</a:t>
            </a:r>
            <a:r>
              <a:rPr lang="fr-FR" sz="3200" dirty="0" smtClean="0"/>
              <a:t> a new </a:t>
            </a:r>
            <a:r>
              <a:rPr lang="fr-FR" sz="3200" dirty="0" err="1" smtClean="0"/>
              <a:t>submarine</a:t>
            </a:r>
            <a:r>
              <a:rPr lang="fr-FR" sz="3200" dirty="0" smtClean="0"/>
              <a:t> </a:t>
            </a:r>
            <a:r>
              <a:rPr lang="fr-FR" sz="3200" dirty="0" err="1" smtClean="0"/>
              <a:t>cable</a:t>
            </a:r>
            <a:r>
              <a:rPr lang="fr-FR" sz="3200" dirty="0" smtClean="0"/>
              <a:t> links a country  for </a:t>
            </a:r>
            <a:r>
              <a:rPr lang="fr-FR" sz="3200" dirty="0" err="1" smtClean="0"/>
              <a:t>its</a:t>
            </a:r>
            <a:r>
              <a:rPr lang="fr-FR" sz="3200" dirty="0" smtClean="0"/>
              <a:t> international communications </a:t>
            </a:r>
            <a:r>
              <a:rPr lang="fr-FR" sz="3200" dirty="0" err="1" smtClean="0"/>
              <a:t>it</a:t>
            </a:r>
            <a:r>
              <a:rPr lang="fr-FR" sz="3200" dirty="0" smtClean="0"/>
              <a:t> </a:t>
            </a:r>
            <a:r>
              <a:rPr lang="fr-FR" sz="3200" dirty="0" err="1" smtClean="0"/>
              <a:t>generates</a:t>
            </a:r>
            <a:r>
              <a:rPr lang="fr-FR" sz="3200" dirty="0" smtClean="0"/>
              <a:t> </a:t>
            </a:r>
            <a:r>
              <a:rPr lang="fr-FR" sz="3200" dirty="0" smtClean="0"/>
              <a:t>an </a:t>
            </a:r>
            <a:r>
              <a:rPr lang="fr-FR" sz="3200" dirty="0" err="1" smtClean="0"/>
              <a:t>average</a:t>
            </a:r>
            <a:r>
              <a:rPr lang="fr-FR" sz="3200" dirty="0" smtClean="0"/>
              <a:t> </a:t>
            </a:r>
            <a:br>
              <a:rPr lang="fr-FR" sz="3200" dirty="0" smtClean="0"/>
            </a:br>
            <a:r>
              <a:rPr lang="fr-FR" sz="3200" b="1" dirty="0" smtClean="0"/>
              <a:t>20 </a:t>
            </a:r>
            <a:r>
              <a:rPr lang="fr-FR" sz="3200" b="1" dirty="0" smtClean="0"/>
              <a:t>% per </a:t>
            </a:r>
            <a:r>
              <a:rPr lang="fr-FR" sz="3200" b="1" dirty="0" err="1" smtClean="0"/>
              <a:t>annum</a:t>
            </a:r>
            <a:r>
              <a:rPr lang="fr-FR" sz="3200" b="1" dirty="0" smtClean="0"/>
              <a:t> Satellite </a:t>
            </a:r>
            <a:r>
              <a:rPr lang="fr-FR" sz="3200" b="1" dirty="0" err="1" smtClean="0"/>
              <a:t>capacity</a:t>
            </a:r>
            <a:r>
              <a:rPr lang="fr-FR" sz="3200" b="1" dirty="0" smtClean="0"/>
              <a:t> </a:t>
            </a:r>
            <a:r>
              <a:rPr lang="fr-FR" sz="3200" b="1" dirty="0" err="1" smtClean="0"/>
              <a:t>growth</a:t>
            </a:r>
            <a:r>
              <a:rPr lang="fr-FR" sz="3200" b="1" dirty="0" smtClean="0"/>
              <a:t> rate</a:t>
            </a:r>
            <a:r>
              <a:rPr lang="fr-FR" sz="3200" dirty="0" smtClean="0"/>
              <a:t> for rural </a:t>
            </a:r>
            <a:r>
              <a:rPr lang="fr-FR" sz="3200" dirty="0" err="1" smtClean="0"/>
              <a:t>broadband</a:t>
            </a:r>
            <a:r>
              <a:rPr lang="fr-FR" sz="3200" dirty="0" smtClean="0"/>
              <a:t> communications </a:t>
            </a:r>
            <a:r>
              <a:rPr lang="fr-FR" sz="3200" dirty="0" smtClean="0"/>
              <a:t>(2010-2013</a:t>
            </a:r>
            <a:r>
              <a:rPr lang="fr-FR" sz="3200" dirty="0" smtClean="0"/>
              <a:t>)</a:t>
            </a:r>
          </a:p>
          <a:p>
            <a:pPr marL="342900" indent="-342900">
              <a:spcBef>
                <a:spcPct val="20000"/>
              </a:spcBef>
              <a:buFont typeface="Arial" pitchFamily="34" charset="0"/>
              <a:buChar char="•"/>
              <a:defRPr/>
            </a:pPr>
            <a:endParaRPr lang="fr-FR" sz="3200" dirty="0" smtClean="0"/>
          </a:p>
          <a:p>
            <a:pPr marL="342900" indent="-342900">
              <a:spcBef>
                <a:spcPct val="20000"/>
              </a:spcBef>
              <a:buFont typeface="Arial" pitchFamily="34" charset="0"/>
              <a:buChar char="•"/>
              <a:defRPr/>
            </a:pPr>
            <a:r>
              <a:rPr lang="fr-FR" sz="3200" dirty="0" err="1" smtClean="0"/>
              <a:t>Many</a:t>
            </a:r>
            <a:r>
              <a:rPr lang="fr-FR" sz="3200" dirty="0" smtClean="0"/>
              <a:t> Pacific </a:t>
            </a:r>
            <a:r>
              <a:rPr lang="fr-FR" sz="3200" dirty="0" err="1" smtClean="0"/>
              <a:t>Islands</a:t>
            </a:r>
            <a:r>
              <a:rPr lang="fr-FR" sz="3200" dirty="0" smtClean="0"/>
              <a:t> countries </a:t>
            </a:r>
            <a:r>
              <a:rPr lang="fr-FR" sz="3200" dirty="0" err="1" smtClean="0"/>
              <a:t>see</a:t>
            </a:r>
            <a:r>
              <a:rPr lang="fr-FR" sz="3200" dirty="0" smtClean="0"/>
              <a:t> </a:t>
            </a:r>
            <a:r>
              <a:rPr lang="fr-FR" sz="3200" b="1" dirty="0" smtClean="0"/>
              <a:t>C band as the </a:t>
            </a:r>
            <a:r>
              <a:rPr lang="fr-FR" sz="3200" b="1" dirty="0" err="1" smtClean="0"/>
              <a:t>only</a:t>
            </a:r>
            <a:r>
              <a:rPr lang="fr-FR" sz="3200" b="1" dirty="0" smtClean="0"/>
              <a:t> </a:t>
            </a:r>
            <a:r>
              <a:rPr lang="fr-FR" sz="3200" b="1" dirty="0" err="1" smtClean="0"/>
              <a:t>way</a:t>
            </a:r>
            <a:r>
              <a:rPr lang="fr-FR" sz="3200" dirty="0" smtClean="0"/>
              <a:t> to </a:t>
            </a:r>
            <a:r>
              <a:rPr lang="fr-FR" sz="3200" dirty="0" err="1" smtClean="0"/>
              <a:t>develop</a:t>
            </a:r>
            <a:r>
              <a:rPr lang="fr-FR" sz="3200" dirty="0" smtClean="0"/>
              <a:t> National and international </a:t>
            </a:r>
            <a:r>
              <a:rPr lang="fr-FR" sz="3200" dirty="0" err="1" smtClean="0"/>
              <a:t>braodband</a:t>
            </a:r>
            <a:r>
              <a:rPr lang="fr-FR" sz="3200" dirty="0" smtClean="0"/>
              <a:t> </a:t>
            </a:r>
            <a:r>
              <a:rPr lang="fr-FR" sz="3200" dirty="0" err="1" smtClean="0"/>
              <a:t>connectivity</a:t>
            </a:r>
            <a:r>
              <a:rPr lang="fr-FR" sz="3200" dirty="0" smtClean="0"/>
              <a:t>.</a:t>
            </a:r>
            <a:endParaRPr lang="fr-FR" sz="3200" dirty="0" smtClean="0"/>
          </a:p>
          <a:p>
            <a:pPr marL="342900" lvl="0" indent="-342900">
              <a:spcBef>
                <a:spcPct val="20000"/>
              </a:spcBef>
              <a:buFont typeface="Arial" pitchFamily="34" charset="0"/>
              <a:buChar char="•"/>
              <a:defRPr/>
            </a:pPr>
            <a:endParaRPr lang="en-US" sz="3000" dirty="0" smtClean="0"/>
          </a:p>
          <a:p>
            <a:pPr marL="342900" marR="0" lvl="0" indent="-342900" algn="just"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987538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ChangeArrowheads="1"/>
          </p:cNvSpPr>
          <p:nvPr/>
        </p:nvSpPr>
        <p:spPr bwMode="auto">
          <a:xfrm>
            <a:off x="152400" y="3149600"/>
            <a:ext cx="8623300" cy="749300"/>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wrap="none" anchor="ctr"/>
          <a:lstStyle/>
          <a:p>
            <a:endParaRPr lang="en-US"/>
          </a:p>
        </p:txBody>
      </p:sp>
      <p:sp>
        <p:nvSpPr>
          <p:cNvPr id="102403" name="Rectangle 3"/>
          <p:cNvSpPr>
            <a:spLocks noChangeArrowheads="1"/>
          </p:cNvSpPr>
          <p:nvPr/>
        </p:nvSpPr>
        <p:spPr bwMode="auto">
          <a:xfrm>
            <a:off x="152400" y="304800"/>
            <a:ext cx="7543800" cy="685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b"/>
          <a:lstStyle/>
          <a:p>
            <a:r>
              <a:rPr lang="en-US" sz="3400" b="1" dirty="0"/>
              <a:t>Overview of Presentation</a:t>
            </a:r>
          </a:p>
        </p:txBody>
      </p:sp>
      <p:sp>
        <p:nvSpPr>
          <p:cNvPr id="102404" name="Rectangle 4"/>
          <p:cNvSpPr>
            <a:spLocks noGrp="1" noChangeArrowheads="1"/>
          </p:cNvSpPr>
          <p:nvPr>
            <p:ph type="body" sz="half" idx="1"/>
          </p:nvPr>
        </p:nvSpPr>
        <p:spPr bwMode="gray">
          <a:xfrm>
            <a:off x="152400" y="1066800"/>
            <a:ext cx="5829300" cy="5334000"/>
          </a:xfrm>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Introductions</a:t>
            </a:r>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Role of satellite services</a:t>
            </a:r>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a:t>The 3.5 GHz frequency band and the ITU</a:t>
            </a:r>
          </a:p>
          <a:p>
            <a:pPr>
              <a:lnSpc>
                <a:spcPct val="115000"/>
              </a:lnSpc>
              <a:spcBef>
                <a:spcPct val="30000"/>
              </a:spcBef>
              <a:buClr>
                <a:schemeClr val="tx1"/>
              </a:buClr>
              <a:buFontTx/>
              <a:buChar char="•"/>
            </a:pPr>
            <a:endParaRPr lang="en-US" sz="2000" b="1" i="1" dirty="0" smtClean="0"/>
          </a:p>
          <a:p>
            <a:pPr>
              <a:lnSpc>
                <a:spcPct val="115000"/>
              </a:lnSpc>
              <a:spcBef>
                <a:spcPct val="30000"/>
              </a:spcBef>
              <a:buClr>
                <a:schemeClr val="tx1"/>
              </a:buClr>
              <a:buFontTx/>
              <a:buChar char="•"/>
            </a:pPr>
            <a:r>
              <a:rPr lang="en-US" sz="2000" b="1" i="1" dirty="0" smtClean="0"/>
              <a:t>What </a:t>
            </a:r>
            <a:r>
              <a:rPr lang="en-US" sz="2000" b="1" i="1" dirty="0"/>
              <a:t>way forward for mobile services?</a:t>
            </a:r>
          </a:p>
          <a:p>
            <a:pPr>
              <a:lnSpc>
                <a:spcPct val="115000"/>
              </a:lnSpc>
              <a:spcBef>
                <a:spcPct val="30000"/>
              </a:spcBef>
              <a:buClr>
                <a:schemeClr val="tx1"/>
              </a:buClr>
              <a:buFontTx/>
              <a:buChar char="•"/>
            </a:pPr>
            <a:endParaRPr lang="en-US" sz="2000" b="1" i="1" dirty="0"/>
          </a:p>
          <a:p>
            <a:pPr>
              <a:lnSpc>
                <a:spcPct val="115000"/>
              </a:lnSpc>
              <a:spcBef>
                <a:spcPct val="30000"/>
              </a:spcBef>
              <a:buClr>
                <a:schemeClr val="tx1"/>
              </a:buClr>
              <a:buFontTx/>
              <a:buChar char="•"/>
            </a:pPr>
            <a:r>
              <a:rPr lang="en-US" sz="2000" b="1" i="1" dirty="0"/>
              <a:t>How should </a:t>
            </a:r>
            <a:r>
              <a:rPr lang="en-US" sz="2000" b="1" i="1" dirty="0" smtClean="0"/>
              <a:t>Pacific Islands respond </a:t>
            </a:r>
            <a:r>
              <a:rPr lang="en-US" sz="2000" b="1" i="1" dirty="0"/>
              <a:t>?</a:t>
            </a:r>
          </a:p>
          <a:p>
            <a:pPr marL="0" indent="0">
              <a:lnSpc>
                <a:spcPct val="115000"/>
              </a:lnSpc>
              <a:spcBef>
                <a:spcPct val="30000"/>
              </a:spcBef>
              <a:buClr>
                <a:schemeClr val="tx1"/>
              </a:buClr>
              <a:buNone/>
            </a:pPr>
            <a:endParaRPr lang="en-US" sz="2000" dirty="0" smtClean="0">
              <a:effectLst/>
            </a:endParaRPr>
          </a:p>
        </p:txBody>
      </p:sp>
    </p:spTree>
    <p:extLst>
      <p:ext uri="{BB962C8B-B14F-4D97-AF65-F5344CB8AC3E}">
        <p14:creationId xmlns="" xmlns:p14="http://schemas.microsoft.com/office/powerpoint/2010/main" val="352069341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228600"/>
            <a:ext cx="8229600" cy="1143000"/>
          </a:xfrm>
        </p:spPr>
        <p:txBody>
          <a:bodyPr>
            <a:noAutofit/>
          </a:bodyPr>
          <a:lstStyle/>
          <a:p>
            <a:pPr algn="l"/>
            <a:r>
              <a:rPr lang="en-US" sz="3400" b="1" dirty="0" smtClean="0"/>
              <a:t>Key Issue: Spectrum Scarcity</a:t>
            </a:r>
          </a:p>
        </p:txBody>
      </p:sp>
      <p:sp>
        <p:nvSpPr>
          <p:cNvPr id="6147" name="Content Placeholder 2"/>
          <p:cNvSpPr>
            <a:spLocks noGrp="1"/>
          </p:cNvSpPr>
          <p:nvPr>
            <p:ph idx="1"/>
          </p:nvPr>
        </p:nvSpPr>
        <p:spPr>
          <a:xfrm>
            <a:off x="457200" y="1295400"/>
            <a:ext cx="8229600" cy="4724400"/>
          </a:xfrm>
        </p:spPr>
        <p:txBody>
          <a:bodyPr>
            <a:normAutofit fontScale="92500" lnSpcReduction="10000"/>
          </a:bodyPr>
          <a:lstStyle/>
          <a:p>
            <a:pPr algn="just">
              <a:spcBef>
                <a:spcPts val="0"/>
              </a:spcBef>
              <a:spcAft>
                <a:spcPts val="600"/>
              </a:spcAft>
            </a:pPr>
            <a:r>
              <a:rPr lang="en-US" sz="2800" dirty="0"/>
              <a:t>At WRC-07 </a:t>
            </a:r>
            <a:r>
              <a:rPr lang="en-US" sz="2800" dirty="0" smtClean="0"/>
              <a:t>terrestrial </a:t>
            </a:r>
            <a:r>
              <a:rPr lang="en-US" sz="2800" dirty="0"/>
              <a:t>interests sought global allocations for terrestrial IMT applications in the FSS C-band used by satellite operators</a:t>
            </a:r>
            <a:endParaRPr lang="en-GB" sz="2571" dirty="0" smtClean="0"/>
          </a:p>
          <a:p>
            <a:pPr algn="just">
              <a:spcBef>
                <a:spcPts val="0"/>
              </a:spcBef>
              <a:spcAft>
                <a:spcPts val="600"/>
              </a:spcAft>
            </a:pPr>
            <a:r>
              <a:rPr lang="en-GB" sz="2571" dirty="0" smtClean="0"/>
              <a:t>WRC-07 did not adopt global allocations but adopted opt-in </a:t>
            </a:r>
            <a:r>
              <a:rPr lang="en-US" sz="2571" dirty="0" smtClean="0"/>
              <a:t>IMT footnotes in the band 3.4 – 3.6 GHz (called 3.5 GHz band)</a:t>
            </a:r>
          </a:p>
          <a:p>
            <a:pPr algn="just">
              <a:spcBef>
                <a:spcPts val="0"/>
              </a:spcBef>
              <a:spcAft>
                <a:spcPts val="600"/>
              </a:spcAft>
            </a:pPr>
            <a:r>
              <a:rPr lang="en-US" sz="2571" dirty="0" smtClean="0"/>
              <a:t>Using these footnotes some countries are deploying BWA in the 3.5 GHz band </a:t>
            </a:r>
          </a:p>
          <a:p>
            <a:pPr algn="just">
              <a:spcBef>
                <a:spcPts val="0"/>
              </a:spcBef>
              <a:spcAft>
                <a:spcPts val="600"/>
              </a:spcAft>
            </a:pPr>
            <a:r>
              <a:rPr lang="en-GB" sz="2571" dirty="0" smtClean="0"/>
              <a:t>These applications include:</a:t>
            </a:r>
          </a:p>
          <a:p>
            <a:pPr marL="0" indent="0" algn="just">
              <a:spcBef>
                <a:spcPts val="0"/>
              </a:spcBef>
              <a:spcAft>
                <a:spcPts val="600"/>
              </a:spcAft>
              <a:buNone/>
            </a:pPr>
            <a:r>
              <a:rPr lang="en-GB" sz="2571" dirty="0"/>
              <a:t>	</a:t>
            </a:r>
            <a:r>
              <a:rPr lang="en-GB" sz="2571" dirty="0" smtClean="0"/>
              <a:t>BWA – e.g. </a:t>
            </a:r>
            <a:r>
              <a:rPr lang="en-GB" sz="2571" dirty="0" err="1" smtClean="0"/>
              <a:t>WiMAX</a:t>
            </a:r>
            <a:r>
              <a:rPr lang="en-GB" sz="2571" dirty="0" smtClean="0"/>
              <a:t> (mobile) </a:t>
            </a:r>
          </a:p>
          <a:p>
            <a:pPr marL="0" indent="0" algn="just">
              <a:spcBef>
                <a:spcPts val="0"/>
              </a:spcBef>
              <a:spcAft>
                <a:spcPts val="600"/>
              </a:spcAft>
              <a:buNone/>
            </a:pPr>
            <a:r>
              <a:rPr lang="en-GB" sz="2571" dirty="0" smtClean="0"/>
              <a:t>	FWA – e.g. </a:t>
            </a:r>
            <a:r>
              <a:rPr lang="en-GB" sz="2571" dirty="0" err="1" smtClean="0"/>
              <a:t>WiMAX</a:t>
            </a:r>
            <a:r>
              <a:rPr lang="en-GB" sz="2571" dirty="0" smtClean="0"/>
              <a:t> (fixed) </a:t>
            </a:r>
          </a:p>
          <a:p>
            <a:pPr marL="0" indent="0" algn="just">
              <a:spcBef>
                <a:spcPts val="0"/>
              </a:spcBef>
              <a:spcAft>
                <a:spcPts val="600"/>
              </a:spcAft>
              <a:buNone/>
            </a:pPr>
            <a:r>
              <a:rPr lang="en-GB" sz="2571" dirty="0"/>
              <a:t>	</a:t>
            </a:r>
            <a:r>
              <a:rPr lang="en-GB" sz="2571" dirty="0" smtClean="0"/>
              <a:t>IMT – e.g. LTE</a:t>
            </a:r>
          </a:p>
          <a:p>
            <a:pPr algn="just">
              <a:spcBef>
                <a:spcPts val="0"/>
              </a:spcBef>
              <a:spcAft>
                <a:spcPts val="600"/>
              </a:spcAft>
              <a:buNone/>
            </a:pPr>
            <a:endParaRPr lang="en-GB" sz="2571" dirty="0" smtClean="0"/>
          </a:p>
          <a:p>
            <a:pPr algn="just">
              <a:spcBef>
                <a:spcPts val="0"/>
              </a:spcBef>
              <a:spcAft>
                <a:spcPts val="600"/>
              </a:spcAft>
              <a:buNone/>
            </a:pPr>
            <a:endParaRPr lang="en-GB" sz="2571" dirty="0" smtClean="0"/>
          </a:p>
          <a:p>
            <a:pPr algn="just">
              <a:spcBef>
                <a:spcPts val="0"/>
              </a:spcBef>
              <a:spcAft>
                <a:spcPts val="600"/>
              </a:spcAft>
            </a:pPr>
            <a:endParaRPr lang="en-US" sz="2857" b="1" i="1" dirty="0" smtClean="0"/>
          </a:p>
          <a:p>
            <a:pPr algn="just">
              <a:spcBef>
                <a:spcPts val="0"/>
              </a:spcBef>
              <a:spcAft>
                <a:spcPts val="600"/>
              </a:spcAft>
            </a:pPr>
            <a:endParaRPr lang="en-US" sz="2400" dirty="0" smtClean="0"/>
          </a:p>
          <a:p>
            <a:pPr algn="just">
              <a:spcBef>
                <a:spcPts val="0"/>
              </a:spcBef>
              <a:spcAft>
                <a:spcPts val="600"/>
              </a:spcAft>
              <a:buFont typeface="Wingdings" pitchFamily="2" charset="2"/>
              <a:buNone/>
            </a:pPr>
            <a:endParaRPr lang="en-GB" sz="2400" dirty="0" smtClean="0"/>
          </a:p>
          <a:p>
            <a:pPr algn="just" eaLnBrk="1" hangingPunct="1">
              <a:spcBef>
                <a:spcPts val="0"/>
              </a:spcBef>
              <a:spcAft>
                <a:spcPts val="600"/>
              </a:spcAft>
            </a:pPr>
            <a:endParaRPr lang="en-US" dirty="0" smtClean="0"/>
          </a:p>
          <a:p>
            <a:pPr algn="just" eaLnBrk="1" hangingPunct="1">
              <a:spcBef>
                <a:spcPts val="0"/>
              </a:spcBef>
              <a:spcAft>
                <a:spcPts val="600"/>
              </a:spcAft>
            </a:pPr>
            <a:endParaRPr lang="en-US" dirty="0" smtClean="0"/>
          </a:p>
          <a:p>
            <a:pPr algn="just" eaLnBrk="1" hangingPunct="1">
              <a:spcBef>
                <a:spcPts val="0"/>
              </a:spcBef>
              <a:spcAft>
                <a:spcPts val="600"/>
              </a:spcAft>
            </a:pPr>
            <a:endParaRPr lang="en-US" dirty="0" smtClean="0"/>
          </a:p>
        </p:txBody>
      </p:sp>
    </p:spTree>
    <p:extLst>
      <p:ext uri="{BB962C8B-B14F-4D97-AF65-F5344CB8AC3E}">
        <p14:creationId xmlns="" xmlns:p14="http://schemas.microsoft.com/office/powerpoint/2010/main" val="1741904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03200" y="190500"/>
            <a:ext cx="6350000" cy="914400"/>
          </a:xfrm>
        </p:spPr>
        <p:txBody>
          <a:bodyPr>
            <a:noAutofit/>
          </a:bodyPr>
          <a:lstStyle/>
          <a:p>
            <a:pPr algn="l" eaLnBrk="1" hangingPunct="1"/>
            <a:r>
              <a:rPr lang="en-US" sz="3200" b="1" dirty="0" smtClean="0"/>
              <a:t>BWA Interference into C-band FSS</a:t>
            </a:r>
            <a:br>
              <a:rPr lang="en-US" sz="3200" b="1" dirty="0" smtClean="0"/>
            </a:br>
            <a:r>
              <a:rPr lang="en-US" sz="3200" b="1" dirty="0" smtClean="0"/>
              <a:t>Regulatory Issues</a:t>
            </a:r>
          </a:p>
        </p:txBody>
      </p:sp>
      <p:sp>
        <p:nvSpPr>
          <p:cNvPr id="6147" name="Content Placeholder 2"/>
          <p:cNvSpPr>
            <a:spLocks noGrp="1"/>
          </p:cNvSpPr>
          <p:nvPr>
            <p:ph idx="1"/>
          </p:nvPr>
        </p:nvSpPr>
        <p:spPr>
          <a:xfrm>
            <a:off x="228600" y="1371600"/>
            <a:ext cx="8382000" cy="4495800"/>
          </a:xfrm>
        </p:spPr>
        <p:txBody>
          <a:bodyPr anchor="t">
            <a:normAutofit fontScale="92500" lnSpcReduction="10000"/>
          </a:bodyPr>
          <a:lstStyle/>
          <a:p>
            <a:pPr marL="0" indent="0" algn="just">
              <a:spcBef>
                <a:spcPts val="0"/>
              </a:spcBef>
              <a:spcAft>
                <a:spcPts val="600"/>
              </a:spcAft>
              <a:buNone/>
            </a:pPr>
            <a:r>
              <a:rPr lang="en-GB" sz="3000" b="1" dirty="0" smtClean="0"/>
              <a:t>Present Situation</a:t>
            </a:r>
          </a:p>
          <a:p>
            <a:pPr>
              <a:defRPr/>
            </a:pPr>
            <a:r>
              <a:rPr lang="en-US" sz="3000" dirty="0" smtClean="0"/>
              <a:t>At WRC-07 10 </a:t>
            </a:r>
            <a:r>
              <a:rPr lang="en-US" sz="3000" dirty="0"/>
              <a:t>countries in </a:t>
            </a:r>
            <a:r>
              <a:rPr lang="en-US" sz="3000" dirty="0" smtClean="0"/>
              <a:t>ITU Region 3 (Asia), </a:t>
            </a:r>
            <a:r>
              <a:rPr lang="en-US" sz="3000" dirty="0"/>
              <a:t>81 countries in </a:t>
            </a:r>
            <a:r>
              <a:rPr lang="en-US" sz="3000" dirty="0" smtClean="0"/>
              <a:t>ITU Region 1 (Europe and Africa) and </a:t>
            </a:r>
            <a:r>
              <a:rPr lang="en-US" sz="3000" dirty="0"/>
              <a:t>14 countries </a:t>
            </a:r>
            <a:r>
              <a:rPr lang="en-US" sz="3000" dirty="0" smtClean="0"/>
              <a:t>in ITU </a:t>
            </a:r>
            <a:r>
              <a:rPr lang="en-US" sz="3000" dirty="0"/>
              <a:t>Region </a:t>
            </a:r>
            <a:r>
              <a:rPr lang="en-US" sz="3000" dirty="0" smtClean="0"/>
              <a:t>2 (Americas) signed the IMT opt-in footnotes in the band 3.4-3.6 GHz.</a:t>
            </a:r>
          </a:p>
          <a:p>
            <a:pPr marL="0" indent="0">
              <a:buNone/>
              <a:defRPr/>
            </a:pPr>
            <a:endParaRPr lang="en-US" sz="3000" dirty="0"/>
          </a:p>
          <a:p>
            <a:pPr>
              <a:defRPr/>
            </a:pPr>
            <a:r>
              <a:rPr lang="en-US" sz="3000" dirty="0" smtClean="0"/>
              <a:t>In </a:t>
            </a:r>
            <a:r>
              <a:rPr lang="en-US" sz="3000" dirty="0"/>
              <a:t>Region3, the 10 countries </a:t>
            </a:r>
            <a:r>
              <a:rPr lang="en-US" sz="3000" dirty="0" smtClean="0"/>
              <a:t>(communities) are </a:t>
            </a:r>
            <a:r>
              <a:rPr lang="en-US" sz="3000" dirty="0"/>
              <a:t>Bangladesh, China, India, Iran, Japan, Korea, New Zealand, Pakistan, Singapore and French Overseas Communities in Region </a:t>
            </a:r>
            <a:r>
              <a:rPr lang="en-US" sz="3000" dirty="0" smtClean="0"/>
              <a:t>3.</a:t>
            </a:r>
            <a:endParaRPr lang="en-US" sz="3000" dirty="0">
              <a:solidFill>
                <a:schemeClr val="tx2"/>
              </a:solidFill>
            </a:endParaRPr>
          </a:p>
          <a:p>
            <a:pPr marL="0" indent="0" algn="just">
              <a:spcBef>
                <a:spcPts val="0"/>
              </a:spcBef>
              <a:spcAft>
                <a:spcPts val="600"/>
              </a:spcAft>
              <a:buNone/>
            </a:pPr>
            <a:endParaRPr lang="en-US" sz="3600" dirty="0" smtClean="0"/>
          </a:p>
          <a:p>
            <a:pPr algn="just" eaLnBrk="1" hangingPunct="1">
              <a:spcBef>
                <a:spcPts val="0"/>
              </a:spcBef>
              <a:spcAft>
                <a:spcPts val="600"/>
              </a:spcAft>
            </a:pPr>
            <a:endParaRPr lang="en-US" sz="1800" dirty="0" smtClean="0"/>
          </a:p>
          <a:p>
            <a:pPr algn="just" eaLnBrk="1" hangingPunct="1">
              <a:spcBef>
                <a:spcPts val="0"/>
              </a:spcBef>
              <a:spcAft>
                <a:spcPts val="600"/>
              </a:spcAft>
            </a:pPr>
            <a:endParaRPr lang="en-US" sz="1800" dirty="0" smtClean="0"/>
          </a:p>
        </p:txBody>
      </p:sp>
      <p:sp>
        <p:nvSpPr>
          <p:cNvPr id="8" name="Slide Number Placeholder 1"/>
          <p:cNvSpPr txBox="1">
            <a:spLocks noGrp="1"/>
          </p:cNvSpPr>
          <p:nvPr/>
        </p:nvSpPr>
        <p:spPr>
          <a:xfrm>
            <a:off x="3962400" y="6381750"/>
            <a:ext cx="1295400" cy="476250"/>
          </a:xfrm>
          <a:prstGeom prst="rect">
            <a:avLst/>
          </a:prstGeom>
          <a:noFill/>
        </p:spPr>
        <p:txBody>
          <a:bodyPr anchor="ctr"/>
          <a:lstStyle/>
          <a:p>
            <a:pPr algn="ctr" fontAlgn="auto">
              <a:spcBef>
                <a:spcPts val="0"/>
              </a:spcBef>
              <a:spcAft>
                <a:spcPts val="0"/>
              </a:spcAft>
              <a:defRPr/>
            </a:pPr>
            <a:r>
              <a:rPr lang="en-GB" sz="1200" dirty="0">
                <a:solidFill>
                  <a:schemeClr val="tx1">
                    <a:tint val="75000"/>
                  </a:schemeClr>
                </a:solidFill>
                <a:latin typeface="+mn-lt"/>
              </a:rPr>
              <a:t>5</a:t>
            </a:r>
          </a:p>
        </p:txBody>
      </p:sp>
    </p:spTree>
    <p:extLst>
      <p:ext uri="{BB962C8B-B14F-4D97-AF65-F5344CB8AC3E}">
        <p14:creationId xmlns="" xmlns:p14="http://schemas.microsoft.com/office/powerpoint/2010/main" val="3236076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b="1" dirty="0"/>
              <a:t>BWA Interference into C-band FSS</a:t>
            </a:r>
            <a:br>
              <a:rPr lang="en-US" sz="3200" b="1" dirty="0"/>
            </a:br>
            <a:r>
              <a:rPr lang="en-US" sz="3200" b="1" dirty="0"/>
              <a:t>Regulatory Issues</a:t>
            </a:r>
            <a:endParaRPr lang="en-CA" dirty="0"/>
          </a:p>
        </p:txBody>
      </p:sp>
      <p:sp>
        <p:nvSpPr>
          <p:cNvPr id="3" name="Content Placeholder 2"/>
          <p:cNvSpPr>
            <a:spLocks noGrp="1"/>
          </p:cNvSpPr>
          <p:nvPr>
            <p:ph idx="1"/>
          </p:nvPr>
        </p:nvSpPr>
        <p:spPr/>
        <p:txBody>
          <a:bodyPr/>
          <a:lstStyle/>
          <a:p>
            <a:pPr marL="0" lvl="0" indent="0" algn="just">
              <a:spcBef>
                <a:spcPts val="0"/>
              </a:spcBef>
              <a:spcAft>
                <a:spcPts val="600"/>
              </a:spcAft>
              <a:buNone/>
            </a:pPr>
            <a:r>
              <a:rPr lang="en-GB" sz="2800" b="1" dirty="0">
                <a:solidFill>
                  <a:prstClr val="black"/>
                </a:solidFill>
              </a:rPr>
              <a:t>Present Situation</a:t>
            </a:r>
          </a:p>
          <a:p>
            <a:pPr lvl="0" eaLnBrk="0" fontAlgn="base" hangingPunct="0">
              <a:spcAft>
                <a:spcPct val="0"/>
              </a:spcAft>
              <a:buSzPct val="60000"/>
            </a:pPr>
            <a:r>
              <a:rPr kumimoji="1" lang="en-US" sz="2400" kern="0" dirty="0" smtClean="0">
                <a:solidFill>
                  <a:prstClr val="black"/>
                </a:solidFill>
                <a:ea typeface="新細明體"/>
              </a:rPr>
              <a:t>BWA/FWA and IMT applications </a:t>
            </a:r>
            <a:r>
              <a:rPr kumimoji="1" lang="en-US" sz="2400" kern="0" dirty="0">
                <a:solidFill>
                  <a:prstClr val="black"/>
                </a:solidFill>
                <a:ea typeface="新細明體"/>
              </a:rPr>
              <a:t>(e.g. </a:t>
            </a:r>
            <a:r>
              <a:rPr kumimoji="1" lang="en-US" sz="2400" kern="0" dirty="0" err="1" smtClean="0">
                <a:solidFill>
                  <a:prstClr val="black"/>
                </a:solidFill>
                <a:ea typeface="新細明體"/>
              </a:rPr>
              <a:t>WiMAX</a:t>
            </a:r>
            <a:r>
              <a:rPr kumimoji="1" lang="en-US" sz="2400" kern="0" dirty="0" smtClean="0">
                <a:solidFill>
                  <a:prstClr val="black"/>
                </a:solidFill>
                <a:ea typeface="新細明體"/>
              </a:rPr>
              <a:t> and LTE) </a:t>
            </a:r>
            <a:r>
              <a:rPr kumimoji="1" lang="en-US" sz="2400" kern="0" dirty="0">
                <a:solidFill>
                  <a:prstClr val="black"/>
                </a:solidFill>
                <a:ea typeface="新細明體"/>
              </a:rPr>
              <a:t>are being deployed in the 3.4 – 3.6 GHz band under the opt-in IMT footnote allocation.  These applications are presently the main cause of interference into C-band FSS applications. </a:t>
            </a:r>
          </a:p>
          <a:p>
            <a:pPr lvl="0" eaLnBrk="0" fontAlgn="base" hangingPunct="0">
              <a:spcAft>
                <a:spcPct val="0"/>
              </a:spcAft>
              <a:buSzPct val="60000"/>
            </a:pPr>
            <a:r>
              <a:rPr kumimoji="1" lang="en-US" sz="2400" kern="0" dirty="0">
                <a:solidFill>
                  <a:prstClr val="black"/>
                </a:solidFill>
                <a:ea typeface="新細明體"/>
              </a:rPr>
              <a:t>ITU studies have shown that terrestrial and satellite applications using the same frequency (and even using adjacent </a:t>
            </a:r>
            <a:r>
              <a:rPr kumimoji="1" lang="en-US" sz="2400" kern="0" dirty="0">
                <a:solidFill>
                  <a:srgbClr val="000000"/>
                </a:solidFill>
                <a:ea typeface="新細明體"/>
              </a:rPr>
              <a:t>frequencies) in the same geographic area are not compatible </a:t>
            </a:r>
            <a:r>
              <a:rPr kumimoji="1" lang="en-US" sz="2400" i="1" kern="0" dirty="0">
                <a:solidFill>
                  <a:srgbClr val="000000"/>
                </a:solidFill>
                <a:ea typeface="新細明體"/>
              </a:rPr>
              <a:t>if ubiquitous terminals are used by both the terrestrial and satellite applications</a:t>
            </a:r>
            <a:r>
              <a:rPr kumimoji="1" lang="en-US" sz="2400" kern="0" dirty="0">
                <a:solidFill>
                  <a:srgbClr val="000000"/>
                </a:solidFill>
                <a:ea typeface="新細明體"/>
              </a:rPr>
              <a:t>.  </a:t>
            </a:r>
            <a:endParaRPr kumimoji="1" lang="en-CA" sz="2400" kern="0" dirty="0">
              <a:solidFill>
                <a:srgbClr val="000000"/>
              </a:solidFill>
              <a:ea typeface="新細明體"/>
            </a:endParaRPr>
          </a:p>
          <a:p>
            <a:endParaRPr lang="en-CA" sz="2400" dirty="0"/>
          </a:p>
        </p:txBody>
      </p:sp>
    </p:spTree>
    <p:extLst>
      <p:ext uri="{BB962C8B-B14F-4D97-AF65-F5344CB8AC3E}">
        <p14:creationId xmlns="" xmlns:p14="http://schemas.microsoft.com/office/powerpoint/2010/main" val="3996200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228600"/>
            <a:ext cx="6172200" cy="1143000"/>
          </a:xfrm>
        </p:spPr>
        <p:txBody>
          <a:bodyPr>
            <a:noAutofit/>
          </a:bodyPr>
          <a:lstStyle/>
          <a:p>
            <a:r>
              <a:rPr lang="en-CA" sz="3200" b="1" dirty="0" smtClean="0"/>
              <a:t>New </a:t>
            </a:r>
            <a:r>
              <a:rPr lang="en-CA" sz="3200" b="1" dirty="0"/>
              <a:t>Regulatory Threat</a:t>
            </a:r>
            <a:br>
              <a:rPr lang="en-CA" sz="3200" b="1" dirty="0"/>
            </a:br>
            <a:r>
              <a:rPr lang="en-CA" sz="3200" b="1" dirty="0" smtClean="0"/>
              <a:t>WRC-15 agenda </a:t>
            </a:r>
            <a:r>
              <a:rPr lang="en-CA" sz="3200" b="1" dirty="0"/>
              <a:t>item 1.1</a:t>
            </a:r>
            <a:endParaRPr lang="en-US" sz="3200" b="1" dirty="0" smtClean="0"/>
          </a:p>
        </p:txBody>
      </p:sp>
      <p:sp>
        <p:nvSpPr>
          <p:cNvPr id="6147" name="Content Placeholder 2"/>
          <p:cNvSpPr>
            <a:spLocks noGrp="1"/>
          </p:cNvSpPr>
          <p:nvPr>
            <p:ph idx="1"/>
          </p:nvPr>
        </p:nvSpPr>
        <p:spPr>
          <a:xfrm>
            <a:off x="457200" y="1295400"/>
            <a:ext cx="8229600" cy="4724400"/>
          </a:xfrm>
        </p:spPr>
        <p:txBody>
          <a:bodyPr>
            <a:normAutofit/>
          </a:bodyPr>
          <a:lstStyle/>
          <a:p>
            <a:endParaRPr lang="en-US" sz="2400" dirty="0" smtClean="0"/>
          </a:p>
          <a:p>
            <a:r>
              <a:rPr lang="en-US" sz="2400" dirty="0" smtClean="0"/>
              <a:t>Terrestrial </a:t>
            </a:r>
            <a:r>
              <a:rPr lang="en-US" sz="2400" dirty="0"/>
              <a:t>operators </a:t>
            </a:r>
            <a:r>
              <a:rPr lang="en-US" sz="2400" dirty="0" smtClean="0"/>
              <a:t>will be back at WRC-15 for </a:t>
            </a:r>
            <a:r>
              <a:rPr lang="en-US" sz="2400" dirty="0"/>
              <a:t>more spectrum under agenda item 1.1 which reads</a:t>
            </a:r>
            <a:r>
              <a:rPr lang="en-US" sz="2400" dirty="0" smtClean="0"/>
              <a:t>:</a:t>
            </a:r>
          </a:p>
          <a:p>
            <a:pPr marL="0" indent="0">
              <a:buNone/>
            </a:pPr>
            <a:endParaRPr lang="en-US" sz="2400" dirty="0" smtClean="0"/>
          </a:p>
          <a:p>
            <a:pPr marL="400050" lvl="1" indent="0">
              <a:buNone/>
            </a:pPr>
            <a:r>
              <a:rPr lang="en-GB" sz="2400" dirty="0" smtClean="0"/>
              <a:t>“1.1 </a:t>
            </a:r>
            <a:r>
              <a:rPr lang="en-GB" sz="2400" dirty="0"/>
              <a:t>	to consider additional spectrum allocations to the mobile service on a primary basis and identification of additional frequency bands for International Mobile Telecommunications (IMT) and related regulatory provisions, to facilitate the development of terrestrial mobile broadband </a:t>
            </a:r>
            <a:r>
              <a:rPr lang="en-GB" sz="2400" dirty="0" smtClean="0"/>
              <a:t>applications.”</a:t>
            </a:r>
          </a:p>
          <a:p>
            <a:pPr algn="just">
              <a:spcBef>
                <a:spcPts val="0"/>
              </a:spcBef>
              <a:spcAft>
                <a:spcPts val="600"/>
              </a:spcAft>
              <a:buNone/>
            </a:pPr>
            <a:endParaRPr lang="en-GB" sz="2400" dirty="0" smtClean="0"/>
          </a:p>
          <a:p>
            <a:pPr algn="just">
              <a:spcBef>
                <a:spcPts val="0"/>
              </a:spcBef>
              <a:spcAft>
                <a:spcPts val="600"/>
              </a:spcAft>
            </a:pPr>
            <a:endParaRPr lang="en-US" sz="2857" b="1" i="1" dirty="0" smtClean="0"/>
          </a:p>
          <a:p>
            <a:pPr algn="just">
              <a:spcBef>
                <a:spcPts val="0"/>
              </a:spcBef>
              <a:spcAft>
                <a:spcPts val="600"/>
              </a:spcAft>
            </a:pPr>
            <a:endParaRPr lang="en-US" sz="2400" dirty="0" smtClean="0"/>
          </a:p>
          <a:p>
            <a:pPr algn="just">
              <a:spcBef>
                <a:spcPts val="0"/>
              </a:spcBef>
              <a:spcAft>
                <a:spcPts val="600"/>
              </a:spcAft>
              <a:buFont typeface="Wingdings" pitchFamily="2" charset="2"/>
              <a:buNone/>
            </a:pPr>
            <a:endParaRPr lang="en-GB" sz="2400" dirty="0" smtClean="0"/>
          </a:p>
          <a:p>
            <a:pPr algn="just" eaLnBrk="1" hangingPunct="1">
              <a:spcBef>
                <a:spcPts val="0"/>
              </a:spcBef>
              <a:spcAft>
                <a:spcPts val="600"/>
              </a:spcAft>
            </a:pPr>
            <a:endParaRPr lang="en-US" dirty="0" smtClean="0"/>
          </a:p>
          <a:p>
            <a:pPr algn="just" eaLnBrk="1" hangingPunct="1">
              <a:spcBef>
                <a:spcPts val="0"/>
              </a:spcBef>
              <a:spcAft>
                <a:spcPts val="600"/>
              </a:spcAft>
            </a:pPr>
            <a:endParaRPr lang="en-US" dirty="0" smtClean="0"/>
          </a:p>
          <a:p>
            <a:pPr algn="just" eaLnBrk="1" hangingPunct="1">
              <a:spcBef>
                <a:spcPts val="0"/>
              </a:spcBef>
              <a:spcAft>
                <a:spcPts val="600"/>
              </a:spcAft>
            </a:pPr>
            <a:endParaRPr lang="en-US" dirty="0" smtClean="0"/>
          </a:p>
        </p:txBody>
      </p:sp>
    </p:spTree>
    <p:extLst>
      <p:ext uri="{BB962C8B-B14F-4D97-AF65-F5344CB8AC3E}">
        <p14:creationId xmlns="" xmlns:p14="http://schemas.microsoft.com/office/powerpoint/2010/main" val="26433435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Content Placeholder 2"/>
          <p:cNvSpPr>
            <a:spLocks noGrp="1"/>
          </p:cNvSpPr>
          <p:nvPr>
            <p:ph idx="4294967295"/>
          </p:nvPr>
        </p:nvSpPr>
        <p:spPr>
          <a:xfrm>
            <a:off x="203200" y="1219200"/>
            <a:ext cx="8458200" cy="4800601"/>
          </a:xfrm>
        </p:spPr>
        <p:txBody>
          <a:bodyPr>
            <a:noAutofit/>
          </a:bodyPr>
          <a:lstStyle/>
          <a:p>
            <a:pPr marL="0" indent="0">
              <a:buNone/>
            </a:pPr>
            <a:r>
              <a:rPr lang="en-CA" sz="2400" b="1" dirty="0" smtClean="0">
                <a:solidFill>
                  <a:prstClr val="black"/>
                </a:solidFill>
                <a:ea typeface="+mj-ea"/>
                <a:cs typeface="+mj-cs"/>
              </a:rPr>
              <a:t>Background</a:t>
            </a:r>
          </a:p>
          <a:p>
            <a:r>
              <a:rPr lang="en-US" sz="2000" dirty="0" smtClean="0">
                <a:ea typeface="Times New Roman"/>
              </a:rPr>
              <a:t>The </a:t>
            </a:r>
            <a:r>
              <a:rPr lang="en-US" sz="2000" dirty="0" err="1">
                <a:ea typeface="Times New Roman"/>
              </a:rPr>
              <a:t>WiMAX</a:t>
            </a:r>
            <a:r>
              <a:rPr lang="en-US" sz="2000" dirty="0">
                <a:ea typeface="Times New Roman"/>
              </a:rPr>
              <a:t> standards are sponsored by the IEEE and are continually being upgraded</a:t>
            </a:r>
            <a:r>
              <a:rPr lang="en-US" sz="2000" dirty="0" smtClean="0">
                <a:ea typeface="Times New Roman"/>
              </a:rPr>
              <a:t>.</a:t>
            </a:r>
          </a:p>
          <a:p>
            <a:r>
              <a:rPr lang="en-US" sz="2000" dirty="0" smtClean="0">
                <a:ea typeface="Times New Roman"/>
              </a:rPr>
              <a:t>The </a:t>
            </a:r>
            <a:r>
              <a:rPr lang="en-US" sz="2000" dirty="0">
                <a:ea typeface="Times New Roman"/>
              </a:rPr>
              <a:t>3rd Generation </a:t>
            </a:r>
            <a:r>
              <a:rPr lang="en-US" sz="2000" dirty="0" smtClean="0">
                <a:ea typeface="Times New Roman"/>
              </a:rPr>
              <a:t>Partnership </a:t>
            </a:r>
            <a:r>
              <a:rPr lang="en-US" sz="2000" dirty="0">
                <a:ea typeface="Times New Roman"/>
              </a:rPr>
              <a:t>Project (3GPP) has been developing a competing mobile standard called LTE (long-term evolution</a:t>
            </a:r>
            <a:r>
              <a:rPr lang="en-US" sz="2000" dirty="0" smtClean="0">
                <a:ea typeface="Times New Roman"/>
              </a:rPr>
              <a:t>) and </a:t>
            </a:r>
            <a:r>
              <a:rPr lang="en-US" sz="2000" dirty="0" smtClean="0"/>
              <a:t>has </a:t>
            </a:r>
            <a:r>
              <a:rPr lang="en-US" sz="2000" dirty="0"/>
              <a:t>approved TD-LTE for the bands 3400 – 3600 MHz (band 42) and the band 3600 – 3800 MHz (band 43). </a:t>
            </a:r>
            <a:endParaRPr lang="en-US" sz="2000" dirty="0" smtClean="0">
              <a:ea typeface="Times New Roman"/>
            </a:endParaRPr>
          </a:p>
          <a:p>
            <a:r>
              <a:rPr lang="en-GB" sz="2000" dirty="0" smtClean="0"/>
              <a:t>As </a:t>
            </a:r>
            <a:r>
              <a:rPr lang="en-GB" sz="2000" dirty="0"/>
              <a:t>far as interference into FSS is concerned, land point-to-area transmit/receive applications (even when the two-way terminals are </a:t>
            </a:r>
            <a:r>
              <a:rPr lang="en-GB" sz="2000" dirty="0" smtClean="0"/>
              <a:t>stationary as is the case with FWA) </a:t>
            </a:r>
            <a:r>
              <a:rPr lang="en-GB" sz="2000" dirty="0"/>
              <a:t>cause interference </a:t>
            </a:r>
            <a:r>
              <a:rPr lang="en-GB" sz="2000" dirty="0" smtClean="0"/>
              <a:t>equivalent </a:t>
            </a:r>
            <a:r>
              <a:rPr lang="en-GB" sz="2000" dirty="0"/>
              <a:t>to applications in the </a:t>
            </a:r>
            <a:r>
              <a:rPr lang="en-GB" sz="2000" i="1" dirty="0"/>
              <a:t>mobile </a:t>
            </a:r>
            <a:r>
              <a:rPr lang="en-GB" sz="2000" i="1" dirty="0" smtClean="0"/>
              <a:t>service.</a:t>
            </a:r>
            <a:endParaRPr lang="en-GB" sz="2000" dirty="0"/>
          </a:p>
          <a:p>
            <a:r>
              <a:rPr lang="en-GB" sz="2000" dirty="0" smtClean="0"/>
              <a:t>Under  WRC-15 agenda item 1.1 terrestrial interest will seek more spectrum in the FSS C-band for mobile terrestrial applications including such applications as </a:t>
            </a:r>
            <a:r>
              <a:rPr lang="en-GB" sz="2000" dirty="0" err="1" smtClean="0"/>
              <a:t>WiMAX</a:t>
            </a:r>
            <a:r>
              <a:rPr lang="en-GB" sz="2000" dirty="0" smtClean="0"/>
              <a:t> and LTE.</a:t>
            </a:r>
            <a:endParaRPr lang="en-CA" sz="2000" dirty="0"/>
          </a:p>
        </p:txBody>
      </p:sp>
      <p:sp>
        <p:nvSpPr>
          <p:cNvPr id="64514" name="Title 1"/>
          <p:cNvSpPr>
            <a:spLocks/>
          </p:cNvSpPr>
          <p:nvPr/>
        </p:nvSpPr>
        <p:spPr bwMode="auto">
          <a:xfrm>
            <a:off x="203200" y="0"/>
            <a:ext cx="6502400" cy="121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CA" sz="3200" b="1" dirty="0">
                <a:latin typeface="+mj-lt"/>
              </a:rPr>
              <a:t>WRC-15 agenda item 1.1</a:t>
            </a:r>
            <a:endParaRPr lang="en-US" sz="3200" b="1" dirty="0">
              <a:latin typeface="+mj-lt"/>
            </a:endParaRPr>
          </a:p>
        </p:txBody>
      </p:sp>
    </p:spTree>
    <p:extLst>
      <p:ext uri="{BB962C8B-B14F-4D97-AF65-F5344CB8AC3E}">
        <p14:creationId xmlns="" xmlns:p14="http://schemas.microsoft.com/office/powerpoint/2010/main" val="1755694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4294967295"/>
          </p:nvPr>
        </p:nvSpPr>
        <p:spPr>
          <a:xfrm>
            <a:off x="457200" y="1295400"/>
            <a:ext cx="8229600" cy="4657725"/>
          </a:xfrm>
        </p:spPr>
        <p:txBody>
          <a:bodyPr>
            <a:normAutofit/>
          </a:bodyPr>
          <a:lstStyle/>
          <a:p>
            <a:pPr algn="just">
              <a:spcBef>
                <a:spcPts val="0"/>
              </a:spcBef>
              <a:spcAft>
                <a:spcPts val="600"/>
              </a:spcAft>
            </a:pPr>
            <a:r>
              <a:rPr lang="en-GB" sz="2600" dirty="0" smtClean="0"/>
              <a:t>Fiji experienced major disruption of  live Soccer world Cup for all Fijian viewers;</a:t>
            </a:r>
          </a:p>
          <a:p>
            <a:pPr algn="just">
              <a:spcBef>
                <a:spcPts val="0"/>
              </a:spcBef>
              <a:spcAft>
                <a:spcPts val="600"/>
              </a:spcAft>
            </a:pPr>
            <a:endParaRPr lang="en-GB" sz="2600" dirty="0" smtClean="0"/>
          </a:p>
          <a:p>
            <a:pPr algn="just">
              <a:spcBef>
                <a:spcPts val="0"/>
              </a:spcBef>
              <a:spcAft>
                <a:spcPts val="600"/>
              </a:spcAft>
            </a:pPr>
            <a:r>
              <a:rPr lang="en-GB" sz="2600" dirty="0" smtClean="0"/>
              <a:t>OPT New Caledonia got </a:t>
            </a:r>
            <a:r>
              <a:rPr lang="en-GB" sz="2600" dirty="0" err="1" smtClean="0"/>
              <a:t>Wimax</a:t>
            </a:r>
            <a:r>
              <a:rPr lang="en-GB" sz="2600" dirty="0" smtClean="0"/>
              <a:t> point to point links heavily affected by VSAT C Band </a:t>
            </a:r>
            <a:r>
              <a:rPr lang="en-GB" sz="2600" dirty="0" smtClean="0"/>
              <a:t>illegal transmission </a:t>
            </a:r>
            <a:r>
              <a:rPr lang="en-GB" sz="2600" dirty="0" smtClean="0"/>
              <a:t>from a cruise ship in </a:t>
            </a:r>
            <a:r>
              <a:rPr lang="en-GB" sz="2600" dirty="0" err="1" smtClean="0"/>
              <a:t>Noumea</a:t>
            </a:r>
            <a:r>
              <a:rPr lang="en-GB" sz="2600" dirty="0" smtClean="0"/>
              <a:t> harbour </a:t>
            </a:r>
          </a:p>
          <a:p>
            <a:pPr algn="just">
              <a:spcBef>
                <a:spcPts val="0"/>
              </a:spcBef>
              <a:spcAft>
                <a:spcPts val="600"/>
              </a:spcAft>
            </a:pPr>
            <a:endParaRPr lang="en-GB" sz="2600" dirty="0" smtClean="0"/>
          </a:p>
          <a:p>
            <a:pPr algn="just">
              <a:spcBef>
                <a:spcPts val="0"/>
              </a:spcBef>
              <a:spcAft>
                <a:spcPts val="600"/>
              </a:spcAft>
            </a:pPr>
            <a:r>
              <a:rPr lang="en-GB" sz="2600" dirty="0" smtClean="0"/>
              <a:t>Other experiences in Tonga at early stage or trial of </a:t>
            </a:r>
            <a:r>
              <a:rPr lang="en-GB" sz="2600" dirty="0" err="1" smtClean="0"/>
              <a:t>wimax</a:t>
            </a:r>
            <a:r>
              <a:rPr lang="en-GB" sz="2600" dirty="0" smtClean="0"/>
              <a:t> as a last mile option</a:t>
            </a:r>
          </a:p>
          <a:p>
            <a:pPr algn="just">
              <a:spcBef>
                <a:spcPts val="0"/>
              </a:spcBef>
              <a:spcAft>
                <a:spcPts val="600"/>
              </a:spcAft>
            </a:pPr>
            <a:endParaRPr lang="en-GB" sz="2600" dirty="0" smtClean="0"/>
          </a:p>
          <a:p>
            <a:pPr algn="just">
              <a:spcBef>
                <a:spcPts val="0"/>
              </a:spcBef>
              <a:spcAft>
                <a:spcPts val="600"/>
              </a:spcAft>
            </a:pPr>
            <a:endParaRPr lang="en-US" sz="2000" dirty="0" smtClean="0"/>
          </a:p>
        </p:txBody>
      </p:sp>
      <p:sp>
        <p:nvSpPr>
          <p:cNvPr id="64514" name="Title 1"/>
          <p:cNvSpPr>
            <a:spLocks/>
          </p:cNvSpPr>
          <p:nvPr/>
        </p:nvSpPr>
        <p:spPr bwMode="auto">
          <a:xfrm>
            <a:off x="203200" y="188913"/>
            <a:ext cx="6578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GB" sz="3200" b="1" dirty="0">
                <a:latin typeface="+mj-lt"/>
              </a:rPr>
              <a:t>The issue is a real </a:t>
            </a:r>
            <a:r>
              <a:rPr lang="en-GB" sz="3200" b="1" dirty="0" smtClean="0">
                <a:latin typeface="+mj-lt"/>
              </a:rPr>
              <a:t>one in the Pacific. </a:t>
            </a:r>
            <a:r>
              <a:rPr lang="en-GB" sz="3200" b="1" dirty="0">
                <a:latin typeface="+mj-lt"/>
              </a:rPr>
              <a:t>. </a:t>
            </a:r>
            <a:r>
              <a:rPr lang="en-GB" sz="3400" b="1" dirty="0">
                <a:latin typeface="+mj-lt"/>
              </a:rPr>
              <a:t>. </a:t>
            </a:r>
            <a:endParaRPr lang="en-US" sz="3400" b="1" dirty="0">
              <a:latin typeface="+mj-lt"/>
            </a:endParaRPr>
          </a:p>
        </p:txBody>
      </p:sp>
    </p:spTree>
    <p:extLst>
      <p:ext uri="{BB962C8B-B14F-4D97-AF65-F5344CB8AC3E}">
        <p14:creationId xmlns="" xmlns:p14="http://schemas.microsoft.com/office/powerpoint/2010/main" val="35476705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4294967295"/>
          </p:nvPr>
        </p:nvSpPr>
        <p:spPr>
          <a:xfrm>
            <a:off x="457200" y="1295400"/>
            <a:ext cx="8229600" cy="4657725"/>
          </a:xfrm>
        </p:spPr>
        <p:txBody>
          <a:bodyPr>
            <a:normAutofit fontScale="85000" lnSpcReduction="20000"/>
          </a:bodyPr>
          <a:lstStyle/>
          <a:p>
            <a:pPr algn="just">
              <a:spcBef>
                <a:spcPts val="0"/>
              </a:spcBef>
              <a:spcAft>
                <a:spcPts val="600"/>
              </a:spcAft>
            </a:pPr>
            <a:r>
              <a:rPr lang="en-GB" sz="2600" dirty="0" smtClean="0"/>
              <a:t>When sharing was tried during Bolivia’s TV reception of live World Cup games the signal was suddenly interrupted </a:t>
            </a:r>
            <a:r>
              <a:rPr lang="en-GB" sz="2600" u="sng" dirty="0" smtClean="0"/>
              <a:t>knocking the World Cup off the air.</a:t>
            </a:r>
            <a:r>
              <a:rPr lang="en-GB" sz="2600" dirty="0" smtClean="0"/>
              <a:t>  This could potentially become a regular occurrence;</a:t>
            </a:r>
          </a:p>
          <a:p>
            <a:pPr algn="just">
              <a:spcBef>
                <a:spcPts val="0"/>
              </a:spcBef>
              <a:spcAft>
                <a:spcPts val="600"/>
              </a:spcAft>
            </a:pPr>
            <a:endParaRPr lang="en-GB" sz="2600" dirty="0" smtClean="0"/>
          </a:p>
          <a:p>
            <a:pPr algn="just">
              <a:spcBef>
                <a:spcPts val="0"/>
              </a:spcBef>
              <a:spcAft>
                <a:spcPts val="600"/>
              </a:spcAft>
            </a:pPr>
            <a:r>
              <a:rPr lang="en-GB" sz="2600" dirty="0" smtClean="0"/>
              <a:t>In response, The Inter-American Telecommunications Commission (CITEL) has proposed with support from six countries (Brazil, Chile, Guatemala, Uruguay, Argentina and Colombia) that the 3600-4200 MHz band be removed from the list of candidate bands for IMT;</a:t>
            </a:r>
          </a:p>
          <a:p>
            <a:pPr algn="just">
              <a:spcBef>
                <a:spcPts val="0"/>
              </a:spcBef>
              <a:spcAft>
                <a:spcPts val="600"/>
              </a:spcAft>
            </a:pPr>
            <a:endParaRPr lang="en-GB" sz="2600" dirty="0" smtClean="0"/>
          </a:p>
          <a:p>
            <a:pPr algn="just">
              <a:spcBef>
                <a:spcPts val="0"/>
              </a:spcBef>
              <a:spcAft>
                <a:spcPts val="600"/>
              </a:spcAft>
            </a:pPr>
            <a:r>
              <a:rPr lang="en-GB" sz="2600" dirty="0" smtClean="0"/>
              <a:t>Operating experience in Indonesia, Bangladesh, Pakistan and Malaysia have confirmed this interference;</a:t>
            </a:r>
          </a:p>
          <a:p>
            <a:pPr algn="just">
              <a:spcBef>
                <a:spcPts val="0"/>
              </a:spcBef>
              <a:spcAft>
                <a:spcPts val="600"/>
              </a:spcAft>
            </a:pPr>
            <a:endParaRPr lang="en-GB" sz="2600" dirty="0" smtClean="0"/>
          </a:p>
          <a:p>
            <a:pPr algn="just">
              <a:spcBef>
                <a:spcPts val="0"/>
              </a:spcBef>
              <a:spcAft>
                <a:spcPts val="600"/>
              </a:spcAft>
            </a:pPr>
            <a:r>
              <a:rPr lang="en-GB" sz="2600" dirty="0" smtClean="0"/>
              <a:t>During </a:t>
            </a:r>
            <a:r>
              <a:rPr lang="en-GB" sz="2600" dirty="0" err="1" smtClean="0"/>
              <a:t>WiMAX</a:t>
            </a:r>
            <a:r>
              <a:rPr lang="en-GB" sz="2600" dirty="0" smtClean="0"/>
              <a:t> testing in Hong Kong, television signals feeding millions of households throughout Asia were inadvertently knocked off the air!</a:t>
            </a:r>
          </a:p>
          <a:p>
            <a:pPr algn="just">
              <a:spcBef>
                <a:spcPts val="0"/>
              </a:spcBef>
              <a:spcAft>
                <a:spcPts val="600"/>
              </a:spcAft>
            </a:pPr>
            <a:endParaRPr lang="en-GB" sz="2600" dirty="0" smtClean="0"/>
          </a:p>
          <a:p>
            <a:pPr algn="just">
              <a:spcBef>
                <a:spcPts val="0"/>
              </a:spcBef>
              <a:spcAft>
                <a:spcPts val="600"/>
              </a:spcAft>
            </a:pPr>
            <a:endParaRPr lang="en-US" sz="2000" dirty="0" smtClean="0"/>
          </a:p>
        </p:txBody>
      </p:sp>
      <p:sp>
        <p:nvSpPr>
          <p:cNvPr id="64514" name="Title 1"/>
          <p:cNvSpPr>
            <a:spLocks/>
          </p:cNvSpPr>
          <p:nvPr/>
        </p:nvSpPr>
        <p:spPr bwMode="auto">
          <a:xfrm>
            <a:off x="203200" y="188913"/>
            <a:ext cx="6578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GB" sz="3200" b="1" dirty="0" smtClean="0">
                <a:latin typeface="+mj-lt"/>
              </a:rPr>
              <a:t>And in many other countries. </a:t>
            </a:r>
            <a:r>
              <a:rPr lang="en-GB" sz="3200" b="1" dirty="0">
                <a:latin typeface="+mj-lt"/>
              </a:rPr>
              <a:t>. </a:t>
            </a:r>
            <a:r>
              <a:rPr lang="en-GB" sz="3400" b="1" dirty="0">
                <a:latin typeface="+mj-lt"/>
              </a:rPr>
              <a:t>. </a:t>
            </a:r>
            <a:endParaRPr lang="en-US" sz="3400" b="1" dirty="0">
              <a:latin typeface="+mj-lt"/>
            </a:endParaRPr>
          </a:p>
        </p:txBody>
      </p:sp>
    </p:spTree>
    <p:extLst>
      <p:ext uri="{BB962C8B-B14F-4D97-AF65-F5344CB8AC3E}">
        <p14:creationId xmlns="" xmlns:p14="http://schemas.microsoft.com/office/powerpoint/2010/main" val="35476705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01600" y="228600"/>
            <a:ext cx="7289800" cy="914400"/>
          </a:xfrm>
        </p:spPr>
        <p:txBody>
          <a:bodyPr>
            <a:noAutofit/>
          </a:bodyPr>
          <a:lstStyle/>
          <a:p>
            <a:pPr algn="l" eaLnBrk="1" hangingPunct="1"/>
            <a:r>
              <a:rPr lang="en-GB" sz="2400" b="1" dirty="0" smtClean="0"/>
              <a:t>Sharing between BWA (including </a:t>
            </a:r>
            <a:r>
              <a:rPr lang="en-GB" sz="2400" b="1" dirty="0" err="1" smtClean="0"/>
              <a:t>WiMAX</a:t>
            </a:r>
            <a:r>
              <a:rPr lang="en-GB" sz="2400" b="1" dirty="0" smtClean="0"/>
              <a:t>) and Satellite services is difficult  because of three key reasons</a:t>
            </a:r>
            <a:endParaRPr lang="en-US" sz="2400" b="1" dirty="0" smtClean="0"/>
          </a:p>
        </p:txBody>
      </p:sp>
      <p:sp>
        <p:nvSpPr>
          <p:cNvPr id="6147" name="Content Placeholder 2"/>
          <p:cNvSpPr>
            <a:spLocks noGrp="1"/>
          </p:cNvSpPr>
          <p:nvPr>
            <p:ph idx="1"/>
          </p:nvPr>
        </p:nvSpPr>
        <p:spPr>
          <a:xfrm>
            <a:off x="457200" y="1600200"/>
            <a:ext cx="8229600" cy="4495800"/>
          </a:xfrm>
        </p:spPr>
        <p:txBody>
          <a:bodyPr/>
          <a:lstStyle/>
          <a:p>
            <a:endParaRPr lang="en-US" sz="2400" dirty="0" smtClean="0"/>
          </a:p>
          <a:p>
            <a:endParaRPr lang="en-GB" sz="2400" dirty="0" smtClean="0"/>
          </a:p>
          <a:p>
            <a:pPr eaLnBrk="1" hangingPunct="1"/>
            <a:endParaRPr lang="en-US" dirty="0" smtClean="0"/>
          </a:p>
          <a:p>
            <a:pPr eaLnBrk="1" hangingPunct="1"/>
            <a:endParaRPr lang="en-US" dirty="0" smtClean="0"/>
          </a:p>
          <a:p>
            <a:pPr eaLnBrk="1" hangingPunct="1"/>
            <a:endParaRPr lang="en-US" dirty="0" smtClean="0"/>
          </a:p>
        </p:txBody>
      </p:sp>
      <p:sp>
        <p:nvSpPr>
          <p:cNvPr id="5" name="Rectangle 6"/>
          <p:cNvSpPr txBox="1">
            <a:spLocks noChangeArrowheads="1"/>
          </p:cNvSpPr>
          <p:nvPr/>
        </p:nvSpPr>
        <p:spPr bwMode="gray">
          <a:xfrm>
            <a:off x="1752600" y="1219200"/>
            <a:ext cx="4953000" cy="473710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a:lstStyle>
            <a:lvl1pPr marL="342900" indent="-342900">
              <a:defRPr b="1">
                <a:solidFill>
                  <a:schemeClr val="tx1"/>
                </a:solidFill>
                <a:latin typeface="Arial" charset="0"/>
              </a:defRPr>
            </a:lvl1pPr>
            <a:lvl2pPr marL="800100" indent="-34290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indent="-182880" eaLnBrk="1" hangingPunct="1">
              <a:buFont typeface="Arial" charset="0"/>
              <a:buChar char="•"/>
            </a:pPr>
            <a:r>
              <a:rPr lang="en-US" sz="1400" b="0" dirty="0" smtClean="0">
                <a:latin typeface="+mn-lt"/>
              </a:rPr>
              <a:t>At the earth station input the </a:t>
            </a:r>
            <a:r>
              <a:rPr lang="en-US" sz="1400" b="0" dirty="0" err="1" smtClean="0">
                <a:latin typeface="+mn-lt"/>
              </a:rPr>
              <a:t>WiMAX</a:t>
            </a:r>
            <a:r>
              <a:rPr lang="en-US" sz="1400" b="0" dirty="0" smtClean="0">
                <a:latin typeface="+mn-lt"/>
              </a:rPr>
              <a:t> </a:t>
            </a:r>
            <a:r>
              <a:rPr lang="en-US" sz="1400" b="0" dirty="0">
                <a:latin typeface="+mn-lt"/>
              </a:rPr>
              <a:t>signal </a:t>
            </a:r>
            <a:r>
              <a:rPr lang="en-US" sz="1400" b="0" dirty="0" smtClean="0">
                <a:latin typeface="+mn-lt"/>
              </a:rPr>
              <a:t>is approximately </a:t>
            </a:r>
            <a:r>
              <a:rPr lang="en-US" sz="1400" i="1" u="sng" dirty="0">
                <a:latin typeface="+mn-lt"/>
              </a:rPr>
              <a:t>10,000 times </a:t>
            </a:r>
            <a:r>
              <a:rPr lang="en-US" sz="1400" i="1" u="sng" dirty="0" smtClean="0">
                <a:latin typeface="+mn-lt"/>
              </a:rPr>
              <a:t>higher power </a:t>
            </a:r>
            <a:r>
              <a:rPr lang="en-US" sz="1400" b="0" dirty="0" smtClean="0">
                <a:latin typeface="+mn-lt"/>
              </a:rPr>
              <a:t>(+40 </a:t>
            </a:r>
            <a:r>
              <a:rPr lang="en-US" sz="1400" b="0" dirty="0">
                <a:latin typeface="+mn-lt"/>
              </a:rPr>
              <a:t>dB ) than </a:t>
            </a:r>
            <a:r>
              <a:rPr lang="en-US" sz="1400" b="0" dirty="0" smtClean="0">
                <a:latin typeface="+mn-lt"/>
              </a:rPr>
              <a:t>satellite </a:t>
            </a:r>
            <a:r>
              <a:rPr lang="en-US" sz="1400" b="0" dirty="0">
                <a:latin typeface="+mn-lt"/>
              </a:rPr>
              <a:t>signal</a:t>
            </a:r>
          </a:p>
          <a:p>
            <a:pPr lvl="1" indent="-182880" eaLnBrk="1" hangingPunct="1">
              <a:buFont typeface="Arial" charset="0"/>
              <a:buChar char="–"/>
            </a:pPr>
            <a:r>
              <a:rPr lang="en-US" sz="1400" b="0" dirty="0">
                <a:latin typeface="+mn-lt"/>
              </a:rPr>
              <a:t>Satellite </a:t>
            </a:r>
            <a:r>
              <a:rPr lang="en-US" sz="1400" b="0" dirty="0" smtClean="0">
                <a:latin typeface="+mn-lt"/>
              </a:rPr>
              <a:t>downlink </a:t>
            </a:r>
            <a:r>
              <a:rPr lang="en-US" sz="1400" b="0" dirty="0">
                <a:latin typeface="+mn-lt"/>
              </a:rPr>
              <a:t>signals </a:t>
            </a:r>
            <a:r>
              <a:rPr lang="en-US" sz="1400" b="0" dirty="0" smtClean="0">
                <a:latin typeface="+mn-lt"/>
              </a:rPr>
              <a:t>are very </a:t>
            </a:r>
            <a:r>
              <a:rPr lang="en-US" sz="1400" b="0" dirty="0">
                <a:latin typeface="+mn-lt"/>
              </a:rPr>
              <a:t>low  </a:t>
            </a:r>
            <a:r>
              <a:rPr lang="en-US" sz="1400" b="0" dirty="0" smtClean="0">
                <a:latin typeface="+mn-lt"/>
              </a:rPr>
              <a:t>power since satellites are located </a:t>
            </a:r>
            <a:r>
              <a:rPr lang="en-US" sz="1400" b="0" dirty="0">
                <a:latin typeface="+mn-lt"/>
              </a:rPr>
              <a:t>36,000 km above </a:t>
            </a:r>
            <a:r>
              <a:rPr lang="en-US" sz="1400" b="0" dirty="0" smtClean="0">
                <a:latin typeface="+mn-lt"/>
              </a:rPr>
              <a:t>the earth </a:t>
            </a:r>
            <a:endParaRPr lang="en-US" sz="1400" b="0" dirty="0">
              <a:latin typeface="+mn-lt"/>
            </a:endParaRPr>
          </a:p>
          <a:p>
            <a:pPr lvl="1" indent="-182880" eaLnBrk="1" hangingPunct="1">
              <a:buFont typeface="Arial" charset="0"/>
              <a:buChar char="–"/>
            </a:pPr>
            <a:r>
              <a:rPr lang="en-US" sz="1400" b="0" dirty="0" err="1">
                <a:latin typeface="+mn-lt"/>
              </a:rPr>
              <a:t>WiMAX</a:t>
            </a:r>
            <a:r>
              <a:rPr lang="en-US" sz="1400" b="0" dirty="0">
                <a:latin typeface="+mn-lt"/>
              </a:rPr>
              <a:t> signals travel only </a:t>
            </a:r>
            <a:r>
              <a:rPr lang="en-US" sz="1400" b="0" dirty="0" smtClean="0">
                <a:latin typeface="+mn-lt"/>
              </a:rPr>
              <a:t>10’s </a:t>
            </a:r>
            <a:r>
              <a:rPr lang="en-US" sz="1400" b="0" dirty="0">
                <a:latin typeface="+mn-lt"/>
              </a:rPr>
              <a:t>of miles and are very high powered</a:t>
            </a:r>
          </a:p>
          <a:p>
            <a:pPr indent="-182880" eaLnBrk="1" hangingPunct="1">
              <a:buFont typeface="Arial" charset="0"/>
              <a:buChar char="•"/>
            </a:pPr>
            <a:r>
              <a:rPr lang="en-US" sz="1400" b="0" dirty="0">
                <a:latin typeface="+mn-lt"/>
              </a:rPr>
              <a:t>High powered </a:t>
            </a:r>
            <a:r>
              <a:rPr lang="en-US" sz="1400" b="0" dirty="0" err="1">
                <a:latin typeface="+mn-lt"/>
              </a:rPr>
              <a:t>WiMAX</a:t>
            </a:r>
            <a:r>
              <a:rPr lang="en-US" sz="1400" b="0" dirty="0">
                <a:latin typeface="+mn-lt"/>
              </a:rPr>
              <a:t> signals  obliterates the </a:t>
            </a:r>
            <a:r>
              <a:rPr lang="en-US" sz="1400" b="0" dirty="0" smtClean="0">
                <a:latin typeface="+mn-lt"/>
              </a:rPr>
              <a:t>satellite </a:t>
            </a:r>
            <a:r>
              <a:rPr lang="en-US" sz="1400" b="0" dirty="0">
                <a:latin typeface="+mn-lt"/>
              </a:rPr>
              <a:t>signal</a:t>
            </a:r>
          </a:p>
          <a:p>
            <a:pPr indent="-182880" eaLnBrk="1" hangingPunct="1">
              <a:buFont typeface="Arial" charset="0"/>
              <a:buChar char="•"/>
            </a:pPr>
            <a:endParaRPr lang="en-US" sz="1400" b="0" dirty="0" smtClean="0">
              <a:latin typeface="+mn-lt"/>
            </a:endParaRPr>
          </a:p>
          <a:p>
            <a:pPr marL="160020" indent="0" eaLnBrk="1" hangingPunct="1"/>
            <a:endParaRPr lang="en-US" sz="1400" b="0" dirty="0">
              <a:latin typeface="+mn-lt"/>
            </a:endParaRPr>
          </a:p>
          <a:p>
            <a:pPr indent="-182880" eaLnBrk="1" hangingPunct="1">
              <a:buFont typeface="Arial" charset="0"/>
              <a:buChar char="•"/>
            </a:pPr>
            <a:r>
              <a:rPr lang="en-US" sz="1400" b="0" dirty="0">
                <a:latin typeface="+mn-lt"/>
              </a:rPr>
              <a:t>Current Terrestrial Microwave services are point-to-point </a:t>
            </a:r>
            <a:r>
              <a:rPr lang="en-US" sz="1400" b="0" dirty="0" smtClean="0">
                <a:latin typeface="+mn-lt"/>
              </a:rPr>
              <a:t>using </a:t>
            </a:r>
            <a:r>
              <a:rPr lang="en-US" sz="1400" b="0" dirty="0">
                <a:latin typeface="+mn-lt"/>
              </a:rPr>
              <a:t>highly directive antennas</a:t>
            </a:r>
          </a:p>
          <a:p>
            <a:pPr indent="-182880" eaLnBrk="1" hangingPunct="1">
              <a:buFont typeface="Arial" charset="0"/>
              <a:buChar char="•"/>
            </a:pPr>
            <a:r>
              <a:rPr lang="en-US" sz="1400" b="0" dirty="0" smtClean="0">
                <a:latin typeface="+mn-lt"/>
              </a:rPr>
              <a:t>BWA and FWA deployment in </a:t>
            </a:r>
            <a:r>
              <a:rPr lang="en-US" sz="1400" b="0" dirty="0">
                <a:latin typeface="+mn-lt"/>
              </a:rPr>
              <a:t>3.5 GHz band </a:t>
            </a:r>
            <a:r>
              <a:rPr lang="en-US" sz="1400" b="0" dirty="0" smtClean="0">
                <a:latin typeface="+mn-lt"/>
              </a:rPr>
              <a:t>is </a:t>
            </a:r>
            <a:r>
              <a:rPr lang="en-US" sz="1400" b="0" u="sng" dirty="0" smtClean="0">
                <a:latin typeface="+mn-lt"/>
              </a:rPr>
              <a:t>point-to-</a:t>
            </a:r>
            <a:r>
              <a:rPr lang="en-US" sz="1400" b="0" i="1" u="sng" dirty="0" smtClean="0">
                <a:latin typeface="+mn-lt"/>
              </a:rPr>
              <a:t>multi </a:t>
            </a:r>
            <a:r>
              <a:rPr lang="en-US" sz="1400" b="0" u="sng" dirty="0" smtClean="0">
                <a:latin typeface="+mn-lt"/>
              </a:rPr>
              <a:t>point</a:t>
            </a:r>
            <a:r>
              <a:rPr lang="en-US" sz="1400" b="0" dirty="0" smtClean="0">
                <a:latin typeface="+mn-lt"/>
              </a:rPr>
              <a:t> with the consumer receive/transmit terminals located anywhere within an area</a:t>
            </a:r>
            <a:endParaRPr lang="en-US" sz="1400" b="0" dirty="0">
              <a:latin typeface="+mn-lt"/>
            </a:endParaRPr>
          </a:p>
          <a:p>
            <a:pPr indent="-182880" eaLnBrk="1" hangingPunct="1">
              <a:buFont typeface="Arial" charset="0"/>
              <a:buNone/>
            </a:pPr>
            <a:endParaRPr lang="en-US" sz="1400" b="0" dirty="0" smtClean="0">
              <a:latin typeface="+mn-lt"/>
            </a:endParaRPr>
          </a:p>
          <a:p>
            <a:pPr indent="-182880" eaLnBrk="1" hangingPunct="1">
              <a:buFont typeface="Arial" charset="0"/>
              <a:buNone/>
            </a:pPr>
            <a:endParaRPr lang="en-US" sz="1400" b="0" dirty="0">
              <a:latin typeface="+mn-lt"/>
            </a:endParaRPr>
          </a:p>
          <a:p>
            <a:pPr indent="-182880" eaLnBrk="1" hangingPunct="1">
              <a:buFont typeface="Arial" charset="0"/>
              <a:buChar char="•"/>
            </a:pPr>
            <a:r>
              <a:rPr lang="en-US" sz="1400" b="0" dirty="0" smtClean="0">
                <a:latin typeface="+mn-lt"/>
              </a:rPr>
              <a:t>Traditional point-to-point terrestrial links allow for coordination with FSS applications </a:t>
            </a:r>
            <a:endParaRPr lang="en-US" sz="1400" b="0" dirty="0">
              <a:latin typeface="+mn-lt"/>
            </a:endParaRPr>
          </a:p>
          <a:p>
            <a:pPr indent="-182880" eaLnBrk="1" hangingPunct="1">
              <a:buFont typeface="Arial" charset="0"/>
              <a:buChar char="•"/>
            </a:pPr>
            <a:r>
              <a:rPr lang="en-US" sz="1400" b="0" dirty="0" smtClean="0">
                <a:latin typeface="+mn-lt"/>
              </a:rPr>
              <a:t>BWA and FWA applications can be mobile, fixed or nomadic</a:t>
            </a:r>
          </a:p>
          <a:p>
            <a:pPr indent="-182880" eaLnBrk="1" hangingPunct="1">
              <a:buFont typeface="Arial" charset="0"/>
              <a:buChar char="•"/>
            </a:pPr>
            <a:r>
              <a:rPr lang="en-US" sz="1400" b="0" dirty="0" smtClean="0">
                <a:latin typeface="+mn-lt"/>
              </a:rPr>
              <a:t>Since the consumer terminal can be located anywhere within the service area </a:t>
            </a:r>
            <a:r>
              <a:rPr lang="en-US" sz="1400" b="0" u="sng" dirty="0" smtClean="0">
                <a:latin typeface="+mn-lt"/>
              </a:rPr>
              <a:t>sharing is impossible</a:t>
            </a:r>
            <a:endParaRPr lang="en-US" sz="1400" b="0" u="sng" dirty="0">
              <a:latin typeface="+mn-lt"/>
            </a:endParaRPr>
          </a:p>
        </p:txBody>
      </p:sp>
      <p:sp>
        <p:nvSpPr>
          <p:cNvPr id="7" name="AutoShape 8"/>
          <p:cNvSpPr>
            <a:spLocks noChangeArrowheads="1"/>
          </p:cNvSpPr>
          <p:nvPr/>
        </p:nvSpPr>
        <p:spPr bwMode="auto">
          <a:xfrm>
            <a:off x="6400800" y="1600200"/>
            <a:ext cx="2514600" cy="4038600"/>
          </a:xfrm>
          <a:prstGeom prst="star24">
            <a:avLst>
              <a:gd name="adj" fmla="val 37500"/>
            </a:avLst>
          </a:prstGeom>
          <a:ln>
            <a:headEnd/>
            <a:tailEnd/>
          </a:ln>
        </p:spPr>
        <p:style>
          <a:lnRef idx="3">
            <a:schemeClr val="lt1"/>
          </a:lnRef>
          <a:fillRef idx="1">
            <a:schemeClr val="accent5"/>
          </a:fillRef>
          <a:effectRef idx="1">
            <a:schemeClr val="accent5"/>
          </a:effectRef>
          <a:fontRef idx="minor">
            <a:schemeClr val="lt1"/>
          </a:fontRef>
        </p:style>
        <p:txBody>
          <a:bodyPr wrap="none" anchor="ctr"/>
          <a:lstStyle/>
          <a:p>
            <a:endParaRPr lang="en-US"/>
          </a:p>
        </p:txBody>
      </p:sp>
      <p:sp>
        <p:nvSpPr>
          <p:cNvPr id="14343" name="Rectangle 9"/>
          <p:cNvSpPr>
            <a:spLocks noChangeArrowheads="1"/>
          </p:cNvSpPr>
          <p:nvPr/>
        </p:nvSpPr>
        <p:spPr bwMode="gray">
          <a:xfrm>
            <a:off x="6324600" y="2438400"/>
            <a:ext cx="2286000" cy="312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algn="ctr"/>
            <a:r>
              <a:rPr lang="en-US" sz="1400" dirty="0" smtClean="0">
                <a:latin typeface="Calibri" pitchFamily="34" charset="0"/>
              </a:rPr>
              <a:t>	</a:t>
            </a:r>
          </a:p>
          <a:p>
            <a:pPr marL="342900" indent="-342900" algn="ctr"/>
            <a:r>
              <a:rPr lang="en-US" sz="1400" dirty="0" smtClean="0">
                <a:latin typeface="Calibri" pitchFamily="34" charset="0"/>
              </a:rPr>
              <a:t>       Characteristics of </a:t>
            </a:r>
            <a:r>
              <a:rPr lang="en-US" sz="1400" dirty="0" err="1" smtClean="0">
                <a:latin typeface="Calibri" pitchFamily="34" charset="0"/>
              </a:rPr>
              <a:t>WiMAX</a:t>
            </a:r>
            <a:r>
              <a:rPr lang="en-US" sz="1400" dirty="0" smtClean="0">
                <a:latin typeface="Calibri" pitchFamily="34" charset="0"/>
              </a:rPr>
              <a:t> services makes sharing virtually impossible</a:t>
            </a:r>
          </a:p>
          <a:p>
            <a:pPr marL="342900" indent="-342900" algn="ctr"/>
            <a:r>
              <a:rPr lang="en-US" sz="1400" dirty="0" smtClean="0">
                <a:latin typeface="Calibri" pitchFamily="34" charset="0"/>
              </a:rPr>
              <a:t>	</a:t>
            </a:r>
          </a:p>
          <a:p>
            <a:pPr marL="342900" indent="-342900" algn="ctr"/>
            <a:endParaRPr lang="en-US" sz="1400" dirty="0" smtClean="0">
              <a:latin typeface="Calibri" pitchFamily="34" charset="0"/>
            </a:endParaRPr>
          </a:p>
          <a:p>
            <a:pPr marL="342900" indent="-342900" algn="ctr"/>
            <a:r>
              <a:rPr lang="en-US" sz="1400" dirty="0" smtClean="0">
                <a:latin typeface="Calibri" pitchFamily="34" charset="0"/>
              </a:rPr>
              <a:t>Even the </a:t>
            </a:r>
            <a:r>
              <a:rPr lang="en-US" sz="1400" dirty="0" err="1" smtClean="0">
                <a:latin typeface="Calibri" pitchFamily="34" charset="0"/>
              </a:rPr>
              <a:t>WiMAX</a:t>
            </a:r>
            <a:r>
              <a:rPr lang="en-US" sz="1400" dirty="0" smtClean="0">
                <a:latin typeface="Calibri" pitchFamily="34" charset="0"/>
              </a:rPr>
              <a:t> Forum recognizes that sharing with FSS in 3.5 GHz band is not possible	</a:t>
            </a:r>
          </a:p>
        </p:txBody>
      </p:sp>
      <p:grpSp>
        <p:nvGrpSpPr>
          <p:cNvPr id="14344" name="Group 10"/>
          <p:cNvGrpSpPr>
            <a:grpSpLocks/>
          </p:cNvGrpSpPr>
          <p:nvPr/>
        </p:nvGrpSpPr>
        <p:grpSpPr bwMode="auto">
          <a:xfrm>
            <a:off x="228600" y="1524000"/>
            <a:ext cx="1524000" cy="4114800"/>
            <a:chOff x="152400" y="1295400"/>
            <a:chExt cx="1524000" cy="4114800"/>
          </a:xfrm>
          <a:solidFill>
            <a:srgbClr val="3366FF"/>
          </a:solidFill>
        </p:grpSpPr>
        <p:sp>
          <p:nvSpPr>
            <p:cNvPr id="12" name="AutoShape 2"/>
            <p:cNvSpPr>
              <a:spLocks noChangeArrowheads="1"/>
            </p:cNvSpPr>
            <p:nvPr/>
          </p:nvSpPr>
          <p:spPr bwMode="auto">
            <a:xfrm>
              <a:off x="152400" y="4724400"/>
              <a:ext cx="1524000" cy="685800"/>
            </a:xfrm>
            <a:prstGeom prst="homePlate">
              <a:avLst>
                <a:gd name="adj" fmla="val 22222"/>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endParaRPr lang="en-US" b="1">
                <a:solidFill>
                  <a:schemeClr val="tx1"/>
                </a:solidFill>
              </a:endParaRPr>
            </a:p>
          </p:txBody>
        </p:sp>
        <p:sp>
          <p:nvSpPr>
            <p:cNvPr id="13" name="AutoShape 3"/>
            <p:cNvSpPr>
              <a:spLocks noChangeArrowheads="1"/>
            </p:cNvSpPr>
            <p:nvPr/>
          </p:nvSpPr>
          <p:spPr bwMode="auto">
            <a:xfrm>
              <a:off x="152400" y="2971800"/>
              <a:ext cx="1524000" cy="685800"/>
            </a:xfrm>
            <a:prstGeom prst="homePlate">
              <a:avLst>
                <a:gd name="adj" fmla="val 22222"/>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endParaRPr lang="en-US" b="1">
                <a:solidFill>
                  <a:schemeClr val="tx1"/>
                </a:solidFill>
              </a:endParaRPr>
            </a:p>
          </p:txBody>
        </p:sp>
        <p:sp>
          <p:nvSpPr>
            <p:cNvPr id="14" name="AutoShape 4"/>
            <p:cNvSpPr>
              <a:spLocks noChangeArrowheads="1"/>
            </p:cNvSpPr>
            <p:nvPr/>
          </p:nvSpPr>
          <p:spPr bwMode="auto">
            <a:xfrm>
              <a:off x="152400" y="1295400"/>
              <a:ext cx="1524000" cy="685800"/>
            </a:xfrm>
            <a:prstGeom prst="homePlate">
              <a:avLst>
                <a:gd name="adj" fmla="val 22222"/>
              </a:avLst>
            </a:prstGeom>
            <a:ln>
              <a:headEnd/>
              <a:tailEnd/>
            </a:ln>
          </p:spPr>
          <p:style>
            <a:lnRef idx="1">
              <a:schemeClr val="accent5"/>
            </a:lnRef>
            <a:fillRef idx="3">
              <a:schemeClr val="accent5"/>
            </a:fillRef>
            <a:effectRef idx="2">
              <a:schemeClr val="accent5"/>
            </a:effectRef>
            <a:fontRef idx="minor">
              <a:schemeClr val="lt1"/>
            </a:fontRef>
          </p:style>
          <p:txBody>
            <a:bodyPr wrap="none" anchor="ctr"/>
            <a:lstStyle/>
            <a:p>
              <a:endParaRPr lang="en-US" b="1">
                <a:solidFill>
                  <a:schemeClr val="tx1"/>
                </a:solidFill>
              </a:endParaRPr>
            </a:p>
          </p:txBody>
        </p:sp>
      </p:grpSp>
      <p:sp>
        <p:nvSpPr>
          <p:cNvPr id="14345" name="Rectangle 7"/>
          <p:cNvSpPr>
            <a:spLocks noChangeArrowheads="1"/>
          </p:cNvSpPr>
          <p:nvPr/>
        </p:nvSpPr>
        <p:spPr bwMode="gray">
          <a:xfrm>
            <a:off x="228600" y="1295400"/>
            <a:ext cx="2438400" cy="487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a:buFontTx/>
              <a:buChar char="•"/>
            </a:pPr>
            <a:endParaRPr lang="en-US" sz="1200" b="1" dirty="0">
              <a:latin typeface="Calibri" pitchFamily="34" charset="0"/>
            </a:endParaRPr>
          </a:p>
          <a:p>
            <a:pPr marL="342900" indent="-342900"/>
            <a:endParaRPr lang="en-US" sz="1400" b="1" dirty="0">
              <a:latin typeface="Calibri" pitchFamily="34" charset="0"/>
            </a:endParaRPr>
          </a:p>
          <a:p>
            <a:pPr marL="342900" indent="-342900"/>
            <a:r>
              <a:rPr lang="en-US" sz="1400" b="1" dirty="0">
                <a:latin typeface="Calibri" pitchFamily="34" charset="0"/>
              </a:rPr>
              <a:t>Power </a:t>
            </a:r>
            <a:r>
              <a:rPr lang="en-US" sz="1400" b="1" dirty="0" smtClean="0">
                <a:latin typeface="Calibri" pitchFamily="34" charset="0"/>
              </a:rPr>
              <a:t>level</a:t>
            </a:r>
            <a:endParaRPr lang="en-US" sz="1400" b="1" dirty="0">
              <a:latin typeface="Calibri" pitchFamily="34" charset="0"/>
            </a:endParaRPr>
          </a:p>
          <a:p>
            <a:pPr marL="342900" indent="-342900"/>
            <a:endParaRPr lang="en-US" sz="1200" b="1" dirty="0">
              <a:latin typeface="Calibri" pitchFamily="34" charset="0"/>
            </a:endParaRPr>
          </a:p>
          <a:p>
            <a:pPr marL="342900" indent="-342900"/>
            <a:endParaRPr lang="en-US" sz="1200" b="1" dirty="0">
              <a:latin typeface="Calibri" pitchFamily="34" charset="0"/>
            </a:endParaRPr>
          </a:p>
          <a:p>
            <a:pPr marL="342900" indent="-342900"/>
            <a:endParaRPr lang="en-US" sz="1200" b="1" dirty="0">
              <a:latin typeface="Calibri" pitchFamily="34" charset="0"/>
            </a:endParaRPr>
          </a:p>
          <a:p>
            <a:pPr marL="342900" indent="-342900"/>
            <a:endParaRPr lang="en-US" sz="1200" b="1" dirty="0">
              <a:latin typeface="Calibri" pitchFamily="34" charset="0"/>
            </a:endParaRPr>
          </a:p>
          <a:p>
            <a:pPr marL="342900" indent="-342900"/>
            <a:endParaRPr lang="en-US" sz="1200" b="1" dirty="0">
              <a:latin typeface="Calibri" pitchFamily="34" charset="0"/>
            </a:endParaRPr>
          </a:p>
          <a:p>
            <a:pPr marL="342900" indent="-342900"/>
            <a:endParaRPr lang="en-US" sz="1200" b="1" dirty="0">
              <a:latin typeface="Calibri" pitchFamily="34" charset="0"/>
            </a:endParaRPr>
          </a:p>
          <a:p>
            <a:pPr marL="342900" indent="-342900"/>
            <a:endParaRPr lang="en-US" sz="1200" b="1" dirty="0">
              <a:latin typeface="Calibri" pitchFamily="34" charset="0"/>
            </a:endParaRPr>
          </a:p>
          <a:p>
            <a:pPr marL="342900" indent="-342900"/>
            <a:r>
              <a:rPr lang="en-US" sz="1400" b="1" dirty="0">
                <a:latin typeface="Calibri" pitchFamily="34" charset="0"/>
              </a:rPr>
              <a:t>Point to </a:t>
            </a:r>
          </a:p>
          <a:p>
            <a:pPr marL="342900" indent="-342900"/>
            <a:r>
              <a:rPr lang="en-US" sz="1400" b="1" dirty="0">
                <a:latin typeface="Calibri" pitchFamily="34" charset="0"/>
              </a:rPr>
              <a:t>multipoint </a:t>
            </a:r>
          </a:p>
          <a:p>
            <a:pPr marL="342900" indent="-342900"/>
            <a:r>
              <a:rPr lang="en-US" sz="1400" b="1" dirty="0">
                <a:latin typeface="Calibri" pitchFamily="34" charset="0"/>
              </a:rPr>
              <a:t>services</a:t>
            </a:r>
          </a:p>
          <a:p>
            <a:pPr marL="342900" indent="-342900"/>
            <a:endParaRPr lang="en-US" sz="1200" b="1" dirty="0">
              <a:latin typeface="Calibri" pitchFamily="34" charset="0"/>
            </a:endParaRPr>
          </a:p>
          <a:p>
            <a:pPr marL="342900" indent="-342900"/>
            <a:endParaRPr lang="en-US" sz="1200" b="1" dirty="0">
              <a:latin typeface="Calibri" pitchFamily="34" charset="0"/>
            </a:endParaRPr>
          </a:p>
          <a:p>
            <a:pPr marL="342900" indent="-342900"/>
            <a:endParaRPr lang="en-US" sz="1200" b="1" dirty="0">
              <a:latin typeface="Calibri" pitchFamily="34" charset="0"/>
            </a:endParaRPr>
          </a:p>
          <a:p>
            <a:pPr marL="342900" indent="-342900"/>
            <a:endParaRPr lang="en-US" sz="1200" b="1" dirty="0">
              <a:latin typeface="Calibri" pitchFamily="34" charset="0"/>
            </a:endParaRPr>
          </a:p>
          <a:p>
            <a:pPr marL="342900" indent="-342900"/>
            <a:endParaRPr lang="en-US" sz="1200" b="1" dirty="0">
              <a:latin typeface="Calibri" pitchFamily="34" charset="0"/>
            </a:endParaRPr>
          </a:p>
          <a:p>
            <a:pPr marL="342900" indent="-342900"/>
            <a:endParaRPr lang="en-US" sz="1200" b="1" dirty="0">
              <a:latin typeface="Calibri" pitchFamily="34" charset="0"/>
            </a:endParaRPr>
          </a:p>
          <a:p>
            <a:pPr marL="342900" indent="-342900"/>
            <a:r>
              <a:rPr lang="en-US" sz="1400" b="1" dirty="0" smtClean="0">
                <a:latin typeface="Calibri" pitchFamily="34" charset="0"/>
              </a:rPr>
              <a:t>Mobile, fixed or </a:t>
            </a:r>
            <a:endParaRPr lang="en-US" sz="1400" b="1" dirty="0">
              <a:latin typeface="Calibri" pitchFamily="34" charset="0"/>
            </a:endParaRPr>
          </a:p>
          <a:p>
            <a:pPr marL="342900" indent="-342900"/>
            <a:r>
              <a:rPr lang="en-US" sz="1400" b="1" dirty="0">
                <a:latin typeface="Calibri" pitchFamily="34" charset="0"/>
              </a:rPr>
              <a:t>n</a:t>
            </a:r>
            <a:r>
              <a:rPr lang="en-US" sz="1400" b="1" dirty="0" smtClean="0">
                <a:latin typeface="Calibri" pitchFamily="34" charset="0"/>
              </a:rPr>
              <a:t>omadic users</a:t>
            </a:r>
            <a:endParaRPr lang="en-US" sz="1400" b="1" dirty="0">
              <a:latin typeface="Calibri" pitchFamily="34" charset="0"/>
            </a:endParaRPr>
          </a:p>
          <a:p>
            <a:pPr marL="800100" lvl="1" indent="-342900">
              <a:buFontTx/>
              <a:buChar char="–"/>
            </a:pPr>
            <a:endParaRPr lang="en-US" sz="1200" b="1" dirty="0">
              <a:latin typeface="Calibri" pitchFamily="34" charset="0"/>
            </a:endParaRPr>
          </a:p>
          <a:p>
            <a:pPr marL="800100" lvl="1" indent="-342900">
              <a:buFontTx/>
              <a:buChar char="–"/>
            </a:pPr>
            <a:endParaRPr lang="en-US" sz="1200" b="1" dirty="0">
              <a:latin typeface="Calibri" pitchFamily="34" charset="0"/>
            </a:endParaRPr>
          </a:p>
          <a:p>
            <a:pPr marL="800100" lvl="1" indent="-342900">
              <a:buClr>
                <a:schemeClr val="tx1"/>
              </a:buClr>
              <a:buFontTx/>
              <a:buChar char="•"/>
            </a:pPr>
            <a:endParaRPr lang="en-US" sz="1200" b="1" dirty="0">
              <a:latin typeface="Calibri" pitchFamily="34" charset="0"/>
            </a:endParaRPr>
          </a:p>
        </p:txBody>
      </p:sp>
    </p:spTree>
    <p:extLst>
      <p:ext uri="{BB962C8B-B14F-4D97-AF65-F5344CB8AC3E}">
        <p14:creationId xmlns="" xmlns:p14="http://schemas.microsoft.com/office/powerpoint/2010/main" val="1928390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p:cNvSpPr>
          <p:nvPr/>
        </p:nvSpPr>
        <p:spPr bwMode="auto">
          <a:xfrm>
            <a:off x="152400" y="1460500"/>
            <a:ext cx="8623300" cy="749300"/>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wrap="none" anchor="ctr"/>
          <a:lstStyle/>
          <a:p>
            <a:endParaRPr lang="en-US"/>
          </a:p>
        </p:txBody>
      </p:sp>
      <p:sp>
        <p:nvSpPr>
          <p:cNvPr id="96259" name="Rectangle 3"/>
          <p:cNvSpPr>
            <a:spLocks noChangeArrowheads="1"/>
          </p:cNvSpPr>
          <p:nvPr/>
        </p:nvSpPr>
        <p:spPr bwMode="auto">
          <a:xfrm>
            <a:off x="152400" y="381000"/>
            <a:ext cx="7543800" cy="685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b"/>
          <a:lstStyle/>
          <a:p>
            <a:r>
              <a:rPr lang="en-US" sz="3400" b="1" dirty="0"/>
              <a:t>Overview of Presentation</a:t>
            </a:r>
          </a:p>
        </p:txBody>
      </p:sp>
      <p:sp>
        <p:nvSpPr>
          <p:cNvPr id="96260" name="Rectangle 4"/>
          <p:cNvSpPr>
            <a:spLocks noGrp="1" noChangeArrowheads="1"/>
          </p:cNvSpPr>
          <p:nvPr>
            <p:ph type="body" sz="half" idx="1"/>
          </p:nvPr>
        </p:nvSpPr>
        <p:spPr bwMode="gray">
          <a:xfrm>
            <a:off x="228600" y="1143000"/>
            <a:ext cx="5829300" cy="5334000"/>
          </a:xfrm>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Introductions</a:t>
            </a:r>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Role of satellite services</a:t>
            </a:r>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The 3.5 GHz frequency band and the ITU</a:t>
            </a:r>
          </a:p>
          <a:p>
            <a:pPr>
              <a:lnSpc>
                <a:spcPct val="115000"/>
              </a:lnSpc>
              <a:spcBef>
                <a:spcPct val="30000"/>
              </a:spcBef>
              <a:buClr>
                <a:schemeClr val="tx1"/>
              </a:buClr>
              <a:buFontTx/>
              <a:buChar char="•"/>
            </a:pPr>
            <a:endParaRPr lang="en-US" sz="2000" b="1" i="1" dirty="0" smtClean="0"/>
          </a:p>
          <a:p>
            <a:pPr>
              <a:lnSpc>
                <a:spcPct val="115000"/>
              </a:lnSpc>
              <a:spcBef>
                <a:spcPct val="30000"/>
              </a:spcBef>
              <a:buClr>
                <a:schemeClr val="tx1"/>
              </a:buClr>
              <a:buFontTx/>
              <a:buChar char="•"/>
            </a:pPr>
            <a:r>
              <a:rPr lang="en-US" sz="2000" b="1" i="1" dirty="0" smtClean="0"/>
              <a:t>What </a:t>
            </a:r>
            <a:r>
              <a:rPr lang="en-US" sz="2000" b="1" i="1" dirty="0"/>
              <a:t>way forward for mobile services</a:t>
            </a:r>
            <a:r>
              <a:rPr lang="en-US" sz="2000" b="1" i="1" dirty="0" smtClean="0"/>
              <a:t>?</a:t>
            </a:r>
          </a:p>
          <a:p>
            <a:pPr>
              <a:lnSpc>
                <a:spcPct val="115000"/>
              </a:lnSpc>
              <a:spcBef>
                <a:spcPct val="30000"/>
              </a:spcBef>
              <a:buClr>
                <a:schemeClr val="tx1"/>
              </a:buClr>
              <a:buFontTx/>
              <a:buChar char="•"/>
            </a:pPr>
            <a:endParaRPr lang="en-US" sz="2000" b="1" i="1" dirty="0"/>
          </a:p>
          <a:p>
            <a:pPr>
              <a:lnSpc>
                <a:spcPct val="115000"/>
              </a:lnSpc>
              <a:spcBef>
                <a:spcPct val="30000"/>
              </a:spcBef>
              <a:buClr>
                <a:schemeClr val="tx1"/>
              </a:buClr>
              <a:buFontTx/>
              <a:buChar char="•"/>
            </a:pPr>
            <a:r>
              <a:rPr lang="en-US" sz="2000" b="1" i="1" dirty="0" smtClean="0"/>
              <a:t>How should </a:t>
            </a:r>
            <a:r>
              <a:rPr lang="en-US" sz="2000" b="1" i="1" dirty="0" smtClean="0"/>
              <a:t>Pacific Islands respond </a:t>
            </a:r>
            <a:r>
              <a:rPr lang="en-US" sz="2000" b="1" i="1" dirty="0" smtClean="0"/>
              <a:t>?</a:t>
            </a:r>
            <a:endParaRPr lang="en-US" sz="2000" b="1" i="1" dirty="0"/>
          </a:p>
          <a:p>
            <a:pPr>
              <a:lnSpc>
                <a:spcPct val="115000"/>
              </a:lnSpc>
              <a:spcBef>
                <a:spcPct val="30000"/>
              </a:spcBef>
              <a:buClr>
                <a:schemeClr val="tx1"/>
              </a:buClr>
              <a:buFontTx/>
              <a:buChar char="•"/>
            </a:pPr>
            <a:endParaRPr lang="en-US" sz="2000" dirty="0"/>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endParaRPr lang="en-US" sz="2000" dirty="0" smtClean="0">
              <a:effectLst/>
            </a:endParaRPr>
          </a:p>
        </p:txBody>
      </p:sp>
    </p:spTree>
    <p:extLst>
      <p:ext uri="{BB962C8B-B14F-4D97-AF65-F5344CB8AC3E}">
        <p14:creationId xmlns="" xmlns:p14="http://schemas.microsoft.com/office/powerpoint/2010/main" val="86173956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4876800" y="1838325"/>
            <a:ext cx="3657600" cy="533400"/>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pitchFamily="34" charset="0"/>
            </a:endParaRPr>
          </a:p>
        </p:txBody>
      </p:sp>
      <p:sp>
        <p:nvSpPr>
          <p:cNvPr id="16387" name="AutoShape 3"/>
          <p:cNvSpPr>
            <a:spLocks noChangeArrowheads="1"/>
          </p:cNvSpPr>
          <p:nvPr/>
        </p:nvSpPr>
        <p:spPr bwMode="auto">
          <a:xfrm>
            <a:off x="5029200" y="1304925"/>
            <a:ext cx="304800" cy="1066800"/>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latin typeface="Calibri" pitchFamily="34" charset="0"/>
            </a:endParaRPr>
          </a:p>
        </p:txBody>
      </p:sp>
      <p:sp>
        <p:nvSpPr>
          <p:cNvPr id="11268" name="Rectangle 4"/>
          <p:cNvSpPr>
            <a:spLocks noGrp="1" noChangeArrowheads="1"/>
          </p:cNvSpPr>
          <p:nvPr>
            <p:ph type="title"/>
          </p:nvPr>
        </p:nvSpPr>
        <p:spPr>
          <a:xfrm>
            <a:off x="146050" y="63500"/>
            <a:ext cx="7016750" cy="1143000"/>
          </a:xfrm>
        </p:spPr>
        <p:txBody>
          <a:bodyPr>
            <a:noAutofit/>
          </a:bodyPr>
          <a:lstStyle/>
          <a:p>
            <a:pPr algn="l" eaLnBrk="1" hangingPunct="1"/>
            <a:r>
              <a:rPr lang="en-GB" sz="2800" b="1" dirty="0" smtClean="0"/>
              <a:t>Satellite receive antennas face three different types of interference</a:t>
            </a:r>
          </a:p>
        </p:txBody>
      </p:sp>
      <p:sp>
        <p:nvSpPr>
          <p:cNvPr id="16389" name="Text Box 5"/>
          <p:cNvSpPr txBox="1">
            <a:spLocks noChangeArrowheads="1"/>
          </p:cNvSpPr>
          <p:nvPr/>
        </p:nvSpPr>
        <p:spPr bwMode="auto">
          <a:xfrm>
            <a:off x="228600" y="1228725"/>
            <a:ext cx="37338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520700" indent="-520700">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200">
                <a:latin typeface="Calibri" pitchFamily="34" charset="0"/>
              </a:rPr>
              <a:t>Impact of WiMAX on Satellite Reception</a:t>
            </a:r>
          </a:p>
        </p:txBody>
      </p:sp>
      <p:sp>
        <p:nvSpPr>
          <p:cNvPr id="16390" name="Line 6"/>
          <p:cNvSpPr>
            <a:spLocks noChangeShapeType="1"/>
          </p:cNvSpPr>
          <p:nvPr/>
        </p:nvSpPr>
        <p:spPr bwMode="auto">
          <a:xfrm flipV="1">
            <a:off x="304800" y="1533525"/>
            <a:ext cx="83820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391" name="Text Box 7"/>
          <p:cNvSpPr txBox="1">
            <a:spLocks noChangeArrowheads="1"/>
          </p:cNvSpPr>
          <p:nvPr/>
        </p:nvSpPr>
        <p:spPr bwMode="auto">
          <a:xfrm>
            <a:off x="304800" y="1609725"/>
            <a:ext cx="4191000" cy="41242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just"/>
            <a:r>
              <a:rPr lang="en-GB" sz="1400" i="1" u="sng" dirty="0">
                <a:latin typeface="Calibri" pitchFamily="34" charset="0"/>
              </a:rPr>
              <a:t>In-band Interference</a:t>
            </a:r>
          </a:p>
          <a:p>
            <a:pPr algn="just">
              <a:buFontTx/>
              <a:buChar char="•"/>
            </a:pPr>
            <a:r>
              <a:rPr lang="en-US" sz="1200" dirty="0">
                <a:latin typeface="Calibri" pitchFamily="34" charset="0"/>
              </a:rPr>
              <a:t> </a:t>
            </a:r>
            <a:r>
              <a:rPr lang="en-US" sz="1200" dirty="0" err="1">
                <a:latin typeface="Calibri" pitchFamily="34" charset="0"/>
              </a:rPr>
              <a:t>WiMAX</a:t>
            </a:r>
            <a:r>
              <a:rPr lang="en-US" sz="1200" dirty="0">
                <a:latin typeface="Calibri" pitchFamily="34" charset="0"/>
              </a:rPr>
              <a:t> operating  at  3.4 – </a:t>
            </a:r>
            <a:r>
              <a:rPr lang="en-US" sz="1200" dirty="0" smtClean="0">
                <a:latin typeface="Calibri" pitchFamily="34" charset="0"/>
              </a:rPr>
              <a:t>3.6 </a:t>
            </a:r>
            <a:r>
              <a:rPr lang="en-US" sz="1200" dirty="0">
                <a:latin typeface="Calibri" pitchFamily="34" charset="0"/>
              </a:rPr>
              <a:t>GHz extended C-band </a:t>
            </a:r>
            <a:r>
              <a:rPr lang="en-US" sz="1200" dirty="0">
                <a:solidFill>
                  <a:srgbClr val="FF0000"/>
                </a:solidFill>
                <a:latin typeface="Calibri" pitchFamily="34" charset="0"/>
              </a:rPr>
              <a:t>OBLITERATES </a:t>
            </a:r>
            <a:r>
              <a:rPr lang="en-US" sz="1200" dirty="0">
                <a:latin typeface="Calibri" pitchFamily="34" charset="0"/>
              </a:rPr>
              <a:t>satellite receive  signals operating in the same band</a:t>
            </a:r>
          </a:p>
          <a:p>
            <a:pPr algn="just">
              <a:buFontTx/>
              <a:buChar char="•"/>
            </a:pPr>
            <a:r>
              <a:rPr lang="en-US" sz="1200" dirty="0">
                <a:latin typeface="Calibri" pitchFamily="34" charset="0"/>
              </a:rPr>
              <a:t> Separation distances of between </a:t>
            </a:r>
            <a:r>
              <a:rPr lang="en-US" sz="1200" i="1" u="sng" dirty="0">
                <a:latin typeface="Calibri" pitchFamily="34" charset="0"/>
              </a:rPr>
              <a:t>30 and</a:t>
            </a:r>
            <a:r>
              <a:rPr lang="en-US" sz="1200" i="1" u="sng" dirty="0" smtClean="0">
                <a:latin typeface="Calibri" pitchFamily="34" charset="0"/>
              </a:rPr>
              <a:t> 300 </a:t>
            </a:r>
            <a:r>
              <a:rPr lang="en-US" sz="1200" i="1" u="sng" dirty="0">
                <a:latin typeface="Calibri" pitchFamily="34" charset="0"/>
              </a:rPr>
              <a:t>km</a:t>
            </a:r>
            <a:r>
              <a:rPr lang="en-US" sz="1200" dirty="0">
                <a:latin typeface="Calibri" pitchFamily="34" charset="0"/>
              </a:rPr>
              <a:t> required*</a:t>
            </a:r>
          </a:p>
          <a:p>
            <a:pPr algn="just"/>
            <a:endParaRPr lang="en-US" sz="1400" dirty="0" smtClean="0">
              <a:latin typeface="Calibri" pitchFamily="34" charset="0"/>
            </a:endParaRPr>
          </a:p>
          <a:p>
            <a:pPr algn="just"/>
            <a:endParaRPr lang="en-US" sz="1400" dirty="0">
              <a:latin typeface="Calibri" pitchFamily="34" charset="0"/>
            </a:endParaRPr>
          </a:p>
          <a:p>
            <a:pPr algn="just"/>
            <a:r>
              <a:rPr lang="en-GB" sz="1400" i="1" u="sng" dirty="0">
                <a:latin typeface="Calibri" pitchFamily="34" charset="0"/>
              </a:rPr>
              <a:t>Out-of-band Emissions</a:t>
            </a:r>
            <a:r>
              <a:rPr lang="en-GB" sz="1400" u="sng" dirty="0">
                <a:latin typeface="Calibri" pitchFamily="34" charset="0"/>
              </a:rPr>
              <a:t> </a:t>
            </a:r>
          </a:p>
          <a:p>
            <a:pPr algn="just">
              <a:buFontTx/>
              <a:buChar char="•"/>
            </a:pPr>
            <a:r>
              <a:rPr lang="en-US" sz="1200" dirty="0">
                <a:latin typeface="Calibri" pitchFamily="34" charset="0"/>
              </a:rPr>
              <a:t> </a:t>
            </a:r>
            <a:r>
              <a:rPr lang="en-US" sz="1200" dirty="0" err="1">
                <a:latin typeface="Calibri" pitchFamily="34" charset="0"/>
              </a:rPr>
              <a:t>WiMAX</a:t>
            </a:r>
            <a:r>
              <a:rPr lang="en-US" sz="1200" dirty="0">
                <a:latin typeface="Calibri" pitchFamily="34" charset="0"/>
              </a:rPr>
              <a:t> use of one part of the 3.4 – 3.6   GHz band </a:t>
            </a:r>
            <a:r>
              <a:rPr lang="en-US" sz="1200" dirty="0">
                <a:solidFill>
                  <a:srgbClr val="FF0000"/>
                </a:solidFill>
                <a:latin typeface="Calibri" pitchFamily="34" charset="0"/>
              </a:rPr>
              <a:t>CREATES INTERFERENCE </a:t>
            </a:r>
            <a:r>
              <a:rPr lang="en-US" sz="1200" dirty="0">
                <a:latin typeface="Calibri" pitchFamily="34" charset="0"/>
              </a:rPr>
              <a:t>in non-overlapping parts of   3.4 – 4.2 GHz band through out-of-band emissions, </a:t>
            </a:r>
          </a:p>
          <a:p>
            <a:pPr algn="just">
              <a:buFontTx/>
              <a:buChar char="•"/>
            </a:pPr>
            <a:r>
              <a:rPr lang="en-US" sz="1200" dirty="0" smtClean="0">
                <a:latin typeface="Calibri" pitchFamily="34" charset="0"/>
              </a:rPr>
              <a:t> Requires use </a:t>
            </a:r>
            <a:r>
              <a:rPr lang="en-US" sz="1200" dirty="0">
                <a:latin typeface="Calibri" pitchFamily="34" charset="0"/>
              </a:rPr>
              <a:t>of expensive antenna </a:t>
            </a:r>
            <a:r>
              <a:rPr lang="en-US" sz="1200" dirty="0" smtClean="0">
                <a:latin typeface="Calibri" pitchFamily="34" charset="0"/>
              </a:rPr>
              <a:t>filters</a:t>
            </a:r>
            <a:endParaRPr lang="en-GB" sz="1200" dirty="0">
              <a:latin typeface="Calibri" pitchFamily="34" charset="0"/>
            </a:endParaRPr>
          </a:p>
          <a:p>
            <a:pPr algn="just">
              <a:buFontTx/>
              <a:buChar char="•"/>
            </a:pPr>
            <a:r>
              <a:rPr lang="en-US" sz="1200" dirty="0">
                <a:latin typeface="Calibri" pitchFamily="34" charset="0"/>
              </a:rPr>
              <a:t> Separation distances </a:t>
            </a:r>
            <a:r>
              <a:rPr lang="en-US" sz="1200" dirty="0" smtClean="0">
                <a:latin typeface="Calibri" pitchFamily="34" charset="0"/>
              </a:rPr>
              <a:t>between</a:t>
            </a:r>
            <a:r>
              <a:rPr lang="en-US" sz="1200" i="1" dirty="0" smtClean="0">
                <a:latin typeface="Calibri" pitchFamily="34" charset="0"/>
              </a:rPr>
              <a:t> </a:t>
            </a:r>
            <a:r>
              <a:rPr lang="en-US" sz="1200" i="1" u="sng" dirty="0" smtClean="0">
                <a:latin typeface="Calibri" pitchFamily="34" charset="0"/>
              </a:rPr>
              <a:t>2 </a:t>
            </a:r>
            <a:r>
              <a:rPr lang="en-US" sz="1200" i="1" u="sng" dirty="0">
                <a:latin typeface="Calibri" pitchFamily="34" charset="0"/>
              </a:rPr>
              <a:t>and 60km</a:t>
            </a:r>
            <a:r>
              <a:rPr lang="en-US" sz="1200" dirty="0">
                <a:latin typeface="Calibri" pitchFamily="34" charset="0"/>
              </a:rPr>
              <a:t> required* </a:t>
            </a:r>
          </a:p>
          <a:p>
            <a:pPr algn="just"/>
            <a:endParaRPr lang="en-US" sz="1200" i="1" u="sng" dirty="0" smtClean="0">
              <a:latin typeface="Calibri" pitchFamily="34" charset="0"/>
            </a:endParaRPr>
          </a:p>
          <a:p>
            <a:pPr algn="just"/>
            <a:endParaRPr lang="en-US" sz="1200" i="1" u="sng" dirty="0">
              <a:latin typeface="Calibri" pitchFamily="34" charset="0"/>
            </a:endParaRPr>
          </a:p>
          <a:p>
            <a:pPr algn="just"/>
            <a:r>
              <a:rPr lang="en-US" sz="1400" i="1" u="sng" dirty="0">
                <a:latin typeface="Calibri" pitchFamily="34" charset="0"/>
              </a:rPr>
              <a:t>LNB Saturation</a:t>
            </a:r>
            <a:endParaRPr lang="en-US" sz="1400" dirty="0">
              <a:latin typeface="Calibri" pitchFamily="34" charset="0"/>
            </a:endParaRPr>
          </a:p>
          <a:p>
            <a:pPr algn="just">
              <a:buFontTx/>
              <a:buChar char="•"/>
            </a:pPr>
            <a:r>
              <a:rPr lang="en-US" sz="1200" dirty="0">
                <a:latin typeface="Calibri" pitchFamily="34" charset="0"/>
              </a:rPr>
              <a:t> </a:t>
            </a:r>
            <a:r>
              <a:rPr lang="en-US" sz="1200" dirty="0" err="1" smtClean="0">
                <a:latin typeface="Calibri" pitchFamily="34" charset="0"/>
              </a:rPr>
              <a:t>WiMAX</a:t>
            </a:r>
            <a:r>
              <a:rPr lang="en-US" sz="1200" dirty="0" smtClean="0">
                <a:latin typeface="Calibri" pitchFamily="34" charset="0"/>
              </a:rPr>
              <a:t> </a:t>
            </a:r>
            <a:r>
              <a:rPr lang="en-US" sz="1200" dirty="0">
                <a:latin typeface="Calibri" pitchFamily="34" charset="0"/>
              </a:rPr>
              <a:t>signals in 3.4 – 3.6 GHz</a:t>
            </a:r>
            <a:r>
              <a:rPr lang="en-US" sz="1200" dirty="0" smtClean="0">
                <a:latin typeface="Calibri" pitchFamily="34" charset="0"/>
              </a:rPr>
              <a:t> saturate </a:t>
            </a:r>
            <a:r>
              <a:rPr lang="en-US" sz="1200" dirty="0">
                <a:latin typeface="Calibri" pitchFamily="34" charset="0"/>
              </a:rPr>
              <a:t>Low Noise Amplifiers on </a:t>
            </a:r>
            <a:r>
              <a:rPr lang="en-US" sz="1200" dirty="0" smtClean="0">
                <a:latin typeface="Calibri" pitchFamily="34" charset="0"/>
              </a:rPr>
              <a:t>satellite </a:t>
            </a:r>
            <a:r>
              <a:rPr lang="en-US" sz="1200" dirty="0">
                <a:latin typeface="Calibri" pitchFamily="34" charset="0"/>
              </a:rPr>
              <a:t>receivers </a:t>
            </a:r>
            <a:r>
              <a:rPr lang="en-US" sz="1200" dirty="0" smtClean="0">
                <a:latin typeface="Calibri" pitchFamily="34" charset="0"/>
              </a:rPr>
              <a:t>causing non-linear operation</a:t>
            </a:r>
            <a:r>
              <a:rPr lang="en-US" sz="1200" dirty="0" smtClean="0">
                <a:solidFill>
                  <a:srgbClr val="FF0000"/>
                </a:solidFill>
                <a:latin typeface="Calibri" pitchFamily="34" charset="0"/>
              </a:rPr>
              <a:t> </a:t>
            </a:r>
            <a:r>
              <a:rPr lang="en-US" sz="1200" dirty="0">
                <a:solidFill>
                  <a:srgbClr val="FF0000"/>
                </a:solidFill>
                <a:latin typeface="Calibri" pitchFamily="34" charset="0"/>
              </a:rPr>
              <a:t>BLOCKING </a:t>
            </a:r>
            <a:r>
              <a:rPr lang="en-US" sz="1200" dirty="0">
                <a:latin typeface="Calibri" pitchFamily="34" charset="0"/>
              </a:rPr>
              <a:t>signals in the entire 3.4 – 4.2 GHz C-band, </a:t>
            </a:r>
          </a:p>
          <a:p>
            <a:pPr algn="just">
              <a:buFontTx/>
              <a:buChar char="•"/>
            </a:pPr>
            <a:r>
              <a:rPr lang="en-US" sz="1200" dirty="0">
                <a:latin typeface="Calibri" pitchFamily="34" charset="0"/>
              </a:rPr>
              <a:t> Separation </a:t>
            </a:r>
            <a:r>
              <a:rPr lang="en-US" sz="1200" dirty="0" smtClean="0">
                <a:latin typeface="Calibri" pitchFamily="34" charset="0"/>
              </a:rPr>
              <a:t>distance between </a:t>
            </a:r>
            <a:r>
              <a:rPr lang="en-US" sz="1200" i="1" u="sng" dirty="0">
                <a:latin typeface="Calibri" pitchFamily="34" charset="0"/>
              </a:rPr>
              <a:t>1.5 and 70km</a:t>
            </a:r>
            <a:r>
              <a:rPr lang="en-US" sz="1200" dirty="0">
                <a:latin typeface="Calibri" pitchFamily="34" charset="0"/>
              </a:rPr>
              <a:t> required*</a:t>
            </a:r>
            <a:endParaRPr lang="en-GB" sz="1200" u="sng" dirty="0">
              <a:latin typeface="Calibri" pitchFamily="34" charset="0"/>
            </a:endParaRPr>
          </a:p>
          <a:p>
            <a:pPr algn="just"/>
            <a:endParaRPr lang="en-US" sz="1200" i="1" u="sng" dirty="0">
              <a:latin typeface="Calibri" pitchFamily="34" charset="0"/>
            </a:endParaRPr>
          </a:p>
        </p:txBody>
      </p:sp>
      <p:sp>
        <p:nvSpPr>
          <p:cNvPr id="16392" name="Text Box 8"/>
          <p:cNvSpPr txBox="1">
            <a:spLocks noChangeArrowheads="1"/>
          </p:cNvSpPr>
          <p:nvPr/>
        </p:nvSpPr>
        <p:spPr bwMode="auto">
          <a:xfrm>
            <a:off x="342900" y="5775325"/>
            <a:ext cx="1395413"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1000" dirty="0">
                <a:latin typeface="Calibri" pitchFamily="34" charset="0"/>
              </a:rPr>
              <a:t>* Dependent on study</a:t>
            </a:r>
          </a:p>
        </p:txBody>
      </p:sp>
      <p:sp>
        <p:nvSpPr>
          <p:cNvPr id="16393" name="Rectangle 9"/>
          <p:cNvSpPr>
            <a:spLocks noChangeArrowheads="1"/>
          </p:cNvSpPr>
          <p:nvPr/>
        </p:nvSpPr>
        <p:spPr bwMode="auto">
          <a:xfrm>
            <a:off x="4724400" y="5038725"/>
            <a:ext cx="3657600" cy="533400"/>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wrap="none" anchor="ctr"/>
          <a:lstStyle/>
          <a:p>
            <a:endParaRPr lang="en-US">
              <a:latin typeface="Calibri" pitchFamily="34" charset="0"/>
            </a:endParaRPr>
          </a:p>
        </p:txBody>
      </p:sp>
      <p:sp>
        <p:nvSpPr>
          <p:cNvPr id="16394" name="Line 10"/>
          <p:cNvSpPr>
            <a:spLocks noChangeShapeType="1"/>
          </p:cNvSpPr>
          <p:nvPr/>
        </p:nvSpPr>
        <p:spPr bwMode="auto">
          <a:xfrm>
            <a:off x="4495800" y="3948113"/>
            <a:ext cx="42672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395" name="Line 11"/>
          <p:cNvSpPr>
            <a:spLocks noChangeShapeType="1"/>
          </p:cNvSpPr>
          <p:nvPr/>
        </p:nvSpPr>
        <p:spPr bwMode="auto">
          <a:xfrm>
            <a:off x="4800600" y="3871913"/>
            <a:ext cx="0" cy="152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396" name="Line 12"/>
          <p:cNvSpPr>
            <a:spLocks noChangeShapeType="1"/>
          </p:cNvSpPr>
          <p:nvPr/>
        </p:nvSpPr>
        <p:spPr bwMode="auto">
          <a:xfrm>
            <a:off x="5715000" y="3871913"/>
            <a:ext cx="0" cy="152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397" name="Line 13"/>
          <p:cNvSpPr>
            <a:spLocks noChangeShapeType="1"/>
          </p:cNvSpPr>
          <p:nvPr/>
        </p:nvSpPr>
        <p:spPr bwMode="auto">
          <a:xfrm>
            <a:off x="6629400" y="3871913"/>
            <a:ext cx="0" cy="152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398" name="Line 14"/>
          <p:cNvSpPr>
            <a:spLocks noChangeShapeType="1"/>
          </p:cNvSpPr>
          <p:nvPr/>
        </p:nvSpPr>
        <p:spPr bwMode="auto">
          <a:xfrm>
            <a:off x="7543800" y="3871913"/>
            <a:ext cx="0" cy="152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399" name="Line 15"/>
          <p:cNvSpPr>
            <a:spLocks noChangeShapeType="1"/>
          </p:cNvSpPr>
          <p:nvPr/>
        </p:nvSpPr>
        <p:spPr bwMode="auto">
          <a:xfrm flipV="1">
            <a:off x="6172200" y="3338513"/>
            <a:ext cx="0" cy="609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400" name="Line 16"/>
          <p:cNvSpPr>
            <a:spLocks noChangeShapeType="1"/>
          </p:cNvSpPr>
          <p:nvPr/>
        </p:nvSpPr>
        <p:spPr bwMode="auto">
          <a:xfrm flipV="1">
            <a:off x="8458200" y="3338513"/>
            <a:ext cx="0" cy="609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cxnSp>
        <p:nvCxnSpPr>
          <p:cNvPr id="16401" name="AutoShape 17"/>
          <p:cNvCxnSpPr>
            <a:cxnSpLocks noChangeShapeType="1"/>
          </p:cNvCxnSpPr>
          <p:nvPr/>
        </p:nvCxnSpPr>
        <p:spPr bwMode="auto">
          <a:xfrm flipH="1">
            <a:off x="6172200" y="3338513"/>
            <a:ext cx="228600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16402" name="Text Box 18"/>
          <p:cNvSpPr txBox="1">
            <a:spLocks noChangeArrowheads="1"/>
          </p:cNvSpPr>
          <p:nvPr/>
        </p:nvSpPr>
        <p:spPr bwMode="auto">
          <a:xfrm>
            <a:off x="4648200" y="4024313"/>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3.4</a:t>
            </a:r>
          </a:p>
        </p:txBody>
      </p:sp>
      <p:sp>
        <p:nvSpPr>
          <p:cNvPr id="16403" name="Text Box 19"/>
          <p:cNvSpPr txBox="1">
            <a:spLocks noChangeArrowheads="1"/>
          </p:cNvSpPr>
          <p:nvPr/>
        </p:nvSpPr>
        <p:spPr bwMode="auto">
          <a:xfrm>
            <a:off x="5562600" y="4032250"/>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3.6</a:t>
            </a:r>
          </a:p>
        </p:txBody>
      </p:sp>
      <p:sp>
        <p:nvSpPr>
          <p:cNvPr id="16404" name="Text Box 20"/>
          <p:cNvSpPr txBox="1">
            <a:spLocks noChangeArrowheads="1"/>
          </p:cNvSpPr>
          <p:nvPr/>
        </p:nvSpPr>
        <p:spPr bwMode="auto">
          <a:xfrm>
            <a:off x="6477000" y="4032250"/>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3.8</a:t>
            </a:r>
          </a:p>
        </p:txBody>
      </p:sp>
      <p:sp>
        <p:nvSpPr>
          <p:cNvPr id="16405" name="Text Box 21"/>
          <p:cNvSpPr txBox="1">
            <a:spLocks noChangeArrowheads="1"/>
          </p:cNvSpPr>
          <p:nvPr/>
        </p:nvSpPr>
        <p:spPr bwMode="auto">
          <a:xfrm>
            <a:off x="7391400" y="4032250"/>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4.0</a:t>
            </a:r>
          </a:p>
        </p:txBody>
      </p:sp>
      <p:sp>
        <p:nvSpPr>
          <p:cNvPr id="16406" name="Text Box 22"/>
          <p:cNvSpPr txBox="1">
            <a:spLocks noChangeArrowheads="1"/>
          </p:cNvSpPr>
          <p:nvPr/>
        </p:nvSpPr>
        <p:spPr bwMode="auto">
          <a:xfrm>
            <a:off x="8305800" y="4029075"/>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4.2</a:t>
            </a:r>
          </a:p>
        </p:txBody>
      </p:sp>
      <p:grpSp>
        <p:nvGrpSpPr>
          <p:cNvPr id="16407" name="Group 23"/>
          <p:cNvGrpSpPr>
            <a:grpSpLocks/>
          </p:cNvGrpSpPr>
          <p:nvPr/>
        </p:nvGrpSpPr>
        <p:grpSpPr bwMode="auto">
          <a:xfrm>
            <a:off x="5181600" y="2728913"/>
            <a:ext cx="152400" cy="1219200"/>
            <a:chOff x="3216" y="912"/>
            <a:chExt cx="96" cy="672"/>
          </a:xfrm>
        </p:grpSpPr>
        <p:sp>
          <p:nvSpPr>
            <p:cNvPr id="16455" name="Line 24"/>
            <p:cNvSpPr>
              <a:spLocks noChangeShapeType="1"/>
            </p:cNvSpPr>
            <p:nvPr/>
          </p:nvSpPr>
          <p:spPr bwMode="auto">
            <a:xfrm flipV="1">
              <a:off x="3216" y="912"/>
              <a:ext cx="48" cy="67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456" name="Line 25"/>
            <p:cNvSpPr>
              <a:spLocks noChangeShapeType="1"/>
            </p:cNvSpPr>
            <p:nvPr/>
          </p:nvSpPr>
          <p:spPr bwMode="auto">
            <a:xfrm>
              <a:off x="3264" y="912"/>
              <a:ext cx="48" cy="67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grpSp>
      <p:sp>
        <p:nvSpPr>
          <p:cNvPr id="16408" name="Text Box 26"/>
          <p:cNvSpPr txBox="1">
            <a:spLocks noChangeArrowheads="1"/>
          </p:cNvSpPr>
          <p:nvPr/>
        </p:nvSpPr>
        <p:spPr bwMode="auto">
          <a:xfrm>
            <a:off x="8610600" y="4024313"/>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GHz</a:t>
            </a:r>
          </a:p>
        </p:txBody>
      </p:sp>
      <p:sp>
        <p:nvSpPr>
          <p:cNvPr id="16409" name="Line 27"/>
          <p:cNvSpPr>
            <a:spLocks noChangeShapeType="1"/>
          </p:cNvSpPr>
          <p:nvPr/>
        </p:nvSpPr>
        <p:spPr bwMode="auto">
          <a:xfrm>
            <a:off x="4572000" y="2371725"/>
            <a:ext cx="42672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410" name="Line 28"/>
          <p:cNvSpPr>
            <a:spLocks noChangeShapeType="1"/>
          </p:cNvSpPr>
          <p:nvPr/>
        </p:nvSpPr>
        <p:spPr bwMode="auto">
          <a:xfrm>
            <a:off x="6705600" y="2295525"/>
            <a:ext cx="0" cy="152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411" name="Line 29"/>
          <p:cNvSpPr>
            <a:spLocks noChangeShapeType="1"/>
          </p:cNvSpPr>
          <p:nvPr/>
        </p:nvSpPr>
        <p:spPr bwMode="auto">
          <a:xfrm>
            <a:off x="7620000" y="2295525"/>
            <a:ext cx="0" cy="152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412" name="Text Box 30"/>
          <p:cNvSpPr txBox="1">
            <a:spLocks noChangeArrowheads="1"/>
          </p:cNvSpPr>
          <p:nvPr/>
        </p:nvSpPr>
        <p:spPr bwMode="auto">
          <a:xfrm>
            <a:off x="4724400" y="2500313"/>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3.4</a:t>
            </a:r>
          </a:p>
        </p:txBody>
      </p:sp>
      <p:sp>
        <p:nvSpPr>
          <p:cNvPr id="16413" name="Text Box 31"/>
          <p:cNvSpPr txBox="1">
            <a:spLocks noChangeArrowheads="1"/>
          </p:cNvSpPr>
          <p:nvPr/>
        </p:nvSpPr>
        <p:spPr bwMode="auto">
          <a:xfrm>
            <a:off x="5638800" y="2508250"/>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3.6</a:t>
            </a:r>
          </a:p>
        </p:txBody>
      </p:sp>
      <p:sp>
        <p:nvSpPr>
          <p:cNvPr id="16414" name="Text Box 32"/>
          <p:cNvSpPr txBox="1">
            <a:spLocks noChangeArrowheads="1"/>
          </p:cNvSpPr>
          <p:nvPr/>
        </p:nvSpPr>
        <p:spPr bwMode="auto">
          <a:xfrm>
            <a:off x="6553200" y="2508250"/>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3.8</a:t>
            </a:r>
          </a:p>
        </p:txBody>
      </p:sp>
      <p:sp>
        <p:nvSpPr>
          <p:cNvPr id="16415" name="Text Box 33"/>
          <p:cNvSpPr txBox="1">
            <a:spLocks noChangeArrowheads="1"/>
          </p:cNvSpPr>
          <p:nvPr/>
        </p:nvSpPr>
        <p:spPr bwMode="auto">
          <a:xfrm>
            <a:off x="7467600" y="2508250"/>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4.0</a:t>
            </a:r>
          </a:p>
        </p:txBody>
      </p:sp>
      <p:sp>
        <p:nvSpPr>
          <p:cNvPr id="16416" name="Text Box 34"/>
          <p:cNvSpPr txBox="1">
            <a:spLocks noChangeArrowheads="1"/>
          </p:cNvSpPr>
          <p:nvPr/>
        </p:nvSpPr>
        <p:spPr bwMode="auto">
          <a:xfrm>
            <a:off x="8382000" y="2505075"/>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4.2</a:t>
            </a:r>
          </a:p>
        </p:txBody>
      </p:sp>
      <p:sp>
        <p:nvSpPr>
          <p:cNvPr id="16417" name="Text Box 35"/>
          <p:cNvSpPr txBox="1">
            <a:spLocks noChangeArrowheads="1"/>
          </p:cNvSpPr>
          <p:nvPr/>
        </p:nvSpPr>
        <p:spPr bwMode="auto">
          <a:xfrm>
            <a:off x="8686800" y="2500313"/>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GHz</a:t>
            </a:r>
          </a:p>
        </p:txBody>
      </p:sp>
      <p:sp>
        <p:nvSpPr>
          <p:cNvPr id="16418" name="Line 36"/>
          <p:cNvSpPr>
            <a:spLocks noChangeShapeType="1"/>
          </p:cNvSpPr>
          <p:nvPr/>
        </p:nvSpPr>
        <p:spPr bwMode="auto">
          <a:xfrm>
            <a:off x="8534400" y="2295525"/>
            <a:ext cx="0" cy="152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419" name="Line 37"/>
          <p:cNvSpPr>
            <a:spLocks noChangeShapeType="1"/>
          </p:cNvSpPr>
          <p:nvPr/>
        </p:nvSpPr>
        <p:spPr bwMode="auto">
          <a:xfrm flipV="1">
            <a:off x="4876800" y="1838325"/>
            <a:ext cx="0" cy="533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cxnSp>
        <p:nvCxnSpPr>
          <p:cNvPr id="16420" name="AutoShape 38"/>
          <p:cNvCxnSpPr>
            <a:cxnSpLocks noChangeShapeType="1"/>
          </p:cNvCxnSpPr>
          <p:nvPr/>
        </p:nvCxnSpPr>
        <p:spPr bwMode="auto">
          <a:xfrm flipH="1">
            <a:off x="4876800" y="1838325"/>
            <a:ext cx="91440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16421" name="Line 39"/>
          <p:cNvSpPr>
            <a:spLocks noChangeShapeType="1"/>
          </p:cNvSpPr>
          <p:nvPr/>
        </p:nvSpPr>
        <p:spPr bwMode="auto">
          <a:xfrm>
            <a:off x="6400800" y="3262313"/>
            <a:ext cx="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422" name="Line 42"/>
          <p:cNvSpPr>
            <a:spLocks noChangeShapeType="1"/>
          </p:cNvSpPr>
          <p:nvPr/>
        </p:nvSpPr>
        <p:spPr bwMode="auto">
          <a:xfrm>
            <a:off x="4419600" y="5572125"/>
            <a:ext cx="42672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423" name="Line 43"/>
          <p:cNvSpPr>
            <a:spLocks noChangeShapeType="1"/>
          </p:cNvSpPr>
          <p:nvPr/>
        </p:nvSpPr>
        <p:spPr bwMode="auto">
          <a:xfrm>
            <a:off x="6553200" y="5495925"/>
            <a:ext cx="0" cy="152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424" name="Line 44"/>
          <p:cNvSpPr>
            <a:spLocks noChangeShapeType="1"/>
          </p:cNvSpPr>
          <p:nvPr/>
        </p:nvSpPr>
        <p:spPr bwMode="auto">
          <a:xfrm>
            <a:off x="7467600" y="5495925"/>
            <a:ext cx="0" cy="152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425" name="Text Box 45"/>
          <p:cNvSpPr txBox="1">
            <a:spLocks noChangeArrowheads="1"/>
          </p:cNvSpPr>
          <p:nvPr/>
        </p:nvSpPr>
        <p:spPr bwMode="auto">
          <a:xfrm>
            <a:off x="4572000" y="5648325"/>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3.4</a:t>
            </a:r>
          </a:p>
        </p:txBody>
      </p:sp>
      <p:sp>
        <p:nvSpPr>
          <p:cNvPr id="16426" name="Text Box 46"/>
          <p:cNvSpPr txBox="1">
            <a:spLocks noChangeArrowheads="1"/>
          </p:cNvSpPr>
          <p:nvPr/>
        </p:nvSpPr>
        <p:spPr bwMode="auto">
          <a:xfrm>
            <a:off x="5486400" y="5656263"/>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3.6</a:t>
            </a:r>
          </a:p>
        </p:txBody>
      </p:sp>
      <p:sp>
        <p:nvSpPr>
          <p:cNvPr id="16427" name="Text Box 47"/>
          <p:cNvSpPr txBox="1">
            <a:spLocks noChangeArrowheads="1"/>
          </p:cNvSpPr>
          <p:nvPr/>
        </p:nvSpPr>
        <p:spPr bwMode="auto">
          <a:xfrm>
            <a:off x="6400800" y="5656263"/>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3.8</a:t>
            </a:r>
          </a:p>
        </p:txBody>
      </p:sp>
      <p:sp>
        <p:nvSpPr>
          <p:cNvPr id="16428" name="Text Box 48"/>
          <p:cNvSpPr txBox="1">
            <a:spLocks noChangeArrowheads="1"/>
          </p:cNvSpPr>
          <p:nvPr/>
        </p:nvSpPr>
        <p:spPr bwMode="auto">
          <a:xfrm>
            <a:off x="7315200" y="5656263"/>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4.0</a:t>
            </a:r>
          </a:p>
        </p:txBody>
      </p:sp>
      <p:sp>
        <p:nvSpPr>
          <p:cNvPr id="16429" name="Text Box 49"/>
          <p:cNvSpPr txBox="1">
            <a:spLocks noChangeArrowheads="1"/>
          </p:cNvSpPr>
          <p:nvPr/>
        </p:nvSpPr>
        <p:spPr bwMode="auto">
          <a:xfrm>
            <a:off x="8229600" y="5648325"/>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4.2</a:t>
            </a:r>
          </a:p>
        </p:txBody>
      </p:sp>
      <p:sp>
        <p:nvSpPr>
          <p:cNvPr id="16430" name="Text Box 50"/>
          <p:cNvSpPr txBox="1">
            <a:spLocks noChangeArrowheads="1"/>
          </p:cNvSpPr>
          <p:nvPr/>
        </p:nvSpPr>
        <p:spPr bwMode="auto">
          <a:xfrm>
            <a:off x="8534400" y="5648325"/>
            <a:ext cx="457200"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GHz</a:t>
            </a:r>
          </a:p>
        </p:txBody>
      </p:sp>
      <p:sp>
        <p:nvSpPr>
          <p:cNvPr id="456755" name="Line 51"/>
          <p:cNvSpPr>
            <a:spLocks noChangeShapeType="1"/>
          </p:cNvSpPr>
          <p:nvPr/>
        </p:nvSpPr>
        <p:spPr bwMode="auto">
          <a:xfrm flipV="1">
            <a:off x="4724400" y="5038725"/>
            <a:ext cx="0" cy="533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456756" name="Line 52"/>
          <p:cNvSpPr>
            <a:spLocks noChangeShapeType="1"/>
          </p:cNvSpPr>
          <p:nvPr/>
        </p:nvSpPr>
        <p:spPr bwMode="auto">
          <a:xfrm flipV="1">
            <a:off x="8382000" y="5038725"/>
            <a:ext cx="0" cy="533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cxnSp>
        <p:nvCxnSpPr>
          <p:cNvPr id="456757" name="AutoShape 53"/>
          <p:cNvCxnSpPr>
            <a:cxnSpLocks noChangeShapeType="1"/>
          </p:cNvCxnSpPr>
          <p:nvPr/>
        </p:nvCxnSpPr>
        <p:spPr bwMode="auto">
          <a:xfrm flipH="1">
            <a:off x="4724400" y="5038725"/>
            <a:ext cx="365760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16434" name="Line 55"/>
          <p:cNvSpPr>
            <a:spLocks noChangeShapeType="1"/>
          </p:cNvSpPr>
          <p:nvPr/>
        </p:nvSpPr>
        <p:spPr bwMode="auto">
          <a:xfrm>
            <a:off x="5638800" y="5495925"/>
            <a:ext cx="0" cy="152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6435" name="AutoShape 56"/>
          <p:cNvSpPr>
            <a:spLocks noChangeArrowheads="1"/>
          </p:cNvSpPr>
          <p:nvPr/>
        </p:nvSpPr>
        <p:spPr bwMode="auto">
          <a:xfrm>
            <a:off x="5181600" y="4505325"/>
            <a:ext cx="304800" cy="1066800"/>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latin typeface="Calibri" pitchFamily="34" charset="0"/>
            </a:endParaRPr>
          </a:p>
        </p:txBody>
      </p:sp>
      <p:sp>
        <p:nvSpPr>
          <p:cNvPr id="16436" name="AutoShape 57"/>
          <p:cNvSpPr>
            <a:spLocks noChangeArrowheads="1"/>
          </p:cNvSpPr>
          <p:nvPr/>
        </p:nvSpPr>
        <p:spPr bwMode="auto">
          <a:xfrm>
            <a:off x="5105400" y="2881313"/>
            <a:ext cx="304800" cy="1066800"/>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latin typeface="Calibri" pitchFamily="34" charset="0"/>
            </a:endParaRPr>
          </a:p>
        </p:txBody>
      </p:sp>
      <p:sp>
        <p:nvSpPr>
          <p:cNvPr id="16437" name="AutoShape 58"/>
          <p:cNvSpPr>
            <a:spLocks noChangeArrowheads="1"/>
          </p:cNvSpPr>
          <p:nvPr/>
        </p:nvSpPr>
        <p:spPr bwMode="auto">
          <a:xfrm>
            <a:off x="5715000" y="3338513"/>
            <a:ext cx="304800" cy="609600"/>
          </a:xfrm>
          <a:prstGeom prst="triangle">
            <a:avLst>
              <a:gd name="adj" fmla="val 50000"/>
            </a:avLst>
          </a:prstGeom>
          <a:solidFill>
            <a:schemeClr val="bg2"/>
          </a:solidFill>
          <a:ln w="9525" algn="ctr">
            <a:solidFill>
              <a:schemeClr val="tx1"/>
            </a:solidFill>
            <a:miter lim="800000"/>
            <a:headEnd/>
            <a:tailEnd/>
          </a:ln>
        </p:spPr>
        <p:txBody>
          <a:bodyPr wrap="none" anchor="ctr"/>
          <a:lstStyle/>
          <a:p>
            <a:endParaRPr lang="en-US">
              <a:latin typeface="Calibri" pitchFamily="34" charset="0"/>
            </a:endParaRPr>
          </a:p>
        </p:txBody>
      </p:sp>
      <p:sp>
        <p:nvSpPr>
          <p:cNvPr id="16438" name="AutoShape 59"/>
          <p:cNvSpPr>
            <a:spLocks noChangeArrowheads="1"/>
          </p:cNvSpPr>
          <p:nvPr/>
        </p:nvSpPr>
        <p:spPr bwMode="auto">
          <a:xfrm>
            <a:off x="6248400" y="3643313"/>
            <a:ext cx="304800" cy="304800"/>
          </a:xfrm>
          <a:prstGeom prst="triangle">
            <a:avLst>
              <a:gd name="adj" fmla="val 50000"/>
            </a:avLst>
          </a:prstGeom>
          <a:solidFill>
            <a:srgbClr val="CCCCFF"/>
          </a:solidFill>
          <a:ln w="9525">
            <a:solidFill>
              <a:schemeClr val="tx1"/>
            </a:solidFill>
            <a:miter lim="800000"/>
            <a:headEnd/>
            <a:tailEnd/>
          </a:ln>
        </p:spPr>
        <p:txBody>
          <a:bodyPr wrap="none" anchor="ctr"/>
          <a:lstStyle/>
          <a:p>
            <a:endParaRPr lang="en-US">
              <a:latin typeface="Calibri" pitchFamily="34" charset="0"/>
            </a:endParaRPr>
          </a:p>
        </p:txBody>
      </p:sp>
      <p:sp>
        <p:nvSpPr>
          <p:cNvPr id="16439" name="AutoShape 60"/>
          <p:cNvSpPr>
            <a:spLocks noChangeArrowheads="1"/>
          </p:cNvSpPr>
          <p:nvPr/>
        </p:nvSpPr>
        <p:spPr bwMode="auto">
          <a:xfrm>
            <a:off x="6705600" y="3795713"/>
            <a:ext cx="304800" cy="152400"/>
          </a:xfrm>
          <a:prstGeom prst="triangle">
            <a:avLst>
              <a:gd name="adj" fmla="val 50000"/>
            </a:avLst>
          </a:prstGeom>
          <a:solidFill>
            <a:schemeClr val="bg1"/>
          </a:solidFill>
          <a:ln w="9525" algn="ctr">
            <a:solidFill>
              <a:schemeClr val="tx1"/>
            </a:solidFill>
            <a:miter lim="800000"/>
            <a:headEnd/>
            <a:tailEnd/>
          </a:ln>
        </p:spPr>
        <p:txBody>
          <a:bodyPr wrap="none" anchor="ctr"/>
          <a:lstStyle/>
          <a:p>
            <a:endParaRPr lang="en-US">
              <a:latin typeface="Calibri" pitchFamily="34" charset="0"/>
            </a:endParaRPr>
          </a:p>
        </p:txBody>
      </p:sp>
      <p:sp>
        <p:nvSpPr>
          <p:cNvPr id="16440" name="AutoShape 61"/>
          <p:cNvSpPr>
            <a:spLocks noChangeArrowheads="1"/>
          </p:cNvSpPr>
          <p:nvPr/>
        </p:nvSpPr>
        <p:spPr bwMode="auto">
          <a:xfrm>
            <a:off x="5181600" y="2143125"/>
            <a:ext cx="76200" cy="228600"/>
          </a:xfrm>
          <a:prstGeom prst="triangle">
            <a:avLst>
              <a:gd name="adj" fmla="val 50000"/>
            </a:avLst>
          </a:prstGeom>
          <a:solidFill>
            <a:srgbClr val="FF5050"/>
          </a:solidFill>
          <a:ln w="9525">
            <a:solidFill>
              <a:schemeClr val="tx1"/>
            </a:solidFill>
            <a:miter lim="800000"/>
            <a:headEnd/>
            <a:tailEnd/>
          </a:ln>
        </p:spPr>
        <p:txBody>
          <a:bodyPr wrap="none" anchor="ctr"/>
          <a:lstStyle/>
          <a:p>
            <a:endParaRPr lang="en-US">
              <a:latin typeface="Calibri" pitchFamily="34" charset="0"/>
            </a:endParaRPr>
          </a:p>
        </p:txBody>
      </p:sp>
      <p:sp>
        <p:nvSpPr>
          <p:cNvPr id="16441" name="AutoShape 62"/>
          <p:cNvSpPr>
            <a:spLocks noChangeArrowheads="1"/>
          </p:cNvSpPr>
          <p:nvPr/>
        </p:nvSpPr>
        <p:spPr bwMode="auto">
          <a:xfrm>
            <a:off x="6248400" y="5343525"/>
            <a:ext cx="76200" cy="228600"/>
          </a:xfrm>
          <a:prstGeom prst="triangle">
            <a:avLst>
              <a:gd name="adj" fmla="val 50000"/>
            </a:avLst>
          </a:prstGeom>
          <a:solidFill>
            <a:srgbClr val="FF5050"/>
          </a:solidFill>
          <a:ln w="9525">
            <a:solidFill>
              <a:schemeClr val="tx1"/>
            </a:solidFill>
            <a:miter lim="800000"/>
            <a:headEnd/>
            <a:tailEnd/>
          </a:ln>
        </p:spPr>
        <p:txBody>
          <a:bodyPr wrap="none" anchor="ctr"/>
          <a:lstStyle/>
          <a:p>
            <a:endParaRPr lang="en-US">
              <a:latin typeface="Calibri" pitchFamily="34" charset="0"/>
            </a:endParaRPr>
          </a:p>
        </p:txBody>
      </p:sp>
      <p:sp>
        <p:nvSpPr>
          <p:cNvPr id="16442" name="AutoShape 63"/>
          <p:cNvSpPr>
            <a:spLocks noChangeArrowheads="1"/>
          </p:cNvSpPr>
          <p:nvPr/>
        </p:nvSpPr>
        <p:spPr bwMode="auto">
          <a:xfrm>
            <a:off x="6781800" y="3719513"/>
            <a:ext cx="76200" cy="228600"/>
          </a:xfrm>
          <a:prstGeom prst="triangle">
            <a:avLst>
              <a:gd name="adj" fmla="val 50000"/>
            </a:avLst>
          </a:prstGeom>
          <a:solidFill>
            <a:srgbClr val="FF5050"/>
          </a:solidFill>
          <a:ln w="9525">
            <a:solidFill>
              <a:schemeClr val="tx1"/>
            </a:solidFill>
            <a:miter lim="800000"/>
            <a:headEnd/>
            <a:tailEnd/>
          </a:ln>
        </p:spPr>
        <p:txBody>
          <a:bodyPr wrap="none" anchor="ctr"/>
          <a:lstStyle/>
          <a:p>
            <a:endParaRPr lang="en-US">
              <a:latin typeface="Calibri" pitchFamily="34" charset="0"/>
            </a:endParaRPr>
          </a:p>
        </p:txBody>
      </p:sp>
      <p:grpSp>
        <p:nvGrpSpPr>
          <p:cNvPr id="16443" name="Group 71"/>
          <p:cNvGrpSpPr>
            <a:grpSpLocks/>
          </p:cNvGrpSpPr>
          <p:nvPr/>
        </p:nvGrpSpPr>
        <p:grpSpPr bwMode="auto">
          <a:xfrm>
            <a:off x="7326652" y="1018495"/>
            <a:ext cx="1219200" cy="685800"/>
            <a:chOff x="7620000" y="762000"/>
            <a:chExt cx="1219200" cy="685800"/>
          </a:xfrm>
        </p:grpSpPr>
        <p:sp>
          <p:nvSpPr>
            <p:cNvPr id="16451" name="Text Box 41"/>
            <p:cNvSpPr txBox="1">
              <a:spLocks noChangeArrowheads="1"/>
            </p:cNvSpPr>
            <p:nvPr/>
          </p:nvSpPr>
          <p:spPr bwMode="auto">
            <a:xfrm>
              <a:off x="7848600" y="762000"/>
              <a:ext cx="9906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dirty="0" err="1">
                  <a:latin typeface="Calibri" pitchFamily="34" charset="0"/>
                </a:rPr>
                <a:t>WiMax</a:t>
              </a:r>
              <a:r>
                <a:rPr lang="en-GB" sz="1000" dirty="0">
                  <a:latin typeface="Calibri" pitchFamily="34" charset="0"/>
                </a:rPr>
                <a:t> carrier</a:t>
              </a:r>
            </a:p>
          </p:txBody>
        </p:sp>
        <p:sp>
          <p:nvSpPr>
            <p:cNvPr id="16452" name="Text Box 54"/>
            <p:cNvSpPr txBox="1">
              <a:spLocks noChangeArrowheads="1"/>
            </p:cNvSpPr>
            <p:nvPr/>
          </p:nvSpPr>
          <p:spPr bwMode="auto">
            <a:xfrm>
              <a:off x="7848600" y="1050925"/>
              <a:ext cx="9906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GB" sz="1000">
                  <a:latin typeface="Calibri" pitchFamily="34" charset="0"/>
                </a:rPr>
                <a:t>Satellite carrier</a:t>
              </a:r>
            </a:p>
          </p:txBody>
        </p:sp>
        <p:sp>
          <p:nvSpPr>
            <p:cNvPr id="16453" name="Rectangle 64"/>
            <p:cNvSpPr>
              <a:spLocks noChangeArrowheads="1"/>
            </p:cNvSpPr>
            <p:nvPr/>
          </p:nvSpPr>
          <p:spPr bwMode="auto">
            <a:xfrm>
              <a:off x="7620000" y="854075"/>
              <a:ext cx="228600" cy="152400"/>
            </a:xfrm>
            <a:prstGeom prst="rect">
              <a:avLst/>
            </a:prstGeom>
            <a:solidFill>
              <a:schemeClr val="tx1"/>
            </a:solidFill>
            <a:ln w="9525" algn="ctr">
              <a:solidFill>
                <a:schemeClr val="tx1"/>
              </a:solidFill>
              <a:miter lim="800000"/>
              <a:headEnd/>
              <a:tailEnd/>
            </a:ln>
          </p:spPr>
          <p:txBody>
            <a:bodyPr wrap="none" anchor="ctr"/>
            <a:lstStyle/>
            <a:p>
              <a:endParaRPr lang="en-US">
                <a:latin typeface="Calibri" pitchFamily="34" charset="0"/>
              </a:endParaRPr>
            </a:p>
          </p:txBody>
        </p:sp>
        <p:sp>
          <p:nvSpPr>
            <p:cNvPr id="16454" name="Rectangle 65"/>
            <p:cNvSpPr>
              <a:spLocks noChangeArrowheads="1"/>
            </p:cNvSpPr>
            <p:nvPr/>
          </p:nvSpPr>
          <p:spPr bwMode="auto">
            <a:xfrm>
              <a:off x="7620000" y="1082675"/>
              <a:ext cx="228600" cy="152400"/>
            </a:xfrm>
            <a:prstGeom prst="rect">
              <a:avLst/>
            </a:prstGeom>
            <a:solidFill>
              <a:srgbClr val="FF5050"/>
            </a:solidFill>
            <a:ln w="9525" algn="ctr">
              <a:solidFill>
                <a:schemeClr val="tx1"/>
              </a:solidFill>
              <a:miter lim="800000"/>
              <a:headEnd/>
              <a:tailEnd/>
            </a:ln>
          </p:spPr>
          <p:txBody>
            <a:bodyPr wrap="none" anchor="ctr"/>
            <a:lstStyle/>
            <a:p>
              <a:endParaRPr lang="en-US">
                <a:latin typeface="Calibri" pitchFamily="34" charset="0"/>
              </a:endParaRPr>
            </a:p>
          </p:txBody>
        </p:sp>
      </p:grpSp>
      <p:sp>
        <p:nvSpPr>
          <p:cNvPr id="16444" name="Text Box 67"/>
          <p:cNvSpPr txBox="1">
            <a:spLocks noChangeArrowheads="1"/>
          </p:cNvSpPr>
          <p:nvPr/>
        </p:nvSpPr>
        <p:spPr bwMode="auto">
          <a:xfrm>
            <a:off x="7315200" y="1828800"/>
            <a:ext cx="1147763"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1000">
                <a:latin typeface="Calibri" pitchFamily="34" charset="0"/>
              </a:rPr>
              <a:t>FSS receive filter</a:t>
            </a:r>
          </a:p>
        </p:txBody>
      </p:sp>
      <p:sp>
        <p:nvSpPr>
          <p:cNvPr id="16445" name="Text Box 68"/>
          <p:cNvSpPr txBox="1">
            <a:spLocks noChangeArrowheads="1"/>
          </p:cNvSpPr>
          <p:nvPr/>
        </p:nvSpPr>
        <p:spPr bwMode="auto">
          <a:xfrm>
            <a:off x="7315200" y="3352800"/>
            <a:ext cx="1147763"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1000">
                <a:latin typeface="Calibri" pitchFamily="34" charset="0"/>
              </a:rPr>
              <a:t>FSS receive filter</a:t>
            </a:r>
          </a:p>
        </p:txBody>
      </p:sp>
      <p:sp>
        <p:nvSpPr>
          <p:cNvPr id="16446" name="Text Box 69"/>
          <p:cNvSpPr txBox="1">
            <a:spLocks noChangeArrowheads="1"/>
          </p:cNvSpPr>
          <p:nvPr/>
        </p:nvSpPr>
        <p:spPr bwMode="auto">
          <a:xfrm>
            <a:off x="7239000" y="5013325"/>
            <a:ext cx="1147763"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1000" dirty="0">
                <a:latin typeface="Calibri" pitchFamily="34" charset="0"/>
              </a:rPr>
              <a:t>FSS receive filter</a:t>
            </a:r>
          </a:p>
        </p:txBody>
      </p:sp>
    </p:spTree>
    <p:extLst>
      <p:ext uri="{BB962C8B-B14F-4D97-AF65-F5344CB8AC3E}">
        <p14:creationId xmlns="" xmlns:p14="http://schemas.microsoft.com/office/powerpoint/2010/main" val="4396876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xit" presetSubtype="5" fill="hold" nodeType="withEffect">
                                  <p:stCondLst>
                                    <p:cond delay="0"/>
                                  </p:stCondLst>
                                  <p:childTnLst>
                                    <p:animEffect transition="out" filter="blinds(vertical)">
                                      <p:cBhvr>
                                        <p:cTn id="6" dur="500"/>
                                        <p:tgtEl>
                                          <p:spTgt spid="456757"/>
                                        </p:tgtEl>
                                      </p:cBhvr>
                                    </p:animEffect>
                                    <p:set>
                                      <p:cBhvr>
                                        <p:cTn id="7" dur="1" fill="hold">
                                          <p:stCondLst>
                                            <p:cond delay="499"/>
                                          </p:stCondLst>
                                        </p:cTn>
                                        <p:tgtEl>
                                          <p:spTgt spid="456757"/>
                                        </p:tgtEl>
                                        <p:attrNameLst>
                                          <p:attrName>style.visibility</p:attrName>
                                        </p:attrNameLst>
                                      </p:cBhvr>
                                      <p:to>
                                        <p:strVal val="hidden"/>
                                      </p:to>
                                    </p:set>
                                  </p:childTnLst>
                                </p:cTn>
                              </p:par>
                              <p:par>
                                <p:cTn id="8" presetID="3" presetClass="exit" presetSubtype="5" fill="hold" grpId="0" nodeType="withEffect">
                                  <p:stCondLst>
                                    <p:cond delay="0"/>
                                  </p:stCondLst>
                                  <p:childTnLst>
                                    <p:animEffect transition="out" filter="blinds(vertical)">
                                      <p:cBhvr>
                                        <p:cTn id="9" dur="500"/>
                                        <p:tgtEl>
                                          <p:spTgt spid="456755"/>
                                        </p:tgtEl>
                                      </p:cBhvr>
                                    </p:animEffect>
                                    <p:set>
                                      <p:cBhvr>
                                        <p:cTn id="10" dur="1" fill="hold">
                                          <p:stCondLst>
                                            <p:cond delay="499"/>
                                          </p:stCondLst>
                                        </p:cTn>
                                        <p:tgtEl>
                                          <p:spTgt spid="456755"/>
                                        </p:tgtEl>
                                        <p:attrNameLst>
                                          <p:attrName>style.visibility</p:attrName>
                                        </p:attrNameLst>
                                      </p:cBhvr>
                                      <p:to>
                                        <p:strVal val="hidden"/>
                                      </p:to>
                                    </p:set>
                                  </p:childTnLst>
                                </p:cTn>
                              </p:par>
                              <p:par>
                                <p:cTn id="11" presetID="3" presetClass="exit" presetSubtype="5" fill="hold" grpId="0" nodeType="withEffect">
                                  <p:stCondLst>
                                    <p:cond delay="0"/>
                                  </p:stCondLst>
                                  <p:childTnLst>
                                    <p:animEffect transition="out" filter="blinds(vertical)">
                                      <p:cBhvr>
                                        <p:cTn id="12" dur="500"/>
                                        <p:tgtEl>
                                          <p:spTgt spid="456756"/>
                                        </p:tgtEl>
                                      </p:cBhvr>
                                    </p:animEffect>
                                    <p:set>
                                      <p:cBhvr>
                                        <p:cTn id="13" dur="1" fill="hold">
                                          <p:stCondLst>
                                            <p:cond delay="499"/>
                                          </p:stCondLst>
                                        </p:cTn>
                                        <p:tgtEl>
                                          <p:spTgt spid="45675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55" grpId="0" animBg="1"/>
      <p:bldP spid="45675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idx="4294967295"/>
          </p:nvPr>
        </p:nvSpPr>
        <p:spPr>
          <a:xfrm>
            <a:off x="228600" y="228600"/>
            <a:ext cx="7010400" cy="1143000"/>
          </a:xfrm>
        </p:spPr>
        <p:txBody>
          <a:bodyPr>
            <a:normAutofit/>
          </a:bodyPr>
          <a:lstStyle/>
          <a:p>
            <a:pPr algn="l"/>
            <a:r>
              <a:rPr lang="en-US" sz="2800" b="1" dirty="0" smtClean="0"/>
              <a:t>Universal Recognition of the impossibility of sharing the 3.5 GHz band</a:t>
            </a:r>
          </a:p>
        </p:txBody>
      </p:sp>
      <p:sp>
        <p:nvSpPr>
          <p:cNvPr id="64515" name="Content Placeholder 2"/>
          <p:cNvSpPr>
            <a:spLocks noGrp="1"/>
          </p:cNvSpPr>
          <p:nvPr>
            <p:ph idx="4294967295"/>
          </p:nvPr>
        </p:nvSpPr>
        <p:spPr>
          <a:xfrm>
            <a:off x="304800" y="1447800"/>
            <a:ext cx="8229600" cy="5334000"/>
          </a:xfrm>
        </p:spPr>
        <p:txBody>
          <a:bodyPr>
            <a:normAutofit/>
          </a:bodyPr>
          <a:lstStyle/>
          <a:p>
            <a:pPr algn="just" eaLnBrk="1" hangingPunct="1">
              <a:spcBef>
                <a:spcPts val="0"/>
              </a:spcBef>
              <a:spcAft>
                <a:spcPts val="600"/>
              </a:spcAft>
            </a:pPr>
            <a:r>
              <a:rPr lang="en-US" altLang="zh-TW" sz="1800" dirty="0" smtClean="0">
                <a:ea typeface="新細明體" pitchFamily="18" charset="-120"/>
              </a:rPr>
              <a:t>The Asia-Pacific Broadcasting Union (“ABU”) has warned that “… if [</a:t>
            </a:r>
            <a:r>
              <a:rPr lang="en-US" altLang="zh-TW" sz="1800" dirty="0" err="1" smtClean="0">
                <a:ea typeface="新細明體" pitchFamily="18" charset="-120"/>
              </a:rPr>
              <a:t>WiMAX</a:t>
            </a:r>
            <a:r>
              <a:rPr lang="en-US" altLang="zh-TW" sz="1800" dirty="0" smtClean="0">
                <a:ea typeface="新細明體" pitchFamily="18" charset="-120"/>
              </a:rPr>
              <a:t> is] implemented in the same frequency bands as the satellite downlinks, it </a:t>
            </a:r>
            <a:r>
              <a:rPr lang="en-US" altLang="zh-TW" sz="1800" u="sng" dirty="0" smtClean="0">
                <a:ea typeface="新細明體" pitchFamily="18" charset="-120"/>
              </a:rPr>
              <a:t>may make satellite operation in the entire C band impracticable</a:t>
            </a:r>
            <a:r>
              <a:rPr lang="en-US" altLang="zh-TW" sz="1800" dirty="0" smtClean="0">
                <a:ea typeface="新細明體" pitchFamily="18" charset="-120"/>
              </a:rPr>
              <a:t>.  These bands are by far the most important frequency bands for satellite communication in Asia.”</a:t>
            </a:r>
          </a:p>
          <a:p>
            <a:pPr marL="342900" lvl="1" indent="-342900" algn="just">
              <a:spcBef>
                <a:spcPts val="0"/>
              </a:spcBef>
              <a:spcAft>
                <a:spcPts val="600"/>
              </a:spcAft>
              <a:buFont typeface="Arial" pitchFamily="34" charset="0"/>
              <a:buChar char="•"/>
            </a:pPr>
            <a:r>
              <a:rPr lang="en-US" sz="1800" dirty="0" smtClean="0"/>
              <a:t>The Report ITU-R M.2109 concluded that </a:t>
            </a:r>
            <a:r>
              <a:rPr lang="en-US" sz="1800" u="sng" dirty="0" smtClean="0"/>
              <a:t>sharing between fixed-satellite service and IMT in the bands of 3400-4200 MHz and 4500-4800 MHz requires unrealistic separation distances</a:t>
            </a:r>
            <a:r>
              <a:rPr lang="en-US" sz="1800" dirty="0" smtClean="0"/>
              <a:t> of tens of kilometers.</a:t>
            </a:r>
            <a:endParaRPr lang="en-US" altLang="zh-TW" sz="1800" dirty="0" smtClean="0">
              <a:ea typeface="新細明體" pitchFamily="18" charset="-120"/>
            </a:endParaRPr>
          </a:p>
          <a:p>
            <a:pPr algn="just" eaLnBrk="1" hangingPunct="1">
              <a:spcBef>
                <a:spcPts val="0"/>
              </a:spcBef>
              <a:spcAft>
                <a:spcPts val="600"/>
              </a:spcAft>
            </a:pPr>
            <a:r>
              <a:rPr lang="en-GB" sz="1800" dirty="0" smtClean="0"/>
              <a:t>European Conference of Postal &amp; Telecommunications Administration (CEPT) Report on Spectrum Sharing showed that the </a:t>
            </a:r>
            <a:r>
              <a:rPr lang="en-GB" sz="1800" u="sng" dirty="0" smtClean="0"/>
              <a:t>maximum distances required for BWA central stations are between 270 km and 320 km (referred as “mitigation distances”)</a:t>
            </a:r>
            <a:r>
              <a:rPr lang="en-GB" sz="1800" dirty="0" smtClean="0"/>
              <a:t>.  Even with coordination it is clear that the necessary separation distances are </a:t>
            </a:r>
            <a:r>
              <a:rPr lang="en-GB" sz="1800" u="sng" dirty="0" smtClean="0"/>
              <a:t>at least tens of kilometres </a:t>
            </a:r>
            <a:r>
              <a:rPr lang="en-GB" sz="1800" dirty="0" smtClean="0"/>
              <a:t>and may be hundreds of kilometres.  The </a:t>
            </a:r>
            <a:r>
              <a:rPr lang="en-GB" sz="1800" u="sng" dirty="0" smtClean="0"/>
              <a:t>feasibility of the use of mitigation techniques by BWA </a:t>
            </a:r>
            <a:r>
              <a:rPr lang="en-GB" sz="1800" dirty="0" smtClean="0"/>
              <a:t>systems to reduce the separation distances </a:t>
            </a:r>
            <a:r>
              <a:rPr lang="en-GB" sz="1800" u="sng" dirty="0" smtClean="0"/>
              <a:t>has not been demonstrated</a:t>
            </a:r>
            <a:r>
              <a:rPr lang="en-GB" sz="1800" dirty="0" smtClean="0"/>
              <a:t>.</a:t>
            </a:r>
          </a:p>
        </p:txBody>
      </p:sp>
    </p:spTree>
    <p:extLst>
      <p:ext uri="{BB962C8B-B14F-4D97-AF65-F5344CB8AC3E}">
        <p14:creationId xmlns="" xmlns:p14="http://schemas.microsoft.com/office/powerpoint/2010/main" val="18528088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Content Placeholder 2"/>
          <p:cNvSpPr>
            <a:spLocks noGrp="1"/>
          </p:cNvSpPr>
          <p:nvPr>
            <p:ph idx="4294967295"/>
          </p:nvPr>
        </p:nvSpPr>
        <p:spPr>
          <a:xfrm>
            <a:off x="203200" y="1850395"/>
            <a:ext cx="8458200" cy="4169405"/>
          </a:xfrm>
        </p:spPr>
        <p:txBody>
          <a:bodyPr>
            <a:normAutofit/>
          </a:bodyPr>
          <a:lstStyle/>
          <a:p>
            <a:pPr marL="274320" lvl="1" indent="-274320" algn="just">
              <a:spcBef>
                <a:spcPts val="0"/>
              </a:spcBef>
              <a:buFont typeface="Arial" pitchFamily="34" charset="0"/>
              <a:buChar char="•"/>
            </a:pPr>
            <a:r>
              <a:rPr lang="en-GB" sz="1800" i="1" dirty="0" smtClean="0"/>
              <a:t>“Earth stations sites may be required to……. use shielding enclosures (walls or pits)”*</a:t>
            </a:r>
          </a:p>
          <a:p>
            <a:pPr marL="274320" lvl="1" indent="-274320" algn="just">
              <a:spcBef>
                <a:spcPts val="0"/>
              </a:spcBef>
              <a:buFont typeface="Arial" pitchFamily="34" charset="0"/>
              <a:buChar char="•"/>
            </a:pPr>
            <a:endParaRPr lang="en-GB" sz="1800" dirty="0" smtClean="0"/>
          </a:p>
          <a:p>
            <a:pPr marL="274320" lvl="1" indent="-274320" algn="just">
              <a:spcBef>
                <a:spcPts val="0"/>
              </a:spcBef>
              <a:buFont typeface="Arial" pitchFamily="34" charset="0"/>
              <a:buChar char="•"/>
            </a:pPr>
            <a:r>
              <a:rPr lang="en-GB" sz="1800" dirty="0" smtClean="0"/>
              <a:t>“</a:t>
            </a:r>
            <a:r>
              <a:rPr lang="en-GB" sz="1800" i="1" dirty="0" smtClean="0"/>
              <a:t>For the cases where earth station deployment in this band is widespread and </a:t>
            </a:r>
            <a:r>
              <a:rPr lang="en-GB" sz="1800" i="1" u="sng" dirty="0" smtClean="0"/>
              <a:t>terminals are generally not registered</a:t>
            </a:r>
            <a:r>
              <a:rPr lang="en-GB" sz="1800" i="1" dirty="0" smtClean="0"/>
              <a:t> with the administration concerned  (e.g. for VSAT applications, TV cable-head end terminals etc.), </a:t>
            </a:r>
            <a:r>
              <a:rPr lang="en-GB" sz="1800" i="1" u="sng" dirty="0" smtClean="0"/>
              <a:t>coordination on a site-by-site basis is not feasible </a:t>
            </a:r>
            <a:r>
              <a:rPr lang="en-GB" sz="1800" i="1" dirty="0" smtClean="0"/>
              <a:t>and co-frequency operation may be difficult without geographical separations between the services”*</a:t>
            </a:r>
          </a:p>
          <a:p>
            <a:pPr marL="274320" lvl="1" indent="-274320" algn="just">
              <a:spcBef>
                <a:spcPts val="0"/>
              </a:spcBef>
              <a:buFont typeface="Arial" pitchFamily="34" charset="0"/>
              <a:buChar char="•"/>
            </a:pPr>
            <a:endParaRPr lang="en-GB" sz="1800" i="1" dirty="0" smtClean="0"/>
          </a:p>
          <a:p>
            <a:pPr marL="274320" lvl="1" indent="-274320" algn="just">
              <a:spcBef>
                <a:spcPts val="0"/>
              </a:spcBef>
              <a:buFont typeface="Arial" pitchFamily="34" charset="0"/>
              <a:buChar char="•"/>
            </a:pPr>
            <a:r>
              <a:rPr lang="en-GB" sz="1800" i="1" dirty="0" smtClean="0"/>
              <a:t>“Whilst this can be overcome by the remedial actions </a:t>
            </a:r>
            <a:r>
              <a:rPr lang="en-GB" sz="1800" i="1" u="sng" dirty="0" smtClean="0"/>
              <a:t>of fitting filters on the earth station</a:t>
            </a:r>
            <a:r>
              <a:rPr lang="en-GB" sz="1800" i="1" dirty="0" smtClean="0"/>
              <a:t>, this would </a:t>
            </a:r>
            <a:r>
              <a:rPr lang="en-GB" sz="1800" i="1" u="sng" dirty="0" smtClean="0"/>
              <a:t>not be practical where thousands or millions of such terminals are already operating</a:t>
            </a:r>
            <a:r>
              <a:rPr lang="en-GB" sz="1800" i="1" dirty="0" smtClean="0"/>
              <a:t>.  Even where filtering is generally applied, adjacent band operation may be restricted due to the </a:t>
            </a:r>
            <a:r>
              <a:rPr lang="en-GB" sz="1800" i="1" u="sng" dirty="0" smtClean="0"/>
              <a:t>roll-off characteristics of the filter used</a:t>
            </a:r>
            <a:r>
              <a:rPr lang="en-GB" sz="1800" i="1" dirty="0" smtClean="0"/>
              <a:t>”*</a:t>
            </a:r>
          </a:p>
        </p:txBody>
      </p:sp>
      <p:sp>
        <p:nvSpPr>
          <p:cNvPr id="110598" name="TextBox 5"/>
          <p:cNvSpPr txBox="1">
            <a:spLocks noChangeArrowheads="1"/>
          </p:cNvSpPr>
          <p:nvPr/>
        </p:nvSpPr>
        <p:spPr bwMode="auto">
          <a:xfrm>
            <a:off x="0" y="5715000"/>
            <a:ext cx="516890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42900" indent="-342900">
              <a:defRPr b="1">
                <a:solidFill>
                  <a:schemeClr val="tx1"/>
                </a:solidFill>
                <a:latin typeface="Arial" charset="0"/>
              </a:defRPr>
            </a:lvl1pPr>
            <a:lvl2pPr>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lvl="1"/>
            <a:r>
              <a:rPr lang="en-GB" sz="1100" b="0" dirty="0"/>
              <a:t>*Extracted from </a:t>
            </a:r>
            <a:r>
              <a:rPr lang="en-GB" sz="1100" b="0" dirty="0" err="1"/>
              <a:t>WiMAX</a:t>
            </a:r>
            <a:r>
              <a:rPr lang="en-GB" sz="1100" b="0" dirty="0"/>
              <a:t> Forum Sharing Study</a:t>
            </a:r>
          </a:p>
        </p:txBody>
      </p:sp>
      <p:sp>
        <p:nvSpPr>
          <p:cNvPr id="64514" name="Title 1"/>
          <p:cNvSpPr>
            <a:spLocks/>
          </p:cNvSpPr>
          <p:nvPr/>
        </p:nvSpPr>
        <p:spPr bwMode="auto">
          <a:xfrm>
            <a:off x="203200" y="304800"/>
            <a:ext cx="6654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GB" sz="2800" b="1" dirty="0" smtClean="0"/>
              <a:t>Even the </a:t>
            </a:r>
            <a:r>
              <a:rPr lang="en-GB" sz="2800" b="1" dirty="0" err="1" smtClean="0"/>
              <a:t>WiMax</a:t>
            </a:r>
            <a:r>
              <a:rPr lang="en-GB" sz="2800" b="1" dirty="0" smtClean="0"/>
              <a:t> </a:t>
            </a:r>
            <a:r>
              <a:rPr lang="en-GB" sz="2800" b="1" dirty="0"/>
              <a:t>Forum has determined sharing of </a:t>
            </a:r>
            <a:r>
              <a:rPr lang="en-GB" sz="2800" b="1" dirty="0" smtClean="0"/>
              <a:t>C-Band </a:t>
            </a:r>
            <a:r>
              <a:rPr lang="en-GB" sz="2800" b="1" dirty="0"/>
              <a:t>FSS and </a:t>
            </a:r>
            <a:r>
              <a:rPr lang="en-GB" sz="2800" b="1" dirty="0" err="1"/>
              <a:t>WiMax</a:t>
            </a:r>
            <a:r>
              <a:rPr lang="en-GB" sz="2800" b="1" dirty="0"/>
              <a:t> is not </a:t>
            </a:r>
            <a:r>
              <a:rPr lang="en-GB" sz="2800" b="1" dirty="0" smtClean="0"/>
              <a:t>practical</a:t>
            </a:r>
            <a:endParaRPr lang="en-US" sz="2800" b="1" dirty="0"/>
          </a:p>
        </p:txBody>
      </p:sp>
    </p:spTree>
    <p:extLst>
      <p:ext uri="{BB962C8B-B14F-4D97-AF65-F5344CB8AC3E}">
        <p14:creationId xmlns="" xmlns:p14="http://schemas.microsoft.com/office/powerpoint/2010/main" val="4124345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0" y="4000500"/>
            <a:ext cx="8623300" cy="749300"/>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wrap="none" anchor="ctr"/>
          <a:lstStyle/>
          <a:p>
            <a:endParaRPr lang="en-US"/>
          </a:p>
        </p:txBody>
      </p:sp>
      <p:sp>
        <p:nvSpPr>
          <p:cNvPr id="114691" name="Rectangle 3"/>
          <p:cNvSpPr>
            <a:spLocks noChangeArrowheads="1"/>
          </p:cNvSpPr>
          <p:nvPr/>
        </p:nvSpPr>
        <p:spPr bwMode="auto">
          <a:xfrm>
            <a:off x="228600" y="381000"/>
            <a:ext cx="7543800" cy="685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b"/>
          <a:lstStyle/>
          <a:p>
            <a:r>
              <a:rPr lang="en-US" sz="3400" b="1" dirty="0"/>
              <a:t>Overview of Presentation</a:t>
            </a:r>
          </a:p>
        </p:txBody>
      </p:sp>
      <p:sp>
        <p:nvSpPr>
          <p:cNvPr id="114692" name="Rectangle 4"/>
          <p:cNvSpPr>
            <a:spLocks noGrp="1" noChangeArrowheads="1"/>
          </p:cNvSpPr>
          <p:nvPr>
            <p:ph type="body" sz="half" idx="1"/>
          </p:nvPr>
        </p:nvSpPr>
        <p:spPr bwMode="gray">
          <a:xfrm>
            <a:off x="228600" y="1066800"/>
            <a:ext cx="5829300" cy="5334000"/>
          </a:xfrm>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Introductions</a:t>
            </a:r>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Role of satellite services</a:t>
            </a:r>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The 3.5 GHz frequency band and the ITU</a:t>
            </a:r>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What way forward for </a:t>
            </a:r>
            <a:r>
              <a:rPr lang="en-US" sz="2000" b="1" i="1" dirty="0" smtClean="0"/>
              <a:t>mobile services</a:t>
            </a:r>
            <a:r>
              <a:rPr lang="en-US" sz="2000" b="1" i="1" dirty="0" smtClean="0">
                <a:effectLst/>
              </a:rPr>
              <a:t>?</a:t>
            </a:r>
          </a:p>
          <a:p>
            <a:pPr>
              <a:lnSpc>
                <a:spcPct val="115000"/>
              </a:lnSpc>
              <a:spcBef>
                <a:spcPct val="30000"/>
              </a:spcBef>
              <a:buClr>
                <a:schemeClr val="tx1"/>
              </a:buClr>
              <a:buFontTx/>
              <a:buChar char="•"/>
            </a:pPr>
            <a:endParaRPr lang="en-US" sz="2000" b="1" i="1" dirty="0"/>
          </a:p>
          <a:p>
            <a:pPr>
              <a:lnSpc>
                <a:spcPct val="115000"/>
              </a:lnSpc>
              <a:spcBef>
                <a:spcPct val="30000"/>
              </a:spcBef>
              <a:buClr>
                <a:schemeClr val="tx1"/>
              </a:buClr>
              <a:buFontTx/>
              <a:buChar char="•"/>
            </a:pPr>
            <a:r>
              <a:rPr lang="en-US" sz="2000" b="1" i="1" dirty="0"/>
              <a:t>How should </a:t>
            </a:r>
            <a:r>
              <a:rPr lang="en-US" sz="2000" b="1" i="1" dirty="0" smtClean="0"/>
              <a:t>Pacific Islands respond </a:t>
            </a:r>
            <a:r>
              <a:rPr lang="en-US" sz="2000" b="1" i="1" dirty="0"/>
              <a:t>?</a:t>
            </a:r>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endParaRPr lang="en-US" sz="2000" dirty="0" smtClean="0">
              <a:effectLst/>
            </a:endParaRPr>
          </a:p>
        </p:txBody>
      </p:sp>
    </p:spTree>
    <p:extLst>
      <p:ext uri="{BB962C8B-B14F-4D97-AF65-F5344CB8AC3E}">
        <p14:creationId xmlns="" xmlns:p14="http://schemas.microsoft.com/office/powerpoint/2010/main" val="171916747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idx="4294967295"/>
          </p:nvPr>
        </p:nvSpPr>
        <p:spPr>
          <a:xfrm>
            <a:off x="76200" y="304800"/>
            <a:ext cx="8229600" cy="1143000"/>
          </a:xfrm>
        </p:spPr>
        <p:txBody>
          <a:bodyPr>
            <a:normAutofit/>
          </a:bodyPr>
          <a:lstStyle/>
          <a:p>
            <a:pPr algn="l">
              <a:defRPr/>
            </a:pPr>
            <a:r>
              <a:rPr lang="en-US" sz="3200" b="1" dirty="0" smtClean="0"/>
              <a:t>Potential Political &amp; Consumer Backlash</a:t>
            </a:r>
          </a:p>
        </p:txBody>
      </p:sp>
      <p:sp>
        <p:nvSpPr>
          <p:cNvPr id="62467" name="Content Placeholder 2"/>
          <p:cNvSpPr>
            <a:spLocks noGrp="1"/>
          </p:cNvSpPr>
          <p:nvPr>
            <p:ph idx="4294967295"/>
          </p:nvPr>
        </p:nvSpPr>
        <p:spPr>
          <a:xfrm>
            <a:off x="457200" y="1219200"/>
            <a:ext cx="8216900" cy="4800600"/>
          </a:xfrm>
        </p:spPr>
        <p:txBody>
          <a:bodyPr>
            <a:normAutofit/>
          </a:bodyPr>
          <a:lstStyle/>
          <a:p>
            <a:pPr algn="just">
              <a:spcBef>
                <a:spcPts val="0"/>
              </a:spcBef>
              <a:spcAft>
                <a:spcPts val="600"/>
              </a:spcAft>
            </a:pPr>
            <a:r>
              <a:rPr lang="en-GB" sz="2200" dirty="0" smtClean="0"/>
              <a:t>BWA (including </a:t>
            </a:r>
            <a:r>
              <a:rPr lang="en-GB" sz="2200" dirty="0" err="1" smtClean="0"/>
              <a:t>WiMAX</a:t>
            </a:r>
            <a:r>
              <a:rPr lang="en-GB" sz="2200" dirty="0" smtClean="0"/>
              <a:t> and LTE) operating in C-band spectrum will cause interference into C-band FSS in the case where satellite earth stations are ubiquitously deployed</a:t>
            </a:r>
          </a:p>
          <a:p>
            <a:pPr algn="just">
              <a:spcBef>
                <a:spcPts val="0"/>
              </a:spcBef>
              <a:spcAft>
                <a:spcPts val="600"/>
              </a:spcAft>
              <a:buFont typeface="Wingdings" pitchFamily="2" charset="2"/>
              <a:buNone/>
            </a:pPr>
            <a:r>
              <a:rPr lang="en-GB" sz="2200" dirty="0" smtClean="0"/>
              <a:t>This means:</a:t>
            </a:r>
          </a:p>
          <a:p>
            <a:pPr lvl="1" algn="just">
              <a:spcBef>
                <a:spcPts val="0"/>
              </a:spcBef>
              <a:spcAft>
                <a:spcPts val="600"/>
              </a:spcAft>
            </a:pPr>
            <a:r>
              <a:rPr lang="en-GB" sz="2200" dirty="0" smtClean="0"/>
              <a:t>Disruption of critical telecommunication services including:</a:t>
            </a:r>
          </a:p>
          <a:p>
            <a:pPr lvl="2" algn="just">
              <a:spcBef>
                <a:spcPts val="0"/>
              </a:spcBef>
              <a:spcAft>
                <a:spcPts val="600"/>
              </a:spcAft>
            </a:pPr>
            <a:r>
              <a:rPr lang="en-GB" sz="2200" dirty="0" smtClean="0"/>
              <a:t>GSM backhaul</a:t>
            </a:r>
          </a:p>
          <a:p>
            <a:pPr lvl="2" algn="just">
              <a:spcBef>
                <a:spcPts val="0"/>
              </a:spcBef>
              <a:spcAft>
                <a:spcPts val="600"/>
              </a:spcAft>
            </a:pPr>
            <a:r>
              <a:rPr lang="en-GB" sz="2200" dirty="0" smtClean="0"/>
              <a:t>Corporate Networks</a:t>
            </a:r>
          </a:p>
          <a:p>
            <a:pPr lvl="2" algn="just">
              <a:spcBef>
                <a:spcPts val="0"/>
              </a:spcBef>
              <a:spcAft>
                <a:spcPts val="600"/>
              </a:spcAft>
            </a:pPr>
            <a:r>
              <a:rPr lang="en-GB" sz="2200" dirty="0" smtClean="0"/>
              <a:t>Government Networks: Distance Learning, Telemedicine, etc.</a:t>
            </a:r>
          </a:p>
          <a:p>
            <a:pPr lvl="1" algn="just">
              <a:spcBef>
                <a:spcPts val="0"/>
              </a:spcBef>
              <a:spcAft>
                <a:spcPts val="600"/>
              </a:spcAft>
            </a:pPr>
            <a:r>
              <a:rPr lang="en-GB" sz="2200" dirty="0" smtClean="0"/>
              <a:t>Blocking of TV Transmissions for millions of viewers</a:t>
            </a:r>
          </a:p>
          <a:p>
            <a:pPr marL="457200" lvl="1" indent="0" algn="just">
              <a:spcBef>
                <a:spcPts val="0"/>
              </a:spcBef>
              <a:spcAft>
                <a:spcPts val="600"/>
              </a:spcAft>
              <a:buNone/>
            </a:pPr>
            <a:endParaRPr lang="en-GB" sz="1500" dirty="0" smtClean="0"/>
          </a:p>
          <a:p>
            <a:pPr algn="just">
              <a:spcBef>
                <a:spcPts val="0"/>
              </a:spcBef>
              <a:spcAft>
                <a:spcPts val="600"/>
              </a:spcAft>
              <a:buFont typeface="Wingdings" pitchFamily="2" charset="2"/>
              <a:buNone/>
            </a:pPr>
            <a:endParaRPr lang="en-GB" sz="2000" dirty="0" smtClean="0"/>
          </a:p>
          <a:p>
            <a:pPr algn="just">
              <a:spcBef>
                <a:spcPts val="0"/>
              </a:spcBef>
              <a:spcAft>
                <a:spcPts val="600"/>
              </a:spcAft>
            </a:pPr>
            <a:endParaRPr lang="en-US" sz="2000" dirty="0" smtClean="0"/>
          </a:p>
        </p:txBody>
      </p:sp>
    </p:spTree>
    <p:extLst>
      <p:ext uri="{BB962C8B-B14F-4D97-AF65-F5344CB8AC3E}">
        <p14:creationId xmlns="" xmlns:p14="http://schemas.microsoft.com/office/powerpoint/2010/main" val="37227120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idx="4294967295"/>
          </p:nvPr>
        </p:nvSpPr>
        <p:spPr>
          <a:xfrm>
            <a:off x="76200" y="304800"/>
            <a:ext cx="8229600" cy="1143000"/>
          </a:xfrm>
        </p:spPr>
        <p:txBody>
          <a:bodyPr>
            <a:normAutofit/>
          </a:bodyPr>
          <a:lstStyle/>
          <a:p>
            <a:pPr algn="l">
              <a:defRPr/>
            </a:pPr>
            <a:r>
              <a:rPr lang="en-US" sz="3200" b="1" dirty="0" smtClean="0"/>
              <a:t>Potential Political &amp; Consumer Backlash</a:t>
            </a:r>
          </a:p>
        </p:txBody>
      </p:sp>
      <p:sp>
        <p:nvSpPr>
          <p:cNvPr id="62467" name="Content Placeholder 2"/>
          <p:cNvSpPr>
            <a:spLocks noGrp="1"/>
          </p:cNvSpPr>
          <p:nvPr>
            <p:ph idx="4294967295"/>
          </p:nvPr>
        </p:nvSpPr>
        <p:spPr>
          <a:xfrm>
            <a:off x="457200" y="1447800"/>
            <a:ext cx="8216900" cy="4800600"/>
          </a:xfrm>
        </p:spPr>
        <p:txBody>
          <a:bodyPr>
            <a:normAutofit/>
          </a:bodyPr>
          <a:lstStyle/>
          <a:p>
            <a:pPr marL="457200" lvl="1" indent="0" algn="just">
              <a:spcBef>
                <a:spcPts val="0"/>
              </a:spcBef>
              <a:spcAft>
                <a:spcPts val="600"/>
              </a:spcAft>
              <a:buNone/>
            </a:pPr>
            <a:endParaRPr lang="en-GB" sz="1500" dirty="0" smtClean="0"/>
          </a:p>
          <a:p>
            <a:pPr marL="457200" lvl="1" indent="0" algn="just">
              <a:spcBef>
                <a:spcPts val="0"/>
              </a:spcBef>
              <a:spcAft>
                <a:spcPts val="600"/>
              </a:spcAft>
              <a:buNone/>
            </a:pPr>
            <a:r>
              <a:rPr lang="en-GB" sz="2600" b="1" dirty="0" smtClean="0"/>
              <a:t>Way forward – Alternative Frequencies for </a:t>
            </a:r>
            <a:r>
              <a:rPr lang="en-GB" sz="2600" b="1" dirty="0" err="1" smtClean="0"/>
              <a:t>WiMAX</a:t>
            </a:r>
            <a:endParaRPr lang="en-GB" sz="2600" b="1" dirty="0" smtClean="0"/>
          </a:p>
          <a:p>
            <a:r>
              <a:rPr lang="en-CA" sz="2200" dirty="0" smtClean="0"/>
              <a:t>The </a:t>
            </a:r>
            <a:r>
              <a:rPr lang="en-CA" sz="2200" dirty="0" err="1" smtClean="0"/>
              <a:t>WiMAX</a:t>
            </a:r>
            <a:r>
              <a:rPr lang="en-CA" sz="2200" dirty="0" smtClean="0"/>
              <a:t> standard is specified up to 66 GHz.  There is no uniform global licensed spectrum for </a:t>
            </a:r>
            <a:r>
              <a:rPr lang="en-CA" sz="2200" dirty="0" err="1" smtClean="0"/>
              <a:t>WiMAX</a:t>
            </a:r>
            <a:r>
              <a:rPr lang="en-CA" sz="2200" dirty="0" smtClean="0"/>
              <a:t>.  Presently the most popular frequencies are 2.3 GHz, 2.5 GHz and 3.5 GHz.  However, several manufacturers are now manufacturing </a:t>
            </a:r>
            <a:r>
              <a:rPr lang="en-CA" sz="2200" dirty="0" err="1" smtClean="0"/>
              <a:t>WiMAX</a:t>
            </a:r>
            <a:r>
              <a:rPr lang="en-CA" sz="2200" dirty="0" smtClean="0"/>
              <a:t> equipment for a range of frequencies including frequencies in the 700, 800 MHz, 1.4, 1.8, 2.3-2.7, 3.3-3.8, and 4.9-6.425 GHz bands.</a:t>
            </a:r>
          </a:p>
          <a:p>
            <a:pPr algn="just">
              <a:spcBef>
                <a:spcPts val="0"/>
              </a:spcBef>
              <a:spcAft>
                <a:spcPts val="600"/>
              </a:spcAft>
              <a:buFont typeface="Wingdings" pitchFamily="2" charset="2"/>
              <a:buNone/>
            </a:pPr>
            <a:endParaRPr lang="en-GB" sz="2400" dirty="0" smtClean="0"/>
          </a:p>
          <a:p>
            <a:pPr algn="just">
              <a:spcBef>
                <a:spcPts val="0"/>
              </a:spcBef>
              <a:spcAft>
                <a:spcPts val="600"/>
              </a:spcAft>
              <a:buFont typeface="Wingdings" pitchFamily="2" charset="2"/>
              <a:buNone/>
            </a:pPr>
            <a:endParaRPr lang="en-GB" sz="2000" dirty="0" smtClean="0"/>
          </a:p>
          <a:p>
            <a:pPr algn="just">
              <a:spcBef>
                <a:spcPts val="0"/>
              </a:spcBef>
              <a:spcAft>
                <a:spcPts val="600"/>
              </a:spcAft>
            </a:pPr>
            <a:endParaRPr lang="en-US" sz="2000" dirty="0" smtClean="0"/>
          </a:p>
        </p:txBody>
      </p:sp>
    </p:spTree>
    <p:extLst>
      <p:ext uri="{BB962C8B-B14F-4D97-AF65-F5344CB8AC3E}">
        <p14:creationId xmlns="" xmlns:p14="http://schemas.microsoft.com/office/powerpoint/2010/main" val="37227120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p:cNvSpPr>
          <p:nvPr/>
        </p:nvSpPr>
        <p:spPr bwMode="auto">
          <a:xfrm>
            <a:off x="114869" y="4953000"/>
            <a:ext cx="8623300" cy="749300"/>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wrap="none" anchor="ctr"/>
          <a:lstStyle/>
          <a:p>
            <a:endParaRPr lang="en-US"/>
          </a:p>
        </p:txBody>
      </p:sp>
      <p:sp>
        <p:nvSpPr>
          <p:cNvPr id="96259" name="Rectangle 3"/>
          <p:cNvSpPr>
            <a:spLocks noChangeArrowheads="1"/>
          </p:cNvSpPr>
          <p:nvPr/>
        </p:nvSpPr>
        <p:spPr bwMode="auto">
          <a:xfrm>
            <a:off x="152400" y="381000"/>
            <a:ext cx="7543800" cy="685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b"/>
          <a:lstStyle/>
          <a:p>
            <a:r>
              <a:rPr lang="en-US" sz="3400" b="1" dirty="0"/>
              <a:t>Overview of Presentation</a:t>
            </a:r>
          </a:p>
        </p:txBody>
      </p:sp>
      <p:sp>
        <p:nvSpPr>
          <p:cNvPr id="96260" name="Rectangle 4"/>
          <p:cNvSpPr>
            <a:spLocks noGrp="1" noChangeArrowheads="1"/>
          </p:cNvSpPr>
          <p:nvPr>
            <p:ph type="body" sz="half" idx="1"/>
          </p:nvPr>
        </p:nvSpPr>
        <p:spPr bwMode="gray">
          <a:xfrm>
            <a:off x="228600" y="1143000"/>
            <a:ext cx="5829300" cy="5334000"/>
          </a:xfrm>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Introductions</a:t>
            </a:r>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Role of satellite services</a:t>
            </a:r>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The 3.5 GHz frequency band and the ITU</a:t>
            </a:r>
          </a:p>
          <a:p>
            <a:pPr>
              <a:lnSpc>
                <a:spcPct val="115000"/>
              </a:lnSpc>
              <a:spcBef>
                <a:spcPct val="30000"/>
              </a:spcBef>
              <a:buClr>
                <a:schemeClr val="tx1"/>
              </a:buClr>
              <a:buFontTx/>
              <a:buChar char="•"/>
            </a:pPr>
            <a:endParaRPr lang="en-US" sz="2000" b="1" i="1" dirty="0" smtClean="0"/>
          </a:p>
          <a:p>
            <a:pPr>
              <a:lnSpc>
                <a:spcPct val="115000"/>
              </a:lnSpc>
              <a:spcBef>
                <a:spcPct val="30000"/>
              </a:spcBef>
              <a:buClr>
                <a:schemeClr val="tx1"/>
              </a:buClr>
              <a:buFontTx/>
              <a:buChar char="•"/>
            </a:pPr>
            <a:r>
              <a:rPr lang="en-US" sz="2000" b="1" i="1" dirty="0" smtClean="0"/>
              <a:t>What </a:t>
            </a:r>
            <a:r>
              <a:rPr lang="en-US" sz="2000" b="1" i="1" dirty="0"/>
              <a:t>way forward for mobile services</a:t>
            </a:r>
            <a:r>
              <a:rPr lang="en-US" sz="2000" b="1" i="1" dirty="0" smtClean="0"/>
              <a:t>?</a:t>
            </a:r>
          </a:p>
          <a:p>
            <a:pPr>
              <a:lnSpc>
                <a:spcPct val="115000"/>
              </a:lnSpc>
              <a:spcBef>
                <a:spcPct val="30000"/>
              </a:spcBef>
              <a:buClr>
                <a:schemeClr val="tx1"/>
              </a:buClr>
              <a:buFontTx/>
              <a:buChar char="•"/>
            </a:pPr>
            <a:endParaRPr lang="en-US" sz="2000" b="1" i="1" dirty="0"/>
          </a:p>
          <a:p>
            <a:pPr>
              <a:lnSpc>
                <a:spcPct val="115000"/>
              </a:lnSpc>
              <a:spcBef>
                <a:spcPct val="30000"/>
              </a:spcBef>
              <a:buClr>
                <a:schemeClr val="tx1"/>
              </a:buClr>
              <a:buFontTx/>
              <a:buChar char="•"/>
            </a:pPr>
            <a:r>
              <a:rPr lang="en-US" sz="2000" b="1" i="1" dirty="0" smtClean="0"/>
              <a:t>How should </a:t>
            </a:r>
            <a:r>
              <a:rPr lang="en-US" sz="2000" b="1" i="1" dirty="0" smtClean="0"/>
              <a:t>Pacific Islands respond </a:t>
            </a:r>
            <a:r>
              <a:rPr lang="en-US" sz="2000" b="1" i="1" dirty="0" smtClean="0"/>
              <a:t>?</a:t>
            </a:r>
            <a:endParaRPr lang="en-US" sz="2000" b="1" i="1" dirty="0"/>
          </a:p>
          <a:p>
            <a:pPr>
              <a:lnSpc>
                <a:spcPct val="115000"/>
              </a:lnSpc>
              <a:spcBef>
                <a:spcPct val="30000"/>
              </a:spcBef>
              <a:buClr>
                <a:schemeClr val="tx1"/>
              </a:buClr>
              <a:buFontTx/>
              <a:buChar char="•"/>
            </a:pPr>
            <a:endParaRPr lang="en-US" sz="2000" dirty="0"/>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endParaRPr lang="en-US" sz="2000" dirty="0" smtClean="0">
              <a:effectLst/>
            </a:endParaRPr>
          </a:p>
        </p:txBody>
      </p:sp>
    </p:spTree>
    <p:extLst>
      <p:ext uri="{BB962C8B-B14F-4D97-AF65-F5344CB8AC3E}">
        <p14:creationId xmlns="" xmlns:p14="http://schemas.microsoft.com/office/powerpoint/2010/main" val="295393615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idx="4294967295"/>
          </p:nvPr>
        </p:nvSpPr>
        <p:spPr>
          <a:xfrm>
            <a:off x="76200" y="304800"/>
            <a:ext cx="8229600" cy="1143000"/>
          </a:xfrm>
        </p:spPr>
        <p:txBody>
          <a:bodyPr>
            <a:normAutofit/>
          </a:bodyPr>
          <a:lstStyle/>
          <a:p>
            <a:pPr>
              <a:defRPr/>
            </a:pPr>
            <a:r>
              <a:rPr lang="en-US" sz="3200" b="1" dirty="0" smtClean="0"/>
              <a:t>How Should the Pacific </a:t>
            </a:r>
            <a:r>
              <a:rPr lang="en-US" sz="3200" b="1" dirty="0" smtClean="0"/>
              <a:t>Islands Respond</a:t>
            </a:r>
            <a:r>
              <a:rPr lang="en-US" sz="3200" b="1" dirty="0" smtClean="0"/>
              <a:t>?</a:t>
            </a:r>
          </a:p>
        </p:txBody>
      </p:sp>
      <p:sp>
        <p:nvSpPr>
          <p:cNvPr id="62467" name="Content Placeholder 2"/>
          <p:cNvSpPr>
            <a:spLocks noGrp="1"/>
          </p:cNvSpPr>
          <p:nvPr>
            <p:ph idx="4294967295"/>
          </p:nvPr>
        </p:nvSpPr>
        <p:spPr>
          <a:xfrm>
            <a:off x="457200" y="1752600"/>
            <a:ext cx="8216900" cy="4622800"/>
          </a:xfrm>
        </p:spPr>
        <p:txBody>
          <a:bodyPr>
            <a:normAutofit/>
          </a:bodyPr>
          <a:lstStyle/>
          <a:p>
            <a:pPr algn="just">
              <a:spcBef>
                <a:spcPts val="0"/>
              </a:spcBef>
              <a:spcAft>
                <a:spcPts val="600"/>
              </a:spcAft>
            </a:pPr>
            <a:r>
              <a:rPr lang="en-GB" sz="2400" dirty="0" smtClean="0"/>
              <a:t>Pacific Islands are in </a:t>
            </a:r>
            <a:r>
              <a:rPr lang="en-GB" sz="2400" dirty="0" smtClean="0"/>
              <a:t>heavy rainfall rates which cause outages for satellite services using the Ku- and Ka-bands</a:t>
            </a:r>
          </a:p>
          <a:p>
            <a:pPr algn="just">
              <a:spcBef>
                <a:spcPts val="0"/>
              </a:spcBef>
              <a:spcAft>
                <a:spcPts val="600"/>
              </a:spcAft>
            </a:pPr>
            <a:r>
              <a:rPr lang="en-GB" sz="2400" dirty="0"/>
              <a:t>CASBAA is of the opinion that it is in the interest of </a:t>
            </a:r>
            <a:r>
              <a:rPr lang="en-GB" sz="2400" dirty="0" smtClean="0"/>
              <a:t>the Pacific Islands to </a:t>
            </a:r>
            <a:r>
              <a:rPr lang="en-GB" sz="2400" dirty="0"/>
              <a:t>protect interference-free operation for FSS C-band applications by not licensing BWA applications in the 3.5 GHz band </a:t>
            </a:r>
          </a:p>
          <a:p>
            <a:pPr algn="just">
              <a:spcBef>
                <a:spcPts val="0"/>
              </a:spcBef>
              <a:spcAft>
                <a:spcPts val="600"/>
              </a:spcAft>
            </a:pPr>
            <a:r>
              <a:rPr lang="en-US" sz="2400" dirty="0" smtClean="0"/>
              <a:t>If </a:t>
            </a:r>
            <a:r>
              <a:rPr lang="en-US" sz="2400" dirty="0" smtClean="0"/>
              <a:t>Pacific Islands regulators are considering </a:t>
            </a:r>
            <a:r>
              <a:rPr lang="en-US" sz="2400" dirty="0" smtClean="0"/>
              <a:t>licensing BWA (including </a:t>
            </a:r>
            <a:r>
              <a:rPr lang="en-US" sz="2400" dirty="0" err="1" smtClean="0"/>
              <a:t>WiMAX</a:t>
            </a:r>
            <a:r>
              <a:rPr lang="en-US" sz="2400" dirty="0" smtClean="0"/>
              <a:t> and LTE) it should consider alternative frequencies as given in the previous slide. </a:t>
            </a:r>
            <a:endParaRPr lang="en-GB" sz="2400" dirty="0"/>
          </a:p>
          <a:p>
            <a:pPr algn="just">
              <a:spcBef>
                <a:spcPts val="0"/>
              </a:spcBef>
              <a:spcAft>
                <a:spcPts val="600"/>
              </a:spcAft>
              <a:buFont typeface="Wingdings" pitchFamily="2" charset="2"/>
              <a:buNone/>
            </a:pPr>
            <a:endParaRPr lang="en-GB" sz="2400" dirty="0" smtClean="0"/>
          </a:p>
          <a:p>
            <a:pPr algn="just">
              <a:spcBef>
                <a:spcPts val="0"/>
              </a:spcBef>
              <a:spcAft>
                <a:spcPts val="600"/>
              </a:spcAft>
              <a:buFont typeface="Wingdings" pitchFamily="2" charset="2"/>
              <a:buNone/>
            </a:pPr>
            <a:endParaRPr lang="en-GB" sz="2000" dirty="0" smtClean="0"/>
          </a:p>
          <a:p>
            <a:pPr algn="just">
              <a:spcBef>
                <a:spcPts val="0"/>
              </a:spcBef>
              <a:spcAft>
                <a:spcPts val="600"/>
              </a:spcAft>
            </a:pPr>
            <a:endParaRPr lang="en-US" sz="2000" dirty="0" smtClean="0"/>
          </a:p>
        </p:txBody>
      </p:sp>
    </p:spTree>
    <p:extLst>
      <p:ext uri="{BB962C8B-B14F-4D97-AF65-F5344CB8AC3E}">
        <p14:creationId xmlns="" xmlns:p14="http://schemas.microsoft.com/office/powerpoint/2010/main" val="25630998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2590800" y="3124200"/>
            <a:ext cx="37338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sz="4800" dirty="0"/>
              <a:t>Thank you</a:t>
            </a:r>
          </a:p>
        </p:txBody>
      </p:sp>
      <p:sp>
        <p:nvSpPr>
          <p:cNvPr id="3" name="Rectangle 2"/>
          <p:cNvSpPr/>
          <p:nvPr/>
        </p:nvSpPr>
        <p:spPr>
          <a:xfrm>
            <a:off x="381000" y="1219200"/>
            <a:ext cx="8229600" cy="1200329"/>
          </a:xfrm>
          <a:prstGeom prst="rect">
            <a:avLst/>
          </a:prstGeom>
        </p:spPr>
        <p:txBody>
          <a:bodyPr wrap="square">
            <a:spAutoFit/>
          </a:bodyPr>
          <a:lstStyle/>
          <a:p>
            <a:pPr algn="just">
              <a:spcBef>
                <a:spcPts val="0"/>
              </a:spcBef>
              <a:spcAft>
                <a:spcPts val="600"/>
              </a:spcAft>
            </a:pPr>
            <a:r>
              <a:rPr lang="en-GB" sz="2400" dirty="0" smtClean="0"/>
              <a:t>CASBAA asks for your support over the coming years in developing a coordinated response with all </a:t>
            </a:r>
            <a:r>
              <a:rPr lang="en-GB" sz="2400" dirty="0" smtClean="0"/>
              <a:t>partners (Pacific Islands telecommunications Association – Global VSAT Forum …)</a:t>
            </a:r>
            <a:endParaRPr lang="en-GB" sz="2400" dirty="0"/>
          </a:p>
        </p:txBody>
      </p:sp>
    </p:spTree>
    <p:extLst>
      <p:ext uri="{BB962C8B-B14F-4D97-AF65-F5344CB8AC3E}">
        <p14:creationId xmlns="" xmlns:p14="http://schemas.microsoft.com/office/powerpoint/2010/main" val="3251050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495800"/>
          </a:xfrm>
        </p:spPr>
        <p:txBody>
          <a:bodyPr>
            <a:noAutofit/>
          </a:bodyPr>
          <a:lstStyle/>
          <a:p>
            <a:pPr algn="just">
              <a:spcBef>
                <a:spcPts val="600"/>
              </a:spcBef>
            </a:pPr>
            <a:r>
              <a:rPr lang="en-US" sz="2000" b="1" dirty="0">
                <a:latin typeface="+mj-lt"/>
                <a:cs typeface="Arial" pitchFamily="34" charset="0"/>
              </a:rPr>
              <a:t>The Asia Pacific representative for the satellite TV, cable TV,  </a:t>
            </a:r>
            <a:r>
              <a:rPr lang="en-US" sz="2000" b="1" dirty="0" smtClean="0">
                <a:latin typeface="+mj-lt"/>
                <a:cs typeface="Arial" pitchFamily="34" charset="0"/>
              </a:rPr>
              <a:t>broadcaster, </a:t>
            </a:r>
            <a:r>
              <a:rPr lang="en-US" sz="2000" b="1" dirty="0">
                <a:latin typeface="+mj-lt"/>
                <a:cs typeface="Arial" pitchFamily="34" charset="0"/>
              </a:rPr>
              <a:t>broadband and wireless video </a:t>
            </a:r>
            <a:r>
              <a:rPr lang="en-US" sz="2000" b="1" dirty="0" smtClean="0">
                <a:latin typeface="+mj-lt"/>
                <a:cs typeface="Arial" pitchFamily="34" charset="0"/>
              </a:rPr>
              <a:t>sectors</a:t>
            </a:r>
          </a:p>
          <a:p>
            <a:pPr algn="just">
              <a:spcBef>
                <a:spcPts val="600"/>
              </a:spcBef>
              <a:buNone/>
            </a:pPr>
            <a:endParaRPr lang="en-US" sz="2000" b="1" dirty="0">
              <a:latin typeface="+mj-lt"/>
              <a:cs typeface="Arial" pitchFamily="34" charset="0"/>
            </a:endParaRPr>
          </a:p>
          <a:p>
            <a:pPr algn="just">
              <a:spcBef>
                <a:spcPts val="600"/>
              </a:spcBef>
            </a:pPr>
            <a:r>
              <a:rPr lang="en-US" sz="2000" b="1" dirty="0" smtClean="0">
                <a:latin typeface="+mj-lt"/>
                <a:cs typeface="Arial" pitchFamily="34" charset="0"/>
              </a:rPr>
              <a:t>130 </a:t>
            </a:r>
            <a:r>
              <a:rPr lang="en-US" sz="2000" b="1" dirty="0">
                <a:latin typeface="+mj-lt"/>
                <a:cs typeface="Arial" pitchFamily="34" charset="0"/>
              </a:rPr>
              <a:t>members in </a:t>
            </a:r>
            <a:r>
              <a:rPr lang="en-US" sz="2000" b="1" dirty="0" smtClean="0">
                <a:latin typeface="+mj-lt"/>
                <a:cs typeface="Arial" pitchFamily="34" charset="0"/>
              </a:rPr>
              <a:t>17 </a:t>
            </a:r>
            <a:r>
              <a:rPr lang="en-US" sz="2000" b="1" dirty="0">
                <a:latin typeface="+mj-lt"/>
                <a:cs typeface="Arial" pitchFamily="34" charset="0"/>
              </a:rPr>
              <a:t>Asian </a:t>
            </a:r>
            <a:r>
              <a:rPr lang="en-US" sz="2000" b="1" dirty="0" smtClean="0">
                <a:latin typeface="+mj-lt"/>
                <a:cs typeface="Arial" pitchFamily="34" charset="0"/>
              </a:rPr>
              <a:t>markets:</a:t>
            </a:r>
          </a:p>
          <a:p>
            <a:pPr lvl="2" algn="just">
              <a:spcBef>
                <a:spcPts val="600"/>
              </a:spcBef>
              <a:buSzPct val="80000"/>
              <a:buFont typeface="Arial" pitchFamily="34" charset="0"/>
              <a:buChar char="→"/>
            </a:pPr>
            <a:r>
              <a:rPr lang="en-US" sz="2000" b="1" dirty="0" smtClean="0">
                <a:latin typeface="+mj-lt"/>
                <a:cs typeface="Arial" pitchFamily="34" charset="0"/>
              </a:rPr>
              <a:t> </a:t>
            </a:r>
            <a:r>
              <a:rPr lang="en-US" sz="1800" b="1" dirty="0" err="1" smtClean="0">
                <a:latin typeface="+mj-lt"/>
                <a:cs typeface="Arial" pitchFamily="34" charset="0"/>
              </a:rPr>
              <a:t>Pay-TV</a:t>
            </a:r>
            <a:r>
              <a:rPr lang="en-US" sz="1800" b="1" dirty="0" smtClean="0">
                <a:latin typeface="+mj-lt"/>
                <a:cs typeface="Arial" pitchFamily="34" charset="0"/>
              </a:rPr>
              <a:t> </a:t>
            </a:r>
            <a:r>
              <a:rPr lang="en-US" sz="1800" b="1" dirty="0">
                <a:latin typeface="+mj-lt"/>
                <a:cs typeface="Arial" pitchFamily="34" charset="0"/>
              </a:rPr>
              <a:t>content providers</a:t>
            </a:r>
          </a:p>
          <a:p>
            <a:pPr lvl="2" algn="just">
              <a:spcBef>
                <a:spcPts val="600"/>
              </a:spcBef>
              <a:buSzPct val="80000"/>
              <a:buFont typeface="Arial" pitchFamily="34" charset="0"/>
              <a:buChar char="→"/>
            </a:pPr>
            <a:r>
              <a:rPr lang="en-US" sz="1800" b="1" dirty="0" smtClean="0">
                <a:latin typeface="+mj-lt"/>
                <a:cs typeface="Arial" pitchFamily="34" charset="0"/>
              </a:rPr>
              <a:t> Cable</a:t>
            </a:r>
            <a:r>
              <a:rPr lang="en-US" sz="1800" b="1" dirty="0">
                <a:latin typeface="+mj-lt"/>
                <a:cs typeface="Arial" pitchFamily="34" charset="0"/>
              </a:rPr>
              <a:t>, satellite, broadband and mobile platforms</a:t>
            </a:r>
          </a:p>
          <a:p>
            <a:pPr lvl="2" algn="just">
              <a:spcBef>
                <a:spcPts val="600"/>
              </a:spcBef>
              <a:buSzPct val="80000"/>
              <a:buFont typeface="Arial" pitchFamily="34" charset="0"/>
              <a:buChar char="→"/>
            </a:pPr>
            <a:r>
              <a:rPr lang="en-US" sz="1800" b="1" dirty="0" smtClean="0">
                <a:latin typeface="+mj-lt"/>
                <a:cs typeface="Arial" pitchFamily="34" charset="0"/>
              </a:rPr>
              <a:t> Satellite </a:t>
            </a:r>
            <a:r>
              <a:rPr lang="en-US" sz="1800" b="1" dirty="0">
                <a:latin typeface="+mj-lt"/>
                <a:cs typeface="Arial" pitchFamily="34" charset="0"/>
              </a:rPr>
              <a:t>system operators </a:t>
            </a:r>
          </a:p>
          <a:p>
            <a:pPr lvl="2" algn="just">
              <a:spcBef>
                <a:spcPts val="600"/>
              </a:spcBef>
              <a:buSzPct val="80000"/>
              <a:buFont typeface="Arial" pitchFamily="34" charset="0"/>
              <a:buChar char="→"/>
            </a:pPr>
            <a:r>
              <a:rPr lang="en-US" sz="1800" b="1" dirty="0" smtClean="0">
                <a:latin typeface="+mj-lt"/>
                <a:cs typeface="Arial" pitchFamily="34" charset="0"/>
              </a:rPr>
              <a:t> Equipment </a:t>
            </a:r>
            <a:r>
              <a:rPr lang="en-US" sz="1800" b="1" dirty="0">
                <a:latin typeface="+mj-lt"/>
                <a:cs typeface="Arial" pitchFamily="34" charset="0"/>
              </a:rPr>
              <a:t>&amp; technology </a:t>
            </a:r>
            <a:r>
              <a:rPr lang="en-US" sz="1800" b="1" dirty="0" smtClean="0">
                <a:latin typeface="+mj-lt"/>
                <a:cs typeface="Arial" pitchFamily="34" charset="0"/>
              </a:rPr>
              <a:t>suppliers</a:t>
            </a:r>
          </a:p>
          <a:p>
            <a:pPr lvl="2" algn="just">
              <a:spcBef>
                <a:spcPts val="600"/>
              </a:spcBef>
              <a:buSzPct val="80000"/>
              <a:buFont typeface="Arial" pitchFamily="34" charset="0"/>
              <a:buChar char="→"/>
            </a:pPr>
            <a:r>
              <a:rPr lang="en-US" sz="1800" b="1" dirty="0" smtClean="0">
                <a:latin typeface="+mj-lt"/>
                <a:cs typeface="Arial" pitchFamily="34" charset="0"/>
              </a:rPr>
              <a:t> Industry research</a:t>
            </a:r>
            <a:r>
              <a:rPr lang="en-US" sz="2000" b="1" dirty="0" smtClean="0">
                <a:latin typeface="+mj-lt"/>
                <a:cs typeface="Arial" pitchFamily="34" charset="0"/>
              </a:rPr>
              <a:t>	</a:t>
            </a:r>
            <a:endParaRPr lang="en-US" sz="2000" b="1" dirty="0" smtClean="0">
              <a:latin typeface="+mj-lt"/>
              <a:cs typeface="Arial" pitchFamily="34" charset="0"/>
            </a:endParaRPr>
          </a:p>
          <a:p>
            <a:pPr lvl="2" algn="just">
              <a:spcBef>
                <a:spcPts val="600"/>
              </a:spcBef>
              <a:buSzPct val="80000"/>
              <a:buNone/>
            </a:pPr>
            <a:endParaRPr lang="en-US" sz="2000" b="1" dirty="0">
              <a:latin typeface="+mj-lt"/>
              <a:cs typeface="Arial" pitchFamily="34" charset="0"/>
            </a:endParaRPr>
          </a:p>
          <a:p>
            <a:pPr algn="just">
              <a:spcBef>
                <a:spcPts val="600"/>
              </a:spcBef>
            </a:pPr>
            <a:r>
              <a:rPr lang="en-US" sz="2000" b="1" dirty="0" smtClean="0">
                <a:latin typeface="+mj-lt"/>
                <a:cs typeface="Arial" pitchFamily="34" charset="0"/>
              </a:rPr>
              <a:t>Working </a:t>
            </a:r>
            <a:r>
              <a:rPr lang="en-US" sz="2000" b="1" dirty="0">
                <a:latin typeface="+mj-lt"/>
                <a:cs typeface="Arial" pitchFamily="34" charset="0"/>
              </a:rPr>
              <a:t>with </a:t>
            </a:r>
            <a:r>
              <a:rPr lang="en-US" sz="2000" b="1" dirty="0" smtClean="0">
                <a:latin typeface="+mj-lt"/>
                <a:cs typeface="Arial" pitchFamily="34" charset="0"/>
              </a:rPr>
              <a:t>government and industry to enhance market </a:t>
            </a:r>
            <a:r>
              <a:rPr lang="en-US" sz="2000" b="1" dirty="0">
                <a:latin typeface="+mj-lt"/>
                <a:cs typeface="Arial" pitchFamily="34" charset="0"/>
              </a:rPr>
              <a:t>growth</a:t>
            </a:r>
          </a:p>
          <a:p>
            <a:pPr algn="just">
              <a:spcBef>
                <a:spcPts val="600"/>
              </a:spcBef>
            </a:pPr>
            <a:endParaRPr lang="en-US" sz="2000" b="1" dirty="0">
              <a:latin typeface="+mj-lt"/>
              <a:cs typeface="Arial" pitchFamily="34" charset="0"/>
            </a:endParaRPr>
          </a:p>
        </p:txBody>
      </p:sp>
      <p:sp>
        <p:nvSpPr>
          <p:cNvPr id="4" name="TextBox 3"/>
          <p:cNvSpPr txBox="1"/>
          <p:nvPr/>
        </p:nvSpPr>
        <p:spPr>
          <a:xfrm>
            <a:off x="381000" y="451247"/>
            <a:ext cx="4876800" cy="615553"/>
          </a:xfrm>
          <a:prstGeom prst="rect">
            <a:avLst/>
          </a:prstGeom>
          <a:noFill/>
        </p:spPr>
        <p:txBody>
          <a:bodyPr wrap="square" rtlCol="0">
            <a:spAutoFit/>
          </a:bodyPr>
          <a:lstStyle/>
          <a:p>
            <a:r>
              <a:rPr lang="en-US" sz="3400" b="1" dirty="0" smtClean="0"/>
              <a:t>Our Mission</a:t>
            </a:r>
            <a:endParaRPr lang="en-US" sz="3400" b="1" dirty="0"/>
          </a:p>
        </p:txBody>
      </p:sp>
    </p:spTree>
    <p:extLst>
      <p:ext uri="{BB962C8B-B14F-4D97-AF65-F5344CB8AC3E}">
        <p14:creationId xmlns="" xmlns:p14="http://schemas.microsoft.com/office/powerpoint/2010/main" val="1965706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l"/>
            <a:r>
              <a:rPr lang="en-US" sz="3400" b="1" dirty="0" smtClean="0"/>
              <a:t>Member Companies</a:t>
            </a:r>
            <a:endParaRPr lang="en-US" sz="1800" i="1" dirty="0">
              <a:solidFill>
                <a:srgbClr val="00B050"/>
              </a:solidFill>
            </a:endParaRPr>
          </a:p>
        </p:txBody>
      </p:sp>
      <p:pic>
        <p:nvPicPr>
          <p:cNvPr id="5" name="Content Placeholder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457200" y="990600"/>
            <a:ext cx="7924800" cy="4951317"/>
          </a:xfrm>
        </p:spPr>
      </p:pic>
    </p:spTree>
    <p:extLst>
      <p:ext uri="{BB962C8B-B14F-4D97-AF65-F5344CB8AC3E}">
        <p14:creationId xmlns="" xmlns:p14="http://schemas.microsoft.com/office/powerpoint/2010/main" val="1912111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152400" y="2286000"/>
            <a:ext cx="8623300" cy="749300"/>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wrap="none" anchor="ctr"/>
          <a:lstStyle/>
          <a:p>
            <a:endParaRPr lang="en-US"/>
          </a:p>
        </p:txBody>
      </p:sp>
      <p:sp>
        <p:nvSpPr>
          <p:cNvPr id="90115" name="Rectangle 3"/>
          <p:cNvSpPr>
            <a:spLocks noChangeArrowheads="1"/>
          </p:cNvSpPr>
          <p:nvPr/>
        </p:nvSpPr>
        <p:spPr bwMode="auto">
          <a:xfrm>
            <a:off x="228600" y="457200"/>
            <a:ext cx="7543800" cy="685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b"/>
          <a:lstStyle/>
          <a:p>
            <a:r>
              <a:rPr lang="en-US" sz="3400" b="1" dirty="0"/>
              <a:t>Overview of Presentation</a:t>
            </a:r>
          </a:p>
        </p:txBody>
      </p:sp>
      <p:sp>
        <p:nvSpPr>
          <p:cNvPr id="90116" name="Rectangle 4"/>
          <p:cNvSpPr>
            <a:spLocks noGrp="1" noChangeArrowheads="1"/>
          </p:cNvSpPr>
          <p:nvPr>
            <p:ph type="body" sz="half" idx="1"/>
          </p:nvPr>
        </p:nvSpPr>
        <p:spPr bwMode="gray">
          <a:xfrm>
            <a:off x="228600" y="1066800"/>
            <a:ext cx="5829300" cy="5334000"/>
          </a:xfrm>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Introductions</a:t>
            </a:r>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smtClean="0">
                <a:effectLst/>
              </a:rPr>
              <a:t>Role of satellite services</a:t>
            </a:r>
          </a:p>
          <a:p>
            <a:pPr>
              <a:lnSpc>
                <a:spcPct val="115000"/>
              </a:lnSpc>
              <a:spcBef>
                <a:spcPct val="30000"/>
              </a:spcBef>
              <a:buClr>
                <a:schemeClr val="tx1"/>
              </a:buClr>
              <a:buFontTx/>
              <a:buChar char="•"/>
            </a:pPr>
            <a:endParaRPr lang="en-US" sz="2000" b="1" i="1" dirty="0" smtClean="0">
              <a:effectLst/>
            </a:endParaRPr>
          </a:p>
          <a:p>
            <a:pPr>
              <a:lnSpc>
                <a:spcPct val="115000"/>
              </a:lnSpc>
              <a:spcBef>
                <a:spcPct val="30000"/>
              </a:spcBef>
              <a:buClr>
                <a:schemeClr val="tx1"/>
              </a:buClr>
              <a:buFontTx/>
              <a:buChar char="•"/>
            </a:pPr>
            <a:r>
              <a:rPr lang="en-US" sz="2000" b="1" i="1" dirty="0"/>
              <a:t>The 3.5 GHz frequency band and the </a:t>
            </a:r>
            <a:r>
              <a:rPr lang="en-US" sz="2000" b="1" i="1" dirty="0" smtClean="0"/>
              <a:t>ITU</a:t>
            </a:r>
          </a:p>
          <a:p>
            <a:pPr>
              <a:lnSpc>
                <a:spcPct val="115000"/>
              </a:lnSpc>
              <a:spcBef>
                <a:spcPct val="30000"/>
              </a:spcBef>
              <a:buClr>
                <a:schemeClr val="tx1"/>
              </a:buClr>
              <a:buFontTx/>
              <a:buChar char="•"/>
            </a:pPr>
            <a:endParaRPr lang="en-US" sz="2000" b="1" i="1" dirty="0"/>
          </a:p>
          <a:p>
            <a:pPr>
              <a:lnSpc>
                <a:spcPct val="115000"/>
              </a:lnSpc>
              <a:spcBef>
                <a:spcPct val="30000"/>
              </a:spcBef>
              <a:buClr>
                <a:schemeClr val="tx1"/>
              </a:buClr>
              <a:buFontTx/>
              <a:buChar char="•"/>
            </a:pPr>
            <a:r>
              <a:rPr lang="en-US" sz="2000" b="1" i="1" dirty="0"/>
              <a:t>What way forward for mobile services?</a:t>
            </a:r>
          </a:p>
          <a:p>
            <a:pPr>
              <a:lnSpc>
                <a:spcPct val="115000"/>
              </a:lnSpc>
              <a:spcBef>
                <a:spcPct val="30000"/>
              </a:spcBef>
              <a:buClr>
                <a:schemeClr val="tx1"/>
              </a:buClr>
              <a:buFontTx/>
              <a:buChar char="•"/>
            </a:pPr>
            <a:endParaRPr lang="en-US" sz="2000" b="1" i="1" dirty="0"/>
          </a:p>
          <a:p>
            <a:pPr>
              <a:lnSpc>
                <a:spcPct val="115000"/>
              </a:lnSpc>
              <a:spcBef>
                <a:spcPct val="30000"/>
              </a:spcBef>
              <a:buClr>
                <a:schemeClr val="tx1"/>
              </a:buClr>
              <a:buFontTx/>
              <a:buChar char="•"/>
            </a:pPr>
            <a:r>
              <a:rPr lang="en-US" sz="2000" b="1" i="1" dirty="0"/>
              <a:t>How should </a:t>
            </a:r>
            <a:r>
              <a:rPr lang="en-US" sz="2000" b="1" i="1" dirty="0" smtClean="0"/>
              <a:t>Pacific islands respond </a:t>
            </a:r>
            <a:r>
              <a:rPr lang="en-US" sz="2000" b="1" i="1" dirty="0"/>
              <a:t>?</a:t>
            </a:r>
          </a:p>
          <a:p>
            <a:pPr>
              <a:lnSpc>
                <a:spcPct val="115000"/>
              </a:lnSpc>
              <a:spcBef>
                <a:spcPct val="30000"/>
              </a:spcBef>
              <a:buClr>
                <a:schemeClr val="tx1"/>
              </a:buClr>
              <a:buFontTx/>
              <a:buChar char="•"/>
            </a:pPr>
            <a:endParaRPr lang="en-US" sz="2000" b="1" i="1" dirty="0"/>
          </a:p>
          <a:p>
            <a:pPr marL="0" indent="0">
              <a:lnSpc>
                <a:spcPct val="115000"/>
              </a:lnSpc>
              <a:spcBef>
                <a:spcPct val="30000"/>
              </a:spcBef>
              <a:buClr>
                <a:schemeClr val="tx1"/>
              </a:buClr>
              <a:buNone/>
            </a:pPr>
            <a:endParaRPr lang="en-US" sz="2000" dirty="0" smtClean="0">
              <a:effectLst/>
            </a:endParaRPr>
          </a:p>
        </p:txBody>
      </p:sp>
    </p:spTree>
    <p:extLst>
      <p:ext uri="{BB962C8B-B14F-4D97-AF65-F5344CB8AC3E}">
        <p14:creationId xmlns="" xmlns:p14="http://schemas.microsoft.com/office/powerpoint/2010/main" val="34068263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03200" y="190500"/>
            <a:ext cx="6883400" cy="914400"/>
          </a:xfrm>
        </p:spPr>
        <p:txBody>
          <a:bodyPr>
            <a:noAutofit/>
          </a:bodyPr>
          <a:lstStyle/>
          <a:p>
            <a:pPr algn="l" eaLnBrk="1" hangingPunct="1"/>
            <a:r>
              <a:rPr lang="en-US" sz="2800" b="1" dirty="0" smtClean="0"/>
              <a:t>C-Band (4 / 6 GHz) is heavily used by the satellite industry for critical links</a:t>
            </a:r>
          </a:p>
        </p:txBody>
      </p:sp>
      <p:sp>
        <p:nvSpPr>
          <p:cNvPr id="6147" name="Content Placeholder 2"/>
          <p:cNvSpPr>
            <a:spLocks noGrp="1"/>
          </p:cNvSpPr>
          <p:nvPr>
            <p:ph idx="1"/>
          </p:nvPr>
        </p:nvSpPr>
        <p:spPr>
          <a:xfrm>
            <a:off x="228600" y="1371600"/>
            <a:ext cx="8382000" cy="4495800"/>
          </a:xfrm>
        </p:spPr>
        <p:txBody>
          <a:bodyPr/>
          <a:lstStyle/>
          <a:p>
            <a:pPr algn="just">
              <a:spcBef>
                <a:spcPts val="0"/>
              </a:spcBef>
              <a:spcAft>
                <a:spcPts val="600"/>
              </a:spcAft>
            </a:pPr>
            <a:r>
              <a:rPr lang="en-GB" sz="1800" dirty="0" smtClean="0"/>
              <a:t>C-Band frequency band – uses 6 GHz (5.725 - 6.725 GHz) for transmissions to the satellite (</a:t>
            </a:r>
            <a:r>
              <a:rPr lang="en-GB" sz="1800" u="sng" dirty="0" smtClean="0"/>
              <a:t>uplink</a:t>
            </a:r>
            <a:r>
              <a:rPr lang="en-GB" sz="1800" dirty="0" smtClean="0"/>
              <a:t>)  and 4 GHz (3.4 – 4.2 GHz)  for transmission from the satellite to the receiving dish (</a:t>
            </a:r>
            <a:r>
              <a:rPr lang="en-GB" sz="1800" u="sng" dirty="0" smtClean="0"/>
              <a:t>downlink)</a:t>
            </a:r>
            <a:r>
              <a:rPr lang="en-GB" sz="1800" dirty="0" smtClean="0"/>
              <a:t>  </a:t>
            </a:r>
            <a:endParaRPr lang="en-GB" sz="1800" dirty="0"/>
          </a:p>
          <a:p>
            <a:pPr algn="just">
              <a:spcBef>
                <a:spcPts val="0"/>
              </a:spcBef>
              <a:spcAft>
                <a:spcPts val="600"/>
              </a:spcAft>
            </a:pPr>
            <a:endParaRPr lang="en-GB" sz="1800" dirty="0" smtClean="0"/>
          </a:p>
          <a:p>
            <a:pPr algn="just">
              <a:spcBef>
                <a:spcPts val="0"/>
              </a:spcBef>
              <a:spcAft>
                <a:spcPts val="600"/>
              </a:spcAft>
            </a:pPr>
            <a:r>
              <a:rPr lang="en-US" sz="1800" dirty="0" smtClean="0"/>
              <a:t>Most suitable frequency band for satellite communications for critical services</a:t>
            </a:r>
          </a:p>
          <a:p>
            <a:pPr algn="just">
              <a:spcBef>
                <a:spcPts val="0"/>
              </a:spcBef>
              <a:spcAft>
                <a:spcPts val="600"/>
              </a:spcAft>
            </a:pPr>
            <a:endParaRPr lang="en-US" sz="1800" dirty="0" smtClean="0"/>
          </a:p>
          <a:p>
            <a:pPr algn="just">
              <a:spcBef>
                <a:spcPts val="0"/>
              </a:spcBef>
              <a:spcAft>
                <a:spcPts val="600"/>
              </a:spcAft>
            </a:pPr>
            <a:r>
              <a:rPr lang="en-US" sz="1800" dirty="0" smtClean="0"/>
              <a:t>This is especially the case in regions with heavy rainfall rates such South Asia, where </a:t>
            </a:r>
            <a:r>
              <a:rPr lang="en-US" sz="1800" u="sng" dirty="0" smtClean="0"/>
              <a:t>other satellite service frequency bands are susceptible to interruption during heavy rain fall</a:t>
            </a:r>
            <a:endParaRPr lang="en-US" sz="1800" dirty="0" smtClean="0"/>
          </a:p>
          <a:p>
            <a:pPr algn="just">
              <a:spcBef>
                <a:spcPts val="0"/>
              </a:spcBef>
              <a:spcAft>
                <a:spcPts val="600"/>
              </a:spcAft>
            </a:pPr>
            <a:endParaRPr lang="en-US" sz="1800" dirty="0" smtClean="0"/>
          </a:p>
          <a:p>
            <a:pPr algn="just">
              <a:spcBef>
                <a:spcPts val="0"/>
              </a:spcBef>
              <a:spcAft>
                <a:spcPts val="600"/>
              </a:spcAft>
            </a:pPr>
            <a:r>
              <a:rPr lang="en-US" sz="1800" dirty="0" smtClean="0"/>
              <a:t>Today,  over 160 geostationary satellites provide more than 3000 transponders utilizing C-band frequencies for the provisions of telecommunications and broadcasting services</a:t>
            </a:r>
          </a:p>
          <a:p>
            <a:pPr algn="just" eaLnBrk="1" hangingPunct="1">
              <a:spcBef>
                <a:spcPts val="0"/>
              </a:spcBef>
              <a:spcAft>
                <a:spcPts val="600"/>
              </a:spcAft>
            </a:pPr>
            <a:endParaRPr lang="en-US" sz="1800" dirty="0" smtClean="0"/>
          </a:p>
          <a:p>
            <a:pPr algn="just" eaLnBrk="1" hangingPunct="1">
              <a:spcBef>
                <a:spcPts val="0"/>
              </a:spcBef>
              <a:spcAft>
                <a:spcPts val="600"/>
              </a:spcAft>
            </a:pPr>
            <a:endParaRPr lang="en-US" sz="1800" dirty="0" smtClean="0"/>
          </a:p>
        </p:txBody>
      </p:sp>
      <p:sp>
        <p:nvSpPr>
          <p:cNvPr id="8" name="Slide Number Placeholder 1"/>
          <p:cNvSpPr txBox="1">
            <a:spLocks noGrp="1"/>
          </p:cNvSpPr>
          <p:nvPr/>
        </p:nvSpPr>
        <p:spPr>
          <a:xfrm>
            <a:off x="3962400" y="6381750"/>
            <a:ext cx="1295400" cy="476250"/>
          </a:xfrm>
          <a:prstGeom prst="rect">
            <a:avLst/>
          </a:prstGeom>
          <a:noFill/>
        </p:spPr>
        <p:txBody>
          <a:bodyPr anchor="ctr"/>
          <a:lstStyle/>
          <a:p>
            <a:pPr algn="ctr" fontAlgn="auto">
              <a:spcBef>
                <a:spcPts val="0"/>
              </a:spcBef>
              <a:spcAft>
                <a:spcPts val="0"/>
              </a:spcAft>
              <a:defRPr/>
            </a:pPr>
            <a:r>
              <a:rPr lang="en-GB" sz="1200" dirty="0">
                <a:solidFill>
                  <a:schemeClr val="tx1">
                    <a:tint val="75000"/>
                  </a:schemeClr>
                </a:solidFill>
                <a:latin typeface="+mn-lt"/>
              </a:rPr>
              <a:t>5</a:t>
            </a:r>
          </a:p>
        </p:txBody>
      </p:sp>
    </p:spTree>
    <p:extLst>
      <p:ext uri="{BB962C8B-B14F-4D97-AF65-F5344CB8AC3E}">
        <p14:creationId xmlns="" xmlns:p14="http://schemas.microsoft.com/office/powerpoint/2010/main" val="1583492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33350" y="76200"/>
            <a:ext cx="7334250" cy="11430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0000"/>
          </a:bodyPr>
          <a:lstStyle/>
          <a:p>
            <a:pPr algn="l"/>
            <a:r>
              <a:rPr lang="en-GB" sz="2800" b="1" dirty="0" smtClean="0"/>
              <a:t>Fixed Satellite Services (FSS) C-Band is used to</a:t>
            </a:r>
            <a:br>
              <a:rPr lang="en-GB" sz="2800" b="1" dirty="0" smtClean="0"/>
            </a:br>
            <a:r>
              <a:rPr lang="en-GB" sz="2800" b="1" dirty="0" smtClean="0"/>
              <a:t>support </a:t>
            </a:r>
            <a:r>
              <a:rPr lang="en-GB" sz="2800" b="1" u="sng" dirty="0" smtClean="0"/>
              <a:t>B2B applications that require high availability</a:t>
            </a:r>
          </a:p>
        </p:txBody>
      </p:sp>
      <p:sp>
        <p:nvSpPr>
          <p:cNvPr id="100355" name="AutoShape 3"/>
          <p:cNvSpPr>
            <a:spLocks noChangeArrowheads="1"/>
          </p:cNvSpPr>
          <p:nvPr/>
        </p:nvSpPr>
        <p:spPr bwMode="auto">
          <a:xfrm>
            <a:off x="241300" y="1295400"/>
            <a:ext cx="8064500" cy="4343400"/>
          </a:xfrm>
          <a:prstGeom prst="homePlate">
            <a:avLst>
              <a:gd name="adj" fmla="val 20140"/>
            </a:avLst>
          </a:prstGeom>
          <a:ln>
            <a:headEnd/>
            <a:tailEnd/>
          </a:ln>
        </p:spPr>
        <p:style>
          <a:lnRef idx="2">
            <a:schemeClr val="accent5"/>
          </a:lnRef>
          <a:fillRef idx="1">
            <a:schemeClr val="lt1"/>
          </a:fillRef>
          <a:effectRef idx="0">
            <a:schemeClr val="accent5"/>
          </a:effectRef>
          <a:fontRef idx="minor">
            <a:schemeClr val="dk1"/>
          </a:fontRef>
        </p:style>
        <p:txBody>
          <a:bodyPr wrap="none" anchor="ctr"/>
          <a:lstStyle/>
          <a:p>
            <a:endParaRPr lang="en-US"/>
          </a:p>
        </p:txBody>
      </p:sp>
      <p:sp>
        <p:nvSpPr>
          <p:cNvPr id="100356" name="Line 4"/>
          <p:cNvSpPr>
            <a:spLocks noChangeShapeType="1"/>
          </p:cNvSpPr>
          <p:nvPr/>
        </p:nvSpPr>
        <p:spPr bwMode="auto">
          <a:xfrm>
            <a:off x="317500" y="1828800"/>
            <a:ext cx="35814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1" name="Text Box 9"/>
          <p:cNvSpPr txBox="1">
            <a:spLocks noChangeArrowheads="1"/>
          </p:cNvSpPr>
          <p:nvPr/>
        </p:nvSpPr>
        <p:spPr bwMode="auto">
          <a:xfrm>
            <a:off x="317500" y="1447800"/>
            <a:ext cx="32004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GB" sz="1600" dirty="0"/>
              <a:t>FSS C-Band Applications</a:t>
            </a:r>
          </a:p>
        </p:txBody>
      </p:sp>
      <p:sp>
        <p:nvSpPr>
          <p:cNvPr id="100362" name="Text Box 10"/>
          <p:cNvSpPr txBox="1">
            <a:spLocks noChangeArrowheads="1"/>
          </p:cNvSpPr>
          <p:nvPr/>
        </p:nvSpPr>
        <p:spPr bwMode="auto">
          <a:xfrm>
            <a:off x="342900" y="1995488"/>
            <a:ext cx="7734300" cy="43704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228600" indent="-228600">
              <a:defRPr b="1">
                <a:solidFill>
                  <a:schemeClr val="tx1"/>
                </a:solidFill>
                <a:latin typeface="Arial" charset="0"/>
              </a:defRPr>
            </a:lvl1pPr>
            <a:lvl2pPr marL="685800" indent="-228600">
              <a:defRPr b="1">
                <a:solidFill>
                  <a:schemeClr val="tx1"/>
                </a:solidFill>
                <a:latin typeface="Arial" charset="0"/>
              </a:defRPr>
            </a:lvl2pPr>
            <a:lvl3pPr>
              <a:defRPr b="1">
                <a:solidFill>
                  <a:schemeClr val="tx1"/>
                </a:solidFill>
                <a:latin typeface="Arial" charset="0"/>
              </a:defRPr>
            </a:lvl3pPr>
            <a:lvl4pPr>
              <a:defRPr b="1">
                <a:solidFill>
                  <a:schemeClr val="tx1"/>
                </a:solidFill>
                <a:latin typeface="Arial" charset="0"/>
              </a:defRPr>
            </a:lvl4pPr>
            <a:lvl5pPr>
              <a:defRPr b="1">
                <a:solidFill>
                  <a:schemeClr val="tx1"/>
                </a:solidFill>
                <a:latin typeface="Arial" charset="0"/>
              </a:defRPr>
            </a:lvl5pPr>
            <a:lvl6pPr eaLnBrk="0" fontAlgn="base" hangingPunct="0">
              <a:spcBef>
                <a:spcPct val="0"/>
              </a:spcBef>
              <a:spcAft>
                <a:spcPct val="0"/>
              </a:spcAft>
              <a:defRPr b="1">
                <a:solidFill>
                  <a:schemeClr val="tx1"/>
                </a:solidFill>
                <a:latin typeface="Arial" charset="0"/>
              </a:defRPr>
            </a:lvl6pPr>
            <a:lvl7pPr eaLnBrk="0" fontAlgn="base" hangingPunct="0">
              <a:spcBef>
                <a:spcPct val="0"/>
              </a:spcBef>
              <a:spcAft>
                <a:spcPct val="0"/>
              </a:spcAft>
              <a:defRPr b="1">
                <a:solidFill>
                  <a:schemeClr val="tx1"/>
                </a:solidFill>
                <a:latin typeface="Arial" charset="0"/>
              </a:defRPr>
            </a:lvl7pPr>
            <a:lvl8pPr eaLnBrk="0" fontAlgn="base" hangingPunct="0">
              <a:spcBef>
                <a:spcPct val="0"/>
              </a:spcBef>
              <a:spcAft>
                <a:spcPct val="0"/>
              </a:spcAft>
              <a:defRPr b="1">
                <a:solidFill>
                  <a:schemeClr val="tx1"/>
                </a:solidFill>
                <a:latin typeface="Arial" charset="0"/>
              </a:defRPr>
            </a:lvl8pPr>
            <a:lvl9pPr eaLnBrk="0" fontAlgn="base" hangingPunct="0">
              <a:spcBef>
                <a:spcPct val="0"/>
              </a:spcBef>
              <a:spcAft>
                <a:spcPct val="0"/>
              </a:spcAft>
              <a:defRPr b="1">
                <a:solidFill>
                  <a:schemeClr val="tx1"/>
                </a:solidFill>
                <a:latin typeface="Arial" charset="0"/>
              </a:defRPr>
            </a:lvl9pPr>
          </a:lstStyle>
          <a:p>
            <a:pPr eaLnBrk="1" hangingPunct="1">
              <a:spcAft>
                <a:spcPts val="600"/>
              </a:spcAft>
              <a:buFontTx/>
              <a:buChar char="•"/>
            </a:pPr>
            <a:r>
              <a:rPr lang="en-GB" b="0" dirty="0">
                <a:latin typeface="+mn-lt"/>
              </a:rPr>
              <a:t>Providing GSM Backhaul services from remote locations</a:t>
            </a:r>
          </a:p>
          <a:p>
            <a:pPr eaLnBrk="1" hangingPunct="1">
              <a:spcAft>
                <a:spcPts val="600"/>
              </a:spcAft>
              <a:buFontTx/>
              <a:buChar char="•"/>
            </a:pPr>
            <a:r>
              <a:rPr lang="en-GB" b="0" dirty="0">
                <a:latin typeface="+mn-lt"/>
              </a:rPr>
              <a:t>Corporate VSAT networks e.g. </a:t>
            </a:r>
            <a:r>
              <a:rPr lang="en-GB" b="0" i="1" dirty="0">
                <a:latin typeface="+mn-lt"/>
              </a:rPr>
              <a:t>Petrol Stations; Corporate Offices; </a:t>
            </a:r>
            <a:r>
              <a:rPr lang="en-GB" b="0" i="1" dirty="0" smtClean="0">
                <a:latin typeface="+mn-lt"/>
              </a:rPr>
              <a:t>Banks/ATMs; </a:t>
            </a:r>
            <a:r>
              <a:rPr lang="en-GB" b="0" i="1" dirty="0">
                <a:latin typeface="+mn-lt"/>
              </a:rPr>
              <a:t>Supermarkets; Manufacturing Industries; and, Cinemas</a:t>
            </a:r>
          </a:p>
          <a:p>
            <a:pPr eaLnBrk="1" hangingPunct="1">
              <a:spcAft>
                <a:spcPts val="600"/>
              </a:spcAft>
              <a:buFontTx/>
              <a:buChar char="•"/>
            </a:pPr>
            <a:r>
              <a:rPr lang="en-GB" b="0" dirty="0">
                <a:latin typeface="+mn-lt"/>
              </a:rPr>
              <a:t>Providing connectivity solutions to remote communities</a:t>
            </a:r>
          </a:p>
          <a:p>
            <a:pPr eaLnBrk="1" hangingPunct="1">
              <a:spcAft>
                <a:spcPts val="600"/>
              </a:spcAft>
              <a:buFontTx/>
              <a:buChar char="•"/>
            </a:pPr>
            <a:r>
              <a:rPr lang="en-GB" b="0" dirty="0">
                <a:latin typeface="+mn-lt"/>
              </a:rPr>
              <a:t>Connecting University campuses to allow access to lectures / classes</a:t>
            </a:r>
          </a:p>
          <a:p>
            <a:pPr eaLnBrk="1" hangingPunct="1">
              <a:spcAft>
                <a:spcPts val="600"/>
              </a:spcAft>
              <a:buFontTx/>
              <a:buChar char="•"/>
            </a:pPr>
            <a:r>
              <a:rPr lang="en-GB" b="0" dirty="0">
                <a:latin typeface="+mn-lt"/>
              </a:rPr>
              <a:t>Distribution of TV content across the country and region</a:t>
            </a:r>
          </a:p>
          <a:p>
            <a:pPr eaLnBrk="1" hangingPunct="1">
              <a:spcAft>
                <a:spcPts val="600"/>
              </a:spcAft>
              <a:buFontTx/>
              <a:buChar char="•"/>
            </a:pPr>
            <a:r>
              <a:rPr lang="en-GB" b="0" dirty="0">
                <a:latin typeface="+mn-lt"/>
              </a:rPr>
              <a:t>Provision of services for security authorities</a:t>
            </a:r>
          </a:p>
          <a:p>
            <a:pPr eaLnBrk="1" hangingPunct="1">
              <a:spcAft>
                <a:spcPts val="600"/>
              </a:spcAft>
              <a:buFontTx/>
              <a:buChar char="•"/>
            </a:pPr>
            <a:r>
              <a:rPr lang="en-GB" b="0" dirty="0">
                <a:latin typeface="+mn-lt"/>
              </a:rPr>
              <a:t>National development projects e.g. remote connectivity; Broadband; and, Tele-medicine / Tele-</a:t>
            </a:r>
            <a:r>
              <a:rPr lang="en-GB" b="0" dirty="0" smtClean="0">
                <a:latin typeface="+mn-lt"/>
              </a:rPr>
              <a:t>education</a:t>
            </a:r>
          </a:p>
          <a:p>
            <a:pPr eaLnBrk="1" hangingPunct="1">
              <a:spcAft>
                <a:spcPts val="600"/>
              </a:spcAft>
              <a:buFontTx/>
              <a:buChar char="•"/>
            </a:pPr>
            <a:r>
              <a:rPr lang="en-GB" b="0" dirty="0" smtClean="0">
                <a:latin typeface="+mn-lt"/>
              </a:rPr>
              <a:t>Disaster and Emergency Network Restoration services</a:t>
            </a:r>
          </a:p>
          <a:p>
            <a:pPr eaLnBrk="1" hangingPunct="1">
              <a:spcAft>
                <a:spcPts val="600"/>
              </a:spcAft>
              <a:buFontTx/>
              <a:buChar char="•"/>
            </a:pPr>
            <a:endParaRPr lang="en-GB" sz="1600" b="0" dirty="0">
              <a:latin typeface="+mn-lt"/>
            </a:endParaRPr>
          </a:p>
          <a:p>
            <a:pPr eaLnBrk="1" hangingPunct="1">
              <a:spcAft>
                <a:spcPts val="600"/>
              </a:spcAft>
            </a:pPr>
            <a:endParaRPr lang="en-GB" sz="1600" b="0" i="1" dirty="0">
              <a:latin typeface="+mn-lt"/>
            </a:endParaRPr>
          </a:p>
          <a:p>
            <a:pPr eaLnBrk="1" hangingPunct="1">
              <a:spcAft>
                <a:spcPts val="600"/>
              </a:spcAft>
              <a:buFontTx/>
              <a:buChar char="•"/>
            </a:pPr>
            <a:endParaRPr lang="en-GB" sz="1600" b="0" dirty="0">
              <a:latin typeface="+mn-lt"/>
            </a:endParaRPr>
          </a:p>
        </p:txBody>
      </p:sp>
    </p:spTree>
    <p:extLst>
      <p:ext uri="{BB962C8B-B14F-4D97-AF65-F5344CB8AC3E}">
        <p14:creationId xmlns="" xmlns:p14="http://schemas.microsoft.com/office/powerpoint/2010/main" val="987538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33350" y="76200"/>
            <a:ext cx="7334250" cy="11430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a:bodyPr>
          <a:lstStyle/>
          <a:p>
            <a:pPr algn="l"/>
            <a:r>
              <a:rPr lang="en-GB" sz="2800" b="1" dirty="0" smtClean="0"/>
              <a:t>C Band Satellite use in the Pacific</a:t>
            </a:r>
            <a:endParaRPr lang="en-GB" sz="2800" b="1" u="sng" dirty="0" smtClean="0"/>
          </a:p>
        </p:txBody>
      </p:sp>
      <p:sp>
        <p:nvSpPr>
          <p:cNvPr id="7" name="Content Placeholder 2"/>
          <p:cNvSpPr txBox="1">
            <a:spLocks/>
          </p:cNvSpPr>
          <p:nvPr/>
        </p:nvSpPr>
        <p:spPr>
          <a:xfrm>
            <a:off x="228600" y="1295400"/>
            <a:ext cx="8382000" cy="4495800"/>
          </a:xfrm>
          <a:prstGeom prst="rect">
            <a:avLst/>
          </a:prstGeom>
        </p:spPr>
        <p:txBody>
          <a:bodyPr vert="horz" lIns="91440" tIns="45720" rIns="91440" bIns="45720" rtlCol="0" anchor="t">
            <a:normAutofit/>
          </a:bodyPr>
          <a:lstStyle/>
          <a:p>
            <a:pPr marL="0" marR="0" lvl="0" indent="0" algn="just" defTabSz="914400" rtl="0" eaLnBrk="1" fontAlgn="auto" latinLnBrk="0" hangingPunct="1">
              <a:lnSpc>
                <a:spcPct val="100000"/>
              </a:lnSpc>
              <a:spcBef>
                <a:spcPts val="0"/>
              </a:spcBef>
              <a:spcAft>
                <a:spcPts val="600"/>
              </a:spcAft>
              <a:buClrTx/>
              <a:buSzTx/>
              <a:buFont typeface="Arial" pitchFamily="34" charset="0"/>
              <a:buNone/>
              <a:tabLst/>
              <a:defRPr/>
            </a:pPr>
            <a:r>
              <a:rPr kumimoji="0" lang="en-GB" sz="3000" b="1" i="0" u="none" strike="noStrike" kern="1200" cap="none" spc="0" normalizeH="0" baseline="0" noProof="0" dirty="0" smtClean="0">
                <a:ln>
                  <a:noFill/>
                </a:ln>
                <a:solidFill>
                  <a:schemeClr val="tx1"/>
                </a:solidFill>
                <a:effectLst/>
                <a:uLnTx/>
                <a:uFillTx/>
                <a:latin typeface="+mn-lt"/>
                <a:ea typeface="+mn-ea"/>
                <a:cs typeface="+mn-cs"/>
              </a:rPr>
              <a:t>International connectivity</a:t>
            </a:r>
          </a:p>
          <a:p>
            <a:pPr marL="0" marR="0" lvl="0" indent="0" algn="just" defTabSz="914400" rtl="0" eaLnBrk="1" fontAlgn="auto" latinLnBrk="0" hangingPunct="1">
              <a:lnSpc>
                <a:spcPct val="100000"/>
              </a:lnSpc>
              <a:spcBef>
                <a:spcPts val="0"/>
              </a:spcBef>
              <a:spcAft>
                <a:spcPts val="600"/>
              </a:spcAft>
              <a:buClrTx/>
              <a:buSzTx/>
              <a:buFont typeface="Arial" pitchFamily="34" charset="0"/>
              <a:buNone/>
              <a:tabLst/>
              <a:defRPr/>
            </a:pPr>
            <a:endParaRPr kumimoji="0" lang="en-GB" sz="30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smtClean="0"/>
              <a:t>Telecommunications services </a:t>
            </a:r>
            <a:endParaRPr lang="en-US" sz="30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err="1" smtClean="0"/>
              <a:t>trunking</a:t>
            </a:r>
            <a:r>
              <a:rPr lang="en-US" sz="3000" dirty="0" smtClean="0"/>
              <a:t> </a:t>
            </a:r>
            <a:r>
              <a:rPr lang="en-US" sz="3000" dirty="0" smtClean="0"/>
              <a:t>(Voice, Internet, data, SMS)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noProof="0" dirty="0" smtClean="0"/>
              <a:t>Video content access </a:t>
            </a:r>
            <a:r>
              <a:rPr lang="en-US" sz="3000" noProof="0" dirty="0" smtClean="0"/>
              <a:t>for national broadcasters and distribution (Direct to home, TVRO)</a:t>
            </a:r>
            <a:endParaRPr lang="en-US" sz="3000" noProof="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000" dirty="0" smtClean="0"/>
              <a:t>Emergency communications and Disaster Recovery</a:t>
            </a:r>
            <a:endParaRPr lang="en-US" sz="3000" noProof="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3000" dirty="0" smtClean="0"/>
          </a:p>
          <a:p>
            <a:pPr marL="342900" marR="0" lvl="0" indent="-342900" algn="just"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8" name="Picture 3" descr="C:\Users\user\Desktop\satellite pictur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24067" y="0"/>
            <a:ext cx="3719933" cy="29523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 xmlns:p14="http://schemas.microsoft.com/office/powerpoint/2010/main" val="987538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33350" y="76200"/>
            <a:ext cx="7334250" cy="11430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a:bodyPr>
          <a:lstStyle/>
          <a:p>
            <a:pPr algn="l"/>
            <a:r>
              <a:rPr lang="en-GB" sz="2800" b="1" dirty="0" smtClean="0"/>
              <a:t>C Band Satellite use in the Pacific</a:t>
            </a:r>
            <a:endParaRPr lang="en-GB" sz="2800" b="1" u="sng" dirty="0" smtClean="0"/>
          </a:p>
        </p:txBody>
      </p:sp>
      <p:sp>
        <p:nvSpPr>
          <p:cNvPr id="7" name="Content Placeholder 2"/>
          <p:cNvSpPr txBox="1">
            <a:spLocks/>
          </p:cNvSpPr>
          <p:nvPr/>
        </p:nvSpPr>
        <p:spPr>
          <a:xfrm>
            <a:off x="228600" y="1371600"/>
            <a:ext cx="8382000" cy="4495800"/>
          </a:xfrm>
          <a:prstGeom prst="rect">
            <a:avLst/>
          </a:prstGeom>
        </p:spPr>
        <p:txBody>
          <a:bodyPr vert="horz" lIns="91440" tIns="45720" rIns="91440" bIns="45720" rtlCol="0" anchor="t">
            <a:normAutofit/>
          </a:bodyPr>
          <a:lstStyle/>
          <a:p>
            <a:pPr lvl="0" algn="just">
              <a:spcAft>
                <a:spcPts val="600"/>
              </a:spcAft>
              <a:defRPr/>
            </a:pPr>
            <a:r>
              <a:rPr lang="en-GB" sz="3000" b="1" dirty="0" smtClean="0"/>
              <a:t>domestic connectivity</a:t>
            </a:r>
          </a:p>
          <a:p>
            <a:pPr marL="342900" lvl="0" indent="-342900">
              <a:spcBef>
                <a:spcPct val="20000"/>
              </a:spcBef>
              <a:buFont typeface="Arial" pitchFamily="34" charset="0"/>
              <a:buChar char="•"/>
              <a:defRPr/>
            </a:pPr>
            <a:r>
              <a:rPr lang="en-US" sz="3000" dirty="0" smtClean="0"/>
              <a:t>Links remote islands to main island </a:t>
            </a:r>
            <a:br>
              <a:rPr lang="en-US" sz="3000" dirty="0" smtClean="0"/>
            </a:br>
            <a:r>
              <a:rPr lang="en-US" sz="3000" dirty="0" smtClean="0"/>
              <a:t>when distances exceeds 150 - 200 </a:t>
            </a:r>
            <a:r>
              <a:rPr lang="en-US" sz="3000" dirty="0" err="1" smtClean="0"/>
              <a:t>Kms</a:t>
            </a:r>
            <a:endParaRPr lang="en-US" sz="3000" dirty="0" smtClean="0"/>
          </a:p>
          <a:p>
            <a:pPr marL="342900" lvl="0" indent="-342900">
              <a:spcBef>
                <a:spcPct val="20000"/>
              </a:spcBef>
              <a:buFont typeface="Arial" pitchFamily="34" charset="0"/>
              <a:buChar char="•"/>
              <a:defRPr/>
            </a:pPr>
            <a:r>
              <a:rPr lang="en-US" sz="3000" dirty="0" smtClean="0"/>
              <a:t>Extend mobile coverage in remote locations</a:t>
            </a:r>
          </a:p>
          <a:p>
            <a:pPr marL="342900" lvl="0" indent="-342900">
              <a:spcBef>
                <a:spcPct val="20000"/>
              </a:spcBef>
              <a:buFont typeface="Arial" pitchFamily="34" charset="0"/>
              <a:buChar char="•"/>
              <a:defRPr/>
            </a:pPr>
            <a:r>
              <a:rPr lang="en-US" sz="3000" dirty="0" smtClean="0"/>
              <a:t>C Band </a:t>
            </a:r>
            <a:r>
              <a:rPr lang="en-US" sz="3000" dirty="0" err="1" smtClean="0"/>
              <a:t>Vsat</a:t>
            </a:r>
            <a:r>
              <a:rPr lang="en-US" sz="3000" dirty="0" smtClean="0"/>
              <a:t> allow shared bandwidth bringing costs down and efficiency</a:t>
            </a:r>
          </a:p>
          <a:p>
            <a:pPr marL="342900" indent="-342900">
              <a:spcBef>
                <a:spcPct val="20000"/>
              </a:spcBef>
              <a:buFont typeface="Arial" pitchFamily="34" charset="0"/>
              <a:buChar char="•"/>
              <a:defRPr/>
            </a:pPr>
            <a:r>
              <a:rPr lang="en-US" sz="3000" dirty="0" smtClean="0"/>
              <a:t>Emergency communications and </a:t>
            </a:r>
            <a:br>
              <a:rPr lang="en-US" sz="3000" dirty="0" smtClean="0"/>
            </a:br>
            <a:r>
              <a:rPr lang="en-US" sz="3000" dirty="0" smtClean="0"/>
              <a:t>Disaster Recovery</a:t>
            </a:r>
          </a:p>
          <a:p>
            <a:pPr marL="342900" lvl="0" indent="-342900">
              <a:spcBef>
                <a:spcPct val="20000"/>
              </a:spcBef>
              <a:buFont typeface="Arial" pitchFamily="34" charset="0"/>
              <a:buChar char="•"/>
              <a:defRPr/>
            </a:pPr>
            <a:endParaRPr lang="en-US" sz="3000" dirty="0" smtClean="0"/>
          </a:p>
          <a:p>
            <a:pPr marL="342900" lvl="0" indent="-342900">
              <a:spcBef>
                <a:spcPct val="20000"/>
              </a:spcBef>
              <a:buFont typeface="Arial" pitchFamily="34" charset="0"/>
              <a:buChar char="•"/>
              <a:defRPr/>
            </a:pPr>
            <a:endParaRPr lang="en-US" sz="3000" dirty="0" smtClean="0"/>
          </a:p>
          <a:p>
            <a:pPr marL="342900" marR="0" lvl="0" indent="-342900" algn="just"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0" y="4191000"/>
            <a:ext cx="2657475" cy="1724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6074379" y="990600"/>
            <a:ext cx="3069622" cy="1447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987538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9121</TotalTime>
  <Words>1947</Words>
  <Application>Microsoft Office PowerPoint</Application>
  <PresentationFormat>Affichage à l'écran (4:3)</PresentationFormat>
  <Paragraphs>296</Paragraphs>
  <Slides>28</Slides>
  <Notes>24</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1_Office Theme</vt:lpstr>
      <vt:lpstr>Broadband Wireless Access (BWA) and Satellite Services:</vt:lpstr>
      <vt:lpstr>Diapositive 2</vt:lpstr>
      <vt:lpstr>Diapositive 3</vt:lpstr>
      <vt:lpstr>Member Companies</vt:lpstr>
      <vt:lpstr>Diapositive 5</vt:lpstr>
      <vt:lpstr>C-Band (4 / 6 GHz) is heavily used by the satellite industry for critical links</vt:lpstr>
      <vt:lpstr>Fixed Satellite Services (FSS) C-Band is used to support B2B applications that require high availability</vt:lpstr>
      <vt:lpstr>C Band Satellite use in the Pacific</vt:lpstr>
      <vt:lpstr>C Band Satellite use in the Pacific</vt:lpstr>
      <vt:lpstr>C Band Satellite use in the Pacific</vt:lpstr>
      <vt:lpstr>Diapositive 11</vt:lpstr>
      <vt:lpstr>Key Issue: Spectrum Scarcity</vt:lpstr>
      <vt:lpstr>BWA Interference into C-band FSS Regulatory Issues</vt:lpstr>
      <vt:lpstr>BWA Interference into C-band FSS Regulatory Issues</vt:lpstr>
      <vt:lpstr>New Regulatory Threat WRC-15 agenda item 1.1</vt:lpstr>
      <vt:lpstr>Diapositive 16</vt:lpstr>
      <vt:lpstr>Diapositive 17</vt:lpstr>
      <vt:lpstr>Diapositive 18</vt:lpstr>
      <vt:lpstr>Sharing between BWA (including WiMAX) and Satellite services is difficult  because of three key reasons</vt:lpstr>
      <vt:lpstr>Satellite receive antennas face three different types of interference</vt:lpstr>
      <vt:lpstr>Universal Recognition of the impossibility of sharing the 3.5 GHz band</vt:lpstr>
      <vt:lpstr>Diapositive 22</vt:lpstr>
      <vt:lpstr>Diapositive 23</vt:lpstr>
      <vt:lpstr>Potential Political &amp; Consumer Backlash</vt:lpstr>
      <vt:lpstr>Potential Political &amp; Consumer Backlash</vt:lpstr>
      <vt:lpstr>Diapositive 26</vt:lpstr>
      <vt:lpstr>How Should the Pacific Islands Respond?</vt:lpstr>
      <vt:lpstr>Diapositive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CASBAA generic presentation re WRC-15</dc:title>
  <dc:creator>Yi Wei Lim</dc:creator>
  <cp:lastModifiedBy>Votre nom</cp:lastModifiedBy>
  <cp:revision>114</cp:revision>
  <dcterms:created xsi:type="dcterms:W3CDTF">2012-05-08T02:10:15Z</dcterms:created>
  <dcterms:modified xsi:type="dcterms:W3CDTF">2013-10-31T21:26:52Z</dcterms:modified>
</cp:coreProperties>
</file>