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34" r:id="rId2"/>
    <p:sldId id="1098" r:id="rId3"/>
    <p:sldId id="1100" r:id="rId4"/>
    <p:sldId id="1116" r:id="rId5"/>
    <p:sldId id="1101" r:id="rId6"/>
    <p:sldId id="1102" r:id="rId7"/>
    <p:sldId id="1128" r:id="rId8"/>
    <p:sldId id="1117" r:id="rId9"/>
    <p:sldId id="1129" r:id="rId10"/>
    <p:sldId id="807" r:id="rId11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2400" kern="1200">
        <a:solidFill>
          <a:srgbClr val="003399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2400" kern="1200">
        <a:solidFill>
          <a:srgbClr val="003399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2400" kern="1200">
        <a:solidFill>
          <a:srgbClr val="003399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2400" kern="1200">
        <a:solidFill>
          <a:srgbClr val="003399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2400" kern="1200">
        <a:solidFill>
          <a:srgbClr val="003399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3399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3399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3399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3399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an Gomez" initials="C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B8F"/>
    <a:srgbClr val="000000"/>
    <a:srgbClr val="00008E"/>
    <a:srgbClr val="CCECFF"/>
    <a:srgbClr val="000066"/>
    <a:srgbClr val="FF0000"/>
    <a:srgbClr val="D0BADC"/>
    <a:srgbClr val="87BBE0"/>
    <a:srgbClr val="D7E9F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02" autoAdjust="0"/>
    <p:restoredTop sz="97990" autoAdjust="0"/>
  </p:normalViewPr>
  <p:slideViewPr>
    <p:cSldViewPr>
      <p:cViewPr varScale="1">
        <p:scale>
          <a:sx n="68" d="100"/>
          <a:sy n="68" d="100"/>
        </p:scale>
        <p:origin x="-11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344"/>
    </p:cViewPr>
  </p:sorterViewPr>
  <p:notesViewPr>
    <p:cSldViewPr>
      <p:cViewPr>
        <p:scale>
          <a:sx n="100" d="100"/>
          <a:sy n="100" d="100"/>
        </p:scale>
        <p:origin x="-1566" y="31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618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8" tIns="45776" rIns="91548" bIns="45776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1"/>
            <a:ext cx="294618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8" tIns="45776" rIns="91548" bIns="45776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1816"/>
            <a:ext cx="294618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8" tIns="45776" rIns="91548" bIns="45776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816"/>
            <a:ext cx="294618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8" tIns="45776" rIns="91548" bIns="45776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31C705DC-7E01-4096-8975-BCF81FAED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69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618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8" tIns="45776" rIns="91548" bIns="45776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1"/>
            <a:ext cx="294618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8" tIns="45776" rIns="91548" bIns="45776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8" y="4715908"/>
            <a:ext cx="4983903" cy="44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8" tIns="45776" rIns="91548" bIns="45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1816"/>
            <a:ext cx="294618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8" tIns="45776" rIns="91548" bIns="45776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816"/>
            <a:ext cx="294618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8" tIns="45776" rIns="91548" bIns="45776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3A7B9AF5-9D77-4E2E-B9AA-0161263A2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1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14EEFBB-9FA2-42D4-99AC-2C3BA64A518E}" type="slidenum">
              <a:rPr lang="en-US" sz="12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565A0D-3B58-A84F-BCC1-2437D4F3198E}" type="slidenum">
              <a:rPr lang="en-US" sz="1200">
                <a:latin typeface="Times New Roman" charset="0"/>
                <a:cs typeface="Arial" charset="0"/>
              </a:rPr>
              <a:pPr eaLnBrk="1" hangingPunct="1"/>
              <a:t>10</a:t>
            </a:fld>
            <a:endParaRPr lang="en-US" sz="1200">
              <a:latin typeface="Times New Roman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Thank you.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03350" y="2349500"/>
            <a:ext cx="7054850" cy="863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M:\BRIAP\EDP\PROMOTION\LOGOS\ITU logo\2011\sigleITU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65409"/>
            <a:ext cx="720080" cy="81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80312" y="6525344"/>
            <a:ext cx="360040" cy="28803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 Narrow" pitchFamily="34" charset="0"/>
              </a:defRPr>
            </a:lvl1pPr>
          </a:lstStyle>
          <a:p>
            <a:fld id="{CEFC07E8-B785-4A02-97B7-5C35E85D3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4"/>
          <p:cNvSpPr txBox="1">
            <a:spLocks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8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03350" y="2349500"/>
            <a:ext cx="7054850" cy="863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M:\BRIAP\EDP\PROMOTION\LOGOS\ITU logo\2011\sigleITU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65409"/>
            <a:ext cx="720080" cy="81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80312" y="6525344"/>
            <a:ext cx="360040" cy="28803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 Narrow" pitchFamily="34" charset="0"/>
              </a:defRPr>
            </a:lvl1pPr>
          </a:lstStyle>
          <a:p>
            <a:fld id="{CEFC07E8-B785-4A02-97B7-5C35E85D3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4"/>
          <p:cNvSpPr txBox="1">
            <a:spLocks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8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42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03350" y="2349500"/>
            <a:ext cx="7054850" cy="863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M:\BRIAP\EDP\PROMOTION\LOGOS\ITU logo\2011\sigleITU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65409"/>
            <a:ext cx="720080" cy="81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80312" y="6525344"/>
            <a:ext cx="360040" cy="28803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 Narrow" pitchFamily="34" charset="0"/>
              </a:defRPr>
            </a:lvl1pPr>
          </a:lstStyle>
          <a:p>
            <a:fld id="{CEFC07E8-B785-4A02-97B7-5C35E85D3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4"/>
          <p:cNvSpPr txBox="1">
            <a:spLocks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8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42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03350" y="2349500"/>
            <a:ext cx="7054850" cy="863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M:\BRIAP\EDP\PROMOTION\LOGOS\ITU logo\2011\sigleITU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65409"/>
            <a:ext cx="720080" cy="81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80312" y="6525344"/>
            <a:ext cx="360040" cy="28803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 Narrow" pitchFamily="34" charset="0"/>
              </a:defRPr>
            </a:lvl1pPr>
          </a:lstStyle>
          <a:p>
            <a:fld id="{CEFC07E8-B785-4A02-97B7-5C35E85D3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4"/>
          <p:cNvSpPr txBox="1">
            <a:spLocks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8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42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03350" y="2349500"/>
            <a:ext cx="7054850" cy="863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>International</a:t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>Telecommunication</a:t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>Union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M:\BRIAP\EDP\PROMOTION\LOGOS\ITU logo\2011\sigleITU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65409"/>
            <a:ext cx="720080" cy="81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80312" y="6525344"/>
            <a:ext cx="360040" cy="28803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 Narrow" pitchFamily="34" charset="0"/>
              </a:defRPr>
            </a:lvl1pPr>
          </a:lstStyle>
          <a:p>
            <a:fld id="{CEFC07E8-B785-4A02-97B7-5C35E85D3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4"/>
          <p:cNvSpPr txBox="1">
            <a:spLocks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8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42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400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2" descr="M:\BRIAP\EDP\PROMOTION\LOGOS\ITU logo\2011\sigleITU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65409"/>
            <a:ext cx="720080" cy="81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80312" y="6525344"/>
            <a:ext cx="360040" cy="28803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 Narrow" pitchFamily="34" charset="0"/>
              </a:defRPr>
            </a:lvl1pPr>
          </a:lstStyle>
          <a:p>
            <a:fld id="{CEFC07E8-B785-4A02-97B7-5C35E85D3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4"/>
          <p:cNvSpPr txBox="1">
            <a:spLocks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8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2" descr="M:\BRIAP\EDP\PROMOTION\LOGOS\ITU logo\2011\sigleITU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27" y="116632"/>
            <a:ext cx="614573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76456" y="6525344"/>
            <a:ext cx="360040" cy="288032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 Narrow" pitchFamily="34" charset="0"/>
              </a:defRPr>
            </a:lvl1pPr>
          </a:lstStyle>
          <a:p>
            <a:fld id="{CEFC07E8-B785-4A02-97B7-5C35E85D37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:\BRIAP\EDP\PROMOTION\LOGOS\ITU logo\2011\sigleITU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65409"/>
            <a:ext cx="720080" cy="81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80312" y="6525344"/>
            <a:ext cx="360040" cy="28803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 Narrow" pitchFamily="34" charset="0"/>
              </a:defRPr>
            </a:lvl1pPr>
          </a:lstStyle>
          <a:p>
            <a:fld id="{CEFC07E8-B785-4A02-97B7-5C35E85D3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4"/>
          <p:cNvSpPr txBox="1">
            <a:spLocks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8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BRIAP\EDP\PROMOTION\LOGOS\ITU logo\2011\sigleITU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65409"/>
            <a:ext cx="720080" cy="81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80312" y="6525344"/>
            <a:ext cx="360040" cy="28803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 Narrow" pitchFamily="34" charset="0"/>
              </a:defRPr>
            </a:lvl1pPr>
          </a:lstStyle>
          <a:p>
            <a:fld id="{CEFC07E8-B785-4A02-97B7-5C35E85D3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83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Watermark"/>
          <p:cNvPicPr>
            <a:picLocks noChangeAspect="1" noChangeArrowheads="1"/>
          </p:cNvPicPr>
          <p:nvPr/>
        </p:nvPicPr>
        <p:blipFill>
          <a:blip r:embed="rId11" cstate="print"/>
          <a:srcRect l="6723" b="12773"/>
          <a:stretch>
            <a:fillRect/>
          </a:stretch>
        </p:blipFill>
        <p:spPr bwMode="auto">
          <a:xfrm>
            <a:off x="0" y="804401"/>
            <a:ext cx="6467475" cy="60483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8" name="Picture 2" descr="M:\BRIAP\EDP\PROMOTION\LOGOS\ITU logo\2011\sigleITU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949280"/>
            <a:ext cx="76664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812360" y="6525344"/>
            <a:ext cx="360040" cy="288032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 Narrow" pitchFamily="34" charset="0"/>
              </a:defRPr>
            </a:lvl1pPr>
          </a:lstStyle>
          <a:p>
            <a:fld id="{CEFC07E8-B785-4A02-97B7-5C35E85D37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7" r:id="rId3"/>
    <p:sldLayoutId id="2147483668" r:id="rId4"/>
    <p:sldLayoutId id="2147483669" r:id="rId5"/>
    <p:sldLayoutId id="2147483650" r:id="rId6"/>
    <p:sldLayoutId id="2147483652" r:id="rId7"/>
    <p:sldLayoutId id="2147483654" r:id="rId8"/>
    <p:sldLayoutId id="2147483655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491880" y="3068961"/>
            <a:ext cx="5615609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 Band issues for WRC-15: </a:t>
            </a:r>
            <a:endParaRPr lang="en-US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Round?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Joaquin RESTREPO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Head, OPS Division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ITU, Radiocommunication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Bureau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1" dirty="0">
              <a:solidFill>
                <a:srgbClr val="FFFF00"/>
              </a:solidFill>
              <a:latin typeface="Verdana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FFFFFF"/>
                </a:solidFill>
                <a:latin typeface="Verdana" pitchFamily="34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5301208"/>
            <a:ext cx="8567738" cy="144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450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Forum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C Band in Asia-</a:t>
            </a:r>
            <a:r>
              <a:rPr lang="es-E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Pacific</a:t>
            </a:r>
            <a:endParaRPr lang="es-E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ITU </a:t>
            </a:r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Regional Radiocommunication </a:t>
            </a:r>
            <a:r>
              <a:rPr lang="es-E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Seminar</a:t>
            </a:r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s-E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Asia-</a:t>
            </a:r>
            <a:r>
              <a:rPr lang="es-E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Pacific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RRS-13-Asia-Pacific)</a:t>
            </a:r>
            <a:endParaRPr lang="es-E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Nadi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Fiji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1st </a:t>
            </a:r>
            <a:r>
              <a:rPr lang="es-E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es-E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2013</a:t>
            </a:r>
            <a:endParaRPr lang="es-E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ClrTx/>
              <a:buSzPct val="11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1" dirty="0">
              <a:solidFill>
                <a:srgbClr val="5C5C5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6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AchtergrondBlau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6" descr="C:\Documents and Settings\lutz\My Documents\ITU PROJECTS\WTPF\Digital Messaging\Losse_elementen\ITU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32480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571500" y="928688"/>
            <a:ext cx="7772400" cy="641350"/>
          </a:xfrm>
          <a:extLst/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  <a:latin typeface="Verdana" charset="0"/>
                <a:ea typeface="MS PGothic" charset="0"/>
                <a:cs typeface="Times New Roman" charset="0"/>
              </a:rPr>
              <a:t>www.itu.int</a:t>
            </a:r>
          </a:p>
        </p:txBody>
      </p:sp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6300788" y="5516563"/>
            <a:ext cx="208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b="1">
              <a:latin typeface="Times New Roman" charset="0"/>
            </a:endParaRP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2051050" y="333375"/>
            <a:ext cx="4897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chemeClr val="bg1"/>
                </a:solidFill>
              </a:rPr>
              <a:t>Thank you… </a:t>
            </a:r>
          </a:p>
        </p:txBody>
      </p:sp>
    </p:spTree>
    <p:extLst>
      <p:ext uri="{BB962C8B-B14F-4D97-AF65-F5344CB8AC3E}">
        <p14:creationId xmlns:p14="http://schemas.microsoft.com/office/powerpoint/2010/main" val="3088313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07504" y="836712"/>
            <a:ext cx="8856984" cy="5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90000"/>
              </a:lnSpc>
              <a:spcBef>
                <a:spcPct val="1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363538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>
              <a:buNone/>
            </a:pPr>
            <a:endParaRPr lang="es-ES_tradnl" sz="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3200" dirty="0" smtClean="0"/>
              <a:t>All Spectrum Bands are already allocated (</a:t>
            </a:r>
            <a:r>
              <a:rPr lang="en-US" sz="3200" dirty="0" err="1" smtClean="0"/>
              <a:t>Innal</a:t>
            </a:r>
            <a:r>
              <a:rPr lang="en-US" sz="3200" dirty="0" smtClean="0"/>
              <a:t>: RR, IFT; </a:t>
            </a:r>
            <a:r>
              <a:rPr lang="en-US" sz="3200" dirty="0" err="1" smtClean="0"/>
              <a:t>nal</a:t>
            </a:r>
            <a:r>
              <a:rPr lang="en-US" sz="3200" dirty="0" smtClean="0"/>
              <a:t>.: NAFT)</a:t>
            </a:r>
          </a:p>
          <a:p>
            <a:pPr>
              <a:buFontTx/>
              <a:buChar char="-"/>
            </a:pPr>
            <a:r>
              <a:rPr lang="en-US" sz="3200" dirty="0" smtClean="0"/>
              <a:t>Effective Assignments, and intensive exploitation  of frequencies below </a:t>
            </a:r>
            <a:r>
              <a:rPr lang="en-US" sz="3200" dirty="0" smtClean="0"/>
              <a:t>4 </a:t>
            </a:r>
            <a:r>
              <a:rPr lang="en-US" sz="3200" dirty="0" smtClean="0"/>
              <a:t>GHz (Administrations)</a:t>
            </a:r>
            <a:endParaRPr lang="en-US" sz="3200" dirty="0"/>
          </a:p>
          <a:p>
            <a:pPr>
              <a:buFontTx/>
              <a:buChar char="-"/>
            </a:pPr>
            <a:r>
              <a:rPr lang="en-US" sz="3200" dirty="0" smtClean="0"/>
              <a:t>Attending the needs for more Spectrum from some services, is </a:t>
            </a:r>
            <a:r>
              <a:rPr lang="en-US" sz="3200" u="sng" dirty="0" smtClean="0"/>
              <a:t>only possible by modifying the current allocation </a:t>
            </a:r>
            <a:r>
              <a:rPr lang="en-US" sz="3200" dirty="0" smtClean="0"/>
              <a:t>of other ones</a:t>
            </a:r>
          </a:p>
          <a:p>
            <a:pPr>
              <a:buFontTx/>
              <a:buChar char="-"/>
            </a:pPr>
            <a:r>
              <a:rPr lang="en-US" sz="3200" dirty="0" smtClean="0"/>
              <a:t>A “</a:t>
            </a:r>
            <a:r>
              <a:rPr lang="en-US" sz="3200" u="sng" dirty="0" smtClean="0"/>
              <a:t>refarming” is necessary</a:t>
            </a:r>
            <a:r>
              <a:rPr lang="en-US" sz="3200" dirty="0" smtClean="0"/>
              <a:t>: where to migrate an incumbent service to let the room to a new comer?</a:t>
            </a:r>
          </a:p>
          <a:p>
            <a:pPr>
              <a:buFontTx/>
              <a:buChar char="-"/>
            </a:pPr>
            <a:r>
              <a:rPr lang="en-US" sz="3200" dirty="0" smtClean="0"/>
              <a:t>How to avoid a “domino” effect?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s-ES_tradnl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GB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456" y="6525344"/>
            <a:ext cx="360040" cy="288032"/>
          </a:xfrm>
        </p:spPr>
        <p:txBody>
          <a:bodyPr/>
          <a:lstStyle/>
          <a:p>
            <a:fld id="{CEFC07E8-B785-4A02-97B7-5C35E85D378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39552" y="151827"/>
            <a:ext cx="7206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 b="1">
                <a:solidFill>
                  <a:srgbClr val="1B5BA2"/>
                </a:solidFill>
              </a:defRPr>
            </a:lvl2pPr>
            <a:lvl3pPr algn="ctr">
              <a:defRPr sz="3600" b="1">
                <a:solidFill>
                  <a:srgbClr val="1B5BA2"/>
                </a:solidFill>
              </a:defRPr>
            </a:lvl3pPr>
            <a:lvl4pPr algn="ctr">
              <a:defRPr sz="3600" b="1">
                <a:solidFill>
                  <a:srgbClr val="1B5BA2"/>
                </a:solidFill>
              </a:defRPr>
            </a:lvl4pPr>
            <a:lvl5pPr algn="ctr">
              <a:defRPr sz="3600" b="1">
                <a:solidFill>
                  <a:srgbClr val="1B5BA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SPECTRUM ALLOCATIONS</a:t>
            </a:r>
          </a:p>
        </p:txBody>
      </p:sp>
    </p:spTree>
    <p:extLst>
      <p:ext uri="{BB962C8B-B14F-4D97-AF65-F5344CB8AC3E}">
        <p14:creationId xmlns:p14="http://schemas.microsoft.com/office/powerpoint/2010/main" val="1273171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07504" y="836712"/>
            <a:ext cx="8856984" cy="5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90000"/>
              </a:lnSpc>
              <a:spcBef>
                <a:spcPct val="1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363538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000" dirty="0" smtClean="0"/>
              <a:t>Responding to growing Capacity Demand (Mbps) </a:t>
            </a:r>
            <a:r>
              <a:rPr lang="en-US" sz="3000" dirty="0"/>
              <a:t>c</a:t>
            </a:r>
            <a:r>
              <a:rPr lang="en-US" sz="3000" dirty="0" smtClean="0"/>
              <a:t>an be improved by:</a:t>
            </a:r>
          </a:p>
          <a:p>
            <a:pPr marL="266700" lvl="1" indent="-182563">
              <a:buFontTx/>
              <a:buChar char="-"/>
            </a:pPr>
            <a:r>
              <a:rPr lang="en-US" sz="3000" dirty="0" smtClean="0">
                <a:solidFill>
                  <a:schemeClr val="tx1"/>
                </a:solidFill>
              </a:rPr>
              <a:t>New technologies: better spectrum efficiency (Mbps/MHz); e.g. TDT</a:t>
            </a:r>
          </a:p>
          <a:p>
            <a:pPr marL="266700" lvl="1" indent="-182563">
              <a:buFontTx/>
              <a:buChar char="-"/>
            </a:pPr>
            <a:r>
              <a:rPr lang="en-US" sz="3000" dirty="0" smtClean="0">
                <a:solidFill>
                  <a:schemeClr val="tx1"/>
                </a:solidFill>
              </a:rPr>
              <a:t>Increasing Radio Stations (lower coverage (traffic)/Station); e.g. </a:t>
            </a:r>
            <a:r>
              <a:rPr lang="en-US" sz="3000" dirty="0" err="1" smtClean="0">
                <a:solidFill>
                  <a:schemeClr val="tx1"/>
                </a:solidFill>
              </a:rPr>
              <a:t>Femtocells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182563" lvl="1" indent="-98425">
              <a:buFontTx/>
              <a:buChar char="-"/>
              <a:tabLst>
                <a:tab pos="182563" algn="l"/>
              </a:tabLst>
            </a:pPr>
            <a:r>
              <a:rPr lang="en-US" sz="3000" dirty="0" smtClean="0">
                <a:solidFill>
                  <a:schemeClr val="tx1"/>
                </a:solidFill>
              </a:rPr>
              <a:t>Allocating more Spectrum  </a:t>
            </a:r>
          </a:p>
          <a:p>
            <a:pPr>
              <a:buFontTx/>
              <a:buChar char="-"/>
            </a:pPr>
            <a:r>
              <a:rPr lang="en-US" sz="3000" dirty="0" smtClean="0"/>
              <a:t>Prevent Domino’s Effect: </a:t>
            </a:r>
          </a:p>
          <a:p>
            <a:pPr>
              <a:buFontTx/>
              <a:buChar char="-"/>
            </a:pPr>
            <a:r>
              <a:rPr lang="en-US" sz="3000" dirty="0" smtClean="0"/>
              <a:t>Compare and prioritize growing demands (and social impact)</a:t>
            </a:r>
          </a:p>
          <a:p>
            <a:pPr>
              <a:buFontTx/>
              <a:buChar char="-"/>
            </a:pPr>
            <a:r>
              <a:rPr lang="en-US" sz="3000" dirty="0" smtClean="0"/>
              <a:t>Foster network updating (spectrum efficiency)</a:t>
            </a:r>
          </a:p>
          <a:p>
            <a:pPr marL="0" indent="0">
              <a:buNone/>
            </a:pPr>
            <a:endParaRPr lang="es-ES_tradnl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GB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456" y="6525344"/>
            <a:ext cx="360040" cy="288032"/>
          </a:xfrm>
        </p:spPr>
        <p:txBody>
          <a:bodyPr/>
          <a:lstStyle/>
          <a:p>
            <a:fld id="{CEFC07E8-B785-4A02-97B7-5C35E85D378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552" y="151827"/>
            <a:ext cx="72067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 b="1">
                <a:solidFill>
                  <a:srgbClr val="1B5BA2"/>
                </a:solidFill>
              </a:defRPr>
            </a:lvl2pPr>
            <a:lvl3pPr algn="ctr">
              <a:defRPr sz="3600" b="1">
                <a:solidFill>
                  <a:srgbClr val="1B5BA2"/>
                </a:solidFill>
              </a:defRPr>
            </a:lvl3pPr>
            <a:lvl4pPr algn="ctr">
              <a:defRPr sz="3600" b="1">
                <a:solidFill>
                  <a:srgbClr val="1B5BA2"/>
                </a:solidFill>
              </a:defRPr>
            </a:lvl4pPr>
            <a:lvl5pPr algn="ctr">
              <a:defRPr sz="3600" b="1">
                <a:solidFill>
                  <a:srgbClr val="1B5BA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SPECTRUM ALLOCATIONS</a:t>
            </a:r>
          </a:p>
        </p:txBody>
      </p:sp>
    </p:spTree>
    <p:extLst>
      <p:ext uri="{BB962C8B-B14F-4D97-AF65-F5344CB8AC3E}">
        <p14:creationId xmlns:p14="http://schemas.microsoft.com/office/powerpoint/2010/main" val="890692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456" y="6525344"/>
            <a:ext cx="360040" cy="288032"/>
          </a:xfrm>
        </p:spPr>
        <p:txBody>
          <a:bodyPr/>
          <a:lstStyle/>
          <a:p>
            <a:fld id="{CEFC07E8-B785-4A02-97B7-5C35E85D378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485736" y="136957"/>
            <a:ext cx="5910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 b="1">
                <a:solidFill>
                  <a:srgbClr val="1B5BA2"/>
                </a:solidFill>
              </a:defRPr>
            </a:lvl2pPr>
            <a:lvl3pPr algn="ctr">
              <a:defRPr sz="3600" b="1">
                <a:solidFill>
                  <a:srgbClr val="1B5BA2"/>
                </a:solidFill>
              </a:defRPr>
            </a:lvl3pPr>
            <a:lvl4pPr algn="ctr">
              <a:defRPr sz="3600" b="1">
                <a:solidFill>
                  <a:srgbClr val="1B5BA2"/>
                </a:solidFill>
              </a:defRPr>
            </a:lvl4pPr>
            <a:lvl5pPr algn="ctr">
              <a:defRPr sz="3600" b="1">
                <a:solidFill>
                  <a:srgbClr val="1B5BA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IMT in Americas (As in RR)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590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2540" y="874114"/>
            <a:ext cx="8856984" cy="5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90000"/>
              </a:lnSpc>
              <a:spcBef>
                <a:spcPct val="1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363538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s-ES_tradnl" b="1" dirty="0" smtClean="0">
                <a:solidFill>
                  <a:schemeClr val="accent4">
                    <a:lumMod val="75000"/>
                  </a:schemeClr>
                </a:solidFill>
              </a:rPr>
              <a:t>As in </a:t>
            </a:r>
            <a:r>
              <a:rPr lang="es-ES_tradnl" b="1" dirty="0" err="1" smtClean="0">
                <a:solidFill>
                  <a:schemeClr val="accent4">
                    <a:lumMod val="75000"/>
                  </a:schemeClr>
                </a:solidFill>
              </a:rPr>
              <a:t>Satellite</a:t>
            </a:r>
            <a:r>
              <a:rPr lang="es-ES_tradnl" b="1" dirty="0" smtClean="0">
                <a:solidFill>
                  <a:schemeClr val="accent4">
                    <a:lumMod val="75000"/>
                  </a:schemeClr>
                </a:solidFill>
              </a:rPr>
              <a:t> Sector</a:t>
            </a:r>
            <a:endParaRPr lang="es-ES_tradnl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s-ES_tradnl" sz="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err="1" smtClean="0"/>
              <a:t>Dowlink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Standard C Band: 3.700 to 4200 MHz</a:t>
            </a:r>
          </a:p>
          <a:p>
            <a:pPr marL="0" indent="0">
              <a:buNone/>
            </a:pPr>
            <a:r>
              <a:rPr lang="en-US" dirty="0" smtClean="0"/>
              <a:t>Extended C Band: 3400 to 3700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Uplink: 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Standard C Band: </a:t>
            </a:r>
            <a:r>
              <a:rPr lang="en-US" dirty="0" smtClean="0"/>
              <a:t>5.900 </a:t>
            </a:r>
            <a:r>
              <a:rPr lang="en-US" dirty="0"/>
              <a:t>to </a:t>
            </a:r>
            <a:r>
              <a:rPr lang="en-US" dirty="0" smtClean="0"/>
              <a:t>6.400 MHz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Extended C Band: </a:t>
            </a:r>
            <a:r>
              <a:rPr lang="en-US" dirty="0" smtClean="0"/>
              <a:t>6.400 to 6.700 MHz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s-ES_tradnl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GB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456" y="6525344"/>
            <a:ext cx="360040" cy="288032"/>
          </a:xfrm>
        </p:spPr>
        <p:txBody>
          <a:bodyPr/>
          <a:lstStyle/>
          <a:p>
            <a:fld id="{CEFC07E8-B785-4A02-97B7-5C35E85D378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485736" y="136957"/>
            <a:ext cx="5910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 b="1">
                <a:solidFill>
                  <a:srgbClr val="1B5BA2"/>
                </a:solidFill>
              </a:defRPr>
            </a:lvl2pPr>
            <a:lvl3pPr algn="ctr">
              <a:defRPr sz="3600" b="1">
                <a:solidFill>
                  <a:srgbClr val="1B5BA2"/>
                </a:solidFill>
              </a:defRPr>
            </a:lvl3pPr>
            <a:lvl4pPr algn="ctr">
              <a:defRPr sz="3600" b="1">
                <a:solidFill>
                  <a:srgbClr val="1B5BA2"/>
                </a:solidFill>
              </a:defRPr>
            </a:lvl4pPr>
            <a:lvl5pPr algn="ctr">
              <a:defRPr sz="3600" b="1">
                <a:solidFill>
                  <a:srgbClr val="1B5BA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C Band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6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2540" y="874114"/>
            <a:ext cx="8856984" cy="5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90000"/>
              </a:lnSpc>
              <a:spcBef>
                <a:spcPct val="1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363538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s-ES_tradnl" b="1" dirty="0" smtClean="0">
                <a:solidFill>
                  <a:schemeClr val="accent4">
                    <a:lumMod val="75000"/>
                  </a:schemeClr>
                </a:solidFill>
              </a:rPr>
              <a:t>IMT </a:t>
            </a:r>
            <a:r>
              <a:rPr lang="es-ES_tradnl" b="1" dirty="0" err="1" smtClean="0">
                <a:solidFill>
                  <a:schemeClr val="accent4">
                    <a:lumMod val="75000"/>
                  </a:schemeClr>
                </a:solidFill>
              </a:rPr>
              <a:t>Services</a:t>
            </a:r>
            <a:r>
              <a:rPr lang="es-ES_tradnl" b="1" dirty="0" smtClean="0">
                <a:solidFill>
                  <a:schemeClr val="accent4">
                    <a:lumMod val="75000"/>
                  </a:schemeClr>
                </a:solidFill>
              </a:rPr>
              <a:t> (Mobile </a:t>
            </a:r>
            <a:r>
              <a:rPr lang="es-ES_tradnl" b="1" dirty="0" err="1" smtClean="0">
                <a:solidFill>
                  <a:schemeClr val="accent4">
                    <a:lumMod val="75000"/>
                  </a:schemeClr>
                </a:solidFill>
              </a:rPr>
              <a:t>Broadband</a:t>
            </a:r>
            <a:r>
              <a:rPr lang="es-ES_tradnl" b="1" dirty="0" smtClean="0">
                <a:solidFill>
                  <a:schemeClr val="accent4">
                    <a:lumMod val="75000"/>
                  </a:schemeClr>
                </a:solidFill>
              </a:rPr>
              <a:t>): </a:t>
            </a:r>
            <a:r>
              <a:rPr lang="es-ES_tradnl" b="1" u="sng" dirty="0" err="1" smtClean="0">
                <a:solidFill>
                  <a:schemeClr val="accent4">
                    <a:lumMod val="75000"/>
                  </a:schemeClr>
                </a:solidFill>
              </a:rPr>
              <a:t>identification</a:t>
            </a:r>
            <a:endParaRPr lang="es-ES_tradnl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s-ES_tradnl" sz="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_tradnl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GB" sz="2400" dirty="0"/>
          </a:p>
          <a:p>
            <a:r>
              <a:rPr lang="en-US" sz="2400" dirty="0" smtClean="0"/>
              <a:t>98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456" y="6525344"/>
            <a:ext cx="360040" cy="288032"/>
          </a:xfrm>
        </p:spPr>
        <p:txBody>
          <a:bodyPr/>
          <a:lstStyle/>
          <a:p>
            <a:fld id="{CEFC07E8-B785-4A02-97B7-5C35E85D378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485736" y="136957"/>
            <a:ext cx="5910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 b="1">
                <a:solidFill>
                  <a:srgbClr val="1B5BA2"/>
                </a:solidFill>
              </a:defRPr>
            </a:lvl2pPr>
            <a:lvl3pPr algn="ctr">
              <a:defRPr sz="3600" b="1">
                <a:solidFill>
                  <a:srgbClr val="1B5BA2"/>
                </a:solidFill>
              </a:defRPr>
            </a:lvl3pPr>
            <a:lvl4pPr algn="ctr">
              <a:defRPr sz="3600" b="1">
                <a:solidFill>
                  <a:srgbClr val="1B5BA2"/>
                </a:solidFill>
              </a:defRPr>
            </a:lvl4pPr>
            <a:lvl5pPr algn="ctr">
              <a:defRPr sz="3600" b="1">
                <a:solidFill>
                  <a:srgbClr val="1B5BA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IMT during  WRC-12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4290"/>
              </p:ext>
            </p:extLst>
          </p:nvPr>
        </p:nvGraphicFramePr>
        <p:xfrm>
          <a:off x="251520" y="1556791"/>
          <a:ext cx="8424936" cy="3820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5751"/>
                <a:gridCol w="6059185"/>
              </a:tblGrid>
              <a:tr h="864097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Band 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(MHz)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Radio Rules </a:t>
                      </a:r>
                      <a:r>
                        <a:rPr lang="en-US" sz="2400" dirty="0" smtClean="0">
                          <a:effectLst/>
                        </a:rPr>
                        <a:t>Footnotes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714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450-470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5.286AA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714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698-960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5.313A, 5.317A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714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1 710-2 025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5.384A, 5.388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73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2 110-2 200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5.388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73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2 300-2 400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5.384A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714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2 500-2 690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5.384A</a:t>
                      </a:r>
                      <a:endParaRPr lang="en-US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006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3 400-3 600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5.430A, 5.432A, 5.432B, 5.433A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898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79512" y="875606"/>
            <a:ext cx="8881510" cy="53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90000"/>
              </a:lnSpc>
              <a:spcBef>
                <a:spcPct val="1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363538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s-ES_tradnl" b="1" dirty="0">
                <a:solidFill>
                  <a:schemeClr val="accent4">
                    <a:lumMod val="75000"/>
                  </a:schemeClr>
                </a:solidFill>
              </a:rPr>
              <a:t>WRC-07 </a:t>
            </a:r>
            <a:r>
              <a:rPr lang="es-ES_tradnl" b="1" dirty="0" err="1">
                <a:solidFill>
                  <a:schemeClr val="accent4">
                    <a:lumMod val="75000"/>
                  </a:schemeClr>
                </a:solidFill>
              </a:rPr>
              <a:t>Decision</a:t>
            </a:r>
            <a:r>
              <a:rPr lang="es-ES_tradnl" b="1" dirty="0">
                <a:solidFill>
                  <a:schemeClr val="accent4">
                    <a:lumMod val="75000"/>
                  </a:schemeClr>
                </a:solidFill>
              </a:rPr>
              <a:t>: No </a:t>
            </a:r>
            <a:r>
              <a:rPr lang="es-ES_tradnl" b="1" dirty="0" err="1">
                <a:solidFill>
                  <a:schemeClr val="accent4">
                    <a:lumMod val="75000"/>
                  </a:schemeClr>
                </a:solidFill>
              </a:rPr>
              <a:t>Change</a:t>
            </a:r>
            <a:endParaRPr lang="es-ES_tradnl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ES_tradnl" b="1" dirty="0" smtClean="0">
                <a:solidFill>
                  <a:schemeClr val="accent4">
                    <a:lumMod val="75000"/>
                  </a:schemeClr>
                </a:solidFill>
              </a:rPr>
              <a:t>WRC-15 </a:t>
            </a:r>
            <a:r>
              <a:rPr lang="es-ES_tradnl" b="1" dirty="0" smtClean="0">
                <a:solidFill>
                  <a:schemeClr val="accent4">
                    <a:lumMod val="75000"/>
                  </a:schemeClr>
                </a:solidFill>
              </a:rPr>
              <a:t>Agenda </a:t>
            </a:r>
            <a:r>
              <a:rPr lang="es-ES_tradnl" b="1" dirty="0" err="1" smtClean="0">
                <a:solidFill>
                  <a:schemeClr val="accent4">
                    <a:lumMod val="75000"/>
                  </a:schemeClr>
                </a:solidFill>
              </a:rPr>
              <a:t>Items</a:t>
            </a:r>
            <a:endParaRPr lang="es-ES_tradnl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s-ES_tradnl" sz="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1.1 </a:t>
            </a:r>
            <a:r>
              <a:rPr lang="en-US" dirty="0"/>
              <a:t>to consider </a:t>
            </a:r>
            <a:r>
              <a:rPr lang="en-US" u="sng" dirty="0"/>
              <a:t>additional</a:t>
            </a:r>
            <a:r>
              <a:rPr lang="en-US" dirty="0"/>
              <a:t> spectrum </a:t>
            </a:r>
            <a:r>
              <a:rPr lang="en-US" u="sng" dirty="0"/>
              <a:t>allocations</a:t>
            </a:r>
            <a:r>
              <a:rPr lang="en-US" dirty="0"/>
              <a:t> to the mobile service on a </a:t>
            </a:r>
            <a:r>
              <a:rPr lang="en-US" u="sng" dirty="0"/>
              <a:t>primary basis </a:t>
            </a:r>
            <a:r>
              <a:rPr lang="en-US" dirty="0"/>
              <a:t>and </a:t>
            </a:r>
            <a:r>
              <a:rPr lang="en-US" u="sng" dirty="0"/>
              <a:t>identification</a:t>
            </a:r>
            <a:r>
              <a:rPr lang="en-US" dirty="0"/>
              <a:t> of </a:t>
            </a:r>
            <a:r>
              <a:rPr lang="en-US" u="sng" dirty="0"/>
              <a:t>additional</a:t>
            </a:r>
            <a:r>
              <a:rPr lang="en-US" dirty="0"/>
              <a:t> frequency bands for International Mobile Telecommunications (IMT) and related regulatory provisions, to facilitate the development of terrestrial mobile broadband applications, in accordance with Resolution </a:t>
            </a:r>
            <a:r>
              <a:rPr lang="en-US" dirty="0" smtClean="0"/>
              <a:t>233 </a:t>
            </a:r>
            <a:r>
              <a:rPr lang="en-US" dirty="0"/>
              <a:t>(WRC-12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i="1" dirty="0" smtClean="0"/>
              <a:t>o) Report </a:t>
            </a:r>
            <a:r>
              <a:rPr lang="en-US" i="1" dirty="0"/>
              <a:t>ITU-R M.2109, on sharing studies between </a:t>
            </a:r>
            <a:r>
              <a:rPr lang="en-US" i="1" dirty="0" smtClean="0"/>
              <a:t>IMT-Advanced systems </a:t>
            </a:r>
            <a:r>
              <a:rPr lang="en-US" i="1" dirty="0"/>
              <a:t>and geostationary-satellite networks in the fixed-satellite service </a:t>
            </a:r>
            <a:r>
              <a:rPr lang="en-US" i="1" dirty="0" smtClean="0"/>
              <a:t>in the 3.400-4.200 </a:t>
            </a:r>
            <a:r>
              <a:rPr lang="en-US" i="1" dirty="0"/>
              <a:t>and 4 500-4 800 MHz frequency bands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s-ES_tradnl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GB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456" y="6525344"/>
            <a:ext cx="360040" cy="288032"/>
          </a:xfrm>
        </p:spPr>
        <p:txBody>
          <a:bodyPr/>
          <a:lstStyle/>
          <a:p>
            <a:fld id="{CEFC07E8-B785-4A02-97B7-5C35E85D378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485736" y="136957"/>
            <a:ext cx="5910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 b="1">
                <a:solidFill>
                  <a:srgbClr val="1B5BA2"/>
                </a:solidFill>
              </a:defRPr>
            </a:lvl2pPr>
            <a:lvl3pPr algn="ctr">
              <a:defRPr sz="3600" b="1">
                <a:solidFill>
                  <a:srgbClr val="1B5BA2"/>
                </a:solidFill>
              </a:defRPr>
            </a:lvl3pPr>
            <a:lvl4pPr algn="ctr">
              <a:defRPr sz="3600" b="1">
                <a:solidFill>
                  <a:srgbClr val="1B5BA2"/>
                </a:solidFill>
              </a:defRPr>
            </a:lvl4pPr>
            <a:lvl5pPr algn="ctr">
              <a:defRPr sz="3600" b="1">
                <a:solidFill>
                  <a:srgbClr val="1B5BA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C Band on WRCs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33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456" y="6525344"/>
            <a:ext cx="360040" cy="288032"/>
          </a:xfrm>
        </p:spPr>
        <p:txBody>
          <a:bodyPr/>
          <a:lstStyle/>
          <a:p>
            <a:fld id="{CEFC07E8-B785-4A02-97B7-5C35E85D378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485736" y="136957"/>
            <a:ext cx="5910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 b="1">
                <a:solidFill>
                  <a:srgbClr val="1B5BA2"/>
                </a:solidFill>
              </a:defRPr>
            </a:lvl2pPr>
            <a:lvl3pPr algn="ctr">
              <a:defRPr sz="3600" b="1">
                <a:solidFill>
                  <a:srgbClr val="1B5BA2"/>
                </a:solidFill>
              </a:defRPr>
            </a:lvl3pPr>
            <a:lvl4pPr algn="ctr">
              <a:defRPr sz="3600" b="1">
                <a:solidFill>
                  <a:srgbClr val="1B5BA2"/>
                </a:solidFill>
              </a:defRPr>
            </a:lvl4pPr>
            <a:lvl5pPr algn="ctr">
              <a:defRPr sz="3600" b="1">
                <a:solidFill>
                  <a:srgbClr val="1B5BA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C Band in Region 3 </a:t>
            </a:r>
            <a:r>
              <a:rPr lang="en-US" sz="2400" dirty="0" smtClean="0">
                <a:solidFill>
                  <a:schemeClr val="bg1"/>
                </a:solidFill>
              </a:rPr>
              <a:t>(As in RR)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8144549" cy="71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68505"/>
            <a:ext cx="8640960" cy="512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451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76456" y="6525344"/>
            <a:ext cx="360040" cy="288032"/>
          </a:xfrm>
        </p:spPr>
        <p:txBody>
          <a:bodyPr/>
          <a:lstStyle/>
          <a:p>
            <a:fld id="{CEFC07E8-B785-4A02-97B7-5C35E85D378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485736" y="136957"/>
            <a:ext cx="5910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 b="1">
                <a:solidFill>
                  <a:srgbClr val="1B5BA2"/>
                </a:solidFill>
              </a:defRPr>
            </a:lvl2pPr>
            <a:lvl3pPr algn="ctr">
              <a:defRPr sz="3600" b="1">
                <a:solidFill>
                  <a:srgbClr val="1B5BA2"/>
                </a:solidFill>
              </a:defRPr>
            </a:lvl3pPr>
            <a:lvl4pPr algn="ctr">
              <a:defRPr sz="3600" b="1">
                <a:solidFill>
                  <a:srgbClr val="1B5BA2"/>
                </a:solidFill>
              </a:defRPr>
            </a:lvl4pPr>
            <a:lvl5pPr algn="ctr">
              <a:defRPr sz="3600" b="1">
                <a:solidFill>
                  <a:srgbClr val="1B5BA2"/>
                </a:solidFill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Forum C Band on Asia Pacific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27472"/>
            <a:ext cx="8712969" cy="56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554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22464</TotalTime>
  <Words>417</Words>
  <Application>Microsoft Office PowerPoint</Application>
  <PresentationFormat>On-screen Show (4:3)</PresentationFormat>
  <Paragraphs>95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ITU-e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www.itu.int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Spectrum Management</dc:title>
  <dc:creator>François Rancy</dc:creator>
  <cp:keywords>IET CCWMC, Sanghai, 14 Nov 2011</cp:keywords>
  <cp:lastModifiedBy>Restrepo, Joaquin</cp:lastModifiedBy>
  <cp:revision>949</cp:revision>
  <cp:lastPrinted>2011-07-26T17:06:14Z</cp:lastPrinted>
  <dcterms:created xsi:type="dcterms:W3CDTF">2006-05-30T12:53:59Z</dcterms:created>
  <dcterms:modified xsi:type="dcterms:W3CDTF">2013-10-31T19:47:11Z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