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80" r:id="rId2"/>
    <p:sldId id="536" r:id="rId3"/>
    <p:sldId id="538" r:id="rId4"/>
    <p:sldId id="544" r:id="rId5"/>
    <p:sldId id="543" r:id="rId6"/>
    <p:sldId id="539" r:id="rId7"/>
    <p:sldId id="541" r:id="rId8"/>
  </p:sldIdLst>
  <p:sldSz cx="12192000" cy="6858000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Gill Sans" charset="0"/>
        <a:ea typeface="Heiti SC Light" charset="0"/>
        <a:cs typeface="Heiti SC Light" charset="0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Gill Sans" charset="0"/>
        <a:ea typeface="Heiti SC Light" charset="0"/>
        <a:cs typeface="Heiti SC Light" charset="0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Gill Sans" charset="0"/>
        <a:ea typeface="Heiti SC Light" charset="0"/>
        <a:cs typeface="Heiti SC Light" charset="0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Gill Sans" charset="0"/>
        <a:ea typeface="Heiti SC Light" charset="0"/>
        <a:cs typeface="Heiti SC Light" charset="0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Gill Sans" charset="0"/>
        <a:ea typeface="Heiti SC Light" charset="0"/>
        <a:cs typeface="Heiti SC Light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" charset="0"/>
        <a:ea typeface="Heiti SC Light" charset="0"/>
        <a:cs typeface="Heiti SC Light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" charset="0"/>
        <a:ea typeface="Heiti SC Light" charset="0"/>
        <a:cs typeface="Heiti SC Light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" charset="0"/>
        <a:ea typeface="Heiti SC Light" charset="0"/>
        <a:cs typeface="Heiti SC Light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" charset="0"/>
        <a:ea typeface="Heiti SC Light" charset="0"/>
        <a:cs typeface="Heiti SC Ligh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5050"/>
    <a:srgbClr val="FFFF00"/>
    <a:srgbClr val="FF6600"/>
    <a:srgbClr val="FFCC00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9" autoAdjust="0"/>
    <p:restoredTop sz="94085" autoAdjust="0"/>
  </p:normalViewPr>
  <p:slideViewPr>
    <p:cSldViewPr snapToGrid="0">
      <p:cViewPr varScale="1">
        <p:scale>
          <a:sx n="85" d="100"/>
          <a:sy n="85" d="100"/>
        </p:scale>
        <p:origin x="846" y="78"/>
      </p:cViewPr>
      <p:guideLst>
        <p:guide orient="horz" pos="217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11B96-8BD5-4143-B696-C68631AE6476}" type="datetimeFigureOut">
              <a:rPr lang="zh-CN" altLang="en-US" smtClean="0"/>
              <a:t>2019/11/22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798C4-7400-485F-8BA2-3BB15F27F2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4784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 smtClean="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DB4FCA75-8BBB-47E7-A512-EC7F72D9531A}" type="datetime1">
              <a:rPr lang="zh-CN" altLang="en-US"/>
              <a:pPr>
                <a:defRPr/>
              </a:pPr>
              <a:t>2019/11/22</a:t>
            </a:fld>
            <a:endParaRPr lang="zh-CN" altLang="en-US">
              <a:latin typeface="Gill Sans" charset="0"/>
            </a:endParaRPr>
          </a:p>
        </p:txBody>
      </p:sp>
      <p:sp>
        <p:nvSpPr>
          <p:cNvPr id="2458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709613" y="4926013"/>
            <a:ext cx="568007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 smtClean="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fld id="{F845574F-F0DC-4321-8ACD-87DB587E40BA}" type="slidenum">
              <a:rPr lang="zh-CN" altLang="en-US"/>
              <a:pPr/>
              <a:t>‹#›</a:t>
            </a:fld>
            <a:endParaRPr lang="zh-CN" altLang="en-US"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007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560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2560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</a:defRPr>
            </a:lvl9pPr>
          </a:lstStyle>
          <a:p>
            <a:pPr eaLnBrk="1" hangingPunct="1"/>
            <a:fld id="{CAC17989-69F8-45F9-A242-73821FAF0512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pPr eaLnBrk="1" hangingPunct="1"/>
              <a:t>1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3092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3466E-562B-4F02-BA1C-74FA9B140A1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685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3466E-562B-4F02-BA1C-74FA9B140A1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2786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3466E-562B-4F02-BA1C-74FA9B140A1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247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3466E-562B-4F02-BA1C-74FA9B140A1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741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3466E-562B-4F02-BA1C-74FA9B140A1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466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3466E-562B-4F02-BA1C-74FA9B140A1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182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996950"/>
            <a:ext cx="5378450" cy="474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5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39"/>
          <a:stretch>
            <a:fillRect/>
          </a:stretch>
        </p:blipFill>
        <p:spPr bwMode="auto">
          <a:xfrm>
            <a:off x="0" y="4991100"/>
            <a:ext cx="121920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8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HK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zh-CN" altLang="en-US" noProof="1"/>
              <a:t>单击此处编辑母版副标题样式</a:t>
            </a:r>
            <a:endParaRPr lang="zh-HK" altLang="en-US" noProof="1"/>
          </a:p>
        </p:txBody>
      </p:sp>
    </p:spTree>
    <p:extLst>
      <p:ext uri="{BB962C8B-B14F-4D97-AF65-F5344CB8AC3E}">
        <p14:creationId xmlns:p14="http://schemas.microsoft.com/office/powerpoint/2010/main" val="12376858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HK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9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zh-HK" altLang="en-US" noProof="1"/>
          </a:p>
        </p:txBody>
      </p:sp>
    </p:spTree>
    <p:extLst>
      <p:ext uri="{BB962C8B-B14F-4D97-AF65-F5344CB8AC3E}">
        <p14:creationId xmlns:p14="http://schemas.microsoft.com/office/powerpoint/2010/main" val="379077972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HK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810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zh-HK" altLang="en-US" noProof="1"/>
          </a:p>
        </p:txBody>
      </p:sp>
    </p:spTree>
    <p:extLst>
      <p:ext uri="{BB962C8B-B14F-4D97-AF65-F5344CB8AC3E}">
        <p14:creationId xmlns:p14="http://schemas.microsoft.com/office/powerpoint/2010/main" val="19189862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54074"/>
          </a:xfrm>
          <a:prstGeom prst="rect">
            <a:avLst/>
          </a:prstGeom>
        </p:spPr>
        <p:txBody>
          <a:bodyPr/>
          <a:lstStyle>
            <a:lvl1pPr>
              <a:defRPr sz="48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HK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83657"/>
            <a:ext cx="10515600" cy="4493310"/>
          </a:xfrm>
          <a:prstGeom prst="rect">
            <a:avLst/>
          </a:prstGeom>
        </p:spPr>
        <p:txBody>
          <a:bodyPr/>
          <a:lstStyle>
            <a:lvl1pPr marL="558800" indent="-400050">
              <a:lnSpc>
                <a:spcPct val="12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781050" indent="-400050">
              <a:lnSpc>
                <a:spcPct val="120000"/>
              </a:lnSpc>
              <a:spcBef>
                <a:spcPts val="600"/>
              </a:spcBef>
              <a:buSzPct val="100000"/>
              <a:buFont typeface="Times New Roman" panose="02020603050405020304" pitchFamily="18" charset="0"/>
              <a:buChar char="−"/>
              <a:defRPr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2pPr>
            <a:lvl3pPr marL="1003300" indent="-400050">
              <a:lnSpc>
                <a:spcPct val="12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3pPr>
            <a:lvl4pPr marL="1225550" indent="-400050">
              <a:lnSpc>
                <a:spcPct val="120000"/>
              </a:lnSpc>
              <a:spcBef>
                <a:spcPts val="600"/>
              </a:spcBef>
              <a:buSzPct val="100000"/>
              <a:buFont typeface="Times New Roman" panose="02020603050405020304" pitchFamily="18" charset="0"/>
              <a:buChar char="−"/>
              <a:defRPr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4pPr>
            <a:lvl5pPr marL="1447800" indent="-400050">
              <a:lnSpc>
                <a:spcPct val="12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zh-HK" altLang="en-US" noProof="1"/>
          </a:p>
        </p:txBody>
      </p:sp>
    </p:spTree>
    <p:extLst>
      <p:ext uri="{BB962C8B-B14F-4D97-AF65-F5344CB8AC3E}">
        <p14:creationId xmlns:p14="http://schemas.microsoft.com/office/powerpoint/2010/main" val="154140483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8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zh-CN" altLang="en-US" noProof="1"/>
              <a:t>单击此处编辑母版标题样式</a:t>
            </a:r>
            <a:endParaRPr lang="zh-HK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00"/>
            </a:lvl2pPr>
            <a:lvl3pPr marL="457200" indent="0">
              <a:buNone/>
              <a:defRPr sz="900"/>
            </a:lvl3pPr>
            <a:lvl4pPr marL="685800" indent="0">
              <a:buNone/>
              <a:defRPr sz="800"/>
            </a:lvl4pPr>
            <a:lvl5pPr marL="914400" indent="0">
              <a:buNone/>
              <a:defRPr sz="800"/>
            </a:lvl5pPr>
            <a:lvl6pPr marL="1143000" indent="0">
              <a:buNone/>
              <a:defRPr sz="800"/>
            </a:lvl6pPr>
            <a:lvl7pPr marL="1371600" indent="0">
              <a:buNone/>
              <a:defRPr sz="800"/>
            </a:lvl7pPr>
            <a:lvl8pPr marL="1600200" indent="0">
              <a:buNone/>
              <a:defRPr sz="800"/>
            </a:lvl8pPr>
            <a:lvl9pPr marL="1828800" indent="0">
              <a:buNone/>
              <a:defRPr sz="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3624782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HK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1" y="1825629"/>
            <a:ext cx="5219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zh-HK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34101" y="1825629"/>
            <a:ext cx="5219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zh-HK" altLang="en-US" noProof="1"/>
          </a:p>
        </p:txBody>
      </p:sp>
    </p:spTree>
    <p:extLst>
      <p:ext uri="{BB962C8B-B14F-4D97-AF65-F5344CB8AC3E}">
        <p14:creationId xmlns:p14="http://schemas.microsoft.com/office/powerpoint/2010/main" val="189425823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HK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2"/>
            <a:ext cx="515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zh-HK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2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7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zh-HK" altLang="en-US" noProof="1"/>
          </a:p>
        </p:txBody>
      </p:sp>
    </p:spTree>
    <p:extLst>
      <p:ext uri="{BB962C8B-B14F-4D97-AF65-F5344CB8AC3E}">
        <p14:creationId xmlns:p14="http://schemas.microsoft.com/office/powerpoint/2010/main" val="122714685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HK" altLang="en-US" noProof="1"/>
          </a:p>
        </p:txBody>
      </p:sp>
    </p:spTree>
    <p:extLst>
      <p:ext uri="{BB962C8B-B14F-4D97-AF65-F5344CB8AC3E}">
        <p14:creationId xmlns:p14="http://schemas.microsoft.com/office/powerpoint/2010/main" val="376493280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16427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  <a:prstGeom prst="rect">
            <a:avLst/>
          </a:prstGeom>
        </p:spPr>
        <p:txBody>
          <a:bodyPr anchor="b"/>
          <a:lstStyle>
            <a:lvl1pPr>
              <a:defRPr sz="1600"/>
            </a:lvl1pPr>
          </a:lstStyle>
          <a:p>
            <a:r>
              <a:rPr lang="zh-CN" altLang="en-US" noProof="1"/>
              <a:t>单击此处编辑母版标题样式</a:t>
            </a:r>
            <a:endParaRPr lang="zh-HK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6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zh-HK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5890233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  <a:prstGeom prst="rect">
            <a:avLst/>
          </a:prstGeom>
        </p:spPr>
        <p:txBody>
          <a:bodyPr anchor="b"/>
          <a:lstStyle>
            <a:lvl1pPr>
              <a:defRPr sz="1600"/>
            </a:lvl1pPr>
          </a:lstStyle>
          <a:p>
            <a:r>
              <a:rPr lang="zh-CN" altLang="en-US" noProof="1"/>
              <a:t>单击此处编辑母版标题样式</a:t>
            </a:r>
            <a:endParaRPr lang="zh-HK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pPr lvl="0"/>
            <a:endParaRPr lang="zh-HK" altLang="en-US" noProof="0">
              <a:sym typeface="Gill Sans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38166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228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685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558800" indent="-400050" algn="l" rtl="0" eaLnBrk="0" fontAlgn="base" hangingPunct="0">
        <a:spcBef>
          <a:spcPts val="2600"/>
        </a:spcBef>
        <a:spcAft>
          <a:spcPct val="0"/>
        </a:spcAft>
        <a:buSzPct val="171000"/>
        <a:buFont typeface="Gill Sans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81050" indent="-400050" algn="l" rtl="0" eaLnBrk="0" fontAlgn="base" hangingPunct="0">
        <a:spcBef>
          <a:spcPts val="2600"/>
        </a:spcBef>
        <a:spcAft>
          <a:spcPct val="0"/>
        </a:spcAft>
        <a:buSzPct val="171000"/>
        <a:buFont typeface="Gill Sans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003300" indent="-400050" algn="l" rtl="0" eaLnBrk="0" fontAlgn="base" hangingPunct="0">
        <a:spcBef>
          <a:spcPts val="2600"/>
        </a:spcBef>
        <a:spcAft>
          <a:spcPct val="0"/>
        </a:spcAft>
        <a:buSzPct val="171000"/>
        <a:buFont typeface="Gill Sans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225550" indent="-400050" algn="l" rtl="0" eaLnBrk="0" fontAlgn="base" hangingPunct="0">
        <a:spcBef>
          <a:spcPts val="2600"/>
        </a:spcBef>
        <a:spcAft>
          <a:spcPct val="0"/>
        </a:spcAft>
        <a:buSzPct val="171000"/>
        <a:buFont typeface="Gill Sans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447800" indent="-400050" algn="l" rtl="0" eaLnBrk="0" fontAlgn="base" hangingPunct="0">
        <a:spcBef>
          <a:spcPts val="2600"/>
        </a:spcBef>
        <a:spcAft>
          <a:spcPct val="0"/>
        </a:spcAft>
        <a:buSzPct val="171000"/>
        <a:buFont typeface="Gill Sans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副标题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492931" y="4777467"/>
            <a:ext cx="9144000" cy="871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</a:pPr>
            <a:r>
              <a:rPr lang="en-US" altLang="zh-CN" sz="2200" dirty="0">
                <a:latin typeface="Times New Roman" panose="02020603050405020304" pitchFamily="18" charset="0"/>
              </a:rPr>
              <a:t>IMT-2020 Promotion Group</a:t>
            </a:r>
          </a:p>
          <a:p>
            <a:pPr>
              <a:spcBef>
                <a:spcPts val="600"/>
              </a:spcBef>
            </a:pPr>
            <a:r>
              <a:rPr lang="en-US" altLang="zh-CN" sz="2200" dirty="0">
                <a:latin typeface="Times New Roman" panose="02020603050405020304" pitchFamily="18" charset="0"/>
              </a:rPr>
              <a:t>December 10, 2019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86" b="95257" l="0" r="98403">
                        <a14:foregroundMark x1="8708" y1="68379" x2="11901" y2="44269"/>
                        <a14:foregroundMark x1="35123" y1="46245" x2="35849" y2="71937"/>
                        <a14:foregroundMark x1="43541" y1="57708" x2="46299" y2="56917"/>
                        <a14:foregroundMark x1="53120" y1="45059" x2="55007" y2="41897"/>
                        <a14:foregroundMark x1="57184" y1="48221" x2="58491" y2="57312"/>
                        <a14:foregroundMark x1="50508" y1="71146" x2="52830" y2="73913"/>
                        <a14:foregroundMark x1="64877" y1="46640" x2="63716" y2="53360"/>
                        <a14:foregroundMark x1="76052" y1="48617" x2="79245" y2="40711"/>
                        <a14:foregroundMark x1="75036" y1="72727" x2="78520" y2="71146"/>
                        <a14:foregroundMark x1="87954" y1="48221" x2="86938" y2="54545"/>
                        <a14:foregroundMark x1="9434" y1="27273" x2="10305" y2="27273"/>
                        <a14:foregroundMark x1="10885" y1="18972" x2="11901" y2="19763"/>
                        <a14:foregroundMark x1="11176" y1="10277" x2="12192" y2="110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298" y="312942"/>
            <a:ext cx="2207305" cy="810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4434" y="2331991"/>
            <a:ext cx="11523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latin typeface="Arial" pitchFamily="34" charset="0"/>
                <a:cs typeface="Arial" pitchFamily="34" charset="0"/>
              </a:rPr>
              <a:t>China’s IMT-2020 Submission</a:t>
            </a:r>
            <a:endParaRPr lang="zh-CN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标题 1"/>
          <p:cNvSpPr txBox="1">
            <a:spLocks/>
          </p:cNvSpPr>
          <p:nvPr/>
        </p:nvSpPr>
        <p:spPr>
          <a:xfrm>
            <a:off x="836984" y="473137"/>
            <a:ext cx="10515600" cy="72361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16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16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r>
              <a:rPr lang="en-US" altLang="zh-CN" sz="4000" b="1" dirty="0"/>
              <a:t>China Devotes to an IMT-2020 Ecosystem with </a:t>
            </a:r>
          </a:p>
          <a:p>
            <a:r>
              <a:rPr lang="en-US" altLang="zh-CN" sz="4000" b="1" dirty="0"/>
              <a:t>More Vitality, Long Life Cycle</a:t>
            </a:r>
            <a:endParaRPr lang="zh-CN" altLang="en-US" sz="4000" b="1" dirty="0"/>
          </a:p>
        </p:txBody>
      </p:sp>
      <p:sp>
        <p:nvSpPr>
          <p:cNvPr id="35" name="矩形 34"/>
          <p:cNvSpPr/>
          <p:nvPr/>
        </p:nvSpPr>
        <p:spPr bwMode="auto">
          <a:xfrm>
            <a:off x="3735927" y="2393584"/>
            <a:ext cx="4680520" cy="1138762"/>
          </a:xfrm>
          <a:prstGeom prst="rect">
            <a:avLst/>
          </a:prstGeom>
          <a:gradFill rotWithShape="0">
            <a:gsLst>
              <a:gs pos="0">
                <a:srgbClr val="074EB3"/>
              </a:gs>
              <a:gs pos="100000">
                <a:srgbClr val="0B3280"/>
              </a:gs>
            </a:gsLst>
            <a:lin ang="5400000" scaled="1"/>
          </a:gra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rtlCol="0" anchor="t" anchorCtr="0" compatLnSpc="1">
            <a:prstTxWarp prst="textNoShape">
              <a:avLst/>
            </a:prstTxWarp>
          </a:bodyPr>
          <a:lstStyle/>
          <a:p>
            <a:pPr algn="ctr" defTabSz="457200"/>
            <a:endParaRPr lang="zh-CN" altLang="en-US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Gill Sans" charset="0"/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947428" y="4545124"/>
            <a:ext cx="10225136" cy="1210888"/>
            <a:chOff x="1894856" y="9306272"/>
            <a:chExt cx="20450272" cy="2160240"/>
          </a:xfrm>
        </p:grpSpPr>
        <p:sp>
          <p:nvSpPr>
            <p:cNvPr id="39" name="矩形 38"/>
            <p:cNvSpPr/>
            <p:nvPr/>
          </p:nvSpPr>
          <p:spPr bwMode="auto">
            <a:xfrm>
              <a:off x="1894856" y="9306272"/>
              <a:ext cx="6264696" cy="2088232"/>
            </a:xfrm>
            <a:prstGeom prst="rect">
              <a:avLst/>
            </a:prstGeom>
            <a:gradFill rotWithShape="0">
              <a:gsLst>
                <a:gs pos="0">
                  <a:srgbClr val="074EB3"/>
                </a:gs>
                <a:gs pos="100000">
                  <a:srgbClr val="0B328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45720" tIns="22860" rIns="45720" bIns="228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57200"/>
              <a:endParaRPr lang="zh-CN" alt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ill Sans" charset="0"/>
              </a:endParaRPr>
            </a:p>
          </p:txBody>
        </p:sp>
        <p:sp>
          <p:nvSpPr>
            <p:cNvPr id="41" name="矩形 40"/>
            <p:cNvSpPr/>
            <p:nvPr/>
          </p:nvSpPr>
          <p:spPr bwMode="auto">
            <a:xfrm>
              <a:off x="9023648" y="9378280"/>
              <a:ext cx="6264696" cy="2088232"/>
            </a:xfrm>
            <a:prstGeom prst="rect">
              <a:avLst/>
            </a:prstGeom>
            <a:gradFill rotWithShape="0">
              <a:gsLst>
                <a:gs pos="0">
                  <a:srgbClr val="074EB3"/>
                </a:gs>
                <a:gs pos="100000">
                  <a:srgbClr val="0B328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45720" tIns="22860" rIns="45720" bIns="228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57200"/>
              <a:endParaRPr lang="zh-CN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ill Sans" charset="0"/>
              </a:endParaRPr>
            </a:p>
          </p:txBody>
        </p:sp>
        <p:sp>
          <p:nvSpPr>
            <p:cNvPr id="42" name="矩形 41"/>
            <p:cNvSpPr/>
            <p:nvPr/>
          </p:nvSpPr>
          <p:spPr bwMode="auto">
            <a:xfrm>
              <a:off x="16080432" y="9378280"/>
              <a:ext cx="6264696" cy="2088232"/>
            </a:xfrm>
            <a:prstGeom prst="rect">
              <a:avLst/>
            </a:prstGeom>
            <a:gradFill rotWithShape="0">
              <a:gsLst>
                <a:gs pos="0">
                  <a:srgbClr val="074EB3"/>
                </a:gs>
                <a:gs pos="100000">
                  <a:srgbClr val="0B328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45720" tIns="22860" rIns="45720" bIns="228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57200"/>
              <a:endParaRPr lang="zh-CN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ill Sans" charset="0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4799856" y="2672916"/>
            <a:ext cx="2134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IMT-2020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1091444" y="4602572"/>
            <a:ext cx="28443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838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Spectrum</a:t>
            </a:r>
          </a:p>
          <a:p>
            <a:pPr algn="ctr" defTabSz="4838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Global </a:t>
            </a:r>
          </a:p>
          <a:p>
            <a:pPr algn="ctr" defTabSz="4838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Harmonization</a:t>
            </a:r>
          </a:p>
        </p:txBody>
      </p:sp>
      <p:sp>
        <p:nvSpPr>
          <p:cNvPr id="80" name="Rectangle 11"/>
          <p:cNvSpPr>
            <a:spLocks noChangeArrowheads="1"/>
          </p:cNvSpPr>
          <p:nvPr/>
        </p:nvSpPr>
        <p:spPr bwMode="gray">
          <a:xfrm>
            <a:off x="5341775" y="4775012"/>
            <a:ext cx="1567661" cy="7875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48381" tIns="24190" rIns="48381" bIns="24190">
            <a:spAutoFit/>
          </a:bodyPr>
          <a:lstStyle/>
          <a:p>
            <a:pPr algn="ctr" defTabSz="4838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Standard</a:t>
            </a:r>
          </a:p>
          <a:p>
            <a:pPr algn="ctr" defTabSz="4838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Unification</a:t>
            </a:r>
          </a:p>
        </p:txBody>
      </p:sp>
      <p:sp>
        <p:nvSpPr>
          <p:cNvPr id="81" name="Rectangle 16"/>
          <p:cNvSpPr>
            <a:spLocks noChangeArrowheads="1"/>
          </p:cNvSpPr>
          <p:nvPr/>
        </p:nvSpPr>
        <p:spPr bwMode="gray">
          <a:xfrm>
            <a:off x="8818871" y="4775012"/>
            <a:ext cx="1618957" cy="7875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48381" tIns="24190" rIns="48381" bIns="24190">
            <a:spAutoFit/>
          </a:bodyPr>
          <a:lstStyle/>
          <a:p>
            <a:pPr algn="ctr" defTabSz="4838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Technology</a:t>
            </a:r>
          </a:p>
          <a:p>
            <a:pPr algn="ctr" defTabSz="4838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Enabler</a:t>
            </a:r>
          </a:p>
        </p:txBody>
      </p:sp>
      <p:pic>
        <p:nvPicPr>
          <p:cNvPr id="83" name="Picture 5" descr="\\Bchief-server\共享\华为\2014\8月\D-201408044-TD-LTE宣传单张设计-李鹏程\文件\PPT-link\元素-54.png"/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rgbClr val="5A637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9716" y="3825044"/>
            <a:ext cx="392422" cy="354265"/>
          </a:xfrm>
          <a:prstGeom prst="rect">
            <a:avLst/>
          </a:prstGeom>
          <a:noFill/>
        </p:spPr>
      </p:pic>
      <p:grpSp>
        <p:nvGrpSpPr>
          <p:cNvPr id="84" name="组合 265"/>
          <p:cNvGrpSpPr/>
          <p:nvPr/>
        </p:nvGrpSpPr>
        <p:grpSpPr>
          <a:xfrm>
            <a:off x="4223792" y="3846614"/>
            <a:ext cx="177857" cy="270818"/>
            <a:chOff x="9902825" y="7312025"/>
            <a:chExt cx="441325" cy="412750"/>
          </a:xfrm>
          <a:solidFill>
            <a:srgbClr val="00B0F0"/>
          </a:solidFill>
        </p:grpSpPr>
        <p:sp>
          <p:nvSpPr>
            <p:cNvPr id="85" name="Freeform 248"/>
            <p:cNvSpPr>
              <a:spLocks noEditPoints="1"/>
            </p:cNvSpPr>
            <p:nvPr/>
          </p:nvSpPr>
          <p:spPr bwMode="auto">
            <a:xfrm>
              <a:off x="9918700" y="7327900"/>
              <a:ext cx="409575" cy="384175"/>
            </a:xfrm>
            <a:custGeom>
              <a:avLst/>
              <a:gdLst/>
              <a:ahLst/>
              <a:cxnLst>
                <a:cxn ang="0">
                  <a:pos x="258" y="234"/>
                </a:cxn>
                <a:cxn ang="0">
                  <a:pos x="252" y="202"/>
                </a:cxn>
                <a:cxn ang="0">
                  <a:pos x="236" y="180"/>
                </a:cxn>
                <a:cxn ang="0">
                  <a:pos x="214" y="164"/>
                </a:cxn>
                <a:cxn ang="0">
                  <a:pos x="190" y="150"/>
                </a:cxn>
                <a:cxn ang="0">
                  <a:pos x="156" y="132"/>
                </a:cxn>
                <a:cxn ang="0">
                  <a:pos x="146" y="122"/>
                </a:cxn>
                <a:cxn ang="0">
                  <a:pos x="144" y="120"/>
                </a:cxn>
                <a:cxn ang="0">
                  <a:pos x="148" y="116"/>
                </a:cxn>
                <a:cxn ang="0">
                  <a:pos x="156" y="108"/>
                </a:cxn>
                <a:cxn ang="0">
                  <a:pos x="190" y="90"/>
                </a:cxn>
                <a:cxn ang="0">
                  <a:pos x="214" y="76"/>
                </a:cxn>
                <a:cxn ang="0">
                  <a:pos x="236" y="60"/>
                </a:cxn>
                <a:cxn ang="0">
                  <a:pos x="252" y="38"/>
                </a:cxn>
                <a:cxn ang="0">
                  <a:pos x="258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38"/>
                </a:cxn>
                <a:cxn ang="0">
                  <a:pos x="22" y="60"/>
                </a:cxn>
                <a:cxn ang="0">
                  <a:pos x="44" y="76"/>
                </a:cxn>
                <a:cxn ang="0">
                  <a:pos x="68" y="90"/>
                </a:cxn>
                <a:cxn ang="0">
                  <a:pos x="102" y="108"/>
                </a:cxn>
                <a:cxn ang="0">
                  <a:pos x="110" y="116"/>
                </a:cxn>
                <a:cxn ang="0">
                  <a:pos x="114" y="120"/>
                </a:cxn>
                <a:cxn ang="0">
                  <a:pos x="110" y="124"/>
                </a:cxn>
                <a:cxn ang="0">
                  <a:pos x="102" y="132"/>
                </a:cxn>
                <a:cxn ang="0">
                  <a:pos x="68" y="150"/>
                </a:cxn>
                <a:cxn ang="0">
                  <a:pos x="44" y="164"/>
                </a:cxn>
                <a:cxn ang="0">
                  <a:pos x="22" y="180"/>
                </a:cxn>
                <a:cxn ang="0">
                  <a:pos x="6" y="202"/>
                </a:cxn>
                <a:cxn ang="0">
                  <a:pos x="0" y="234"/>
                </a:cxn>
                <a:cxn ang="0">
                  <a:pos x="258" y="242"/>
                </a:cxn>
                <a:cxn ang="0">
                  <a:pos x="8" y="234"/>
                </a:cxn>
                <a:cxn ang="0">
                  <a:pos x="8" y="222"/>
                </a:cxn>
                <a:cxn ang="0">
                  <a:pos x="14" y="202"/>
                </a:cxn>
                <a:cxn ang="0">
                  <a:pos x="26" y="186"/>
                </a:cxn>
                <a:cxn ang="0">
                  <a:pos x="48" y="170"/>
                </a:cxn>
                <a:cxn ang="0">
                  <a:pos x="100" y="140"/>
                </a:cxn>
                <a:cxn ang="0">
                  <a:pos x="116" y="130"/>
                </a:cxn>
                <a:cxn ang="0">
                  <a:pos x="122" y="120"/>
                </a:cxn>
                <a:cxn ang="0">
                  <a:pos x="116" y="112"/>
                </a:cxn>
                <a:cxn ang="0">
                  <a:pos x="100" y="100"/>
                </a:cxn>
                <a:cxn ang="0">
                  <a:pos x="48" y="72"/>
                </a:cxn>
                <a:cxn ang="0">
                  <a:pos x="24" y="54"/>
                </a:cxn>
                <a:cxn ang="0">
                  <a:pos x="14" y="38"/>
                </a:cxn>
                <a:cxn ang="0">
                  <a:pos x="8" y="18"/>
                </a:cxn>
                <a:cxn ang="0">
                  <a:pos x="250" y="6"/>
                </a:cxn>
                <a:cxn ang="0">
                  <a:pos x="250" y="18"/>
                </a:cxn>
                <a:cxn ang="0">
                  <a:pos x="244" y="38"/>
                </a:cxn>
                <a:cxn ang="0">
                  <a:pos x="234" y="54"/>
                </a:cxn>
                <a:cxn ang="0">
                  <a:pos x="210" y="72"/>
                </a:cxn>
                <a:cxn ang="0">
                  <a:pos x="158" y="100"/>
                </a:cxn>
                <a:cxn ang="0">
                  <a:pos x="142" y="112"/>
                </a:cxn>
                <a:cxn ang="0">
                  <a:pos x="136" y="120"/>
                </a:cxn>
                <a:cxn ang="0">
                  <a:pos x="142" y="130"/>
                </a:cxn>
                <a:cxn ang="0">
                  <a:pos x="158" y="140"/>
                </a:cxn>
                <a:cxn ang="0">
                  <a:pos x="210" y="170"/>
                </a:cxn>
                <a:cxn ang="0">
                  <a:pos x="232" y="186"/>
                </a:cxn>
                <a:cxn ang="0">
                  <a:pos x="244" y="202"/>
                </a:cxn>
                <a:cxn ang="0">
                  <a:pos x="250" y="222"/>
                </a:cxn>
                <a:cxn ang="0">
                  <a:pos x="8" y="234"/>
                </a:cxn>
              </a:cxnLst>
              <a:rect l="0" t="0" r="r" b="b"/>
              <a:pathLst>
                <a:path w="258" h="242">
                  <a:moveTo>
                    <a:pt x="258" y="234"/>
                  </a:moveTo>
                  <a:lnTo>
                    <a:pt x="258" y="234"/>
                  </a:lnTo>
                  <a:lnTo>
                    <a:pt x="256" y="218"/>
                  </a:lnTo>
                  <a:lnTo>
                    <a:pt x="252" y="202"/>
                  </a:lnTo>
                  <a:lnTo>
                    <a:pt x="244" y="190"/>
                  </a:lnTo>
                  <a:lnTo>
                    <a:pt x="236" y="180"/>
                  </a:lnTo>
                  <a:lnTo>
                    <a:pt x="224" y="170"/>
                  </a:lnTo>
                  <a:lnTo>
                    <a:pt x="214" y="164"/>
                  </a:lnTo>
                  <a:lnTo>
                    <a:pt x="190" y="150"/>
                  </a:lnTo>
                  <a:lnTo>
                    <a:pt x="190" y="150"/>
                  </a:lnTo>
                  <a:lnTo>
                    <a:pt x="166" y="138"/>
                  </a:lnTo>
                  <a:lnTo>
                    <a:pt x="156" y="132"/>
                  </a:lnTo>
                  <a:lnTo>
                    <a:pt x="148" y="124"/>
                  </a:lnTo>
                  <a:lnTo>
                    <a:pt x="146" y="122"/>
                  </a:lnTo>
                  <a:lnTo>
                    <a:pt x="146" y="122"/>
                  </a:lnTo>
                  <a:lnTo>
                    <a:pt x="144" y="120"/>
                  </a:lnTo>
                  <a:lnTo>
                    <a:pt x="144" y="120"/>
                  </a:lnTo>
                  <a:lnTo>
                    <a:pt x="148" y="116"/>
                  </a:lnTo>
                  <a:lnTo>
                    <a:pt x="148" y="116"/>
                  </a:lnTo>
                  <a:lnTo>
                    <a:pt x="156" y="108"/>
                  </a:lnTo>
                  <a:lnTo>
                    <a:pt x="166" y="102"/>
                  </a:lnTo>
                  <a:lnTo>
                    <a:pt x="190" y="90"/>
                  </a:lnTo>
                  <a:lnTo>
                    <a:pt x="190" y="90"/>
                  </a:lnTo>
                  <a:lnTo>
                    <a:pt x="214" y="76"/>
                  </a:lnTo>
                  <a:lnTo>
                    <a:pt x="226" y="70"/>
                  </a:lnTo>
                  <a:lnTo>
                    <a:pt x="236" y="60"/>
                  </a:lnTo>
                  <a:lnTo>
                    <a:pt x="244" y="50"/>
                  </a:lnTo>
                  <a:lnTo>
                    <a:pt x="252" y="38"/>
                  </a:lnTo>
                  <a:lnTo>
                    <a:pt x="256" y="24"/>
                  </a:lnTo>
                  <a:lnTo>
                    <a:pt x="258" y="6"/>
                  </a:lnTo>
                  <a:lnTo>
                    <a:pt x="258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24"/>
                  </a:lnTo>
                  <a:lnTo>
                    <a:pt x="6" y="38"/>
                  </a:lnTo>
                  <a:lnTo>
                    <a:pt x="14" y="50"/>
                  </a:lnTo>
                  <a:lnTo>
                    <a:pt x="22" y="60"/>
                  </a:lnTo>
                  <a:lnTo>
                    <a:pt x="32" y="70"/>
                  </a:lnTo>
                  <a:lnTo>
                    <a:pt x="44" y="76"/>
                  </a:lnTo>
                  <a:lnTo>
                    <a:pt x="68" y="90"/>
                  </a:lnTo>
                  <a:lnTo>
                    <a:pt x="68" y="90"/>
                  </a:lnTo>
                  <a:lnTo>
                    <a:pt x="92" y="102"/>
                  </a:lnTo>
                  <a:lnTo>
                    <a:pt x="102" y="108"/>
                  </a:lnTo>
                  <a:lnTo>
                    <a:pt x="110" y="116"/>
                  </a:lnTo>
                  <a:lnTo>
                    <a:pt x="110" y="116"/>
                  </a:lnTo>
                  <a:lnTo>
                    <a:pt x="114" y="120"/>
                  </a:lnTo>
                  <a:lnTo>
                    <a:pt x="114" y="120"/>
                  </a:lnTo>
                  <a:lnTo>
                    <a:pt x="112" y="122"/>
                  </a:lnTo>
                  <a:lnTo>
                    <a:pt x="110" y="124"/>
                  </a:lnTo>
                  <a:lnTo>
                    <a:pt x="110" y="124"/>
                  </a:lnTo>
                  <a:lnTo>
                    <a:pt x="102" y="132"/>
                  </a:lnTo>
                  <a:lnTo>
                    <a:pt x="92" y="138"/>
                  </a:lnTo>
                  <a:lnTo>
                    <a:pt x="68" y="150"/>
                  </a:lnTo>
                  <a:lnTo>
                    <a:pt x="68" y="150"/>
                  </a:lnTo>
                  <a:lnTo>
                    <a:pt x="44" y="164"/>
                  </a:lnTo>
                  <a:lnTo>
                    <a:pt x="34" y="170"/>
                  </a:lnTo>
                  <a:lnTo>
                    <a:pt x="22" y="180"/>
                  </a:lnTo>
                  <a:lnTo>
                    <a:pt x="14" y="190"/>
                  </a:lnTo>
                  <a:lnTo>
                    <a:pt x="6" y="202"/>
                  </a:lnTo>
                  <a:lnTo>
                    <a:pt x="2" y="218"/>
                  </a:lnTo>
                  <a:lnTo>
                    <a:pt x="0" y="234"/>
                  </a:lnTo>
                  <a:lnTo>
                    <a:pt x="0" y="242"/>
                  </a:lnTo>
                  <a:lnTo>
                    <a:pt x="258" y="242"/>
                  </a:lnTo>
                  <a:lnTo>
                    <a:pt x="258" y="234"/>
                  </a:lnTo>
                  <a:close/>
                  <a:moveTo>
                    <a:pt x="8" y="234"/>
                  </a:moveTo>
                  <a:lnTo>
                    <a:pt x="8" y="234"/>
                  </a:lnTo>
                  <a:lnTo>
                    <a:pt x="8" y="222"/>
                  </a:lnTo>
                  <a:lnTo>
                    <a:pt x="10" y="212"/>
                  </a:lnTo>
                  <a:lnTo>
                    <a:pt x="14" y="202"/>
                  </a:lnTo>
                  <a:lnTo>
                    <a:pt x="20" y="194"/>
                  </a:lnTo>
                  <a:lnTo>
                    <a:pt x="26" y="186"/>
                  </a:lnTo>
                  <a:lnTo>
                    <a:pt x="32" y="180"/>
                  </a:lnTo>
                  <a:lnTo>
                    <a:pt x="48" y="170"/>
                  </a:lnTo>
                  <a:lnTo>
                    <a:pt x="84" y="150"/>
                  </a:lnTo>
                  <a:lnTo>
                    <a:pt x="100" y="140"/>
                  </a:lnTo>
                  <a:lnTo>
                    <a:pt x="116" y="130"/>
                  </a:lnTo>
                  <a:lnTo>
                    <a:pt x="116" y="130"/>
                  </a:lnTo>
                  <a:lnTo>
                    <a:pt x="120" y="124"/>
                  </a:lnTo>
                  <a:lnTo>
                    <a:pt x="122" y="120"/>
                  </a:lnTo>
                  <a:lnTo>
                    <a:pt x="120" y="118"/>
                  </a:lnTo>
                  <a:lnTo>
                    <a:pt x="116" y="112"/>
                  </a:lnTo>
                  <a:lnTo>
                    <a:pt x="116" y="112"/>
                  </a:lnTo>
                  <a:lnTo>
                    <a:pt x="100" y="100"/>
                  </a:lnTo>
                  <a:lnTo>
                    <a:pt x="84" y="90"/>
                  </a:lnTo>
                  <a:lnTo>
                    <a:pt x="48" y="72"/>
                  </a:lnTo>
                  <a:lnTo>
                    <a:pt x="32" y="60"/>
                  </a:lnTo>
                  <a:lnTo>
                    <a:pt x="24" y="54"/>
                  </a:lnTo>
                  <a:lnTo>
                    <a:pt x="18" y="46"/>
                  </a:lnTo>
                  <a:lnTo>
                    <a:pt x="14" y="38"/>
                  </a:lnTo>
                  <a:lnTo>
                    <a:pt x="10" y="28"/>
                  </a:lnTo>
                  <a:lnTo>
                    <a:pt x="8" y="18"/>
                  </a:lnTo>
                  <a:lnTo>
                    <a:pt x="8" y="6"/>
                  </a:lnTo>
                  <a:lnTo>
                    <a:pt x="250" y="6"/>
                  </a:lnTo>
                  <a:lnTo>
                    <a:pt x="250" y="6"/>
                  </a:lnTo>
                  <a:lnTo>
                    <a:pt x="250" y="18"/>
                  </a:lnTo>
                  <a:lnTo>
                    <a:pt x="248" y="28"/>
                  </a:lnTo>
                  <a:lnTo>
                    <a:pt x="244" y="38"/>
                  </a:lnTo>
                  <a:lnTo>
                    <a:pt x="240" y="46"/>
                  </a:lnTo>
                  <a:lnTo>
                    <a:pt x="234" y="54"/>
                  </a:lnTo>
                  <a:lnTo>
                    <a:pt x="226" y="60"/>
                  </a:lnTo>
                  <a:lnTo>
                    <a:pt x="210" y="72"/>
                  </a:lnTo>
                  <a:lnTo>
                    <a:pt x="174" y="90"/>
                  </a:lnTo>
                  <a:lnTo>
                    <a:pt x="158" y="100"/>
                  </a:lnTo>
                  <a:lnTo>
                    <a:pt x="142" y="112"/>
                  </a:lnTo>
                  <a:lnTo>
                    <a:pt x="142" y="112"/>
                  </a:lnTo>
                  <a:lnTo>
                    <a:pt x="138" y="118"/>
                  </a:lnTo>
                  <a:lnTo>
                    <a:pt x="136" y="120"/>
                  </a:lnTo>
                  <a:lnTo>
                    <a:pt x="138" y="124"/>
                  </a:lnTo>
                  <a:lnTo>
                    <a:pt x="142" y="130"/>
                  </a:lnTo>
                  <a:lnTo>
                    <a:pt x="142" y="130"/>
                  </a:lnTo>
                  <a:lnTo>
                    <a:pt x="158" y="140"/>
                  </a:lnTo>
                  <a:lnTo>
                    <a:pt x="174" y="150"/>
                  </a:lnTo>
                  <a:lnTo>
                    <a:pt x="210" y="170"/>
                  </a:lnTo>
                  <a:lnTo>
                    <a:pt x="226" y="180"/>
                  </a:lnTo>
                  <a:lnTo>
                    <a:pt x="232" y="186"/>
                  </a:lnTo>
                  <a:lnTo>
                    <a:pt x="238" y="194"/>
                  </a:lnTo>
                  <a:lnTo>
                    <a:pt x="244" y="202"/>
                  </a:lnTo>
                  <a:lnTo>
                    <a:pt x="248" y="212"/>
                  </a:lnTo>
                  <a:lnTo>
                    <a:pt x="250" y="222"/>
                  </a:lnTo>
                  <a:lnTo>
                    <a:pt x="250" y="234"/>
                  </a:lnTo>
                  <a:lnTo>
                    <a:pt x="8" y="2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0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Freeform 249"/>
            <p:cNvSpPr>
              <a:spLocks/>
            </p:cNvSpPr>
            <p:nvPr/>
          </p:nvSpPr>
          <p:spPr bwMode="auto">
            <a:xfrm>
              <a:off x="9902825" y="7312025"/>
              <a:ext cx="441325" cy="22225"/>
            </a:xfrm>
            <a:custGeom>
              <a:avLst/>
              <a:gdLst/>
              <a:ahLst/>
              <a:cxnLst>
                <a:cxn ang="0">
                  <a:pos x="278" y="6"/>
                </a:cxn>
                <a:cxn ang="0">
                  <a:pos x="278" y="6"/>
                </a:cxn>
                <a:cxn ang="0">
                  <a:pos x="276" y="12"/>
                </a:cxn>
                <a:cxn ang="0">
                  <a:pos x="272" y="14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2" y="1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272" y="0"/>
                </a:cxn>
                <a:cxn ang="0">
                  <a:pos x="272" y="0"/>
                </a:cxn>
                <a:cxn ang="0">
                  <a:pos x="276" y="2"/>
                </a:cxn>
                <a:cxn ang="0">
                  <a:pos x="278" y="6"/>
                </a:cxn>
                <a:cxn ang="0">
                  <a:pos x="278" y="6"/>
                </a:cxn>
              </a:cxnLst>
              <a:rect l="0" t="0" r="r" b="b"/>
              <a:pathLst>
                <a:path w="278" h="14">
                  <a:moveTo>
                    <a:pt x="278" y="6"/>
                  </a:moveTo>
                  <a:lnTo>
                    <a:pt x="278" y="6"/>
                  </a:lnTo>
                  <a:lnTo>
                    <a:pt x="276" y="12"/>
                  </a:lnTo>
                  <a:lnTo>
                    <a:pt x="272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76" y="2"/>
                  </a:lnTo>
                  <a:lnTo>
                    <a:pt x="278" y="6"/>
                  </a:lnTo>
                  <a:lnTo>
                    <a:pt x="278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0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Freeform 250"/>
            <p:cNvSpPr>
              <a:spLocks/>
            </p:cNvSpPr>
            <p:nvPr/>
          </p:nvSpPr>
          <p:spPr bwMode="auto">
            <a:xfrm>
              <a:off x="9902825" y="7702550"/>
              <a:ext cx="441325" cy="22225"/>
            </a:xfrm>
            <a:custGeom>
              <a:avLst/>
              <a:gdLst/>
              <a:ahLst/>
              <a:cxnLst>
                <a:cxn ang="0">
                  <a:pos x="278" y="8"/>
                </a:cxn>
                <a:cxn ang="0">
                  <a:pos x="278" y="8"/>
                </a:cxn>
                <a:cxn ang="0">
                  <a:pos x="276" y="12"/>
                </a:cxn>
                <a:cxn ang="0">
                  <a:pos x="272" y="14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272" y="0"/>
                </a:cxn>
                <a:cxn ang="0">
                  <a:pos x="272" y="0"/>
                </a:cxn>
                <a:cxn ang="0">
                  <a:pos x="276" y="2"/>
                </a:cxn>
                <a:cxn ang="0">
                  <a:pos x="278" y="8"/>
                </a:cxn>
                <a:cxn ang="0">
                  <a:pos x="278" y="8"/>
                </a:cxn>
              </a:cxnLst>
              <a:rect l="0" t="0" r="r" b="b"/>
              <a:pathLst>
                <a:path w="278" h="14">
                  <a:moveTo>
                    <a:pt x="278" y="8"/>
                  </a:moveTo>
                  <a:lnTo>
                    <a:pt x="278" y="8"/>
                  </a:lnTo>
                  <a:lnTo>
                    <a:pt x="276" y="12"/>
                  </a:lnTo>
                  <a:lnTo>
                    <a:pt x="272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2"/>
                  </a:lnTo>
                  <a:lnTo>
                    <a:pt x="6" y="0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76" y="2"/>
                  </a:lnTo>
                  <a:lnTo>
                    <a:pt x="278" y="8"/>
                  </a:lnTo>
                  <a:lnTo>
                    <a:pt x="278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0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Freeform 251"/>
            <p:cNvSpPr>
              <a:spLocks/>
            </p:cNvSpPr>
            <p:nvPr/>
          </p:nvSpPr>
          <p:spPr bwMode="auto">
            <a:xfrm>
              <a:off x="9972675" y="7597775"/>
              <a:ext cx="301625" cy="8572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96" y="0"/>
                </a:cxn>
                <a:cxn ang="0">
                  <a:pos x="190" y="54"/>
                </a:cxn>
                <a:cxn ang="0">
                  <a:pos x="0" y="54"/>
                </a:cxn>
              </a:cxnLst>
              <a:rect l="0" t="0" r="r" b="b"/>
              <a:pathLst>
                <a:path w="190" h="54">
                  <a:moveTo>
                    <a:pt x="0" y="54"/>
                  </a:moveTo>
                  <a:lnTo>
                    <a:pt x="96" y="0"/>
                  </a:lnTo>
                  <a:lnTo>
                    <a:pt x="19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0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Freeform 252"/>
            <p:cNvSpPr>
              <a:spLocks/>
            </p:cNvSpPr>
            <p:nvPr/>
          </p:nvSpPr>
          <p:spPr bwMode="auto">
            <a:xfrm>
              <a:off x="10013950" y="7423150"/>
              <a:ext cx="219075" cy="666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0" y="42"/>
                </a:cxn>
                <a:cxn ang="0">
                  <a:pos x="138" y="0"/>
                </a:cxn>
                <a:cxn ang="0">
                  <a:pos x="0" y="0"/>
                </a:cxn>
              </a:cxnLst>
              <a:rect l="0" t="0" r="r" b="b"/>
              <a:pathLst>
                <a:path w="138" h="42">
                  <a:moveTo>
                    <a:pt x="0" y="0"/>
                  </a:moveTo>
                  <a:lnTo>
                    <a:pt x="70" y="42"/>
                  </a:lnTo>
                  <a:lnTo>
                    <a:pt x="13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0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0" name="组合 167"/>
          <p:cNvGrpSpPr/>
          <p:nvPr/>
        </p:nvGrpSpPr>
        <p:grpSpPr>
          <a:xfrm>
            <a:off x="5411924" y="3861048"/>
            <a:ext cx="338864" cy="329946"/>
            <a:chOff x="6662707" y="3408545"/>
            <a:chExt cx="507993" cy="588174"/>
          </a:xfrm>
        </p:grpSpPr>
        <p:sp>
          <p:nvSpPr>
            <p:cNvPr id="91" name="椭圆 257"/>
            <p:cNvSpPr/>
            <p:nvPr/>
          </p:nvSpPr>
          <p:spPr>
            <a:xfrm>
              <a:off x="6662707" y="3408545"/>
              <a:ext cx="507993" cy="588174"/>
            </a:xfrm>
            <a:prstGeom prst="ellipse">
              <a:avLst/>
            </a:prstGeom>
            <a:noFill/>
            <a:ln w="19050" cap="flat" cmpd="sng" algn="ctr">
              <a:solidFill>
                <a:srgbClr val="60B5CC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lIns="60966" tIns="30483" rIns="60966" bIns="30483"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00" kern="0" dirty="0">
                <a:solidFill>
                  <a:srgbClr val="FFFF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grpSp>
          <p:nvGrpSpPr>
            <p:cNvPr id="92" name="组合 807"/>
            <p:cNvGrpSpPr/>
            <p:nvPr/>
          </p:nvGrpSpPr>
          <p:grpSpPr>
            <a:xfrm>
              <a:off x="6721227" y="3489861"/>
              <a:ext cx="358215" cy="369224"/>
              <a:chOff x="2483768" y="4047914"/>
              <a:chExt cx="294952" cy="262573"/>
            </a:xfrm>
            <a:solidFill>
              <a:srgbClr val="00B0F0"/>
            </a:solidFill>
          </p:grpSpPr>
          <p:sp>
            <p:nvSpPr>
              <p:cNvPr id="93" name="椭圆 258"/>
              <p:cNvSpPr/>
              <p:nvPr/>
            </p:nvSpPr>
            <p:spPr>
              <a:xfrm>
                <a:off x="2483768" y="4227934"/>
                <a:ext cx="72008" cy="72008"/>
              </a:xfrm>
              <a:prstGeom prst="ellipse">
                <a:avLst/>
              </a:prstGeom>
              <a:grpFill/>
              <a:ln w="9525" cap="flat" cmpd="sng" algn="ctr">
                <a:solidFill>
                  <a:srgbClr val="60B5CC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00" kern="0" dirty="0">
                  <a:solidFill>
                    <a:srgbClr val="FFFF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4" name="直接连接符 259"/>
              <p:cNvCxnSpPr>
                <a:stCxn id="93" idx="7"/>
              </p:cNvCxnSpPr>
              <p:nvPr/>
            </p:nvCxnSpPr>
            <p:spPr>
              <a:xfrm flipV="1">
                <a:off x="2545231" y="4083918"/>
                <a:ext cx="154561" cy="154561"/>
              </a:xfrm>
              <a:prstGeom prst="line">
                <a:avLst/>
              </a:prstGeom>
              <a:grpFill/>
              <a:ln w="12700" cap="flat" cmpd="sng" algn="ctr">
                <a:solidFill>
                  <a:srgbClr val="60B5CC">
                    <a:lumMod val="60000"/>
                    <a:lumOff val="40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95" name="椭圆 260"/>
              <p:cNvSpPr/>
              <p:nvPr/>
            </p:nvSpPr>
            <p:spPr>
              <a:xfrm>
                <a:off x="2670708" y="4047914"/>
                <a:ext cx="72008" cy="72008"/>
              </a:xfrm>
              <a:prstGeom prst="ellipse">
                <a:avLst/>
              </a:prstGeom>
              <a:grpFill/>
              <a:ln w="9525" cap="flat" cmpd="sng" algn="ctr">
                <a:solidFill>
                  <a:srgbClr val="60B5CC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00" kern="0" dirty="0">
                  <a:solidFill>
                    <a:srgbClr val="FFFF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椭圆 261"/>
              <p:cNvSpPr/>
              <p:nvPr/>
            </p:nvSpPr>
            <p:spPr>
              <a:xfrm>
                <a:off x="2706712" y="4238479"/>
                <a:ext cx="72008" cy="72008"/>
              </a:xfrm>
              <a:prstGeom prst="ellipse">
                <a:avLst/>
              </a:prstGeom>
              <a:grpFill/>
              <a:ln w="9525" cap="flat" cmpd="sng" algn="ctr">
                <a:solidFill>
                  <a:srgbClr val="60B5CC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00" kern="0" dirty="0">
                  <a:solidFill>
                    <a:srgbClr val="FFFF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7" name="直接连接符 262"/>
              <p:cNvCxnSpPr>
                <a:stCxn id="93" idx="6"/>
                <a:endCxn id="96" idx="2"/>
              </p:cNvCxnSpPr>
              <p:nvPr/>
            </p:nvCxnSpPr>
            <p:spPr>
              <a:xfrm>
                <a:off x="2555776" y="4263938"/>
                <a:ext cx="150936" cy="10545"/>
              </a:xfrm>
              <a:prstGeom prst="line">
                <a:avLst/>
              </a:prstGeom>
              <a:grpFill/>
              <a:ln w="12700" cap="flat" cmpd="sng" algn="ctr">
                <a:solidFill>
                  <a:srgbClr val="60B5CC">
                    <a:lumMod val="60000"/>
                    <a:lumOff val="40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8" name="直接连接符 263"/>
              <p:cNvCxnSpPr>
                <a:endCxn id="96" idx="0"/>
              </p:cNvCxnSpPr>
              <p:nvPr/>
            </p:nvCxnSpPr>
            <p:spPr>
              <a:xfrm>
                <a:off x="2706712" y="4083918"/>
                <a:ext cx="36004" cy="154561"/>
              </a:xfrm>
              <a:prstGeom prst="line">
                <a:avLst/>
              </a:prstGeom>
              <a:grpFill/>
              <a:ln w="12700" cap="flat" cmpd="sng" algn="ctr">
                <a:solidFill>
                  <a:srgbClr val="60B5CC">
                    <a:lumMod val="60000"/>
                    <a:lumOff val="40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</p:grpSp>
      <p:grpSp>
        <p:nvGrpSpPr>
          <p:cNvPr id="99" name="组合 131"/>
          <p:cNvGrpSpPr/>
          <p:nvPr/>
        </p:nvGrpSpPr>
        <p:grpSpPr>
          <a:xfrm>
            <a:off x="5015880" y="4257092"/>
            <a:ext cx="320658" cy="256385"/>
            <a:chOff x="5647499" y="1482408"/>
            <a:chExt cx="506729" cy="332606"/>
          </a:xfrm>
          <a:solidFill>
            <a:srgbClr val="1F497D">
              <a:lumMod val="60000"/>
              <a:lumOff val="40000"/>
            </a:srgbClr>
          </a:solidFill>
        </p:grpSpPr>
        <p:sp>
          <p:nvSpPr>
            <p:cNvPr id="100" name="Rounded Rectangle 104"/>
            <p:cNvSpPr/>
            <p:nvPr/>
          </p:nvSpPr>
          <p:spPr bwMode="auto">
            <a:xfrm>
              <a:off x="5849883" y="1553118"/>
              <a:ext cx="147125" cy="109009"/>
            </a:xfrm>
            <a:prstGeom prst="roundRect">
              <a:avLst>
                <a:gd name="adj" fmla="val 50000"/>
              </a:avLst>
            </a:prstGeom>
            <a:grp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22860" rIns="45720" bIns="22860" numCol="1" rtlCol="0" anchor="t" anchorCtr="0" compatLnSpc="1">
              <a:prstTxWarp prst="textNoShape">
                <a:avLst/>
              </a:prstTxWarp>
            </a:bodyPr>
            <a:lstStyle/>
            <a:p>
              <a:pPr defTabSz="42536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sz="900" kern="0" dirty="0">
                <a:solidFill>
                  <a:srgbClr val="FFFF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01" name="Rounded Rectangle 105"/>
            <p:cNvSpPr/>
            <p:nvPr/>
          </p:nvSpPr>
          <p:spPr bwMode="auto">
            <a:xfrm>
              <a:off x="5823773" y="1604764"/>
              <a:ext cx="196397" cy="57363"/>
            </a:xfrm>
            <a:prstGeom prst="roundRect">
              <a:avLst>
                <a:gd name="adj" fmla="val 33810"/>
              </a:avLst>
            </a:prstGeom>
            <a:grp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22860" rIns="45720" bIns="22860" numCol="1" rtlCol="0" anchor="t" anchorCtr="0" compatLnSpc="1">
              <a:prstTxWarp prst="textNoShape">
                <a:avLst/>
              </a:prstTxWarp>
            </a:bodyPr>
            <a:lstStyle/>
            <a:p>
              <a:pPr defTabSz="42536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sz="900" kern="0" dirty="0">
                <a:solidFill>
                  <a:srgbClr val="FFFF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02" name="Oval 106"/>
            <p:cNvSpPr/>
            <p:nvPr/>
          </p:nvSpPr>
          <p:spPr bwMode="auto">
            <a:xfrm>
              <a:off x="5868615" y="1634210"/>
              <a:ext cx="22300" cy="35053"/>
            </a:xfrm>
            <a:prstGeom prst="ellipse">
              <a:avLst/>
            </a:prstGeom>
            <a:grpFill/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22860" rIns="45720" bIns="22860" numCol="1" rtlCol="0" anchor="t" anchorCtr="0" compatLnSpc="1">
              <a:prstTxWarp prst="textNoShape">
                <a:avLst/>
              </a:prstTxWarp>
            </a:bodyPr>
            <a:lstStyle/>
            <a:p>
              <a:pPr defTabSz="42536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sz="900" kern="0" dirty="0">
                <a:solidFill>
                  <a:srgbClr val="FFFF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03" name="Oval 107"/>
            <p:cNvSpPr/>
            <p:nvPr/>
          </p:nvSpPr>
          <p:spPr bwMode="auto">
            <a:xfrm>
              <a:off x="5942949" y="1634209"/>
              <a:ext cx="22300" cy="35053"/>
            </a:xfrm>
            <a:prstGeom prst="ellipse">
              <a:avLst/>
            </a:prstGeom>
            <a:grpFill/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22860" rIns="45720" bIns="22860" numCol="1" rtlCol="0" anchor="t" anchorCtr="0" compatLnSpc="1">
              <a:prstTxWarp prst="textNoShape">
                <a:avLst/>
              </a:prstTxWarp>
            </a:bodyPr>
            <a:lstStyle/>
            <a:p>
              <a:pPr defTabSz="42536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sz="900" kern="0" dirty="0">
                <a:solidFill>
                  <a:srgbClr val="FFFF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04" name="Rounded Rectangle 108"/>
            <p:cNvSpPr/>
            <p:nvPr/>
          </p:nvSpPr>
          <p:spPr bwMode="auto">
            <a:xfrm>
              <a:off x="5706769" y="1688391"/>
              <a:ext cx="147125" cy="109009"/>
            </a:xfrm>
            <a:prstGeom prst="roundRect">
              <a:avLst>
                <a:gd name="adj" fmla="val 50000"/>
              </a:avLst>
            </a:prstGeom>
            <a:grp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22860" rIns="45720" bIns="22860" numCol="1" rtlCol="0" anchor="t" anchorCtr="0" compatLnSpc="1">
              <a:prstTxWarp prst="textNoShape">
                <a:avLst/>
              </a:prstTxWarp>
            </a:bodyPr>
            <a:lstStyle/>
            <a:p>
              <a:pPr defTabSz="42536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sz="900" kern="0" dirty="0">
                <a:solidFill>
                  <a:srgbClr val="FFFF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05" name="Rounded Rectangle 109"/>
            <p:cNvSpPr/>
            <p:nvPr/>
          </p:nvSpPr>
          <p:spPr bwMode="auto">
            <a:xfrm>
              <a:off x="5680660" y="1740037"/>
              <a:ext cx="196397" cy="57363"/>
            </a:xfrm>
            <a:prstGeom prst="roundRect">
              <a:avLst>
                <a:gd name="adj" fmla="val 33810"/>
              </a:avLst>
            </a:prstGeom>
            <a:grp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22860" rIns="45720" bIns="22860" numCol="1" rtlCol="0" anchor="t" anchorCtr="0" compatLnSpc="1">
              <a:prstTxWarp prst="textNoShape">
                <a:avLst/>
              </a:prstTxWarp>
            </a:bodyPr>
            <a:lstStyle/>
            <a:p>
              <a:pPr defTabSz="42536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sz="900" kern="0" dirty="0">
                <a:solidFill>
                  <a:srgbClr val="FFFF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06" name="Oval 110"/>
            <p:cNvSpPr/>
            <p:nvPr/>
          </p:nvSpPr>
          <p:spPr bwMode="auto">
            <a:xfrm>
              <a:off x="5725502" y="1769483"/>
              <a:ext cx="22300" cy="35053"/>
            </a:xfrm>
            <a:prstGeom prst="ellipse">
              <a:avLst/>
            </a:prstGeom>
            <a:grpFill/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22860" rIns="45720" bIns="22860" numCol="1" rtlCol="0" anchor="t" anchorCtr="0" compatLnSpc="1">
              <a:prstTxWarp prst="textNoShape">
                <a:avLst/>
              </a:prstTxWarp>
            </a:bodyPr>
            <a:lstStyle/>
            <a:p>
              <a:pPr defTabSz="42536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sz="900" kern="0" dirty="0">
                <a:solidFill>
                  <a:srgbClr val="FFFF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07" name="Oval 111"/>
            <p:cNvSpPr/>
            <p:nvPr/>
          </p:nvSpPr>
          <p:spPr bwMode="auto">
            <a:xfrm>
              <a:off x="5799836" y="1769483"/>
              <a:ext cx="22300" cy="35053"/>
            </a:xfrm>
            <a:prstGeom prst="ellipse">
              <a:avLst/>
            </a:prstGeom>
            <a:grpFill/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22860" rIns="45720" bIns="22860" numCol="1" rtlCol="0" anchor="t" anchorCtr="0" compatLnSpc="1">
              <a:prstTxWarp prst="textNoShape">
                <a:avLst/>
              </a:prstTxWarp>
            </a:bodyPr>
            <a:lstStyle/>
            <a:p>
              <a:pPr defTabSz="42536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sz="900" kern="0" dirty="0">
                <a:solidFill>
                  <a:srgbClr val="FFFF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08" name="Oval 112"/>
            <p:cNvSpPr/>
            <p:nvPr/>
          </p:nvSpPr>
          <p:spPr bwMode="auto">
            <a:xfrm>
              <a:off x="5708761" y="1487872"/>
              <a:ext cx="386017" cy="292675"/>
            </a:xfrm>
            <a:prstGeom prst="ellipse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22860" rIns="45720" bIns="22860" numCol="1" rtlCol="0" anchor="t" anchorCtr="0" compatLnSpc="1">
              <a:prstTxWarp prst="textNoShape">
                <a:avLst/>
              </a:prstTxWarp>
            </a:bodyPr>
            <a:lstStyle/>
            <a:p>
              <a:pPr defTabSz="42536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sz="900" kern="0" dirty="0">
                <a:solidFill>
                  <a:srgbClr val="FFFF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09" name="Group 1912"/>
            <p:cNvGrpSpPr/>
            <p:nvPr/>
          </p:nvGrpSpPr>
          <p:grpSpPr>
            <a:xfrm>
              <a:off x="5957831" y="1697179"/>
              <a:ext cx="196397" cy="117835"/>
              <a:chOff x="5980787" y="6362278"/>
              <a:chExt cx="479296" cy="252507"/>
            </a:xfrm>
            <a:grpFill/>
          </p:grpSpPr>
          <p:sp>
            <p:nvSpPr>
              <p:cNvPr id="115" name="Rounded Rectangle 119"/>
              <p:cNvSpPr/>
              <p:nvPr/>
            </p:nvSpPr>
            <p:spPr bwMode="auto">
              <a:xfrm>
                <a:off x="6044506" y="6362278"/>
                <a:ext cx="359050" cy="233595"/>
              </a:xfrm>
              <a:prstGeom prst="roundRect">
                <a:avLst>
                  <a:gd name="adj" fmla="val 50000"/>
                </a:avLst>
              </a:prstGeom>
              <a:grpFill/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45720" tIns="22860" rIns="45720" bIns="2286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2536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 sz="900" kern="0" dirty="0">
                  <a:solidFill>
                    <a:srgbClr val="FFFF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" name="Rounded Rectangle 120"/>
              <p:cNvSpPr/>
              <p:nvPr/>
            </p:nvSpPr>
            <p:spPr bwMode="auto">
              <a:xfrm>
                <a:off x="5980787" y="6472951"/>
                <a:ext cx="479296" cy="122923"/>
              </a:xfrm>
              <a:prstGeom prst="roundRect">
                <a:avLst>
                  <a:gd name="adj" fmla="val 33810"/>
                </a:avLst>
              </a:prstGeom>
              <a:grpFill/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45720" tIns="22860" rIns="45720" bIns="2286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2536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 sz="900" kern="0" dirty="0">
                  <a:solidFill>
                    <a:srgbClr val="FFFF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7" name="Oval 121"/>
              <p:cNvSpPr/>
              <p:nvPr/>
            </p:nvSpPr>
            <p:spPr bwMode="auto">
              <a:xfrm>
                <a:off x="6090221" y="6536051"/>
                <a:ext cx="54421" cy="75115"/>
              </a:xfrm>
              <a:prstGeom prst="ellipse">
                <a:avLst/>
              </a:prstGeom>
              <a:grpFill/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45720" tIns="22860" rIns="45720" bIns="2286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2536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 sz="900" kern="0" dirty="0">
                  <a:solidFill>
                    <a:srgbClr val="FFFF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Oval 122"/>
              <p:cNvSpPr/>
              <p:nvPr/>
            </p:nvSpPr>
            <p:spPr bwMode="auto">
              <a:xfrm>
                <a:off x="6280549" y="6539670"/>
                <a:ext cx="54421" cy="75115"/>
              </a:xfrm>
              <a:prstGeom prst="ellipse">
                <a:avLst/>
              </a:prstGeom>
              <a:grpFill/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45720" tIns="22860" rIns="45720" bIns="2286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2536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 sz="900" kern="0" dirty="0">
                  <a:solidFill>
                    <a:srgbClr val="FFFF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0" name="Group 1913"/>
            <p:cNvGrpSpPr/>
            <p:nvPr/>
          </p:nvGrpSpPr>
          <p:grpSpPr>
            <a:xfrm>
              <a:off x="5647499" y="1482408"/>
              <a:ext cx="196397" cy="117835"/>
              <a:chOff x="5980787" y="6362278"/>
              <a:chExt cx="479296" cy="252507"/>
            </a:xfrm>
            <a:grpFill/>
          </p:grpSpPr>
          <p:sp>
            <p:nvSpPr>
              <p:cNvPr id="111" name="Rounded Rectangle 115"/>
              <p:cNvSpPr/>
              <p:nvPr/>
            </p:nvSpPr>
            <p:spPr bwMode="auto">
              <a:xfrm>
                <a:off x="6044506" y="6362278"/>
                <a:ext cx="359050" cy="233595"/>
              </a:xfrm>
              <a:prstGeom prst="roundRect">
                <a:avLst>
                  <a:gd name="adj" fmla="val 50000"/>
                </a:avLst>
              </a:prstGeom>
              <a:grpFill/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45720" tIns="22860" rIns="45720" bIns="2286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2536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 sz="900" kern="0" dirty="0">
                  <a:solidFill>
                    <a:srgbClr val="FFFF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" name="Rounded Rectangle 116"/>
              <p:cNvSpPr/>
              <p:nvPr/>
            </p:nvSpPr>
            <p:spPr bwMode="auto">
              <a:xfrm>
                <a:off x="5980787" y="6472951"/>
                <a:ext cx="479296" cy="122923"/>
              </a:xfrm>
              <a:prstGeom prst="roundRect">
                <a:avLst>
                  <a:gd name="adj" fmla="val 33810"/>
                </a:avLst>
              </a:prstGeom>
              <a:grpFill/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45720" tIns="22860" rIns="45720" bIns="2286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2536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 sz="900" kern="0" dirty="0">
                  <a:solidFill>
                    <a:srgbClr val="FFFF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Oval 117"/>
              <p:cNvSpPr/>
              <p:nvPr/>
            </p:nvSpPr>
            <p:spPr bwMode="auto">
              <a:xfrm>
                <a:off x="6090221" y="6536051"/>
                <a:ext cx="54421" cy="75115"/>
              </a:xfrm>
              <a:prstGeom prst="ellipse">
                <a:avLst/>
              </a:prstGeom>
              <a:grpFill/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45720" tIns="22860" rIns="45720" bIns="2286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2536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 sz="900" kern="0" dirty="0">
                  <a:solidFill>
                    <a:srgbClr val="FFFF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" name="Oval 118"/>
              <p:cNvSpPr/>
              <p:nvPr/>
            </p:nvSpPr>
            <p:spPr bwMode="auto">
              <a:xfrm>
                <a:off x="6280549" y="6539670"/>
                <a:ext cx="54421" cy="75115"/>
              </a:xfrm>
              <a:prstGeom prst="ellipse">
                <a:avLst/>
              </a:prstGeom>
              <a:grpFill/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45720" tIns="22860" rIns="45720" bIns="2286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2536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 sz="900" kern="0" dirty="0">
                  <a:solidFill>
                    <a:srgbClr val="FFFF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119" name="图片 264"/>
          <p:cNvPicPr>
            <a:picLocks noChangeAspect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5660" y="4242368"/>
            <a:ext cx="235631" cy="230748"/>
          </a:xfrm>
          <a:prstGeom prst="rect">
            <a:avLst/>
          </a:prstGeom>
          <a:noFill/>
        </p:spPr>
      </p:pic>
      <p:grpSp>
        <p:nvGrpSpPr>
          <p:cNvPr id="120" name="组合 94"/>
          <p:cNvGrpSpPr/>
          <p:nvPr/>
        </p:nvGrpSpPr>
        <p:grpSpPr>
          <a:xfrm>
            <a:off x="9273595" y="4257092"/>
            <a:ext cx="422806" cy="280508"/>
            <a:chOff x="5088200" y="2233896"/>
            <a:chExt cx="611441" cy="397165"/>
          </a:xfrm>
          <a:solidFill>
            <a:srgbClr val="5A6378">
              <a:lumMod val="60000"/>
              <a:lumOff val="40000"/>
            </a:srgbClr>
          </a:solidFill>
        </p:grpSpPr>
        <p:sp>
          <p:nvSpPr>
            <p:cNvPr id="121" name="椭圆 95"/>
            <p:cNvSpPr/>
            <p:nvPr/>
          </p:nvSpPr>
          <p:spPr>
            <a:xfrm>
              <a:off x="5198692" y="2337753"/>
              <a:ext cx="326538" cy="171864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0972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kern="0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grpSp>
          <p:nvGrpSpPr>
            <p:cNvPr id="122" name="组合 1262"/>
            <p:cNvGrpSpPr/>
            <p:nvPr/>
          </p:nvGrpSpPr>
          <p:grpSpPr>
            <a:xfrm>
              <a:off x="5247869" y="2454231"/>
              <a:ext cx="208759" cy="176830"/>
              <a:chOff x="10283185" y="2636380"/>
              <a:chExt cx="734142" cy="715155"/>
            </a:xfrm>
            <a:grpFill/>
          </p:grpSpPr>
          <p:sp>
            <p:nvSpPr>
              <p:cNvPr id="129" name="Freeform 102"/>
              <p:cNvSpPr>
                <a:spLocks noEditPoints="1"/>
              </p:cNvSpPr>
              <p:nvPr/>
            </p:nvSpPr>
            <p:spPr bwMode="auto">
              <a:xfrm>
                <a:off x="10397104" y="2794600"/>
                <a:ext cx="506305" cy="556935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0" y="72"/>
                  </a:cxn>
                  <a:cxn ang="0">
                    <a:pos x="0" y="166"/>
                  </a:cxn>
                  <a:cxn ang="0">
                    <a:pos x="0" y="166"/>
                  </a:cxn>
                  <a:cxn ang="0">
                    <a:pos x="2" y="172"/>
                  </a:cxn>
                  <a:cxn ang="0">
                    <a:pos x="4" y="174"/>
                  </a:cxn>
                  <a:cxn ang="0">
                    <a:pos x="4" y="174"/>
                  </a:cxn>
                  <a:cxn ang="0">
                    <a:pos x="10" y="176"/>
                  </a:cxn>
                  <a:cxn ang="0">
                    <a:pos x="54" y="176"/>
                  </a:cxn>
                  <a:cxn ang="0">
                    <a:pos x="54" y="176"/>
                  </a:cxn>
                  <a:cxn ang="0">
                    <a:pos x="58" y="174"/>
                  </a:cxn>
                  <a:cxn ang="0">
                    <a:pos x="58" y="174"/>
                  </a:cxn>
                  <a:cxn ang="0">
                    <a:pos x="58" y="170"/>
                  </a:cxn>
                  <a:cxn ang="0">
                    <a:pos x="58" y="124"/>
                  </a:cxn>
                  <a:cxn ang="0">
                    <a:pos x="102" y="124"/>
                  </a:cxn>
                  <a:cxn ang="0">
                    <a:pos x="102" y="170"/>
                  </a:cxn>
                  <a:cxn ang="0">
                    <a:pos x="102" y="170"/>
                  </a:cxn>
                  <a:cxn ang="0">
                    <a:pos x="102" y="174"/>
                  </a:cxn>
                  <a:cxn ang="0">
                    <a:pos x="102" y="174"/>
                  </a:cxn>
                  <a:cxn ang="0">
                    <a:pos x="106" y="176"/>
                  </a:cxn>
                  <a:cxn ang="0">
                    <a:pos x="150" y="176"/>
                  </a:cxn>
                  <a:cxn ang="0">
                    <a:pos x="150" y="176"/>
                  </a:cxn>
                  <a:cxn ang="0">
                    <a:pos x="156" y="174"/>
                  </a:cxn>
                  <a:cxn ang="0">
                    <a:pos x="156" y="174"/>
                  </a:cxn>
                  <a:cxn ang="0">
                    <a:pos x="158" y="172"/>
                  </a:cxn>
                  <a:cxn ang="0">
                    <a:pos x="160" y="166"/>
                  </a:cxn>
                  <a:cxn ang="0">
                    <a:pos x="160" y="72"/>
                  </a:cxn>
                  <a:cxn ang="0">
                    <a:pos x="80" y="0"/>
                  </a:cxn>
                  <a:cxn ang="0">
                    <a:pos x="80" y="78"/>
                  </a:cxn>
                  <a:cxn ang="0">
                    <a:pos x="80" y="78"/>
                  </a:cxn>
                  <a:cxn ang="0">
                    <a:pos x="72" y="76"/>
                  </a:cxn>
                  <a:cxn ang="0">
                    <a:pos x="64" y="72"/>
                  </a:cxn>
                  <a:cxn ang="0">
                    <a:pos x="58" y="64"/>
                  </a:cxn>
                  <a:cxn ang="0">
                    <a:pos x="58" y="54"/>
                  </a:cxn>
                  <a:cxn ang="0">
                    <a:pos x="58" y="54"/>
                  </a:cxn>
                  <a:cxn ang="0">
                    <a:pos x="58" y="46"/>
                  </a:cxn>
                  <a:cxn ang="0">
                    <a:pos x="64" y="38"/>
                  </a:cxn>
                  <a:cxn ang="0">
                    <a:pos x="72" y="34"/>
                  </a:cxn>
                  <a:cxn ang="0">
                    <a:pos x="80" y="32"/>
                  </a:cxn>
                  <a:cxn ang="0">
                    <a:pos x="80" y="32"/>
                  </a:cxn>
                  <a:cxn ang="0">
                    <a:pos x="88" y="34"/>
                  </a:cxn>
                  <a:cxn ang="0">
                    <a:pos x="96" y="38"/>
                  </a:cxn>
                  <a:cxn ang="0">
                    <a:pos x="100" y="46"/>
                  </a:cxn>
                  <a:cxn ang="0">
                    <a:pos x="102" y="54"/>
                  </a:cxn>
                  <a:cxn ang="0">
                    <a:pos x="102" y="54"/>
                  </a:cxn>
                  <a:cxn ang="0">
                    <a:pos x="100" y="64"/>
                  </a:cxn>
                  <a:cxn ang="0">
                    <a:pos x="96" y="72"/>
                  </a:cxn>
                  <a:cxn ang="0">
                    <a:pos x="88" y="76"/>
                  </a:cxn>
                  <a:cxn ang="0">
                    <a:pos x="80" y="78"/>
                  </a:cxn>
                  <a:cxn ang="0">
                    <a:pos x="80" y="78"/>
                  </a:cxn>
                </a:cxnLst>
                <a:rect l="0" t="0" r="r" b="b"/>
                <a:pathLst>
                  <a:path w="160" h="176">
                    <a:moveTo>
                      <a:pt x="80" y="0"/>
                    </a:moveTo>
                    <a:lnTo>
                      <a:pt x="0" y="72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2" y="172"/>
                    </a:lnTo>
                    <a:lnTo>
                      <a:pt x="4" y="174"/>
                    </a:lnTo>
                    <a:lnTo>
                      <a:pt x="4" y="174"/>
                    </a:lnTo>
                    <a:lnTo>
                      <a:pt x="10" y="176"/>
                    </a:lnTo>
                    <a:lnTo>
                      <a:pt x="54" y="176"/>
                    </a:lnTo>
                    <a:lnTo>
                      <a:pt x="54" y="176"/>
                    </a:lnTo>
                    <a:lnTo>
                      <a:pt x="58" y="174"/>
                    </a:lnTo>
                    <a:lnTo>
                      <a:pt x="58" y="174"/>
                    </a:lnTo>
                    <a:lnTo>
                      <a:pt x="58" y="170"/>
                    </a:lnTo>
                    <a:lnTo>
                      <a:pt x="58" y="124"/>
                    </a:lnTo>
                    <a:lnTo>
                      <a:pt x="102" y="124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102" y="174"/>
                    </a:lnTo>
                    <a:lnTo>
                      <a:pt x="102" y="174"/>
                    </a:lnTo>
                    <a:lnTo>
                      <a:pt x="106" y="176"/>
                    </a:lnTo>
                    <a:lnTo>
                      <a:pt x="150" y="176"/>
                    </a:lnTo>
                    <a:lnTo>
                      <a:pt x="150" y="176"/>
                    </a:lnTo>
                    <a:lnTo>
                      <a:pt x="156" y="174"/>
                    </a:lnTo>
                    <a:lnTo>
                      <a:pt x="156" y="174"/>
                    </a:lnTo>
                    <a:lnTo>
                      <a:pt x="158" y="172"/>
                    </a:lnTo>
                    <a:lnTo>
                      <a:pt x="160" y="166"/>
                    </a:lnTo>
                    <a:lnTo>
                      <a:pt x="160" y="72"/>
                    </a:lnTo>
                    <a:lnTo>
                      <a:pt x="80" y="0"/>
                    </a:lnTo>
                    <a:close/>
                    <a:moveTo>
                      <a:pt x="80" y="78"/>
                    </a:moveTo>
                    <a:lnTo>
                      <a:pt x="80" y="78"/>
                    </a:lnTo>
                    <a:lnTo>
                      <a:pt x="72" y="76"/>
                    </a:lnTo>
                    <a:lnTo>
                      <a:pt x="64" y="72"/>
                    </a:lnTo>
                    <a:lnTo>
                      <a:pt x="58" y="64"/>
                    </a:lnTo>
                    <a:lnTo>
                      <a:pt x="58" y="54"/>
                    </a:lnTo>
                    <a:lnTo>
                      <a:pt x="58" y="54"/>
                    </a:lnTo>
                    <a:lnTo>
                      <a:pt x="58" y="46"/>
                    </a:lnTo>
                    <a:lnTo>
                      <a:pt x="64" y="38"/>
                    </a:lnTo>
                    <a:lnTo>
                      <a:pt x="72" y="34"/>
                    </a:lnTo>
                    <a:lnTo>
                      <a:pt x="80" y="32"/>
                    </a:lnTo>
                    <a:lnTo>
                      <a:pt x="80" y="32"/>
                    </a:lnTo>
                    <a:lnTo>
                      <a:pt x="88" y="34"/>
                    </a:lnTo>
                    <a:lnTo>
                      <a:pt x="96" y="38"/>
                    </a:lnTo>
                    <a:lnTo>
                      <a:pt x="100" y="46"/>
                    </a:lnTo>
                    <a:lnTo>
                      <a:pt x="102" y="54"/>
                    </a:lnTo>
                    <a:lnTo>
                      <a:pt x="102" y="54"/>
                    </a:lnTo>
                    <a:lnTo>
                      <a:pt x="100" y="64"/>
                    </a:lnTo>
                    <a:lnTo>
                      <a:pt x="96" y="72"/>
                    </a:lnTo>
                    <a:lnTo>
                      <a:pt x="88" y="76"/>
                    </a:lnTo>
                    <a:lnTo>
                      <a:pt x="80" y="78"/>
                    </a:lnTo>
                    <a:lnTo>
                      <a:pt x="80" y="7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00" kern="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" name="Freeform 103"/>
              <p:cNvSpPr>
                <a:spLocks/>
              </p:cNvSpPr>
              <p:nvPr/>
            </p:nvSpPr>
            <p:spPr bwMode="auto">
              <a:xfrm>
                <a:off x="10283185" y="2636380"/>
                <a:ext cx="734142" cy="386057"/>
              </a:xfrm>
              <a:custGeom>
                <a:avLst/>
                <a:gdLst/>
                <a:ahLst/>
                <a:cxnLst>
                  <a:cxn ang="0">
                    <a:pos x="228" y="96"/>
                  </a:cxn>
                  <a:cxn ang="0">
                    <a:pos x="126" y="4"/>
                  </a:cxn>
                  <a:cxn ang="0">
                    <a:pos x="126" y="4"/>
                  </a:cxn>
                  <a:cxn ang="0">
                    <a:pos x="122" y="2"/>
                  </a:cxn>
                  <a:cxn ang="0">
                    <a:pos x="116" y="0"/>
                  </a:cxn>
                  <a:cxn ang="0">
                    <a:pos x="110" y="2"/>
                  </a:cxn>
                  <a:cxn ang="0">
                    <a:pos x="106" y="4"/>
                  </a:cxn>
                  <a:cxn ang="0">
                    <a:pos x="4" y="96"/>
                  </a:cxn>
                  <a:cxn ang="0">
                    <a:pos x="4" y="96"/>
                  </a:cxn>
                  <a:cxn ang="0">
                    <a:pos x="2" y="102"/>
                  </a:cxn>
                  <a:cxn ang="0">
                    <a:pos x="0" y="108"/>
                  </a:cxn>
                  <a:cxn ang="0">
                    <a:pos x="0" y="112"/>
                  </a:cxn>
                  <a:cxn ang="0">
                    <a:pos x="4" y="118"/>
                  </a:cxn>
                  <a:cxn ang="0">
                    <a:pos x="4" y="118"/>
                  </a:cxn>
                  <a:cxn ang="0">
                    <a:pos x="4" y="118"/>
                  </a:cxn>
                  <a:cxn ang="0">
                    <a:pos x="8" y="122"/>
                  </a:cxn>
                  <a:cxn ang="0">
                    <a:pos x="14" y="122"/>
                  </a:cxn>
                  <a:cxn ang="0">
                    <a:pos x="14" y="122"/>
                  </a:cxn>
                  <a:cxn ang="0">
                    <a:pos x="20" y="122"/>
                  </a:cxn>
                  <a:cxn ang="0">
                    <a:pos x="24" y="120"/>
                  </a:cxn>
                  <a:cxn ang="0">
                    <a:pos x="116" y="36"/>
                  </a:cxn>
                  <a:cxn ang="0">
                    <a:pos x="206" y="120"/>
                  </a:cxn>
                  <a:cxn ang="0">
                    <a:pos x="206" y="120"/>
                  </a:cxn>
                  <a:cxn ang="0">
                    <a:pos x="212" y="122"/>
                  </a:cxn>
                  <a:cxn ang="0">
                    <a:pos x="218" y="122"/>
                  </a:cxn>
                  <a:cxn ang="0">
                    <a:pos x="224" y="122"/>
                  </a:cxn>
                  <a:cxn ang="0">
                    <a:pos x="228" y="118"/>
                  </a:cxn>
                  <a:cxn ang="0">
                    <a:pos x="228" y="118"/>
                  </a:cxn>
                  <a:cxn ang="0">
                    <a:pos x="232" y="112"/>
                  </a:cxn>
                  <a:cxn ang="0">
                    <a:pos x="232" y="108"/>
                  </a:cxn>
                  <a:cxn ang="0">
                    <a:pos x="230" y="102"/>
                  </a:cxn>
                  <a:cxn ang="0">
                    <a:pos x="228" y="96"/>
                  </a:cxn>
                  <a:cxn ang="0">
                    <a:pos x="228" y="96"/>
                  </a:cxn>
                </a:cxnLst>
                <a:rect l="0" t="0" r="r" b="b"/>
                <a:pathLst>
                  <a:path w="232" h="122">
                    <a:moveTo>
                      <a:pt x="228" y="96"/>
                    </a:moveTo>
                    <a:lnTo>
                      <a:pt x="126" y="4"/>
                    </a:lnTo>
                    <a:lnTo>
                      <a:pt x="126" y="4"/>
                    </a:lnTo>
                    <a:lnTo>
                      <a:pt x="122" y="2"/>
                    </a:lnTo>
                    <a:lnTo>
                      <a:pt x="116" y="0"/>
                    </a:lnTo>
                    <a:lnTo>
                      <a:pt x="110" y="2"/>
                    </a:lnTo>
                    <a:lnTo>
                      <a:pt x="106" y="4"/>
                    </a:lnTo>
                    <a:lnTo>
                      <a:pt x="4" y="96"/>
                    </a:lnTo>
                    <a:lnTo>
                      <a:pt x="4" y="96"/>
                    </a:lnTo>
                    <a:lnTo>
                      <a:pt x="2" y="102"/>
                    </a:lnTo>
                    <a:lnTo>
                      <a:pt x="0" y="108"/>
                    </a:lnTo>
                    <a:lnTo>
                      <a:pt x="0" y="112"/>
                    </a:lnTo>
                    <a:lnTo>
                      <a:pt x="4" y="118"/>
                    </a:lnTo>
                    <a:lnTo>
                      <a:pt x="4" y="118"/>
                    </a:lnTo>
                    <a:lnTo>
                      <a:pt x="4" y="118"/>
                    </a:lnTo>
                    <a:lnTo>
                      <a:pt x="8" y="122"/>
                    </a:lnTo>
                    <a:lnTo>
                      <a:pt x="14" y="122"/>
                    </a:lnTo>
                    <a:lnTo>
                      <a:pt x="14" y="122"/>
                    </a:lnTo>
                    <a:lnTo>
                      <a:pt x="20" y="122"/>
                    </a:lnTo>
                    <a:lnTo>
                      <a:pt x="24" y="120"/>
                    </a:lnTo>
                    <a:lnTo>
                      <a:pt x="116" y="36"/>
                    </a:lnTo>
                    <a:lnTo>
                      <a:pt x="206" y="120"/>
                    </a:lnTo>
                    <a:lnTo>
                      <a:pt x="206" y="120"/>
                    </a:lnTo>
                    <a:lnTo>
                      <a:pt x="212" y="122"/>
                    </a:lnTo>
                    <a:lnTo>
                      <a:pt x="218" y="122"/>
                    </a:lnTo>
                    <a:lnTo>
                      <a:pt x="224" y="122"/>
                    </a:lnTo>
                    <a:lnTo>
                      <a:pt x="228" y="118"/>
                    </a:lnTo>
                    <a:lnTo>
                      <a:pt x="228" y="118"/>
                    </a:lnTo>
                    <a:lnTo>
                      <a:pt x="232" y="112"/>
                    </a:lnTo>
                    <a:lnTo>
                      <a:pt x="232" y="108"/>
                    </a:lnTo>
                    <a:lnTo>
                      <a:pt x="230" y="102"/>
                    </a:lnTo>
                    <a:lnTo>
                      <a:pt x="228" y="96"/>
                    </a:lnTo>
                    <a:lnTo>
                      <a:pt x="228" y="9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00" kern="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" name="组合 1266"/>
            <p:cNvGrpSpPr/>
            <p:nvPr/>
          </p:nvGrpSpPr>
          <p:grpSpPr>
            <a:xfrm>
              <a:off x="5465976" y="2319827"/>
              <a:ext cx="233665" cy="126957"/>
              <a:chOff x="15011400" y="904875"/>
              <a:chExt cx="1355725" cy="736600"/>
            </a:xfrm>
            <a:grpFill/>
          </p:grpSpPr>
          <p:sp>
            <p:nvSpPr>
              <p:cNvPr id="125" name="Freeform 81"/>
              <p:cNvSpPr>
                <a:spLocks noEditPoints="1"/>
              </p:cNvSpPr>
              <p:nvPr/>
            </p:nvSpPr>
            <p:spPr bwMode="auto">
              <a:xfrm>
                <a:off x="15011400" y="971550"/>
                <a:ext cx="993775" cy="669925"/>
              </a:xfrm>
              <a:custGeom>
                <a:avLst/>
                <a:gdLst/>
                <a:ahLst/>
                <a:cxnLst>
                  <a:cxn ang="0">
                    <a:pos x="274" y="0"/>
                  </a:cxn>
                  <a:cxn ang="0">
                    <a:pos x="206" y="222"/>
                  </a:cxn>
                  <a:cxn ang="0">
                    <a:pos x="128" y="0"/>
                  </a:cxn>
                  <a:cxn ang="0">
                    <a:pos x="58" y="222"/>
                  </a:cxn>
                  <a:cxn ang="0">
                    <a:pos x="0" y="422"/>
                  </a:cxn>
                  <a:cxn ang="0">
                    <a:pos x="626" y="222"/>
                  </a:cxn>
                  <a:cxn ang="0">
                    <a:pos x="234" y="332"/>
                  </a:cxn>
                  <a:cxn ang="0">
                    <a:pos x="316" y="380"/>
                  </a:cxn>
                  <a:cxn ang="0">
                    <a:pos x="234" y="332"/>
                  </a:cxn>
                  <a:cxn ang="0">
                    <a:pos x="140" y="380"/>
                  </a:cxn>
                  <a:cxn ang="0">
                    <a:pos x="222" y="332"/>
                  </a:cxn>
                  <a:cxn ang="0">
                    <a:pos x="330" y="332"/>
                  </a:cxn>
                  <a:cxn ang="0">
                    <a:pos x="412" y="380"/>
                  </a:cxn>
                  <a:cxn ang="0">
                    <a:pos x="330" y="332"/>
                  </a:cxn>
                  <a:cxn ang="0">
                    <a:pos x="330" y="262"/>
                  </a:cxn>
                  <a:cxn ang="0">
                    <a:pos x="412" y="310"/>
                  </a:cxn>
                  <a:cxn ang="0">
                    <a:pos x="424" y="332"/>
                  </a:cxn>
                  <a:cxn ang="0">
                    <a:pos x="506" y="380"/>
                  </a:cxn>
                  <a:cxn ang="0">
                    <a:pos x="424" y="332"/>
                  </a:cxn>
                  <a:cxn ang="0">
                    <a:pos x="424" y="262"/>
                  </a:cxn>
                  <a:cxn ang="0">
                    <a:pos x="506" y="310"/>
                  </a:cxn>
                  <a:cxn ang="0">
                    <a:pos x="316" y="262"/>
                  </a:cxn>
                  <a:cxn ang="0">
                    <a:pos x="234" y="310"/>
                  </a:cxn>
                  <a:cxn ang="0">
                    <a:pos x="316" y="262"/>
                  </a:cxn>
                  <a:cxn ang="0">
                    <a:pos x="222" y="310"/>
                  </a:cxn>
                  <a:cxn ang="0">
                    <a:pos x="140" y="262"/>
                  </a:cxn>
                  <a:cxn ang="0">
                    <a:pos x="62" y="262"/>
                  </a:cxn>
                  <a:cxn ang="0">
                    <a:pos x="126" y="310"/>
                  </a:cxn>
                  <a:cxn ang="0">
                    <a:pos x="62" y="262"/>
                  </a:cxn>
                  <a:cxn ang="0">
                    <a:pos x="126" y="332"/>
                  </a:cxn>
                  <a:cxn ang="0">
                    <a:pos x="62" y="380"/>
                  </a:cxn>
                  <a:cxn ang="0">
                    <a:pos x="582" y="380"/>
                  </a:cxn>
                  <a:cxn ang="0">
                    <a:pos x="520" y="332"/>
                  </a:cxn>
                  <a:cxn ang="0">
                    <a:pos x="582" y="380"/>
                  </a:cxn>
                  <a:cxn ang="0">
                    <a:pos x="520" y="310"/>
                  </a:cxn>
                  <a:cxn ang="0">
                    <a:pos x="582" y="262"/>
                  </a:cxn>
                </a:cxnLst>
                <a:rect l="0" t="0" r="r" b="b"/>
                <a:pathLst>
                  <a:path w="626" h="422">
                    <a:moveTo>
                      <a:pt x="274" y="222"/>
                    </a:moveTo>
                    <a:lnTo>
                      <a:pt x="274" y="0"/>
                    </a:lnTo>
                    <a:lnTo>
                      <a:pt x="206" y="0"/>
                    </a:lnTo>
                    <a:lnTo>
                      <a:pt x="206" y="222"/>
                    </a:lnTo>
                    <a:lnTo>
                      <a:pt x="128" y="222"/>
                    </a:lnTo>
                    <a:lnTo>
                      <a:pt x="128" y="0"/>
                    </a:lnTo>
                    <a:lnTo>
                      <a:pt x="58" y="0"/>
                    </a:lnTo>
                    <a:lnTo>
                      <a:pt x="58" y="222"/>
                    </a:lnTo>
                    <a:lnTo>
                      <a:pt x="0" y="222"/>
                    </a:lnTo>
                    <a:lnTo>
                      <a:pt x="0" y="422"/>
                    </a:lnTo>
                    <a:lnTo>
                      <a:pt x="626" y="422"/>
                    </a:lnTo>
                    <a:lnTo>
                      <a:pt x="626" y="222"/>
                    </a:lnTo>
                    <a:lnTo>
                      <a:pt x="274" y="222"/>
                    </a:lnTo>
                    <a:close/>
                    <a:moveTo>
                      <a:pt x="234" y="332"/>
                    </a:moveTo>
                    <a:lnTo>
                      <a:pt x="316" y="332"/>
                    </a:lnTo>
                    <a:lnTo>
                      <a:pt x="316" y="380"/>
                    </a:lnTo>
                    <a:lnTo>
                      <a:pt x="234" y="380"/>
                    </a:lnTo>
                    <a:lnTo>
                      <a:pt x="234" y="332"/>
                    </a:lnTo>
                    <a:close/>
                    <a:moveTo>
                      <a:pt x="222" y="380"/>
                    </a:moveTo>
                    <a:lnTo>
                      <a:pt x="140" y="380"/>
                    </a:lnTo>
                    <a:lnTo>
                      <a:pt x="140" y="332"/>
                    </a:lnTo>
                    <a:lnTo>
                      <a:pt x="222" y="332"/>
                    </a:lnTo>
                    <a:lnTo>
                      <a:pt x="222" y="380"/>
                    </a:lnTo>
                    <a:close/>
                    <a:moveTo>
                      <a:pt x="330" y="332"/>
                    </a:moveTo>
                    <a:lnTo>
                      <a:pt x="412" y="332"/>
                    </a:lnTo>
                    <a:lnTo>
                      <a:pt x="412" y="380"/>
                    </a:lnTo>
                    <a:lnTo>
                      <a:pt x="330" y="380"/>
                    </a:lnTo>
                    <a:lnTo>
                      <a:pt x="330" y="332"/>
                    </a:lnTo>
                    <a:close/>
                    <a:moveTo>
                      <a:pt x="330" y="310"/>
                    </a:moveTo>
                    <a:lnTo>
                      <a:pt x="330" y="262"/>
                    </a:lnTo>
                    <a:lnTo>
                      <a:pt x="412" y="262"/>
                    </a:lnTo>
                    <a:lnTo>
                      <a:pt x="412" y="310"/>
                    </a:lnTo>
                    <a:lnTo>
                      <a:pt x="330" y="310"/>
                    </a:lnTo>
                    <a:close/>
                    <a:moveTo>
                      <a:pt x="424" y="332"/>
                    </a:moveTo>
                    <a:lnTo>
                      <a:pt x="506" y="332"/>
                    </a:lnTo>
                    <a:lnTo>
                      <a:pt x="506" y="380"/>
                    </a:lnTo>
                    <a:lnTo>
                      <a:pt x="424" y="380"/>
                    </a:lnTo>
                    <a:lnTo>
                      <a:pt x="424" y="332"/>
                    </a:lnTo>
                    <a:close/>
                    <a:moveTo>
                      <a:pt x="424" y="310"/>
                    </a:moveTo>
                    <a:lnTo>
                      <a:pt x="424" y="262"/>
                    </a:lnTo>
                    <a:lnTo>
                      <a:pt x="506" y="262"/>
                    </a:lnTo>
                    <a:lnTo>
                      <a:pt x="506" y="310"/>
                    </a:lnTo>
                    <a:lnTo>
                      <a:pt x="424" y="310"/>
                    </a:lnTo>
                    <a:close/>
                    <a:moveTo>
                      <a:pt x="316" y="262"/>
                    </a:moveTo>
                    <a:lnTo>
                      <a:pt x="316" y="310"/>
                    </a:lnTo>
                    <a:lnTo>
                      <a:pt x="234" y="310"/>
                    </a:lnTo>
                    <a:lnTo>
                      <a:pt x="234" y="262"/>
                    </a:lnTo>
                    <a:lnTo>
                      <a:pt x="316" y="262"/>
                    </a:lnTo>
                    <a:close/>
                    <a:moveTo>
                      <a:pt x="222" y="262"/>
                    </a:moveTo>
                    <a:lnTo>
                      <a:pt x="222" y="310"/>
                    </a:lnTo>
                    <a:lnTo>
                      <a:pt x="140" y="310"/>
                    </a:lnTo>
                    <a:lnTo>
                      <a:pt x="140" y="262"/>
                    </a:lnTo>
                    <a:lnTo>
                      <a:pt x="222" y="262"/>
                    </a:lnTo>
                    <a:close/>
                    <a:moveTo>
                      <a:pt x="62" y="262"/>
                    </a:moveTo>
                    <a:lnTo>
                      <a:pt x="126" y="262"/>
                    </a:lnTo>
                    <a:lnTo>
                      <a:pt x="126" y="310"/>
                    </a:lnTo>
                    <a:lnTo>
                      <a:pt x="62" y="310"/>
                    </a:lnTo>
                    <a:lnTo>
                      <a:pt x="62" y="262"/>
                    </a:lnTo>
                    <a:close/>
                    <a:moveTo>
                      <a:pt x="62" y="332"/>
                    </a:moveTo>
                    <a:lnTo>
                      <a:pt x="126" y="332"/>
                    </a:lnTo>
                    <a:lnTo>
                      <a:pt x="126" y="380"/>
                    </a:lnTo>
                    <a:lnTo>
                      <a:pt x="62" y="380"/>
                    </a:lnTo>
                    <a:lnTo>
                      <a:pt x="62" y="332"/>
                    </a:lnTo>
                    <a:close/>
                    <a:moveTo>
                      <a:pt x="582" y="380"/>
                    </a:moveTo>
                    <a:lnTo>
                      <a:pt x="520" y="380"/>
                    </a:lnTo>
                    <a:lnTo>
                      <a:pt x="520" y="332"/>
                    </a:lnTo>
                    <a:lnTo>
                      <a:pt x="582" y="332"/>
                    </a:lnTo>
                    <a:lnTo>
                      <a:pt x="582" y="380"/>
                    </a:lnTo>
                    <a:close/>
                    <a:moveTo>
                      <a:pt x="582" y="310"/>
                    </a:moveTo>
                    <a:lnTo>
                      <a:pt x="520" y="310"/>
                    </a:lnTo>
                    <a:lnTo>
                      <a:pt x="520" y="262"/>
                    </a:lnTo>
                    <a:lnTo>
                      <a:pt x="582" y="262"/>
                    </a:lnTo>
                    <a:lnTo>
                      <a:pt x="582" y="3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00" kern="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6" name="Freeform 82"/>
              <p:cNvSpPr>
                <a:spLocks noEditPoints="1"/>
              </p:cNvSpPr>
              <p:nvPr/>
            </p:nvSpPr>
            <p:spPr bwMode="auto">
              <a:xfrm>
                <a:off x="15763875" y="981075"/>
                <a:ext cx="603250" cy="660400"/>
              </a:xfrm>
              <a:custGeom>
                <a:avLst/>
                <a:gdLst/>
                <a:ahLst/>
                <a:cxnLst>
                  <a:cxn ang="0">
                    <a:pos x="326" y="0"/>
                  </a:cxn>
                  <a:cxn ang="0">
                    <a:pos x="44" y="32"/>
                  </a:cxn>
                  <a:cxn ang="0">
                    <a:pos x="0" y="202"/>
                  </a:cxn>
                  <a:cxn ang="0">
                    <a:pos x="166" y="416"/>
                  </a:cxn>
                  <a:cxn ang="0">
                    <a:pos x="198" y="362"/>
                  </a:cxn>
                  <a:cxn ang="0">
                    <a:pos x="200" y="362"/>
                  </a:cxn>
                  <a:cxn ang="0">
                    <a:pos x="206" y="328"/>
                  </a:cxn>
                  <a:cxn ang="0">
                    <a:pos x="220" y="302"/>
                  </a:cxn>
                  <a:cxn ang="0">
                    <a:pos x="240" y="282"/>
                  </a:cxn>
                  <a:cxn ang="0">
                    <a:pos x="264" y="276"/>
                  </a:cxn>
                  <a:cxn ang="0">
                    <a:pos x="276" y="278"/>
                  </a:cxn>
                  <a:cxn ang="0">
                    <a:pos x="298" y="290"/>
                  </a:cxn>
                  <a:cxn ang="0">
                    <a:pos x="316" y="314"/>
                  </a:cxn>
                  <a:cxn ang="0">
                    <a:pos x="326" y="344"/>
                  </a:cxn>
                  <a:cxn ang="0">
                    <a:pos x="328" y="362"/>
                  </a:cxn>
                  <a:cxn ang="0">
                    <a:pos x="380" y="416"/>
                  </a:cxn>
                  <a:cxn ang="0">
                    <a:pos x="326" y="32"/>
                  </a:cxn>
                  <a:cxn ang="0">
                    <a:pos x="230" y="102"/>
                  </a:cxn>
                  <a:cxn ang="0">
                    <a:pos x="134" y="56"/>
                  </a:cxn>
                  <a:cxn ang="0">
                    <a:pos x="32" y="56"/>
                  </a:cxn>
                  <a:cxn ang="0">
                    <a:pos x="120" y="102"/>
                  </a:cxn>
                  <a:cxn ang="0">
                    <a:pos x="32" y="56"/>
                  </a:cxn>
                  <a:cxn ang="0">
                    <a:pos x="120" y="136"/>
                  </a:cxn>
                  <a:cxn ang="0">
                    <a:pos x="32" y="182"/>
                  </a:cxn>
                  <a:cxn ang="0">
                    <a:pos x="134" y="182"/>
                  </a:cxn>
                  <a:cxn ang="0">
                    <a:pos x="230" y="136"/>
                  </a:cxn>
                  <a:cxn ang="0">
                    <a:pos x="134" y="182"/>
                  </a:cxn>
                  <a:cxn ang="0">
                    <a:pos x="244" y="182"/>
                  </a:cxn>
                  <a:cxn ang="0">
                    <a:pos x="342" y="136"/>
                  </a:cxn>
                  <a:cxn ang="0">
                    <a:pos x="342" y="102"/>
                  </a:cxn>
                  <a:cxn ang="0">
                    <a:pos x="244" y="56"/>
                  </a:cxn>
                  <a:cxn ang="0">
                    <a:pos x="342" y="102"/>
                  </a:cxn>
                </a:cxnLst>
                <a:rect l="0" t="0" r="r" b="b"/>
                <a:pathLst>
                  <a:path w="380" h="416">
                    <a:moveTo>
                      <a:pt x="326" y="32"/>
                    </a:moveTo>
                    <a:lnTo>
                      <a:pt x="326" y="0"/>
                    </a:lnTo>
                    <a:lnTo>
                      <a:pt x="44" y="0"/>
                    </a:lnTo>
                    <a:lnTo>
                      <a:pt x="44" y="32"/>
                    </a:lnTo>
                    <a:lnTo>
                      <a:pt x="0" y="32"/>
                    </a:lnTo>
                    <a:lnTo>
                      <a:pt x="0" y="202"/>
                    </a:lnTo>
                    <a:lnTo>
                      <a:pt x="166" y="202"/>
                    </a:lnTo>
                    <a:lnTo>
                      <a:pt x="166" y="416"/>
                    </a:lnTo>
                    <a:lnTo>
                      <a:pt x="198" y="416"/>
                    </a:lnTo>
                    <a:lnTo>
                      <a:pt x="198" y="362"/>
                    </a:lnTo>
                    <a:lnTo>
                      <a:pt x="200" y="362"/>
                    </a:lnTo>
                    <a:lnTo>
                      <a:pt x="200" y="362"/>
                    </a:lnTo>
                    <a:lnTo>
                      <a:pt x="202" y="344"/>
                    </a:lnTo>
                    <a:lnTo>
                      <a:pt x="206" y="328"/>
                    </a:lnTo>
                    <a:lnTo>
                      <a:pt x="212" y="314"/>
                    </a:lnTo>
                    <a:lnTo>
                      <a:pt x="220" y="302"/>
                    </a:lnTo>
                    <a:lnTo>
                      <a:pt x="228" y="290"/>
                    </a:lnTo>
                    <a:lnTo>
                      <a:pt x="240" y="282"/>
                    </a:lnTo>
                    <a:lnTo>
                      <a:pt x="252" y="278"/>
                    </a:lnTo>
                    <a:lnTo>
                      <a:pt x="264" y="276"/>
                    </a:lnTo>
                    <a:lnTo>
                      <a:pt x="264" y="276"/>
                    </a:lnTo>
                    <a:lnTo>
                      <a:pt x="276" y="278"/>
                    </a:lnTo>
                    <a:lnTo>
                      <a:pt x="288" y="282"/>
                    </a:lnTo>
                    <a:lnTo>
                      <a:pt x="298" y="290"/>
                    </a:lnTo>
                    <a:lnTo>
                      <a:pt x="308" y="302"/>
                    </a:lnTo>
                    <a:lnTo>
                      <a:pt x="316" y="314"/>
                    </a:lnTo>
                    <a:lnTo>
                      <a:pt x="322" y="328"/>
                    </a:lnTo>
                    <a:lnTo>
                      <a:pt x="326" y="344"/>
                    </a:lnTo>
                    <a:lnTo>
                      <a:pt x="328" y="362"/>
                    </a:lnTo>
                    <a:lnTo>
                      <a:pt x="328" y="362"/>
                    </a:lnTo>
                    <a:lnTo>
                      <a:pt x="328" y="416"/>
                    </a:lnTo>
                    <a:lnTo>
                      <a:pt x="380" y="416"/>
                    </a:lnTo>
                    <a:lnTo>
                      <a:pt x="380" y="32"/>
                    </a:lnTo>
                    <a:lnTo>
                      <a:pt x="326" y="32"/>
                    </a:lnTo>
                    <a:close/>
                    <a:moveTo>
                      <a:pt x="230" y="56"/>
                    </a:moveTo>
                    <a:lnTo>
                      <a:pt x="230" y="102"/>
                    </a:lnTo>
                    <a:lnTo>
                      <a:pt x="134" y="102"/>
                    </a:lnTo>
                    <a:lnTo>
                      <a:pt x="134" y="56"/>
                    </a:lnTo>
                    <a:lnTo>
                      <a:pt x="230" y="56"/>
                    </a:lnTo>
                    <a:close/>
                    <a:moveTo>
                      <a:pt x="32" y="56"/>
                    </a:moveTo>
                    <a:lnTo>
                      <a:pt x="120" y="56"/>
                    </a:lnTo>
                    <a:lnTo>
                      <a:pt x="120" y="102"/>
                    </a:lnTo>
                    <a:lnTo>
                      <a:pt x="32" y="102"/>
                    </a:lnTo>
                    <a:lnTo>
                      <a:pt x="32" y="56"/>
                    </a:lnTo>
                    <a:close/>
                    <a:moveTo>
                      <a:pt x="32" y="136"/>
                    </a:moveTo>
                    <a:lnTo>
                      <a:pt x="120" y="136"/>
                    </a:lnTo>
                    <a:lnTo>
                      <a:pt x="120" y="182"/>
                    </a:lnTo>
                    <a:lnTo>
                      <a:pt x="32" y="182"/>
                    </a:lnTo>
                    <a:lnTo>
                      <a:pt x="32" y="136"/>
                    </a:lnTo>
                    <a:close/>
                    <a:moveTo>
                      <a:pt x="134" y="182"/>
                    </a:moveTo>
                    <a:lnTo>
                      <a:pt x="134" y="136"/>
                    </a:lnTo>
                    <a:lnTo>
                      <a:pt x="230" y="136"/>
                    </a:lnTo>
                    <a:lnTo>
                      <a:pt x="230" y="182"/>
                    </a:lnTo>
                    <a:lnTo>
                      <a:pt x="134" y="182"/>
                    </a:lnTo>
                    <a:close/>
                    <a:moveTo>
                      <a:pt x="342" y="182"/>
                    </a:moveTo>
                    <a:lnTo>
                      <a:pt x="244" y="182"/>
                    </a:lnTo>
                    <a:lnTo>
                      <a:pt x="244" y="136"/>
                    </a:lnTo>
                    <a:lnTo>
                      <a:pt x="342" y="136"/>
                    </a:lnTo>
                    <a:lnTo>
                      <a:pt x="342" y="182"/>
                    </a:lnTo>
                    <a:close/>
                    <a:moveTo>
                      <a:pt x="342" y="102"/>
                    </a:moveTo>
                    <a:lnTo>
                      <a:pt x="244" y="102"/>
                    </a:lnTo>
                    <a:lnTo>
                      <a:pt x="244" y="56"/>
                    </a:lnTo>
                    <a:lnTo>
                      <a:pt x="342" y="56"/>
                    </a:lnTo>
                    <a:lnTo>
                      <a:pt x="342" y="10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00" kern="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7" name="Rectangle 83"/>
              <p:cNvSpPr>
                <a:spLocks noChangeArrowheads="1"/>
              </p:cNvSpPr>
              <p:nvPr/>
            </p:nvSpPr>
            <p:spPr bwMode="auto">
              <a:xfrm>
                <a:off x="15093950" y="904875"/>
                <a:ext cx="127000" cy="444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00" kern="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Rectangle 84"/>
              <p:cNvSpPr>
                <a:spLocks noChangeArrowheads="1"/>
              </p:cNvSpPr>
              <p:nvPr/>
            </p:nvSpPr>
            <p:spPr bwMode="auto">
              <a:xfrm>
                <a:off x="15328900" y="904875"/>
                <a:ext cx="130175" cy="444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60972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00" kern="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4" name="Freeform 49"/>
            <p:cNvSpPr>
              <a:spLocks noEditPoints="1"/>
            </p:cNvSpPr>
            <p:nvPr/>
          </p:nvSpPr>
          <p:spPr bwMode="auto">
            <a:xfrm>
              <a:off x="5088200" y="2233896"/>
              <a:ext cx="218748" cy="171062"/>
            </a:xfrm>
            <a:custGeom>
              <a:avLst/>
              <a:gdLst/>
              <a:ahLst/>
              <a:cxnLst>
                <a:cxn ang="0">
                  <a:pos x="578" y="412"/>
                </a:cxn>
                <a:cxn ang="0">
                  <a:pos x="52" y="274"/>
                </a:cxn>
                <a:cxn ang="0">
                  <a:pos x="100" y="310"/>
                </a:cxn>
                <a:cxn ang="0">
                  <a:pos x="130" y="320"/>
                </a:cxn>
                <a:cxn ang="0">
                  <a:pos x="138" y="312"/>
                </a:cxn>
                <a:cxn ang="0">
                  <a:pos x="112" y="278"/>
                </a:cxn>
                <a:cxn ang="0">
                  <a:pos x="96" y="238"/>
                </a:cxn>
                <a:cxn ang="0">
                  <a:pos x="230" y="198"/>
                </a:cxn>
                <a:cxn ang="0">
                  <a:pos x="260" y="242"/>
                </a:cxn>
                <a:cxn ang="0">
                  <a:pos x="278" y="198"/>
                </a:cxn>
                <a:cxn ang="0">
                  <a:pos x="414" y="72"/>
                </a:cxn>
                <a:cxn ang="0">
                  <a:pos x="484" y="258"/>
                </a:cxn>
                <a:cxn ang="0">
                  <a:pos x="448" y="250"/>
                </a:cxn>
                <a:cxn ang="0">
                  <a:pos x="416" y="240"/>
                </a:cxn>
                <a:cxn ang="0">
                  <a:pos x="384" y="250"/>
                </a:cxn>
                <a:cxn ang="0">
                  <a:pos x="360" y="284"/>
                </a:cxn>
                <a:cxn ang="0">
                  <a:pos x="470" y="404"/>
                </a:cxn>
                <a:cxn ang="0">
                  <a:pos x="516" y="386"/>
                </a:cxn>
                <a:cxn ang="0">
                  <a:pos x="548" y="332"/>
                </a:cxn>
                <a:cxn ang="0">
                  <a:pos x="546" y="284"/>
                </a:cxn>
                <a:cxn ang="0">
                  <a:pos x="510" y="232"/>
                </a:cxn>
                <a:cxn ang="0">
                  <a:pos x="450" y="62"/>
                </a:cxn>
                <a:cxn ang="0">
                  <a:pos x="460" y="38"/>
                </a:cxn>
                <a:cxn ang="0">
                  <a:pos x="450" y="12"/>
                </a:cxn>
                <a:cxn ang="0">
                  <a:pos x="424" y="0"/>
                </a:cxn>
                <a:cxn ang="0">
                  <a:pos x="394" y="16"/>
                </a:cxn>
                <a:cxn ang="0">
                  <a:pos x="102" y="158"/>
                </a:cxn>
                <a:cxn ang="0">
                  <a:pos x="92" y="138"/>
                </a:cxn>
                <a:cxn ang="0">
                  <a:pos x="60" y="124"/>
                </a:cxn>
                <a:cxn ang="0">
                  <a:pos x="26" y="136"/>
                </a:cxn>
                <a:cxn ang="0">
                  <a:pos x="16" y="150"/>
                </a:cxn>
                <a:cxn ang="0">
                  <a:pos x="12" y="184"/>
                </a:cxn>
                <a:cxn ang="0">
                  <a:pos x="28" y="236"/>
                </a:cxn>
                <a:cxn ang="0">
                  <a:pos x="454" y="332"/>
                </a:cxn>
                <a:cxn ang="0">
                  <a:pos x="438" y="316"/>
                </a:cxn>
                <a:cxn ang="0">
                  <a:pos x="446" y="302"/>
                </a:cxn>
                <a:cxn ang="0">
                  <a:pos x="464" y="304"/>
                </a:cxn>
                <a:cxn ang="0">
                  <a:pos x="468" y="322"/>
                </a:cxn>
                <a:cxn ang="0">
                  <a:pos x="454" y="332"/>
                </a:cxn>
                <a:cxn ang="0">
                  <a:pos x="438" y="22"/>
                </a:cxn>
                <a:cxn ang="0">
                  <a:pos x="444" y="44"/>
                </a:cxn>
                <a:cxn ang="0">
                  <a:pos x="426" y="56"/>
                </a:cxn>
                <a:cxn ang="0">
                  <a:pos x="406" y="36"/>
                </a:cxn>
                <a:cxn ang="0">
                  <a:pos x="418" y="18"/>
                </a:cxn>
                <a:cxn ang="0">
                  <a:pos x="246" y="124"/>
                </a:cxn>
                <a:cxn ang="0">
                  <a:pos x="262" y="142"/>
                </a:cxn>
                <a:cxn ang="0">
                  <a:pos x="252" y="156"/>
                </a:cxn>
                <a:cxn ang="0">
                  <a:pos x="234" y="154"/>
                </a:cxn>
                <a:cxn ang="0">
                  <a:pos x="230" y="134"/>
                </a:cxn>
                <a:cxn ang="0">
                  <a:pos x="246" y="124"/>
                </a:cxn>
                <a:cxn ang="0">
                  <a:pos x="74" y="152"/>
                </a:cxn>
                <a:cxn ang="0">
                  <a:pos x="80" y="180"/>
                </a:cxn>
                <a:cxn ang="0">
                  <a:pos x="56" y="196"/>
                </a:cxn>
                <a:cxn ang="0">
                  <a:pos x="28" y="170"/>
                </a:cxn>
                <a:cxn ang="0">
                  <a:pos x="46" y="146"/>
                </a:cxn>
              </a:cxnLst>
              <a:rect l="0" t="0" r="r" b="b"/>
              <a:pathLst>
                <a:path w="578" h="452">
                  <a:moveTo>
                    <a:pt x="0" y="412"/>
                  </a:moveTo>
                  <a:lnTo>
                    <a:pt x="0" y="452"/>
                  </a:lnTo>
                  <a:lnTo>
                    <a:pt x="578" y="452"/>
                  </a:lnTo>
                  <a:lnTo>
                    <a:pt x="578" y="412"/>
                  </a:lnTo>
                  <a:lnTo>
                    <a:pt x="36" y="412"/>
                  </a:lnTo>
                  <a:lnTo>
                    <a:pt x="38" y="254"/>
                  </a:lnTo>
                  <a:lnTo>
                    <a:pt x="38" y="254"/>
                  </a:lnTo>
                  <a:lnTo>
                    <a:pt x="52" y="274"/>
                  </a:lnTo>
                  <a:lnTo>
                    <a:pt x="74" y="292"/>
                  </a:lnTo>
                  <a:lnTo>
                    <a:pt x="74" y="292"/>
                  </a:lnTo>
                  <a:lnTo>
                    <a:pt x="88" y="302"/>
                  </a:lnTo>
                  <a:lnTo>
                    <a:pt x="100" y="310"/>
                  </a:lnTo>
                  <a:lnTo>
                    <a:pt x="112" y="316"/>
                  </a:lnTo>
                  <a:lnTo>
                    <a:pt x="112" y="316"/>
                  </a:lnTo>
                  <a:lnTo>
                    <a:pt x="122" y="320"/>
                  </a:lnTo>
                  <a:lnTo>
                    <a:pt x="130" y="320"/>
                  </a:lnTo>
                  <a:lnTo>
                    <a:pt x="132" y="320"/>
                  </a:lnTo>
                  <a:lnTo>
                    <a:pt x="136" y="316"/>
                  </a:lnTo>
                  <a:lnTo>
                    <a:pt x="136" y="316"/>
                  </a:lnTo>
                  <a:lnTo>
                    <a:pt x="138" y="312"/>
                  </a:lnTo>
                  <a:lnTo>
                    <a:pt x="136" y="306"/>
                  </a:lnTo>
                  <a:lnTo>
                    <a:pt x="134" y="302"/>
                  </a:lnTo>
                  <a:lnTo>
                    <a:pt x="130" y="296"/>
                  </a:lnTo>
                  <a:lnTo>
                    <a:pt x="112" y="278"/>
                  </a:lnTo>
                  <a:lnTo>
                    <a:pt x="112" y="278"/>
                  </a:lnTo>
                  <a:lnTo>
                    <a:pt x="104" y="264"/>
                  </a:lnTo>
                  <a:lnTo>
                    <a:pt x="98" y="252"/>
                  </a:lnTo>
                  <a:lnTo>
                    <a:pt x="96" y="238"/>
                  </a:lnTo>
                  <a:lnTo>
                    <a:pt x="96" y="222"/>
                  </a:lnTo>
                  <a:lnTo>
                    <a:pt x="218" y="162"/>
                  </a:lnTo>
                  <a:lnTo>
                    <a:pt x="218" y="198"/>
                  </a:lnTo>
                  <a:lnTo>
                    <a:pt x="230" y="198"/>
                  </a:lnTo>
                  <a:lnTo>
                    <a:pt x="176" y="402"/>
                  </a:lnTo>
                  <a:lnTo>
                    <a:pt x="202" y="402"/>
                  </a:lnTo>
                  <a:lnTo>
                    <a:pt x="236" y="242"/>
                  </a:lnTo>
                  <a:lnTo>
                    <a:pt x="260" y="242"/>
                  </a:lnTo>
                  <a:lnTo>
                    <a:pt x="296" y="402"/>
                  </a:lnTo>
                  <a:lnTo>
                    <a:pt x="320" y="402"/>
                  </a:lnTo>
                  <a:lnTo>
                    <a:pt x="266" y="198"/>
                  </a:lnTo>
                  <a:lnTo>
                    <a:pt x="278" y="198"/>
                  </a:lnTo>
                  <a:lnTo>
                    <a:pt x="278" y="132"/>
                  </a:lnTo>
                  <a:lnTo>
                    <a:pt x="406" y="70"/>
                  </a:lnTo>
                  <a:lnTo>
                    <a:pt x="406" y="70"/>
                  </a:lnTo>
                  <a:lnTo>
                    <a:pt x="414" y="72"/>
                  </a:lnTo>
                  <a:lnTo>
                    <a:pt x="424" y="74"/>
                  </a:lnTo>
                  <a:lnTo>
                    <a:pt x="424" y="74"/>
                  </a:lnTo>
                  <a:lnTo>
                    <a:pt x="434" y="72"/>
                  </a:lnTo>
                  <a:lnTo>
                    <a:pt x="484" y="258"/>
                  </a:lnTo>
                  <a:lnTo>
                    <a:pt x="468" y="274"/>
                  </a:lnTo>
                  <a:lnTo>
                    <a:pt x="468" y="274"/>
                  </a:lnTo>
                  <a:lnTo>
                    <a:pt x="460" y="260"/>
                  </a:lnTo>
                  <a:lnTo>
                    <a:pt x="448" y="250"/>
                  </a:lnTo>
                  <a:lnTo>
                    <a:pt x="440" y="246"/>
                  </a:lnTo>
                  <a:lnTo>
                    <a:pt x="432" y="242"/>
                  </a:lnTo>
                  <a:lnTo>
                    <a:pt x="424" y="240"/>
                  </a:lnTo>
                  <a:lnTo>
                    <a:pt x="416" y="240"/>
                  </a:lnTo>
                  <a:lnTo>
                    <a:pt x="416" y="240"/>
                  </a:lnTo>
                  <a:lnTo>
                    <a:pt x="404" y="242"/>
                  </a:lnTo>
                  <a:lnTo>
                    <a:pt x="394" y="244"/>
                  </a:lnTo>
                  <a:lnTo>
                    <a:pt x="384" y="250"/>
                  </a:lnTo>
                  <a:lnTo>
                    <a:pt x="376" y="256"/>
                  </a:lnTo>
                  <a:lnTo>
                    <a:pt x="368" y="264"/>
                  </a:lnTo>
                  <a:lnTo>
                    <a:pt x="362" y="274"/>
                  </a:lnTo>
                  <a:lnTo>
                    <a:pt x="360" y="284"/>
                  </a:lnTo>
                  <a:lnTo>
                    <a:pt x="358" y="296"/>
                  </a:lnTo>
                  <a:lnTo>
                    <a:pt x="358" y="296"/>
                  </a:lnTo>
                  <a:lnTo>
                    <a:pt x="358" y="404"/>
                  </a:lnTo>
                  <a:lnTo>
                    <a:pt x="470" y="404"/>
                  </a:lnTo>
                  <a:lnTo>
                    <a:pt x="470" y="358"/>
                  </a:lnTo>
                  <a:lnTo>
                    <a:pt x="504" y="396"/>
                  </a:lnTo>
                  <a:lnTo>
                    <a:pt x="504" y="396"/>
                  </a:lnTo>
                  <a:lnTo>
                    <a:pt x="516" y="386"/>
                  </a:lnTo>
                  <a:lnTo>
                    <a:pt x="528" y="374"/>
                  </a:lnTo>
                  <a:lnTo>
                    <a:pt x="536" y="362"/>
                  </a:lnTo>
                  <a:lnTo>
                    <a:pt x="544" y="348"/>
                  </a:lnTo>
                  <a:lnTo>
                    <a:pt x="548" y="332"/>
                  </a:lnTo>
                  <a:lnTo>
                    <a:pt x="550" y="318"/>
                  </a:lnTo>
                  <a:lnTo>
                    <a:pt x="550" y="300"/>
                  </a:lnTo>
                  <a:lnTo>
                    <a:pt x="546" y="284"/>
                  </a:lnTo>
                  <a:lnTo>
                    <a:pt x="546" y="284"/>
                  </a:lnTo>
                  <a:lnTo>
                    <a:pt x="540" y="268"/>
                  </a:lnTo>
                  <a:lnTo>
                    <a:pt x="532" y="254"/>
                  </a:lnTo>
                  <a:lnTo>
                    <a:pt x="522" y="242"/>
                  </a:lnTo>
                  <a:lnTo>
                    <a:pt x="510" y="232"/>
                  </a:lnTo>
                  <a:lnTo>
                    <a:pt x="492" y="250"/>
                  </a:lnTo>
                  <a:lnTo>
                    <a:pt x="442" y="68"/>
                  </a:lnTo>
                  <a:lnTo>
                    <a:pt x="442" y="68"/>
                  </a:lnTo>
                  <a:lnTo>
                    <a:pt x="450" y="62"/>
                  </a:lnTo>
                  <a:lnTo>
                    <a:pt x="456" y="54"/>
                  </a:lnTo>
                  <a:lnTo>
                    <a:pt x="458" y="46"/>
                  </a:lnTo>
                  <a:lnTo>
                    <a:pt x="460" y="38"/>
                  </a:lnTo>
                  <a:lnTo>
                    <a:pt x="460" y="38"/>
                  </a:lnTo>
                  <a:lnTo>
                    <a:pt x="460" y="30"/>
                  </a:lnTo>
                  <a:lnTo>
                    <a:pt x="458" y="24"/>
                  </a:lnTo>
                  <a:lnTo>
                    <a:pt x="454" y="18"/>
                  </a:lnTo>
                  <a:lnTo>
                    <a:pt x="450" y="12"/>
                  </a:lnTo>
                  <a:lnTo>
                    <a:pt x="444" y="8"/>
                  </a:lnTo>
                  <a:lnTo>
                    <a:pt x="438" y="4"/>
                  </a:lnTo>
                  <a:lnTo>
                    <a:pt x="430" y="2"/>
                  </a:lnTo>
                  <a:lnTo>
                    <a:pt x="424" y="0"/>
                  </a:lnTo>
                  <a:lnTo>
                    <a:pt x="424" y="0"/>
                  </a:lnTo>
                  <a:lnTo>
                    <a:pt x="412" y="2"/>
                  </a:lnTo>
                  <a:lnTo>
                    <a:pt x="402" y="8"/>
                  </a:lnTo>
                  <a:lnTo>
                    <a:pt x="394" y="16"/>
                  </a:lnTo>
                  <a:lnTo>
                    <a:pt x="390" y="26"/>
                  </a:lnTo>
                  <a:lnTo>
                    <a:pt x="102" y="168"/>
                  </a:lnTo>
                  <a:lnTo>
                    <a:pt x="102" y="168"/>
                  </a:lnTo>
                  <a:lnTo>
                    <a:pt x="102" y="158"/>
                  </a:lnTo>
                  <a:lnTo>
                    <a:pt x="102" y="158"/>
                  </a:lnTo>
                  <a:lnTo>
                    <a:pt x="98" y="148"/>
                  </a:lnTo>
                  <a:lnTo>
                    <a:pt x="92" y="138"/>
                  </a:lnTo>
                  <a:lnTo>
                    <a:pt x="92" y="138"/>
                  </a:lnTo>
                  <a:lnTo>
                    <a:pt x="84" y="132"/>
                  </a:lnTo>
                  <a:lnTo>
                    <a:pt x="76" y="128"/>
                  </a:lnTo>
                  <a:lnTo>
                    <a:pt x="68" y="126"/>
                  </a:lnTo>
                  <a:lnTo>
                    <a:pt x="60" y="124"/>
                  </a:lnTo>
                  <a:lnTo>
                    <a:pt x="50" y="124"/>
                  </a:lnTo>
                  <a:lnTo>
                    <a:pt x="42" y="126"/>
                  </a:lnTo>
                  <a:lnTo>
                    <a:pt x="34" y="130"/>
                  </a:lnTo>
                  <a:lnTo>
                    <a:pt x="26" y="136"/>
                  </a:lnTo>
                  <a:lnTo>
                    <a:pt x="26" y="136"/>
                  </a:lnTo>
                  <a:lnTo>
                    <a:pt x="20" y="142"/>
                  </a:lnTo>
                  <a:lnTo>
                    <a:pt x="20" y="142"/>
                  </a:lnTo>
                  <a:lnTo>
                    <a:pt x="16" y="150"/>
                  </a:lnTo>
                  <a:lnTo>
                    <a:pt x="16" y="150"/>
                  </a:lnTo>
                  <a:lnTo>
                    <a:pt x="14" y="162"/>
                  </a:lnTo>
                  <a:lnTo>
                    <a:pt x="12" y="184"/>
                  </a:lnTo>
                  <a:lnTo>
                    <a:pt x="12" y="184"/>
                  </a:lnTo>
                  <a:lnTo>
                    <a:pt x="14" y="196"/>
                  </a:lnTo>
                  <a:lnTo>
                    <a:pt x="18" y="208"/>
                  </a:lnTo>
                  <a:lnTo>
                    <a:pt x="22" y="222"/>
                  </a:lnTo>
                  <a:lnTo>
                    <a:pt x="28" y="236"/>
                  </a:lnTo>
                  <a:lnTo>
                    <a:pt x="26" y="412"/>
                  </a:lnTo>
                  <a:lnTo>
                    <a:pt x="0" y="412"/>
                  </a:lnTo>
                  <a:close/>
                  <a:moveTo>
                    <a:pt x="454" y="332"/>
                  </a:moveTo>
                  <a:lnTo>
                    <a:pt x="454" y="332"/>
                  </a:lnTo>
                  <a:lnTo>
                    <a:pt x="446" y="330"/>
                  </a:lnTo>
                  <a:lnTo>
                    <a:pt x="442" y="326"/>
                  </a:lnTo>
                  <a:lnTo>
                    <a:pt x="438" y="322"/>
                  </a:lnTo>
                  <a:lnTo>
                    <a:pt x="438" y="316"/>
                  </a:lnTo>
                  <a:lnTo>
                    <a:pt x="438" y="316"/>
                  </a:lnTo>
                  <a:lnTo>
                    <a:pt x="438" y="310"/>
                  </a:lnTo>
                  <a:lnTo>
                    <a:pt x="442" y="304"/>
                  </a:lnTo>
                  <a:lnTo>
                    <a:pt x="446" y="302"/>
                  </a:lnTo>
                  <a:lnTo>
                    <a:pt x="454" y="300"/>
                  </a:lnTo>
                  <a:lnTo>
                    <a:pt x="454" y="300"/>
                  </a:lnTo>
                  <a:lnTo>
                    <a:pt x="460" y="302"/>
                  </a:lnTo>
                  <a:lnTo>
                    <a:pt x="464" y="304"/>
                  </a:lnTo>
                  <a:lnTo>
                    <a:pt x="468" y="310"/>
                  </a:lnTo>
                  <a:lnTo>
                    <a:pt x="468" y="316"/>
                  </a:lnTo>
                  <a:lnTo>
                    <a:pt x="468" y="316"/>
                  </a:lnTo>
                  <a:lnTo>
                    <a:pt x="468" y="322"/>
                  </a:lnTo>
                  <a:lnTo>
                    <a:pt x="464" y="326"/>
                  </a:lnTo>
                  <a:lnTo>
                    <a:pt x="460" y="330"/>
                  </a:lnTo>
                  <a:lnTo>
                    <a:pt x="454" y="332"/>
                  </a:lnTo>
                  <a:lnTo>
                    <a:pt x="454" y="332"/>
                  </a:lnTo>
                  <a:close/>
                  <a:moveTo>
                    <a:pt x="426" y="16"/>
                  </a:moveTo>
                  <a:lnTo>
                    <a:pt x="426" y="16"/>
                  </a:lnTo>
                  <a:lnTo>
                    <a:pt x="432" y="18"/>
                  </a:lnTo>
                  <a:lnTo>
                    <a:pt x="438" y="22"/>
                  </a:lnTo>
                  <a:lnTo>
                    <a:pt x="444" y="28"/>
                  </a:lnTo>
                  <a:lnTo>
                    <a:pt x="444" y="36"/>
                  </a:lnTo>
                  <a:lnTo>
                    <a:pt x="444" y="36"/>
                  </a:lnTo>
                  <a:lnTo>
                    <a:pt x="444" y="44"/>
                  </a:lnTo>
                  <a:lnTo>
                    <a:pt x="438" y="50"/>
                  </a:lnTo>
                  <a:lnTo>
                    <a:pt x="432" y="54"/>
                  </a:lnTo>
                  <a:lnTo>
                    <a:pt x="426" y="56"/>
                  </a:lnTo>
                  <a:lnTo>
                    <a:pt x="426" y="56"/>
                  </a:lnTo>
                  <a:lnTo>
                    <a:pt x="418" y="54"/>
                  </a:lnTo>
                  <a:lnTo>
                    <a:pt x="412" y="50"/>
                  </a:lnTo>
                  <a:lnTo>
                    <a:pt x="408" y="44"/>
                  </a:lnTo>
                  <a:lnTo>
                    <a:pt x="406" y="36"/>
                  </a:lnTo>
                  <a:lnTo>
                    <a:pt x="406" y="36"/>
                  </a:lnTo>
                  <a:lnTo>
                    <a:pt x="408" y="28"/>
                  </a:lnTo>
                  <a:lnTo>
                    <a:pt x="412" y="22"/>
                  </a:lnTo>
                  <a:lnTo>
                    <a:pt x="418" y="18"/>
                  </a:lnTo>
                  <a:lnTo>
                    <a:pt x="426" y="16"/>
                  </a:lnTo>
                  <a:lnTo>
                    <a:pt x="426" y="16"/>
                  </a:lnTo>
                  <a:close/>
                  <a:moveTo>
                    <a:pt x="246" y="124"/>
                  </a:moveTo>
                  <a:lnTo>
                    <a:pt x="246" y="124"/>
                  </a:lnTo>
                  <a:lnTo>
                    <a:pt x="252" y="126"/>
                  </a:lnTo>
                  <a:lnTo>
                    <a:pt x="258" y="130"/>
                  </a:lnTo>
                  <a:lnTo>
                    <a:pt x="262" y="134"/>
                  </a:lnTo>
                  <a:lnTo>
                    <a:pt x="262" y="142"/>
                  </a:lnTo>
                  <a:lnTo>
                    <a:pt x="262" y="142"/>
                  </a:lnTo>
                  <a:lnTo>
                    <a:pt x="262" y="148"/>
                  </a:lnTo>
                  <a:lnTo>
                    <a:pt x="258" y="154"/>
                  </a:lnTo>
                  <a:lnTo>
                    <a:pt x="252" y="156"/>
                  </a:lnTo>
                  <a:lnTo>
                    <a:pt x="246" y="158"/>
                  </a:lnTo>
                  <a:lnTo>
                    <a:pt x="246" y="158"/>
                  </a:lnTo>
                  <a:lnTo>
                    <a:pt x="240" y="156"/>
                  </a:lnTo>
                  <a:lnTo>
                    <a:pt x="234" y="154"/>
                  </a:lnTo>
                  <a:lnTo>
                    <a:pt x="230" y="148"/>
                  </a:lnTo>
                  <a:lnTo>
                    <a:pt x="228" y="142"/>
                  </a:lnTo>
                  <a:lnTo>
                    <a:pt x="228" y="142"/>
                  </a:lnTo>
                  <a:lnTo>
                    <a:pt x="230" y="134"/>
                  </a:lnTo>
                  <a:lnTo>
                    <a:pt x="234" y="130"/>
                  </a:lnTo>
                  <a:lnTo>
                    <a:pt x="240" y="126"/>
                  </a:lnTo>
                  <a:lnTo>
                    <a:pt x="246" y="124"/>
                  </a:lnTo>
                  <a:lnTo>
                    <a:pt x="246" y="124"/>
                  </a:lnTo>
                  <a:close/>
                  <a:moveTo>
                    <a:pt x="56" y="144"/>
                  </a:moveTo>
                  <a:lnTo>
                    <a:pt x="56" y="144"/>
                  </a:lnTo>
                  <a:lnTo>
                    <a:pt x="66" y="146"/>
                  </a:lnTo>
                  <a:lnTo>
                    <a:pt x="74" y="152"/>
                  </a:lnTo>
                  <a:lnTo>
                    <a:pt x="80" y="160"/>
                  </a:lnTo>
                  <a:lnTo>
                    <a:pt x="82" y="170"/>
                  </a:lnTo>
                  <a:lnTo>
                    <a:pt x="82" y="170"/>
                  </a:lnTo>
                  <a:lnTo>
                    <a:pt x="80" y="180"/>
                  </a:lnTo>
                  <a:lnTo>
                    <a:pt x="74" y="190"/>
                  </a:lnTo>
                  <a:lnTo>
                    <a:pt x="66" y="194"/>
                  </a:lnTo>
                  <a:lnTo>
                    <a:pt x="56" y="196"/>
                  </a:lnTo>
                  <a:lnTo>
                    <a:pt x="56" y="196"/>
                  </a:lnTo>
                  <a:lnTo>
                    <a:pt x="46" y="194"/>
                  </a:lnTo>
                  <a:lnTo>
                    <a:pt x="36" y="190"/>
                  </a:lnTo>
                  <a:lnTo>
                    <a:pt x="30" y="180"/>
                  </a:lnTo>
                  <a:lnTo>
                    <a:pt x="28" y="170"/>
                  </a:lnTo>
                  <a:lnTo>
                    <a:pt x="28" y="170"/>
                  </a:lnTo>
                  <a:lnTo>
                    <a:pt x="30" y="160"/>
                  </a:lnTo>
                  <a:lnTo>
                    <a:pt x="36" y="152"/>
                  </a:lnTo>
                  <a:lnTo>
                    <a:pt x="46" y="146"/>
                  </a:lnTo>
                  <a:lnTo>
                    <a:pt x="56" y="144"/>
                  </a:lnTo>
                  <a:lnTo>
                    <a:pt x="56" y="1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0972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1" name="组合 10"/>
          <p:cNvGrpSpPr/>
          <p:nvPr/>
        </p:nvGrpSpPr>
        <p:grpSpPr>
          <a:xfrm>
            <a:off x="2340087" y="4248416"/>
            <a:ext cx="263526" cy="224700"/>
            <a:chOff x="7625112" y="1364451"/>
            <a:chExt cx="393490" cy="605186"/>
          </a:xfrm>
          <a:solidFill>
            <a:srgbClr val="5A6378">
              <a:lumMod val="60000"/>
              <a:lumOff val="40000"/>
            </a:srgbClr>
          </a:solidFill>
        </p:grpSpPr>
        <p:sp>
          <p:nvSpPr>
            <p:cNvPr id="132" name="Freeform 31"/>
            <p:cNvSpPr>
              <a:spLocks noEditPoints="1"/>
            </p:cNvSpPr>
            <p:nvPr/>
          </p:nvSpPr>
          <p:spPr bwMode="auto">
            <a:xfrm>
              <a:off x="7625112" y="1364451"/>
              <a:ext cx="393490" cy="605186"/>
            </a:xfrm>
            <a:custGeom>
              <a:avLst/>
              <a:gdLst/>
              <a:ahLst/>
              <a:cxnLst>
                <a:cxn ang="0">
                  <a:pos x="639" y="1012"/>
                </a:cxn>
                <a:cxn ang="0">
                  <a:pos x="647" y="1012"/>
                </a:cxn>
                <a:cxn ang="0">
                  <a:pos x="656" y="1002"/>
                </a:cxn>
                <a:cxn ang="0">
                  <a:pos x="658" y="103"/>
                </a:cxn>
                <a:cxn ang="0">
                  <a:pos x="658" y="93"/>
                </a:cxn>
                <a:cxn ang="0">
                  <a:pos x="653" y="72"/>
                </a:cxn>
                <a:cxn ang="0">
                  <a:pos x="641" y="45"/>
                </a:cxn>
                <a:cxn ang="0">
                  <a:pos x="612" y="18"/>
                </a:cxn>
                <a:cxn ang="0">
                  <a:pos x="585" y="5"/>
                </a:cxn>
                <a:cxn ang="0">
                  <a:pos x="565" y="0"/>
                </a:cxn>
                <a:cxn ang="0">
                  <a:pos x="103" y="0"/>
                </a:cxn>
                <a:cxn ang="0">
                  <a:pos x="93" y="0"/>
                </a:cxn>
                <a:cxn ang="0">
                  <a:pos x="72" y="5"/>
                </a:cxn>
                <a:cxn ang="0">
                  <a:pos x="45" y="18"/>
                </a:cxn>
                <a:cxn ang="0">
                  <a:pos x="17" y="45"/>
                </a:cxn>
                <a:cxn ang="0">
                  <a:pos x="3" y="72"/>
                </a:cxn>
                <a:cxn ang="0">
                  <a:pos x="0" y="93"/>
                </a:cxn>
                <a:cxn ang="0">
                  <a:pos x="0" y="995"/>
                </a:cxn>
                <a:cxn ang="0">
                  <a:pos x="1" y="1002"/>
                </a:cxn>
                <a:cxn ang="0">
                  <a:pos x="10" y="1012"/>
                </a:cxn>
                <a:cxn ang="0">
                  <a:pos x="17" y="1012"/>
                </a:cxn>
                <a:cxn ang="0">
                  <a:pos x="361" y="926"/>
                </a:cxn>
                <a:cxn ang="0">
                  <a:pos x="356" y="939"/>
                </a:cxn>
                <a:cxn ang="0">
                  <a:pos x="342" y="945"/>
                </a:cxn>
                <a:cxn ang="0">
                  <a:pos x="314" y="945"/>
                </a:cxn>
                <a:cxn ang="0">
                  <a:pos x="302" y="939"/>
                </a:cxn>
                <a:cxn ang="0">
                  <a:pos x="297" y="926"/>
                </a:cxn>
                <a:cxn ang="0">
                  <a:pos x="297" y="911"/>
                </a:cxn>
                <a:cxn ang="0">
                  <a:pos x="302" y="897"/>
                </a:cxn>
                <a:cxn ang="0">
                  <a:pos x="314" y="892"/>
                </a:cxn>
                <a:cxn ang="0">
                  <a:pos x="342" y="892"/>
                </a:cxn>
                <a:cxn ang="0">
                  <a:pos x="356" y="897"/>
                </a:cxn>
                <a:cxn ang="0">
                  <a:pos x="361" y="911"/>
                </a:cxn>
                <a:cxn ang="0">
                  <a:pos x="114" y="126"/>
                </a:cxn>
                <a:cxn ang="0">
                  <a:pos x="116" y="120"/>
                </a:cxn>
                <a:cxn ang="0">
                  <a:pos x="126" y="109"/>
                </a:cxn>
                <a:cxn ang="0">
                  <a:pos x="524" y="108"/>
                </a:cxn>
                <a:cxn ang="0">
                  <a:pos x="531" y="109"/>
                </a:cxn>
                <a:cxn ang="0">
                  <a:pos x="541" y="120"/>
                </a:cxn>
                <a:cxn ang="0">
                  <a:pos x="543" y="821"/>
                </a:cxn>
                <a:cxn ang="0">
                  <a:pos x="541" y="828"/>
                </a:cxn>
                <a:cxn ang="0">
                  <a:pos x="531" y="838"/>
                </a:cxn>
                <a:cxn ang="0">
                  <a:pos x="133" y="840"/>
                </a:cxn>
                <a:cxn ang="0">
                  <a:pos x="126" y="838"/>
                </a:cxn>
                <a:cxn ang="0">
                  <a:pos x="116" y="828"/>
                </a:cxn>
                <a:cxn ang="0">
                  <a:pos x="114" y="126"/>
                </a:cxn>
              </a:cxnLst>
              <a:rect l="0" t="0" r="r" b="b"/>
              <a:pathLst>
                <a:path w="658" h="1012">
                  <a:moveTo>
                    <a:pt x="17" y="1012"/>
                  </a:moveTo>
                  <a:lnTo>
                    <a:pt x="639" y="1012"/>
                  </a:lnTo>
                  <a:lnTo>
                    <a:pt x="639" y="1012"/>
                  </a:lnTo>
                  <a:lnTo>
                    <a:pt x="647" y="1012"/>
                  </a:lnTo>
                  <a:lnTo>
                    <a:pt x="653" y="1007"/>
                  </a:lnTo>
                  <a:lnTo>
                    <a:pt x="656" y="1002"/>
                  </a:lnTo>
                  <a:lnTo>
                    <a:pt x="658" y="995"/>
                  </a:lnTo>
                  <a:lnTo>
                    <a:pt x="658" y="103"/>
                  </a:lnTo>
                  <a:lnTo>
                    <a:pt x="658" y="103"/>
                  </a:lnTo>
                  <a:lnTo>
                    <a:pt x="658" y="93"/>
                  </a:lnTo>
                  <a:lnTo>
                    <a:pt x="656" y="82"/>
                  </a:lnTo>
                  <a:lnTo>
                    <a:pt x="653" y="72"/>
                  </a:lnTo>
                  <a:lnTo>
                    <a:pt x="649" y="64"/>
                  </a:lnTo>
                  <a:lnTo>
                    <a:pt x="641" y="45"/>
                  </a:lnTo>
                  <a:lnTo>
                    <a:pt x="627" y="30"/>
                  </a:lnTo>
                  <a:lnTo>
                    <a:pt x="612" y="18"/>
                  </a:lnTo>
                  <a:lnTo>
                    <a:pt x="595" y="8"/>
                  </a:lnTo>
                  <a:lnTo>
                    <a:pt x="585" y="5"/>
                  </a:lnTo>
                  <a:lnTo>
                    <a:pt x="575" y="1"/>
                  </a:lnTo>
                  <a:lnTo>
                    <a:pt x="565" y="0"/>
                  </a:lnTo>
                  <a:lnTo>
                    <a:pt x="555" y="0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93" y="0"/>
                  </a:lnTo>
                  <a:lnTo>
                    <a:pt x="82" y="1"/>
                  </a:lnTo>
                  <a:lnTo>
                    <a:pt x="72" y="5"/>
                  </a:lnTo>
                  <a:lnTo>
                    <a:pt x="62" y="8"/>
                  </a:lnTo>
                  <a:lnTo>
                    <a:pt x="45" y="18"/>
                  </a:lnTo>
                  <a:lnTo>
                    <a:pt x="30" y="30"/>
                  </a:lnTo>
                  <a:lnTo>
                    <a:pt x="17" y="45"/>
                  </a:lnTo>
                  <a:lnTo>
                    <a:pt x="7" y="64"/>
                  </a:lnTo>
                  <a:lnTo>
                    <a:pt x="3" y="72"/>
                  </a:lnTo>
                  <a:lnTo>
                    <a:pt x="1" y="82"/>
                  </a:lnTo>
                  <a:lnTo>
                    <a:pt x="0" y="93"/>
                  </a:lnTo>
                  <a:lnTo>
                    <a:pt x="0" y="103"/>
                  </a:lnTo>
                  <a:lnTo>
                    <a:pt x="0" y="995"/>
                  </a:lnTo>
                  <a:lnTo>
                    <a:pt x="0" y="995"/>
                  </a:lnTo>
                  <a:lnTo>
                    <a:pt x="1" y="1002"/>
                  </a:lnTo>
                  <a:lnTo>
                    <a:pt x="5" y="1007"/>
                  </a:lnTo>
                  <a:lnTo>
                    <a:pt x="10" y="1012"/>
                  </a:lnTo>
                  <a:lnTo>
                    <a:pt x="17" y="1012"/>
                  </a:lnTo>
                  <a:lnTo>
                    <a:pt x="17" y="1012"/>
                  </a:lnTo>
                  <a:close/>
                  <a:moveTo>
                    <a:pt x="361" y="926"/>
                  </a:moveTo>
                  <a:lnTo>
                    <a:pt x="361" y="926"/>
                  </a:lnTo>
                  <a:lnTo>
                    <a:pt x="359" y="933"/>
                  </a:lnTo>
                  <a:lnTo>
                    <a:pt x="356" y="939"/>
                  </a:lnTo>
                  <a:lnTo>
                    <a:pt x="351" y="943"/>
                  </a:lnTo>
                  <a:lnTo>
                    <a:pt x="342" y="945"/>
                  </a:lnTo>
                  <a:lnTo>
                    <a:pt x="314" y="945"/>
                  </a:lnTo>
                  <a:lnTo>
                    <a:pt x="314" y="945"/>
                  </a:lnTo>
                  <a:lnTo>
                    <a:pt x="307" y="943"/>
                  </a:lnTo>
                  <a:lnTo>
                    <a:pt x="302" y="939"/>
                  </a:lnTo>
                  <a:lnTo>
                    <a:pt x="297" y="933"/>
                  </a:lnTo>
                  <a:lnTo>
                    <a:pt x="297" y="926"/>
                  </a:lnTo>
                  <a:lnTo>
                    <a:pt x="297" y="911"/>
                  </a:lnTo>
                  <a:lnTo>
                    <a:pt x="297" y="911"/>
                  </a:lnTo>
                  <a:lnTo>
                    <a:pt x="297" y="904"/>
                  </a:lnTo>
                  <a:lnTo>
                    <a:pt x="302" y="897"/>
                  </a:lnTo>
                  <a:lnTo>
                    <a:pt x="307" y="894"/>
                  </a:lnTo>
                  <a:lnTo>
                    <a:pt x="314" y="892"/>
                  </a:lnTo>
                  <a:lnTo>
                    <a:pt x="342" y="892"/>
                  </a:lnTo>
                  <a:lnTo>
                    <a:pt x="342" y="892"/>
                  </a:lnTo>
                  <a:lnTo>
                    <a:pt x="351" y="894"/>
                  </a:lnTo>
                  <a:lnTo>
                    <a:pt x="356" y="897"/>
                  </a:lnTo>
                  <a:lnTo>
                    <a:pt x="359" y="904"/>
                  </a:lnTo>
                  <a:lnTo>
                    <a:pt x="361" y="911"/>
                  </a:lnTo>
                  <a:lnTo>
                    <a:pt x="361" y="926"/>
                  </a:lnTo>
                  <a:close/>
                  <a:moveTo>
                    <a:pt x="114" y="126"/>
                  </a:moveTo>
                  <a:lnTo>
                    <a:pt x="114" y="126"/>
                  </a:lnTo>
                  <a:lnTo>
                    <a:pt x="116" y="120"/>
                  </a:lnTo>
                  <a:lnTo>
                    <a:pt x="120" y="113"/>
                  </a:lnTo>
                  <a:lnTo>
                    <a:pt x="126" y="109"/>
                  </a:lnTo>
                  <a:lnTo>
                    <a:pt x="133" y="108"/>
                  </a:lnTo>
                  <a:lnTo>
                    <a:pt x="524" y="108"/>
                  </a:lnTo>
                  <a:lnTo>
                    <a:pt x="524" y="108"/>
                  </a:lnTo>
                  <a:lnTo>
                    <a:pt x="531" y="109"/>
                  </a:lnTo>
                  <a:lnTo>
                    <a:pt x="538" y="113"/>
                  </a:lnTo>
                  <a:lnTo>
                    <a:pt x="541" y="120"/>
                  </a:lnTo>
                  <a:lnTo>
                    <a:pt x="543" y="126"/>
                  </a:lnTo>
                  <a:lnTo>
                    <a:pt x="543" y="821"/>
                  </a:lnTo>
                  <a:lnTo>
                    <a:pt x="543" y="821"/>
                  </a:lnTo>
                  <a:lnTo>
                    <a:pt x="541" y="828"/>
                  </a:lnTo>
                  <a:lnTo>
                    <a:pt x="538" y="835"/>
                  </a:lnTo>
                  <a:lnTo>
                    <a:pt x="531" y="838"/>
                  </a:lnTo>
                  <a:lnTo>
                    <a:pt x="524" y="840"/>
                  </a:lnTo>
                  <a:lnTo>
                    <a:pt x="133" y="840"/>
                  </a:lnTo>
                  <a:lnTo>
                    <a:pt x="133" y="840"/>
                  </a:lnTo>
                  <a:lnTo>
                    <a:pt x="126" y="838"/>
                  </a:lnTo>
                  <a:lnTo>
                    <a:pt x="120" y="835"/>
                  </a:lnTo>
                  <a:lnTo>
                    <a:pt x="116" y="828"/>
                  </a:lnTo>
                  <a:lnTo>
                    <a:pt x="114" y="821"/>
                  </a:lnTo>
                  <a:lnTo>
                    <a:pt x="114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0972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00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Freeform 352"/>
            <p:cNvSpPr>
              <a:spLocks noEditPoints="1"/>
            </p:cNvSpPr>
            <p:nvPr/>
          </p:nvSpPr>
          <p:spPr bwMode="auto">
            <a:xfrm>
              <a:off x="7769358" y="1576727"/>
              <a:ext cx="132571" cy="132571"/>
            </a:xfrm>
            <a:custGeom>
              <a:avLst/>
              <a:gdLst/>
              <a:ahLst/>
              <a:cxnLst>
                <a:cxn ang="0">
                  <a:pos x="179" y="357"/>
                </a:cxn>
                <a:cxn ang="0">
                  <a:pos x="143" y="353"/>
                </a:cxn>
                <a:cxn ang="0">
                  <a:pos x="110" y="343"/>
                </a:cxn>
                <a:cxn ang="0">
                  <a:pos x="79" y="327"/>
                </a:cxn>
                <a:cxn ang="0">
                  <a:pos x="53" y="304"/>
                </a:cxn>
                <a:cxn ang="0">
                  <a:pos x="31" y="278"/>
                </a:cxn>
                <a:cxn ang="0">
                  <a:pos x="14" y="249"/>
                </a:cxn>
                <a:cxn ang="0">
                  <a:pos x="4" y="214"/>
                </a:cxn>
                <a:cxn ang="0">
                  <a:pos x="0" y="178"/>
                </a:cxn>
                <a:cxn ang="0">
                  <a:pos x="2" y="161"/>
                </a:cxn>
                <a:cxn ang="0">
                  <a:pos x="8" y="125"/>
                </a:cxn>
                <a:cxn ang="0">
                  <a:pos x="22" y="94"/>
                </a:cxn>
                <a:cxn ang="0">
                  <a:pos x="41" y="66"/>
                </a:cxn>
                <a:cxn ang="0">
                  <a:pos x="65" y="41"/>
                </a:cxn>
                <a:cxn ang="0">
                  <a:pos x="94" y="23"/>
                </a:cxn>
                <a:cxn ang="0">
                  <a:pos x="126" y="9"/>
                </a:cxn>
                <a:cxn ang="0">
                  <a:pos x="161" y="0"/>
                </a:cxn>
                <a:cxn ang="0">
                  <a:pos x="179" y="0"/>
                </a:cxn>
                <a:cxn ang="0">
                  <a:pos x="216" y="4"/>
                </a:cxn>
                <a:cxn ang="0">
                  <a:pos x="249" y="15"/>
                </a:cxn>
                <a:cxn ang="0">
                  <a:pos x="279" y="31"/>
                </a:cxn>
                <a:cxn ang="0">
                  <a:pos x="306" y="53"/>
                </a:cxn>
                <a:cxn ang="0">
                  <a:pos x="326" y="80"/>
                </a:cxn>
                <a:cxn ang="0">
                  <a:pos x="345" y="108"/>
                </a:cxn>
                <a:cxn ang="0">
                  <a:pos x="355" y="143"/>
                </a:cxn>
                <a:cxn ang="0">
                  <a:pos x="357" y="178"/>
                </a:cxn>
                <a:cxn ang="0">
                  <a:pos x="357" y="196"/>
                </a:cxn>
                <a:cxn ang="0">
                  <a:pos x="349" y="231"/>
                </a:cxn>
                <a:cxn ang="0">
                  <a:pos x="336" y="263"/>
                </a:cxn>
                <a:cxn ang="0">
                  <a:pos x="316" y="292"/>
                </a:cxn>
                <a:cxn ang="0">
                  <a:pos x="294" y="316"/>
                </a:cxn>
                <a:cxn ang="0">
                  <a:pos x="265" y="335"/>
                </a:cxn>
                <a:cxn ang="0">
                  <a:pos x="232" y="349"/>
                </a:cxn>
                <a:cxn ang="0">
                  <a:pos x="198" y="355"/>
                </a:cxn>
                <a:cxn ang="0">
                  <a:pos x="179" y="357"/>
                </a:cxn>
                <a:cxn ang="0">
                  <a:pos x="124" y="276"/>
                </a:cxn>
                <a:cxn ang="0">
                  <a:pos x="124" y="82"/>
                </a:cxn>
              </a:cxnLst>
              <a:rect l="0" t="0" r="r" b="b"/>
              <a:pathLst>
                <a:path w="357" h="357">
                  <a:moveTo>
                    <a:pt x="179" y="357"/>
                  </a:moveTo>
                  <a:lnTo>
                    <a:pt x="179" y="357"/>
                  </a:lnTo>
                  <a:lnTo>
                    <a:pt x="161" y="355"/>
                  </a:lnTo>
                  <a:lnTo>
                    <a:pt x="143" y="353"/>
                  </a:lnTo>
                  <a:lnTo>
                    <a:pt x="126" y="349"/>
                  </a:lnTo>
                  <a:lnTo>
                    <a:pt x="110" y="343"/>
                  </a:lnTo>
                  <a:lnTo>
                    <a:pt x="94" y="335"/>
                  </a:lnTo>
                  <a:lnTo>
                    <a:pt x="79" y="327"/>
                  </a:lnTo>
                  <a:lnTo>
                    <a:pt x="65" y="316"/>
                  </a:lnTo>
                  <a:lnTo>
                    <a:pt x="53" y="304"/>
                  </a:lnTo>
                  <a:lnTo>
                    <a:pt x="41" y="292"/>
                  </a:lnTo>
                  <a:lnTo>
                    <a:pt x="31" y="278"/>
                  </a:lnTo>
                  <a:lnTo>
                    <a:pt x="22" y="263"/>
                  </a:lnTo>
                  <a:lnTo>
                    <a:pt x="14" y="249"/>
                  </a:lnTo>
                  <a:lnTo>
                    <a:pt x="8" y="231"/>
                  </a:lnTo>
                  <a:lnTo>
                    <a:pt x="4" y="214"/>
                  </a:lnTo>
                  <a:lnTo>
                    <a:pt x="2" y="196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2" y="161"/>
                  </a:lnTo>
                  <a:lnTo>
                    <a:pt x="4" y="143"/>
                  </a:lnTo>
                  <a:lnTo>
                    <a:pt x="8" y="125"/>
                  </a:lnTo>
                  <a:lnTo>
                    <a:pt x="14" y="108"/>
                  </a:lnTo>
                  <a:lnTo>
                    <a:pt x="22" y="94"/>
                  </a:lnTo>
                  <a:lnTo>
                    <a:pt x="31" y="80"/>
                  </a:lnTo>
                  <a:lnTo>
                    <a:pt x="41" y="66"/>
                  </a:lnTo>
                  <a:lnTo>
                    <a:pt x="53" y="53"/>
                  </a:lnTo>
                  <a:lnTo>
                    <a:pt x="65" y="41"/>
                  </a:lnTo>
                  <a:lnTo>
                    <a:pt x="79" y="31"/>
                  </a:lnTo>
                  <a:lnTo>
                    <a:pt x="94" y="23"/>
                  </a:lnTo>
                  <a:lnTo>
                    <a:pt x="110" y="15"/>
                  </a:lnTo>
                  <a:lnTo>
                    <a:pt x="126" y="9"/>
                  </a:lnTo>
                  <a:lnTo>
                    <a:pt x="143" y="4"/>
                  </a:lnTo>
                  <a:lnTo>
                    <a:pt x="161" y="0"/>
                  </a:lnTo>
                  <a:lnTo>
                    <a:pt x="179" y="0"/>
                  </a:lnTo>
                  <a:lnTo>
                    <a:pt x="179" y="0"/>
                  </a:lnTo>
                  <a:lnTo>
                    <a:pt x="198" y="0"/>
                  </a:lnTo>
                  <a:lnTo>
                    <a:pt x="216" y="4"/>
                  </a:lnTo>
                  <a:lnTo>
                    <a:pt x="232" y="9"/>
                  </a:lnTo>
                  <a:lnTo>
                    <a:pt x="249" y="15"/>
                  </a:lnTo>
                  <a:lnTo>
                    <a:pt x="265" y="23"/>
                  </a:lnTo>
                  <a:lnTo>
                    <a:pt x="279" y="31"/>
                  </a:lnTo>
                  <a:lnTo>
                    <a:pt x="294" y="41"/>
                  </a:lnTo>
                  <a:lnTo>
                    <a:pt x="306" y="53"/>
                  </a:lnTo>
                  <a:lnTo>
                    <a:pt x="316" y="66"/>
                  </a:lnTo>
                  <a:lnTo>
                    <a:pt x="326" y="80"/>
                  </a:lnTo>
                  <a:lnTo>
                    <a:pt x="336" y="94"/>
                  </a:lnTo>
                  <a:lnTo>
                    <a:pt x="345" y="108"/>
                  </a:lnTo>
                  <a:lnTo>
                    <a:pt x="349" y="125"/>
                  </a:lnTo>
                  <a:lnTo>
                    <a:pt x="355" y="143"/>
                  </a:lnTo>
                  <a:lnTo>
                    <a:pt x="357" y="161"/>
                  </a:lnTo>
                  <a:lnTo>
                    <a:pt x="357" y="178"/>
                  </a:lnTo>
                  <a:lnTo>
                    <a:pt x="357" y="178"/>
                  </a:lnTo>
                  <a:lnTo>
                    <a:pt x="357" y="196"/>
                  </a:lnTo>
                  <a:lnTo>
                    <a:pt x="355" y="214"/>
                  </a:lnTo>
                  <a:lnTo>
                    <a:pt x="349" y="231"/>
                  </a:lnTo>
                  <a:lnTo>
                    <a:pt x="345" y="249"/>
                  </a:lnTo>
                  <a:lnTo>
                    <a:pt x="336" y="263"/>
                  </a:lnTo>
                  <a:lnTo>
                    <a:pt x="326" y="278"/>
                  </a:lnTo>
                  <a:lnTo>
                    <a:pt x="316" y="292"/>
                  </a:lnTo>
                  <a:lnTo>
                    <a:pt x="306" y="304"/>
                  </a:lnTo>
                  <a:lnTo>
                    <a:pt x="294" y="316"/>
                  </a:lnTo>
                  <a:lnTo>
                    <a:pt x="279" y="327"/>
                  </a:lnTo>
                  <a:lnTo>
                    <a:pt x="265" y="335"/>
                  </a:lnTo>
                  <a:lnTo>
                    <a:pt x="249" y="343"/>
                  </a:lnTo>
                  <a:lnTo>
                    <a:pt x="232" y="349"/>
                  </a:lnTo>
                  <a:lnTo>
                    <a:pt x="216" y="353"/>
                  </a:lnTo>
                  <a:lnTo>
                    <a:pt x="198" y="355"/>
                  </a:lnTo>
                  <a:lnTo>
                    <a:pt x="179" y="357"/>
                  </a:lnTo>
                  <a:lnTo>
                    <a:pt x="179" y="357"/>
                  </a:lnTo>
                  <a:close/>
                  <a:moveTo>
                    <a:pt x="124" y="82"/>
                  </a:moveTo>
                  <a:lnTo>
                    <a:pt x="124" y="276"/>
                  </a:lnTo>
                  <a:lnTo>
                    <a:pt x="285" y="178"/>
                  </a:lnTo>
                  <a:lnTo>
                    <a:pt x="124" y="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0972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00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4" name="Group 86"/>
          <p:cNvGrpSpPr/>
          <p:nvPr/>
        </p:nvGrpSpPr>
        <p:grpSpPr>
          <a:xfrm>
            <a:off x="6492044" y="3897052"/>
            <a:ext cx="116431" cy="256183"/>
            <a:chOff x="3070746" y="5445456"/>
            <a:chExt cx="218364" cy="602610"/>
          </a:xfrm>
          <a:solidFill>
            <a:srgbClr val="60B5CC"/>
          </a:solidFill>
        </p:grpSpPr>
        <p:sp>
          <p:nvSpPr>
            <p:cNvPr id="135" name="Rectangle 87"/>
            <p:cNvSpPr/>
            <p:nvPr/>
          </p:nvSpPr>
          <p:spPr>
            <a:xfrm>
              <a:off x="3070746" y="5527343"/>
              <a:ext cx="218364" cy="504967"/>
            </a:xfrm>
            <a:prstGeom prst="rect">
              <a:avLst/>
            </a:prstGeom>
            <a:grpFill/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457170" fontAlgn="auto"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en-CA" sz="85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Rectangle 88"/>
            <p:cNvSpPr/>
            <p:nvPr/>
          </p:nvSpPr>
          <p:spPr>
            <a:xfrm>
              <a:off x="3072073" y="5690950"/>
              <a:ext cx="216090" cy="357116"/>
            </a:xfrm>
            <a:prstGeom prst="rect">
              <a:avLst/>
            </a:prstGeom>
            <a:grpFill/>
            <a:ln w="25400" cap="flat" cmpd="sng" algn="ctr">
              <a:noFill/>
              <a:prstDash val="dash"/>
            </a:ln>
            <a:effectLst/>
          </p:spPr>
          <p:txBody>
            <a:bodyPr rtlCol="0" anchor="ctr"/>
            <a:lstStyle/>
            <a:p>
              <a:pPr algn="ctr" defTabSz="457170" fontAlgn="auto"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en-CA" sz="85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Rectangle 89"/>
            <p:cNvSpPr/>
            <p:nvPr/>
          </p:nvSpPr>
          <p:spPr>
            <a:xfrm>
              <a:off x="3129887" y="5445456"/>
              <a:ext cx="104632" cy="100083"/>
            </a:xfrm>
            <a:prstGeom prst="rect">
              <a:avLst/>
            </a:prstGeom>
            <a:grpFill/>
            <a:ln w="25400" cap="flat" cmpd="sng" algn="ctr">
              <a:noFill/>
              <a:prstDash val="dash"/>
            </a:ln>
            <a:effectLst/>
          </p:spPr>
          <p:txBody>
            <a:bodyPr rtlCol="0" anchor="ctr"/>
            <a:lstStyle/>
            <a:p>
              <a:pPr algn="ctr" defTabSz="457170" fontAlgn="auto"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en-CA" sz="85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8" name="TextBox 137"/>
          <p:cNvSpPr txBox="1"/>
          <p:nvPr/>
        </p:nvSpPr>
        <p:spPr>
          <a:xfrm>
            <a:off x="7896200" y="3861048"/>
            <a:ext cx="529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kern="0" dirty="0">
                <a:solidFill>
                  <a:srgbClr val="60B5CC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CN" altLang="en-US" sz="1600" b="1" kern="0" dirty="0">
              <a:solidFill>
                <a:srgbClr val="60B5CC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Freeform 91"/>
          <p:cNvSpPr>
            <a:spLocks noEditPoints="1"/>
          </p:cNvSpPr>
          <p:nvPr/>
        </p:nvSpPr>
        <p:spPr bwMode="auto">
          <a:xfrm>
            <a:off x="6575223" y="4221088"/>
            <a:ext cx="456882" cy="300123"/>
          </a:xfrm>
          <a:custGeom>
            <a:avLst/>
            <a:gdLst/>
            <a:ahLst/>
            <a:cxnLst>
              <a:cxn ang="0">
                <a:pos x="2254" y="8924"/>
              </a:cxn>
              <a:cxn ang="0">
                <a:pos x="2806" y="9154"/>
              </a:cxn>
              <a:cxn ang="0">
                <a:pos x="2576" y="9706"/>
              </a:cxn>
              <a:cxn ang="0">
                <a:pos x="2024" y="9476"/>
              </a:cxn>
              <a:cxn ang="0">
                <a:pos x="2116" y="14812"/>
              </a:cxn>
              <a:cxn ang="0">
                <a:pos x="322" y="10672"/>
              </a:cxn>
              <a:cxn ang="0">
                <a:pos x="0" y="10626"/>
              </a:cxn>
              <a:cxn ang="0">
                <a:pos x="138" y="10350"/>
              </a:cxn>
              <a:cxn ang="0">
                <a:pos x="322" y="10672"/>
              </a:cxn>
              <a:cxn ang="0">
                <a:pos x="2944" y="9338"/>
              </a:cxn>
              <a:cxn ang="0">
                <a:pos x="4830" y="10580"/>
              </a:cxn>
              <a:cxn ang="0">
                <a:pos x="4600" y="10718"/>
              </a:cxn>
              <a:cxn ang="0">
                <a:pos x="2392" y="8786"/>
              </a:cxn>
              <a:cxn ang="0">
                <a:pos x="2254" y="6624"/>
              </a:cxn>
              <a:cxn ang="0">
                <a:pos x="2530" y="6624"/>
              </a:cxn>
              <a:cxn ang="0">
                <a:pos x="8556" y="4370"/>
              </a:cxn>
              <a:cxn ang="0">
                <a:pos x="7820" y="4370"/>
              </a:cxn>
              <a:cxn ang="0">
                <a:pos x="8050" y="46"/>
              </a:cxn>
              <a:cxn ang="0">
                <a:pos x="8556" y="322"/>
              </a:cxn>
              <a:cxn ang="0">
                <a:pos x="9062" y="5934"/>
              </a:cxn>
              <a:cxn ang="0">
                <a:pos x="12604" y="7314"/>
              </a:cxn>
              <a:cxn ang="0">
                <a:pos x="12834" y="7866"/>
              </a:cxn>
              <a:cxn ang="0">
                <a:pos x="12236" y="7958"/>
              </a:cxn>
              <a:cxn ang="0">
                <a:pos x="3634" y="8004"/>
              </a:cxn>
              <a:cxn ang="0">
                <a:pos x="3634" y="7452"/>
              </a:cxn>
              <a:cxn ang="0">
                <a:pos x="7176" y="5566"/>
              </a:cxn>
              <a:cxn ang="0">
                <a:pos x="4186" y="7958"/>
              </a:cxn>
              <a:cxn ang="0">
                <a:pos x="7957" y="6348"/>
              </a:cxn>
              <a:cxn ang="0">
                <a:pos x="7406" y="5152"/>
              </a:cxn>
              <a:cxn ang="0">
                <a:pos x="7728" y="4646"/>
              </a:cxn>
              <a:cxn ang="0">
                <a:pos x="8372" y="4554"/>
              </a:cxn>
              <a:cxn ang="0">
                <a:pos x="8878" y="4876"/>
              </a:cxn>
              <a:cxn ang="0">
                <a:pos x="9016" y="5474"/>
              </a:cxn>
              <a:cxn ang="0">
                <a:pos x="8648" y="6026"/>
              </a:cxn>
              <a:cxn ang="0">
                <a:pos x="8050" y="6118"/>
              </a:cxn>
              <a:cxn ang="0">
                <a:pos x="7498" y="5796"/>
              </a:cxn>
              <a:cxn ang="0">
                <a:pos x="14168" y="6808"/>
              </a:cxn>
              <a:cxn ang="0">
                <a:pos x="13800" y="6808"/>
              </a:cxn>
              <a:cxn ang="0">
                <a:pos x="13984" y="6578"/>
              </a:cxn>
              <a:cxn ang="0">
                <a:pos x="14168" y="6808"/>
              </a:cxn>
              <a:cxn ang="0">
                <a:pos x="14536" y="9338"/>
              </a:cxn>
              <a:cxn ang="0">
                <a:pos x="16422" y="10580"/>
              </a:cxn>
              <a:cxn ang="0">
                <a:pos x="16192" y="10718"/>
              </a:cxn>
              <a:cxn ang="0">
                <a:pos x="11730" y="10718"/>
              </a:cxn>
              <a:cxn ang="0">
                <a:pos x="11592" y="10488"/>
              </a:cxn>
              <a:cxn ang="0">
                <a:pos x="13478" y="9522"/>
              </a:cxn>
              <a:cxn ang="0">
                <a:pos x="14260" y="14812"/>
              </a:cxn>
              <a:cxn ang="0">
                <a:pos x="14122" y="9844"/>
              </a:cxn>
              <a:cxn ang="0">
                <a:pos x="13846" y="8924"/>
              </a:cxn>
              <a:cxn ang="0">
                <a:pos x="14398" y="9154"/>
              </a:cxn>
              <a:cxn ang="0">
                <a:pos x="14168" y="9706"/>
              </a:cxn>
              <a:cxn ang="0">
                <a:pos x="13616" y="9476"/>
              </a:cxn>
            </a:cxnLst>
            <a:rect l="0" t="0" r="r" b="b"/>
            <a:pathLst>
              <a:path w="16422" h="15962">
                <a:moveTo>
                  <a:pt x="1978" y="9338"/>
                </a:moveTo>
                <a:lnTo>
                  <a:pt x="2024" y="9154"/>
                </a:lnTo>
                <a:lnTo>
                  <a:pt x="2116" y="9016"/>
                </a:lnTo>
                <a:lnTo>
                  <a:pt x="2254" y="8924"/>
                </a:lnTo>
                <a:lnTo>
                  <a:pt x="2392" y="8878"/>
                </a:lnTo>
                <a:lnTo>
                  <a:pt x="2576" y="8924"/>
                </a:lnTo>
                <a:lnTo>
                  <a:pt x="2714" y="9016"/>
                </a:lnTo>
                <a:lnTo>
                  <a:pt x="2806" y="9154"/>
                </a:lnTo>
                <a:lnTo>
                  <a:pt x="2806" y="9338"/>
                </a:lnTo>
                <a:lnTo>
                  <a:pt x="2806" y="9476"/>
                </a:lnTo>
                <a:lnTo>
                  <a:pt x="2714" y="9614"/>
                </a:lnTo>
                <a:lnTo>
                  <a:pt x="2576" y="9706"/>
                </a:lnTo>
                <a:lnTo>
                  <a:pt x="2392" y="9751"/>
                </a:lnTo>
                <a:lnTo>
                  <a:pt x="2254" y="9706"/>
                </a:lnTo>
                <a:lnTo>
                  <a:pt x="2116" y="9614"/>
                </a:lnTo>
                <a:lnTo>
                  <a:pt x="2024" y="9476"/>
                </a:lnTo>
                <a:lnTo>
                  <a:pt x="1978" y="9338"/>
                </a:lnTo>
                <a:close/>
                <a:moveTo>
                  <a:pt x="2530" y="9844"/>
                </a:moveTo>
                <a:lnTo>
                  <a:pt x="2668" y="14812"/>
                </a:lnTo>
                <a:lnTo>
                  <a:pt x="2116" y="14812"/>
                </a:lnTo>
                <a:lnTo>
                  <a:pt x="2254" y="9844"/>
                </a:lnTo>
                <a:lnTo>
                  <a:pt x="2392" y="9844"/>
                </a:lnTo>
                <a:lnTo>
                  <a:pt x="2530" y="9844"/>
                </a:lnTo>
                <a:close/>
                <a:moveTo>
                  <a:pt x="322" y="10672"/>
                </a:moveTo>
                <a:lnTo>
                  <a:pt x="230" y="10718"/>
                </a:lnTo>
                <a:lnTo>
                  <a:pt x="138" y="10718"/>
                </a:lnTo>
                <a:lnTo>
                  <a:pt x="46" y="10672"/>
                </a:lnTo>
                <a:lnTo>
                  <a:pt x="0" y="10626"/>
                </a:lnTo>
                <a:lnTo>
                  <a:pt x="0" y="10580"/>
                </a:lnTo>
                <a:lnTo>
                  <a:pt x="0" y="10488"/>
                </a:lnTo>
                <a:lnTo>
                  <a:pt x="46" y="10396"/>
                </a:lnTo>
                <a:lnTo>
                  <a:pt x="138" y="10350"/>
                </a:lnTo>
                <a:lnTo>
                  <a:pt x="1840" y="9338"/>
                </a:lnTo>
                <a:lnTo>
                  <a:pt x="1932" y="9522"/>
                </a:lnTo>
                <a:lnTo>
                  <a:pt x="2024" y="9706"/>
                </a:lnTo>
                <a:lnTo>
                  <a:pt x="322" y="10672"/>
                </a:lnTo>
                <a:close/>
                <a:moveTo>
                  <a:pt x="4508" y="10672"/>
                </a:moveTo>
                <a:lnTo>
                  <a:pt x="2806" y="9706"/>
                </a:lnTo>
                <a:lnTo>
                  <a:pt x="2898" y="9522"/>
                </a:lnTo>
                <a:lnTo>
                  <a:pt x="2944" y="9338"/>
                </a:lnTo>
                <a:lnTo>
                  <a:pt x="4692" y="10350"/>
                </a:lnTo>
                <a:lnTo>
                  <a:pt x="4784" y="10396"/>
                </a:lnTo>
                <a:lnTo>
                  <a:pt x="4830" y="10488"/>
                </a:lnTo>
                <a:lnTo>
                  <a:pt x="4830" y="10580"/>
                </a:lnTo>
                <a:lnTo>
                  <a:pt x="4830" y="10626"/>
                </a:lnTo>
                <a:lnTo>
                  <a:pt x="4738" y="10672"/>
                </a:lnTo>
                <a:lnTo>
                  <a:pt x="4692" y="10718"/>
                </a:lnTo>
                <a:lnTo>
                  <a:pt x="4600" y="10718"/>
                </a:lnTo>
                <a:lnTo>
                  <a:pt x="4508" y="10672"/>
                </a:lnTo>
                <a:close/>
                <a:moveTo>
                  <a:pt x="2576" y="6808"/>
                </a:moveTo>
                <a:lnTo>
                  <a:pt x="2576" y="8832"/>
                </a:lnTo>
                <a:lnTo>
                  <a:pt x="2392" y="8786"/>
                </a:lnTo>
                <a:lnTo>
                  <a:pt x="2208" y="8832"/>
                </a:lnTo>
                <a:lnTo>
                  <a:pt x="2208" y="6808"/>
                </a:lnTo>
                <a:lnTo>
                  <a:pt x="2208" y="6715"/>
                </a:lnTo>
                <a:lnTo>
                  <a:pt x="2254" y="6624"/>
                </a:lnTo>
                <a:lnTo>
                  <a:pt x="2346" y="6578"/>
                </a:lnTo>
                <a:lnTo>
                  <a:pt x="2392" y="6578"/>
                </a:lnTo>
                <a:lnTo>
                  <a:pt x="2484" y="6578"/>
                </a:lnTo>
                <a:lnTo>
                  <a:pt x="2530" y="6624"/>
                </a:lnTo>
                <a:lnTo>
                  <a:pt x="2576" y="6715"/>
                </a:lnTo>
                <a:lnTo>
                  <a:pt x="2576" y="6808"/>
                </a:lnTo>
                <a:close/>
                <a:moveTo>
                  <a:pt x="8556" y="506"/>
                </a:moveTo>
                <a:lnTo>
                  <a:pt x="8556" y="4370"/>
                </a:lnTo>
                <a:lnTo>
                  <a:pt x="8372" y="4324"/>
                </a:lnTo>
                <a:lnTo>
                  <a:pt x="8188" y="4278"/>
                </a:lnTo>
                <a:lnTo>
                  <a:pt x="8004" y="4324"/>
                </a:lnTo>
                <a:lnTo>
                  <a:pt x="7820" y="4370"/>
                </a:lnTo>
                <a:lnTo>
                  <a:pt x="7820" y="506"/>
                </a:lnTo>
                <a:lnTo>
                  <a:pt x="7866" y="322"/>
                </a:lnTo>
                <a:lnTo>
                  <a:pt x="7957" y="138"/>
                </a:lnTo>
                <a:lnTo>
                  <a:pt x="8050" y="46"/>
                </a:lnTo>
                <a:lnTo>
                  <a:pt x="8188" y="0"/>
                </a:lnTo>
                <a:lnTo>
                  <a:pt x="8326" y="46"/>
                </a:lnTo>
                <a:lnTo>
                  <a:pt x="8465" y="138"/>
                </a:lnTo>
                <a:lnTo>
                  <a:pt x="8556" y="322"/>
                </a:lnTo>
                <a:lnTo>
                  <a:pt x="8556" y="506"/>
                </a:lnTo>
                <a:close/>
                <a:moveTo>
                  <a:pt x="12236" y="7958"/>
                </a:moveTo>
                <a:lnTo>
                  <a:pt x="8924" y="6072"/>
                </a:lnTo>
                <a:lnTo>
                  <a:pt x="9062" y="5934"/>
                </a:lnTo>
                <a:lnTo>
                  <a:pt x="9154" y="5750"/>
                </a:lnTo>
                <a:lnTo>
                  <a:pt x="9200" y="5566"/>
                </a:lnTo>
                <a:lnTo>
                  <a:pt x="9246" y="5382"/>
                </a:lnTo>
                <a:lnTo>
                  <a:pt x="12604" y="7314"/>
                </a:lnTo>
                <a:lnTo>
                  <a:pt x="12742" y="7452"/>
                </a:lnTo>
                <a:lnTo>
                  <a:pt x="12834" y="7590"/>
                </a:lnTo>
                <a:lnTo>
                  <a:pt x="12880" y="7729"/>
                </a:lnTo>
                <a:lnTo>
                  <a:pt x="12834" y="7866"/>
                </a:lnTo>
                <a:lnTo>
                  <a:pt x="12742" y="8004"/>
                </a:lnTo>
                <a:lnTo>
                  <a:pt x="12604" y="8050"/>
                </a:lnTo>
                <a:lnTo>
                  <a:pt x="12420" y="8050"/>
                </a:lnTo>
                <a:lnTo>
                  <a:pt x="12236" y="7958"/>
                </a:lnTo>
                <a:close/>
                <a:moveTo>
                  <a:pt x="4186" y="7958"/>
                </a:moveTo>
                <a:lnTo>
                  <a:pt x="4002" y="8050"/>
                </a:lnTo>
                <a:lnTo>
                  <a:pt x="3818" y="8050"/>
                </a:lnTo>
                <a:lnTo>
                  <a:pt x="3634" y="8004"/>
                </a:lnTo>
                <a:lnTo>
                  <a:pt x="3542" y="7866"/>
                </a:lnTo>
                <a:lnTo>
                  <a:pt x="3496" y="7729"/>
                </a:lnTo>
                <a:lnTo>
                  <a:pt x="3542" y="7590"/>
                </a:lnTo>
                <a:lnTo>
                  <a:pt x="3634" y="7452"/>
                </a:lnTo>
                <a:lnTo>
                  <a:pt x="3772" y="7314"/>
                </a:lnTo>
                <a:lnTo>
                  <a:pt x="7130" y="5382"/>
                </a:lnTo>
                <a:lnTo>
                  <a:pt x="7176" y="5382"/>
                </a:lnTo>
                <a:lnTo>
                  <a:pt x="7176" y="5566"/>
                </a:lnTo>
                <a:lnTo>
                  <a:pt x="7222" y="5750"/>
                </a:lnTo>
                <a:lnTo>
                  <a:pt x="7314" y="5934"/>
                </a:lnTo>
                <a:lnTo>
                  <a:pt x="7453" y="6072"/>
                </a:lnTo>
                <a:lnTo>
                  <a:pt x="4186" y="7958"/>
                </a:lnTo>
                <a:close/>
                <a:moveTo>
                  <a:pt x="8465" y="6348"/>
                </a:moveTo>
                <a:lnTo>
                  <a:pt x="8694" y="15962"/>
                </a:lnTo>
                <a:lnTo>
                  <a:pt x="7682" y="15962"/>
                </a:lnTo>
                <a:lnTo>
                  <a:pt x="7957" y="6348"/>
                </a:lnTo>
                <a:lnTo>
                  <a:pt x="8188" y="6394"/>
                </a:lnTo>
                <a:lnTo>
                  <a:pt x="8465" y="6348"/>
                </a:lnTo>
                <a:close/>
                <a:moveTo>
                  <a:pt x="7360" y="5336"/>
                </a:moveTo>
                <a:lnTo>
                  <a:pt x="7406" y="5152"/>
                </a:lnTo>
                <a:lnTo>
                  <a:pt x="7453" y="5014"/>
                </a:lnTo>
                <a:lnTo>
                  <a:pt x="7498" y="4876"/>
                </a:lnTo>
                <a:lnTo>
                  <a:pt x="7636" y="4738"/>
                </a:lnTo>
                <a:lnTo>
                  <a:pt x="7728" y="4646"/>
                </a:lnTo>
                <a:lnTo>
                  <a:pt x="7866" y="4600"/>
                </a:lnTo>
                <a:lnTo>
                  <a:pt x="8050" y="4554"/>
                </a:lnTo>
                <a:lnTo>
                  <a:pt x="8188" y="4508"/>
                </a:lnTo>
                <a:lnTo>
                  <a:pt x="8372" y="4554"/>
                </a:lnTo>
                <a:lnTo>
                  <a:pt x="8510" y="4600"/>
                </a:lnTo>
                <a:lnTo>
                  <a:pt x="8648" y="4646"/>
                </a:lnTo>
                <a:lnTo>
                  <a:pt x="8786" y="4738"/>
                </a:lnTo>
                <a:lnTo>
                  <a:pt x="8878" y="4876"/>
                </a:lnTo>
                <a:lnTo>
                  <a:pt x="8969" y="5014"/>
                </a:lnTo>
                <a:lnTo>
                  <a:pt x="9016" y="5152"/>
                </a:lnTo>
                <a:lnTo>
                  <a:pt x="9016" y="5336"/>
                </a:lnTo>
                <a:lnTo>
                  <a:pt x="9016" y="5474"/>
                </a:lnTo>
                <a:lnTo>
                  <a:pt x="8969" y="5658"/>
                </a:lnTo>
                <a:lnTo>
                  <a:pt x="8878" y="5796"/>
                </a:lnTo>
                <a:lnTo>
                  <a:pt x="8786" y="5888"/>
                </a:lnTo>
                <a:lnTo>
                  <a:pt x="8648" y="6026"/>
                </a:lnTo>
                <a:lnTo>
                  <a:pt x="8510" y="6072"/>
                </a:lnTo>
                <a:lnTo>
                  <a:pt x="8372" y="6118"/>
                </a:lnTo>
                <a:lnTo>
                  <a:pt x="8188" y="6164"/>
                </a:lnTo>
                <a:lnTo>
                  <a:pt x="8050" y="6118"/>
                </a:lnTo>
                <a:lnTo>
                  <a:pt x="7866" y="6072"/>
                </a:lnTo>
                <a:lnTo>
                  <a:pt x="7728" y="6026"/>
                </a:lnTo>
                <a:lnTo>
                  <a:pt x="7636" y="5888"/>
                </a:lnTo>
                <a:lnTo>
                  <a:pt x="7498" y="5796"/>
                </a:lnTo>
                <a:lnTo>
                  <a:pt x="7453" y="5658"/>
                </a:lnTo>
                <a:lnTo>
                  <a:pt x="7406" y="5474"/>
                </a:lnTo>
                <a:lnTo>
                  <a:pt x="7360" y="5336"/>
                </a:lnTo>
                <a:close/>
                <a:moveTo>
                  <a:pt x="14168" y="6808"/>
                </a:moveTo>
                <a:lnTo>
                  <a:pt x="14168" y="8832"/>
                </a:lnTo>
                <a:lnTo>
                  <a:pt x="13984" y="8786"/>
                </a:lnTo>
                <a:lnTo>
                  <a:pt x="13800" y="8832"/>
                </a:lnTo>
                <a:lnTo>
                  <a:pt x="13800" y="6808"/>
                </a:lnTo>
                <a:lnTo>
                  <a:pt x="13800" y="6715"/>
                </a:lnTo>
                <a:lnTo>
                  <a:pt x="13846" y="6624"/>
                </a:lnTo>
                <a:lnTo>
                  <a:pt x="13938" y="6578"/>
                </a:lnTo>
                <a:lnTo>
                  <a:pt x="13984" y="6578"/>
                </a:lnTo>
                <a:lnTo>
                  <a:pt x="14076" y="6578"/>
                </a:lnTo>
                <a:lnTo>
                  <a:pt x="14122" y="6624"/>
                </a:lnTo>
                <a:lnTo>
                  <a:pt x="14168" y="6715"/>
                </a:lnTo>
                <a:lnTo>
                  <a:pt x="14168" y="6808"/>
                </a:lnTo>
                <a:close/>
                <a:moveTo>
                  <a:pt x="16100" y="10672"/>
                </a:moveTo>
                <a:lnTo>
                  <a:pt x="14398" y="9706"/>
                </a:lnTo>
                <a:lnTo>
                  <a:pt x="14490" y="9522"/>
                </a:lnTo>
                <a:lnTo>
                  <a:pt x="14536" y="9338"/>
                </a:lnTo>
                <a:lnTo>
                  <a:pt x="16284" y="10350"/>
                </a:lnTo>
                <a:lnTo>
                  <a:pt x="16330" y="10396"/>
                </a:lnTo>
                <a:lnTo>
                  <a:pt x="16422" y="10488"/>
                </a:lnTo>
                <a:lnTo>
                  <a:pt x="16422" y="10580"/>
                </a:lnTo>
                <a:lnTo>
                  <a:pt x="16376" y="10626"/>
                </a:lnTo>
                <a:lnTo>
                  <a:pt x="16330" y="10672"/>
                </a:lnTo>
                <a:lnTo>
                  <a:pt x="16284" y="10718"/>
                </a:lnTo>
                <a:lnTo>
                  <a:pt x="16192" y="10718"/>
                </a:lnTo>
                <a:lnTo>
                  <a:pt x="16100" y="10672"/>
                </a:lnTo>
                <a:close/>
                <a:moveTo>
                  <a:pt x="11914" y="10672"/>
                </a:moveTo>
                <a:lnTo>
                  <a:pt x="11822" y="10718"/>
                </a:lnTo>
                <a:lnTo>
                  <a:pt x="11730" y="10718"/>
                </a:lnTo>
                <a:lnTo>
                  <a:pt x="11638" y="10672"/>
                </a:lnTo>
                <a:lnTo>
                  <a:pt x="11592" y="10626"/>
                </a:lnTo>
                <a:lnTo>
                  <a:pt x="11546" y="10580"/>
                </a:lnTo>
                <a:lnTo>
                  <a:pt x="11592" y="10488"/>
                </a:lnTo>
                <a:lnTo>
                  <a:pt x="11638" y="10396"/>
                </a:lnTo>
                <a:lnTo>
                  <a:pt x="11730" y="10350"/>
                </a:lnTo>
                <a:lnTo>
                  <a:pt x="13432" y="9338"/>
                </a:lnTo>
                <a:lnTo>
                  <a:pt x="13478" y="9522"/>
                </a:lnTo>
                <a:lnTo>
                  <a:pt x="13616" y="9706"/>
                </a:lnTo>
                <a:lnTo>
                  <a:pt x="11914" y="10672"/>
                </a:lnTo>
                <a:close/>
                <a:moveTo>
                  <a:pt x="14122" y="9844"/>
                </a:moveTo>
                <a:lnTo>
                  <a:pt x="14260" y="14812"/>
                </a:lnTo>
                <a:lnTo>
                  <a:pt x="13708" y="14812"/>
                </a:lnTo>
                <a:lnTo>
                  <a:pt x="13846" y="9844"/>
                </a:lnTo>
                <a:lnTo>
                  <a:pt x="13984" y="9844"/>
                </a:lnTo>
                <a:lnTo>
                  <a:pt x="14122" y="9844"/>
                </a:lnTo>
                <a:close/>
                <a:moveTo>
                  <a:pt x="13570" y="9338"/>
                </a:moveTo>
                <a:lnTo>
                  <a:pt x="13616" y="9154"/>
                </a:lnTo>
                <a:lnTo>
                  <a:pt x="13708" y="9016"/>
                </a:lnTo>
                <a:lnTo>
                  <a:pt x="13846" y="8924"/>
                </a:lnTo>
                <a:lnTo>
                  <a:pt x="13984" y="8878"/>
                </a:lnTo>
                <a:lnTo>
                  <a:pt x="14168" y="8924"/>
                </a:lnTo>
                <a:lnTo>
                  <a:pt x="14306" y="9016"/>
                </a:lnTo>
                <a:lnTo>
                  <a:pt x="14398" y="9154"/>
                </a:lnTo>
                <a:lnTo>
                  <a:pt x="14398" y="9338"/>
                </a:lnTo>
                <a:lnTo>
                  <a:pt x="14398" y="9476"/>
                </a:lnTo>
                <a:lnTo>
                  <a:pt x="14306" y="9614"/>
                </a:lnTo>
                <a:lnTo>
                  <a:pt x="14168" y="9706"/>
                </a:lnTo>
                <a:lnTo>
                  <a:pt x="13984" y="9751"/>
                </a:lnTo>
                <a:lnTo>
                  <a:pt x="13846" y="9706"/>
                </a:lnTo>
                <a:lnTo>
                  <a:pt x="13708" y="9614"/>
                </a:lnTo>
                <a:lnTo>
                  <a:pt x="13616" y="9476"/>
                </a:lnTo>
                <a:lnTo>
                  <a:pt x="13570" y="9338"/>
                </a:lnTo>
                <a:close/>
              </a:path>
            </a:pathLst>
          </a:custGeom>
          <a:solidFill>
            <a:srgbClr val="60B5CC">
              <a:lumMod val="20000"/>
              <a:lumOff val="8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900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0" name="Picture 2" descr="C:\Users\l00334961\Desktop\untitled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611724" y="4113076"/>
            <a:ext cx="430954" cy="473072"/>
          </a:xfrm>
          <a:prstGeom prst="rect">
            <a:avLst/>
          </a:prstGeom>
          <a:noFill/>
        </p:spPr>
      </p:pic>
      <p:pic>
        <p:nvPicPr>
          <p:cNvPr id="141" name="Picture 1" descr="C:\Users\l00334961\Desktop\robotics-512.png"/>
          <p:cNvPicPr>
            <a:picLocks noChangeAspect="1" noChangeArrowheads="1"/>
          </p:cNvPicPr>
          <p:nvPr/>
        </p:nvPicPr>
        <p:blipFill>
          <a:blip r:embed="rId6" cstate="print">
            <a:duotone>
              <a:srgbClr val="60B5CC">
                <a:shade val="45000"/>
                <a:satMod val="135000"/>
              </a:srgbClr>
              <a:prstClr val="white"/>
            </a:duotone>
            <a:lum bright="24000"/>
          </a:blip>
          <a:srcRect/>
          <a:stretch>
            <a:fillRect/>
          </a:stretch>
        </p:blipFill>
        <p:spPr bwMode="auto">
          <a:xfrm>
            <a:off x="5843972" y="4257092"/>
            <a:ext cx="316325" cy="316325"/>
          </a:xfrm>
          <a:prstGeom prst="rect">
            <a:avLst/>
          </a:prstGeom>
          <a:noFill/>
        </p:spPr>
      </p:pic>
      <p:sp>
        <p:nvSpPr>
          <p:cNvPr id="142" name="Freeform 118"/>
          <p:cNvSpPr>
            <a:spLocks noEditPoints="1"/>
          </p:cNvSpPr>
          <p:nvPr/>
        </p:nvSpPr>
        <p:spPr bwMode="auto">
          <a:xfrm>
            <a:off x="8517511" y="4257092"/>
            <a:ext cx="288032" cy="296051"/>
          </a:xfrm>
          <a:custGeom>
            <a:avLst/>
            <a:gdLst/>
            <a:ahLst/>
            <a:cxnLst>
              <a:cxn ang="0">
                <a:pos x="2600" y="1750"/>
              </a:cxn>
              <a:cxn ang="0">
                <a:pos x="4050" y="1600"/>
              </a:cxn>
              <a:cxn ang="0">
                <a:pos x="6000" y="850"/>
              </a:cxn>
              <a:cxn ang="0">
                <a:pos x="8000" y="150"/>
              </a:cxn>
              <a:cxn ang="0">
                <a:pos x="9500" y="50"/>
              </a:cxn>
              <a:cxn ang="0">
                <a:pos x="11050" y="700"/>
              </a:cxn>
              <a:cxn ang="0">
                <a:pos x="11500" y="4650"/>
              </a:cxn>
              <a:cxn ang="0">
                <a:pos x="11200" y="6850"/>
              </a:cxn>
              <a:cxn ang="0">
                <a:pos x="10401" y="9200"/>
              </a:cxn>
              <a:cxn ang="0">
                <a:pos x="9400" y="10550"/>
              </a:cxn>
              <a:cxn ang="0">
                <a:pos x="8150" y="10800"/>
              </a:cxn>
              <a:cxn ang="0">
                <a:pos x="5350" y="10700"/>
              </a:cxn>
              <a:cxn ang="0">
                <a:pos x="4550" y="9950"/>
              </a:cxn>
              <a:cxn ang="0">
                <a:pos x="3350" y="7600"/>
              </a:cxn>
              <a:cxn ang="0">
                <a:pos x="2900" y="5550"/>
              </a:cxn>
              <a:cxn ang="0">
                <a:pos x="7500" y="6000"/>
              </a:cxn>
              <a:cxn ang="0">
                <a:pos x="9350" y="6000"/>
              </a:cxn>
              <a:cxn ang="0">
                <a:pos x="6900" y="5550"/>
              </a:cxn>
              <a:cxn ang="0">
                <a:pos x="4600" y="5800"/>
              </a:cxn>
              <a:cxn ang="0">
                <a:pos x="4950" y="7300"/>
              </a:cxn>
              <a:cxn ang="0">
                <a:pos x="7000" y="7150"/>
              </a:cxn>
              <a:cxn ang="0">
                <a:pos x="7449" y="7300"/>
              </a:cxn>
              <a:cxn ang="0">
                <a:pos x="9700" y="7300"/>
              </a:cxn>
              <a:cxn ang="0">
                <a:pos x="9800" y="5550"/>
              </a:cxn>
              <a:cxn ang="0">
                <a:pos x="6900" y="6000"/>
              </a:cxn>
              <a:cxn ang="0">
                <a:pos x="6650" y="6850"/>
              </a:cxn>
              <a:cxn ang="0">
                <a:pos x="5500" y="11500"/>
              </a:cxn>
              <a:cxn ang="0">
                <a:pos x="0" y="15900"/>
              </a:cxn>
              <a:cxn ang="0">
                <a:pos x="250" y="14050"/>
              </a:cxn>
              <a:cxn ang="0">
                <a:pos x="1100" y="12450"/>
              </a:cxn>
              <a:cxn ang="0">
                <a:pos x="11550" y="13000"/>
              </a:cxn>
              <a:cxn ang="0">
                <a:pos x="12400" y="14750"/>
              </a:cxn>
              <a:cxn ang="0">
                <a:pos x="10650" y="15600"/>
              </a:cxn>
              <a:cxn ang="0">
                <a:pos x="9800" y="13850"/>
              </a:cxn>
              <a:cxn ang="0">
                <a:pos x="9200" y="11500"/>
              </a:cxn>
              <a:cxn ang="0">
                <a:pos x="14750" y="15900"/>
              </a:cxn>
              <a:cxn ang="0">
                <a:pos x="14500" y="14050"/>
              </a:cxn>
              <a:cxn ang="0">
                <a:pos x="13700" y="12450"/>
              </a:cxn>
              <a:cxn ang="0">
                <a:pos x="5700" y="4600"/>
              </a:cxn>
              <a:cxn ang="0">
                <a:pos x="3800" y="4150"/>
              </a:cxn>
              <a:cxn ang="0">
                <a:pos x="4150" y="6550"/>
              </a:cxn>
              <a:cxn ang="0">
                <a:pos x="4950" y="8600"/>
              </a:cxn>
              <a:cxn ang="0">
                <a:pos x="6450" y="9750"/>
              </a:cxn>
              <a:cxn ang="0">
                <a:pos x="8750" y="9700"/>
              </a:cxn>
              <a:cxn ang="0">
                <a:pos x="9800" y="7950"/>
              </a:cxn>
              <a:cxn ang="0">
                <a:pos x="10300" y="6000"/>
              </a:cxn>
              <a:cxn ang="0">
                <a:pos x="9250" y="5050"/>
              </a:cxn>
              <a:cxn ang="0">
                <a:pos x="7449" y="5000"/>
              </a:cxn>
            </a:cxnLst>
            <a:rect l="0" t="0" r="r" b="b"/>
            <a:pathLst>
              <a:path w="14750" h="16550">
                <a:moveTo>
                  <a:pt x="2800" y="4800"/>
                </a:moveTo>
                <a:lnTo>
                  <a:pt x="2100" y="1701"/>
                </a:lnTo>
                <a:lnTo>
                  <a:pt x="2600" y="1750"/>
                </a:lnTo>
                <a:lnTo>
                  <a:pt x="3100" y="1750"/>
                </a:lnTo>
                <a:lnTo>
                  <a:pt x="3950" y="2900"/>
                </a:lnTo>
                <a:lnTo>
                  <a:pt x="4050" y="1600"/>
                </a:lnTo>
                <a:lnTo>
                  <a:pt x="4550" y="1450"/>
                </a:lnTo>
                <a:lnTo>
                  <a:pt x="5050" y="1250"/>
                </a:lnTo>
                <a:lnTo>
                  <a:pt x="6000" y="850"/>
                </a:lnTo>
                <a:lnTo>
                  <a:pt x="7000" y="450"/>
                </a:lnTo>
                <a:lnTo>
                  <a:pt x="7500" y="250"/>
                </a:lnTo>
                <a:lnTo>
                  <a:pt x="8000" y="150"/>
                </a:lnTo>
                <a:lnTo>
                  <a:pt x="8500" y="50"/>
                </a:lnTo>
                <a:lnTo>
                  <a:pt x="9000" y="0"/>
                </a:lnTo>
                <a:lnTo>
                  <a:pt x="9500" y="50"/>
                </a:lnTo>
                <a:lnTo>
                  <a:pt x="10000" y="200"/>
                </a:lnTo>
                <a:lnTo>
                  <a:pt x="10500" y="400"/>
                </a:lnTo>
                <a:lnTo>
                  <a:pt x="11050" y="700"/>
                </a:lnTo>
                <a:lnTo>
                  <a:pt x="11550" y="1150"/>
                </a:lnTo>
                <a:lnTo>
                  <a:pt x="12050" y="1701"/>
                </a:lnTo>
                <a:lnTo>
                  <a:pt x="11500" y="4650"/>
                </a:lnTo>
                <a:lnTo>
                  <a:pt x="11400" y="5400"/>
                </a:lnTo>
                <a:lnTo>
                  <a:pt x="11350" y="6150"/>
                </a:lnTo>
                <a:lnTo>
                  <a:pt x="11200" y="6850"/>
                </a:lnTo>
                <a:lnTo>
                  <a:pt x="11050" y="7500"/>
                </a:lnTo>
                <a:lnTo>
                  <a:pt x="10750" y="8400"/>
                </a:lnTo>
                <a:lnTo>
                  <a:pt x="10401" y="9200"/>
                </a:lnTo>
                <a:lnTo>
                  <a:pt x="9950" y="9900"/>
                </a:lnTo>
                <a:lnTo>
                  <a:pt x="9700" y="10250"/>
                </a:lnTo>
                <a:lnTo>
                  <a:pt x="9400" y="10550"/>
                </a:lnTo>
                <a:lnTo>
                  <a:pt x="9300" y="10700"/>
                </a:lnTo>
                <a:lnTo>
                  <a:pt x="9100" y="10700"/>
                </a:lnTo>
                <a:lnTo>
                  <a:pt x="8150" y="10800"/>
                </a:lnTo>
                <a:lnTo>
                  <a:pt x="7250" y="10850"/>
                </a:lnTo>
                <a:lnTo>
                  <a:pt x="6300" y="10800"/>
                </a:lnTo>
                <a:lnTo>
                  <a:pt x="5350" y="10700"/>
                </a:lnTo>
                <a:lnTo>
                  <a:pt x="5200" y="10700"/>
                </a:lnTo>
                <a:lnTo>
                  <a:pt x="5050" y="10550"/>
                </a:lnTo>
                <a:lnTo>
                  <a:pt x="4550" y="9950"/>
                </a:lnTo>
                <a:lnTo>
                  <a:pt x="4100" y="9250"/>
                </a:lnTo>
                <a:lnTo>
                  <a:pt x="3700" y="8450"/>
                </a:lnTo>
                <a:lnTo>
                  <a:pt x="3350" y="7600"/>
                </a:lnTo>
                <a:lnTo>
                  <a:pt x="3200" y="6950"/>
                </a:lnTo>
                <a:lnTo>
                  <a:pt x="3000" y="6250"/>
                </a:lnTo>
                <a:lnTo>
                  <a:pt x="2900" y="5550"/>
                </a:lnTo>
                <a:lnTo>
                  <a:pt x="2800" y="4800"/>
                </a:lnTo>
                <a:close/>
                <a:moveTo>
                  <a:pt x="9350" y="6000"/>
                </a:moveTo>
                <a:lnTo>
                  <a:pt x="7500" y="6000"/>
                </a:lnTo>
                <a:lnTo>
                  <a:pt x="7800" y="6850"/>
                </a:lnTo>
                <a:lnTo>
                  <a:pt x="9300" y="6850"/>
                </a:lnTo>
                <a:lnTo>
                  <a:pt x="9350" y="6000"/>
                </a:lnTo>
                <a:close/>
                <a:moveTo>
                  <a:pt x="7500" y="5550"/>
                </a:moveTo>
                <a:lnTo>
                  <a:pt x="7200" y="5550"/>
                </a:lnTo>
                <a:lnTo>
                  <a:pt x="6900" y="5550"/>
                </a:lnTo>
                <a:lnTo>
                  <a:pt x="4850" y="5550"/>
                </a:lnTo>
                <a:lnTo>
                  <a:pt x="4600" y="5550"/>
                </a:lnTo>
                <a:lnTo>
                  <a:pt x="4600" y="5800"/>
                </a:lnTo>
                <a:lnTo>
                  <a:pt x="4700" y="7100"/>
                </a:lnTo>
                <a:lnTo>
                  <a:pt x="4750" y="7300"/>
                </a:lnTo>
                <a:lnTo>
                  <a:pt x="4950" y="7300"/>
                </a:lnTo>
                <a:lnTo>
                  <a:pt x="6800" y="7300"/>
                </a:lnTo>
                <a:lnTo>
                  <a:pt x="6950" y="7300"/>
                </a:lnTo>
                <a:lnTo>
                  <a:pt x="7000" y="7150"/>
                </a:lnTo>
                <a:lnTo>
                  <a:pt x="7200" y="6500"/>
                </a:lnTo>
                <a:lnTo>
                  <a:pt x="7400" y="7150"/>
                </a:lnTo>
                <a:lnTo>
                  <a:pt x="7449" y="7300"/>
                </a:lnTo>
                <a:lnTo>
                  <a:pt x="7600" y="7300"/>
                </a:lnTo>
                <a:lnTo>
                  <a:pt x="9500" y="7300"/>
                </a:lnTo>
                <a:lnTo>
                  <a:pt x="9700" y="7300"/>
                </a:lnTo>
                <a:lnTo>
                  <a:pt x="9700" y="7100"/>
                </a:lnTo>
                <a:lnTo>
                  <a:pt x="9800" y="5800"/>
                </a:lnTo>
                <a:lnTo>
                  <a:pt x="9800" y="5550"/>
                </a:lnTo>
                <a:lnTo>
                  <a:pt x="9600" y="5550"/>
                </a:lnTo>
                <a:lnTo>
                  <a:pt x="7500" y="5550"/>
                </a:lnTo>
                <a:close/>
                <a:moveTo>
                  <a:pt x="6900" y="6000"/>
                </a:moveTo>
                <a:lnTo>
                  <a:pt x="5050" y="6000"/>
                </a:lnTo>
                <a:lnTo>
                  <a:pt x="5150" y="6850"/>
                </a:lnTo>
                <a:lnTo>
                  <a:pt x="6650" y="6850"/>
                </a:lnTo>
                <a:lnTo>
                  <a:pt x="6900" y="6000"/>
                </a:lnTo>
                <a:close/>
                <a:moveTo>
                  <a:pt x="1500" y="11950"/>
                </a:moveTo>
                <a:lnTo>
                  <a:pt x="5500" y="11500"/>
                </a:lnTo>
                <a:lnTo>
                  <a:pt x="7100" y="16550"/>
                </a:lnTo>
                <a:lnTo>
                  <a:pt x="50" y="16550"/>
                </a:lnTo>
                <a:lnTo>
                  <a:pt x="0" y="15900"/>
                </a:lnTo>
                <a:lnTo>
                  <a:pt x="50" y="15300"/>
                </a:lnTo>
                <a:lnTo>
                  <a:pt x="150" y="14650"/>
                </a:lnTo>
                <a:lnTo>
                  <a:pt x="250" y="14050"/>
                </a:lnTo>
                <a:lnTo>
                  <a:pt x="500" y="13500"/>
                </a:lnTo>
                <a:lnTo>
                  <a:pt x="750" y="12950"/>
                </a:lnTo>
                <a:lnTo>
                  <a:pt x="1100" y="12450"/>
                </a:lnTo>
                <a:lnTo>
                  <a:pt x="1500" y="11950"/>
                </a:lnTo>
                <a:close/>
                <a:moveTo>
                  <a:pt x="10650" y="13000"/>
                </a:moveTo>
                <a:lnTo>
                  <a:pt x="11550" y="13000"/>
                </a:lnTo>
                <a:lnTo>
                  <a:pt x="11550" y="13850"/>
                </a:lnTo>
                <a:lnTo>
                  <a:pt x="12400" y="13850"/>
                </a:lnTo>
                <a:lnTo>
                  <a:pt x="12400" y="14750"/>
                </a:lnTo>
                <a:lnTo>
                  <a:pt x="11550" y="14750"/>
                </a:lnTo>
                <a:lnTo>
                  <a:pt x="11550" y="15600"/>
                </a:lnTo>
                <a:lnTo>
                  <a:pt x="10650" y="15600"/>
                </a:lnTo>
                <a:lnTo>
                  <a:pt x="10650" y="14750"/>
                </a:lnTo>
                <a:lnTo>
                  <a:pt x="9800" y="14750"/>
                </a:lnTo>
                <a:lnTo>
                  <a:pt x="9800" y="13850"/>
                </a:lnTo>
                <a:lnTo>
                  <a:pt x="10650" y="13850"/>
                </a:lnTo>
                <a:lnTo>
                  <a:pt x="10650" y="13000"/>
                </a:lnTo>
                <a:close/>
                <a:moveTo>
                  <a:pt x="9200" y="11500"/>
                </a:moveTo>
                <a:lnTo>
                  <a:pt x="7650" y="16550"/>
                </a:lnTo>
                <a:lnTo>
                  <a:pt x="14750" y="16550"/>
                </a:lnTo>
                <a:lnTo>
                  <a:pt x="14750" y="15900"/>
                </a:lnTo>
                <a:lnTo>
                  <a:pt x="14700" y="15300"/>
                </a:lnTo>
                <a:lnTo>
                  <a:pt x="14650" y="14650"/>
                </a:lnTo>
                <a:lnTo>
                  <a:pt x="14500" y="14050"/>
                </a:lnTo>
                <a:lnTo>
                  <a:pt x="14300" y="13500"/>
                </a:lnTo>
                <a:lnTo>
                  <a:pt x="14000" y="12950"/>
                </a:lnTo>
                <a:lnTo>
                  <a:pt x="13700" y="12450"/>
                </a:lnTo>
                <a:lnTo>
                  <a:pt x="13250" y="11950"/>
                </a:lnTo>
                <a:lnTo>
                  <a:pt x="9200" y="11500"/>
                </a:lnTo>
                <a:close/>
                <a:moveTo>
                  <a:pt x="5700" y="4600"/>
                </a:moveTo>
                <a:lnTo>
                  <a:pt x="4750" y="4300"/>
                </a:lnTo>
                <a:lnTo>
                  <a:pt x="4250" y="4200"/>
                </a:lnTo>
                <a:lnTo>
                  <a:pt x="3800" y="4150"/>
                </a:lnTo>
                <a:lnTo>
                  <a:pt x="3850" y="5000"/>
                </a:lnTo>
                <a:lnTo>
                  <a:pt x="4000" y="5800"/>
                </a:lnTo>
                <a:lnTo>
                  <a:pt x="4150" y="6550"/>
                </a:lnTo>
                <a:lnTo>
                  <a:pt x="4349" y="7300"/>
                </a:lnTo>
                <a:lnTo>
                  <a:pt x="4600" y="8000"/>
                </a:lnTo>
                <a:lnTo>
                  <a:pt x="4950" y="8600"/>
                </a:lnTo>
                <a:lnTo>
                  <a:pt x="5300" y="9200"/>
                </a:lnTo>
                <a:lnTo>
                  <a:pt x="5700" y="9700"/>
                </a:lnTo>
                <a:lnTo>
                  <a:pt x="6450" y="9750"/>
                </a:lnTo>
                <a:lnTo>
                  <a:pt x="7250" y="9800"/>
                </a:lnTo>
                <a:lnTo>
                  <a:pt x="8000" y="9750"/>
                </a:lnTo>
                <a:lnTo>
                  <a:pt x="8750" y="9700"/>
                </a:lnTo>
                <a:lnTo>
                  <a:pt x="9150" y="9150"/>
                </a:lnTo>
                <a:lnTo>
                  <a:pt x="9500" y="8600"/>
                </a:lnTo>
                <a:lnTo>
                  <a:pt x="9800" y="7950"/>
                </a:lnTo>
                <a:lnTo>
                  <a:pt x="10050" y="7250"/>
                </a:lnTo>
                <a:lnTo>
                  <a:pt x="10200" y="6600"/>
                </a:lnTo>
                <a:lnTo>
                  <a:pt x="10300" y="6000"/>
                </a:lnTo>
                <a:lnTo>
                  <a:pt x="10450" y="4600"/>
                </a:lnTo>
                <a:lnTo>
                  <a:pt x="9850" y="4850"/>
                </a:lnTo>
                <a:lnTo>
                  <a:pt x="9250" y="5050"/>
                </a:lnTo>
                <a:lnTo>
                  <a:pt x="8650" y="5101"/>
                </a:lnTo>
                <a:lnTo>
                  <a:pt x="8050" y="5101"/>
                </a:lnTo>
                <a:lnTo>
                  <a:pt x="7449" y="5000"/>
                </a:lnTo>
                <a:lnTo>
                  <a:pt x="6900" y="4900"/>
                </a:lnTo>
                <a:lnTo>
                  <a:pt x="5700" y="4600"/>
                </a:lnTo>
                <a:close/>
              </a:path>
            </a:pathLst>
          </a:custGeom>
          <a:solidFill>
            <a:srgbClr val="60B5CC">
              <a:lumMod val="40000"/>
              <a:lumOff val="6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900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灯片编号占位符 3"/>
          <p:cNvSpPr txBox="1">
            <a:spLocks/>
          </p:cNvSpPr>
          <p:nvPr/>
        </p:nvSpPr>
        <p:spPr>
          <a:xfrm>
            <a:off x="11701220" y="6388124"/>
            <a:ext cx="459088" cy="412746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4" name="Picture 2" descr="4_1-Arrow"/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2199633" y="3633518"/>
            <a:ext cx="7720725" cy="94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493034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圆角矩形 358"/>
          <p:cNvSpPr/>
          <p:nvPr/>
        </p:nvSpPr>
        <p:spPr bwMode="auto">
          <a:xfrm>
            <a:off x="1228726" y="5626615"/>
            <a:ext cx="4813768" cy="1030141"/>
          </a:xfrm>
          <a:prstGeom prst="roundRect">
            <a:avLst/>
          </a:prstGeom>
          <a:solidFill>
            <a:schemeClr val="accent6">
              <a:lumMod val="20000"/>
              <a:lumOff val="80000"/>
              <a:alpha val="1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2000" ker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8" name="圆角矩形 317"/>
          <p:cNvSpPr/>
          <p:nvPr/>
        </p:nvSpPr>
        <p:spPr bwMode="auto">
          <a:xfrm>
            <a:off x="6070764" y="5626254"/>
            <a:ext cx="4813768" cy="1030141"/>
          </a:xfrm>
          <a:prstGeom prst="roundRect">
            <a:avLst/>
          </a:prstGeom>
          <a:solidFill>
            <a:schemeClr val="accent6">
              <a:lumMod val="20000"/>
              <a:lumOff val="80000"/>
              <a:alpha val="1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2000" ker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dirty="0">
                <a:latin typeface="Times New Roman" panose="02020603050405020304" pitchFamily="18" charset="0"/>
              </a:rPr>
              <a:t>Full Capability for IMT-2020 Scenarios</a:t>
            </a:r>
            <a:endParaRPr lang="zh-CN" altLang="en-US" sz="4000" b="1" dirty="0">
              <a:latin typeface="Times New Roman" panose="02020603050405020304" pitchFamily="18" charset="0"/>
            </a:endParaRPr>
          </a:p>
        </p:txBody>
      </p:sp>
      <p:sp>
        <p:nvSpPr>
          <p:cNvPr id="280" name="文本框 279"/>
          <p:cNvSpPr txBox="1"/>
          <p:nvPr/>
        </p:nvSpPr>
        <p:spPr>
          <a:xfrm>
            <a:off x="5411924" y="6309320"/>
            <a:ext cx="79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kern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6GHz</a:t>
            </a:r>
            <a:endParaRPr lang="zh-CN" altLang="en-US" sz="2000" kern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1" name="文本框 280"/>
          <p:cNvSpPr txBox="1"/>
          <p:nvPr/>
        </p:nvSpPr>
        <p:spPr>
          <a:xfrm>
            <a:off x="9971719" y="6316923"/>
            <a:ext cx="1055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kern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100GHz</a:t>
            </a:r>
            <a:endParaRPr lang="zh-CN" altLang="en-US" sz="2000" kern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83" name="直接连接符 282"/>
          <p:cNvCxnSpPr/>
          <p:nvPr/>
        </p:nvCxnSpPr>
        <p:spPr>
          <a:xfrm flipV="1">
            <a:off x="1402875" y="6372463"/>
            <a:ext cx="4639619" cy="4080"/>
          </a:xfrm>
          <a:prstGeom prst="line">
            <a:avLst/>
          </a:prstGeom>
          <a:noFill/>
          <a:ln w="571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353" name="同侧圆角矩形 352"/>
          <p:cNvSpPr/>
          <p:nvPr/>
        </p:nvSpPr>
        <p:spPr bwMode="auto">
          <a:xfrm>
            <a:off x="1747029" y="5694769"/>
            <a:ext cx="155242" cy="653998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45720" tIns="22860" rIns="45720" bIns="22860" numCol="1" rtlCol="0" anchor="t" anchorCtr="0" compatLnSpc="1">
            <a:prstTxWarp prst="textNoShape">
              <a:avLst/>
            </a:prstTxWarp>
          </a:bodyPr>
          <a:lstStyle/>
          <a:p>
            <a:pPr algn="ctr" defTabSz="457200"/>
            <a:endParaRPr lang="zh-CN" altLang="en-US" sz="28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Gill Sans" charset="0"/>
            </a:endParaRPr>
          </a:p>
        </p:txBody>
      </p:sp>
      <p:sp>
        <p:nvSpPr>
          <p:cNvPr id="296" name="同侧圆角矩形 295"/>
          <p:cNvSpPr/>
          <p:nvPr/>
        </p:nvSpPr>
        <p:spPr bwMode="auto">
          <a:xfrm>
            <a:off x="2398582" y="5694769"/>
            <a:ext cx="243201" cy="653998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45720" tIns="22860" rIns="45720" bIns="22860" numCol="1" rtlCol="0" anchor="t" anchorCtr="0" compatLnSpc="1">
            <a:prstTxWarp prst="textNoShape">
              <a:avLst/>
            </a:prstTxWarp>
          </a:bodyPr>
          <a:lstStyle/>
          <a:p>
            <a:pPr algn="ctr" defTabSz="457200"/>
            <a:endParaRPr lang="zh-CN" altLang="en-US" sz="28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Gill Sans" charset="0"/>
            </a:endParaRPr>
          </a:p>
        </p:txBody>
      </p:sp>
      <p:sp>
        <p:nvSpPr>
          <p:cNvPr id="297" name="同侧圆角矩形 296"/>
          <p:cNvSpPr/>
          <p:nvPr/>
        </p:nvSpPr>
        <p:spPr bwMode="auto">
          <a:xfrm>
            <a:off x="2888663" y="5694769"/>
            <a:ext cx="380842" cy="653998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45720" tIns="22860" rIns="45720" bIns="22860" numCol="1" rtlCol="0" anchor="t" anchorCtr="0" compatLnSpc="1">
            <a:prstTxWarp prst="textNoShape">
              <a:avLst/>
            </a:prstTxWarp>
          </a:bodyPr>
          <a:lstStyle/>
          <a:p>
            <a:pPr algn="ctr" defTabSz="457200"/>
            <a:endParaRPr lang="zh-CN" altLang="en-US" sz="28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Gill Sans" charset="0"/>
            </a:endParaRPr>
          </a:p>
        </p:txBody>
      </p:sp>
      <p:sp>
        <p:nvSpPr>
          <p:cNvPr id="298" name="同侧圆角矩形 297"/>
          <p:cNvSpPr/>
          <p:nvPr/>
        </p:nvSpPr>
        <p:spPr bwMode="auto">
          <a:xfrm>
            <a:off x="3654012" y="5694769"/>
            <a:ext cx="320259" cy="653998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45720" tIns="22860" rIns="45720" bIns="22860" numCol="1" rtlCol="0" anchor="t" anchorCtr="0" compatLnSpc="1">
            <a:prstTxWarp prst="textNoShape">
              <a:avLst/>
            </a:prstTxWarp>
          </a:bodyPr>
          <a:lstStyle/>
          <a:p>
            <a:pPr algn="ctr" defTabSz="457200"/>
            <a:endParaRPr lang="zh-CN" altLang="en-US" sz="28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Gill Sans" charset="0"/>
            </a:endParaRPr>
          </a:p>
        </p:txBody>
      </p:sp>
      <p:sp>
        <p:nvSpPr>
          <p:cNvPr id="299" name="同侧圆角矩形 298"/>
          <p:cNvSpPr/>
          <p:nvPr/>
        </p:nvSpPr>
        <p:spPr bwMode="auto">
          <a:xfrm>
            <a:off x="4302726" y="5694769"/>
            <a:ext cx="425946" cy="653998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45720" tIns="22860" rIns="45720" bIns="22860" numCol="1" rtlCol="0" anchor="t" anchorCtr="0" compatLnSpc="1">
            <a:prstTxWarp prst="textNoShape">
              <a:avLst/>
            </a:prstTxWarp>
          </a:bodyPr>
          <a:lstStyle/>
          <a:p>
            <a:pPr algn="ctr" defTabSz="457200"/>
            <a:endParaRPr lang="zh-CN" altLang="en-US" sz="28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Gill Sans" charset="0"/>
            </a:endParaRPr>
          </a:p>
        </p:txBody>
      </p:sp>
      <p:sp>
        <p:nvSpPr>
          <p:cNvPr id="300" name="同侧圆角矩形 299"/>
          <p:cNvSpPr/>
          <p:nvPr/>
        </p:nvSpPr>
        <p:spPr bwMode="auto">
          <a:xfrm>
            <a:off x="5062684" y="5694769"/>
            <a:ext cx="133217" cy="653998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45720" tIns="22860" rIns="45720" bIns="22860" numCol="1" rtlCol="0" anchor="t" anchorCtr="0" compatLnSpc="1">
            <a:prstTxWarp prst="textNoShape">
              <a:avLst/>
            </a:prstTxWarp>
          </a:bodyPr>
          <a:lstStyle/>
          <a:p>
            <a:pPr algn="ctr" defTabSz="457200"/>
            <a:endParaRPr lang="zh-CN" altLang="en-US" sz="28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Gill Sans" charset="0"/>
            </a:endParaRPr>
          </a:p>
        </p:txBody>
      </p:sp>
      <p:sp>
        <p:nvSpPr>
          <p:cNvPr id="301" name="同侧圆角矩形 300"/>
          <p:cNvSpPr/>
          <p:nvPr/>
        </p:nvSpPr>
        <p:spPr bwMode="auto">
          <a:xfrm>
            <a:off x="5402039" y="5694769"/>
            <a:ext cx="448847" cy="653998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45720" tIns="22860" rIns="45720" bIns="22860" numCol="1" rtlCol="0" anchor="t" anchorCtr="0" compatLnSpc="1">
            <a:prstTxWarp prst="textNoShape">
              <a:avLst/>
            </a:prstTxWarp>
          </a:bodyPr>
          <a:lstStyle/>
          <a:p>
            <a:pPr algn="ctr" defTabSz="457200"/>
            <a:endParaRPr lang="zh-CN" altLang="en-US" sz="28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Gill Sans" charset="0"/>
            </a:endParaRPr>
          </a:p>
        </p:txBody>
      </p:sp>
      <p:sp>
        <p:nvSpPr>
          <p:cNvPr id="302" name="同侧圆角矩形 301"/>
          <p:cNvSpPr/>
          <p:nvPr/>
        </p:nvSpPr>
        <p:spPr bwMode="auto">
          <a:xfrm>
            <a:off x="6379335" y="5694769"/>
            <a:ext cx="292730" cy="653998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45720" tIns="22860" rIns="45720" bIns="22860" numCol="1" rtlCol="0" anchor="t" anchorCtr="0" compatLnSpc="1">
            <a:prstTxWarp prst="textNoShape">
              <a:avLst/>
            </a:prstTxWarp>
          </a:bodyPr>
          <a:lstStyle/>
          <a:p>
            <a:pPr algn="ctr" defTabSz="457200"/>
            <a:endParaRPr lang="zh-CN" altLang="en-US" sz="28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Gill Sans" charset="0"/>
            </a:endParaRPr>
          </a:p>
        </p:txBody>
      </p:sp>
      <p:sp>
        <p:nvSpPr>
          <p:cNvPr id="303" name="同侧圆角矩形 302"/>
          <p:cNvSpPr/>
          <p:nvPr/>
        </p:nvSpPr>
        <p:spPr bwMode="auto">
          <a:xfrm>
            <a:off x="6998751" y="5694769"/>
            <a:ext cx="292730" cy="653998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45720" tIns="22860" rIns="45720" bIns="22860" numCol="1" rtlCol="0" anchor="t" anchorCtr="0" compatLnSpc="1">
            <a:prstTxWarp prst="textNoShape">
              <a:avLst/>
            </a:prstTxWarp>
          </a:bodyPr>
          <a:lstStyle/>
          <a:p>
            <a:pPr algn="ctr" defTabSz="457200"/>
            <a:endParaRPr lang="zh-CN" altLang="en-US" sz="28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Gill Sans" charset="0"/>
            </a:endParaRPr>
          </a:p>
        </p:txBody>
      </p:sp>
      <p:sp>
        <p:nvSpPr>
          <p:cNvPr id="304" name="同侧圆角矩形 303"/>
          <p:cNvSpPr/>
          <p:nvPr/>
        </p:nvSpPr>
        <p:spPr bwMode="auto">
          <a:xfrm>
            <a:off x="7783491" y="5694769"/>
            <a:ext cx="292730" cy="653998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45720" tIns="22860" rIns="45720" bIns="22860" numCol="1" rtlCol="0" anchor="t" anchorCtr="0" compatLnSpc="1">
            <a:prstTxWarp prst="textNoShape">
              <a:avLst/>
            </a:prstTxWarp>
          </a:bodyPr>
          <a:lstStyle/>
          <a:p>
            <a:pPr algn="ctr" defTabSz="457200"/>
            <a:endParaRPr lang="zh-CN" altLang="en-US" sz="28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Gill Sans" charset="0"/>
            </a:endParaRPr>
          </a:p>
        </p:txBody>
      </p:sp>
      <p:sp>
        <p:nvSpPr>
          <p:cNvPr id="305" name="同侧圆角矩形 304"/>
          <p:cNvSpPr/>
          <p:nvPr/>
        </p:nvSpPr>
        <p:spPr bwMode="auto">
          <a:xfrm>
            <a:off x="8744065" y="5694769"/>
            <a:ext cx="167087" cy="653998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45720" tIns="22860" rIns="45720" bIns="22860" numCol="1" rtlCol="0" anchor="t" anchorCtr="0" compatLnSpc="1">
            <a:prstTxWarp prst="textNoShape">
              <a:avLst/>
            </a:prstTxWarp>
          </a:bodyPr>
          <a:lstStyle/>
          <a:p>
            <a:pPr algn="ctr" defTabSz="457200"/>
            <a:endParaRPr lang="zh-CN" altLang="en-US" sz="28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Gill Sans" charset="0"/>
            </a:endParaRPr>
          </a:p>
        </p:txBody>
      </p:sp>
      <p:sp>
        <p:nvSpPr>
          <p:cNvPr id="306" name="同侧圆角矩形 305"/>
          <p:cNvSpPr/>
          <p:nvPr/>
        </p:nvSpPr>
        <p:spPr bwMode="auto">
          <a:xfrm>
            <a:off x="9280147" y="5694769"/>
            <a:ext cx="460925" cy="653998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45720" tIns="22860" rIns="45720" bIns="22860" numCol="1" rtlCol="0" anchor="t" anchorCtr="0" compatLnSpc="1">
            <a:prstTxWarp prst="textNoShape">
              <a:avLst/>
            </a:prstTxWarp>
          </a:bodyPr>
          <a:lstStyle/>
          <a:p>
            <a:pPr algn="ctr" defTabSz="457200"/>
            <a:endParaRPr lang="zh-CN" altLang="en-US" sz="28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Gill Sans" charset="0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1340310" y="630281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kern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endParaRPr lang="zh-CN" altLang="en-US" sz="2000" kern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310" name="直接连接符 309"/>
          <p:cNvCxnSpPr/>
          <p:nvPr/>
        </p:nvCxnSpPr>
        <p:spPr>
          <a:xfrm flipV="1">
            <a:off x="6062202" y="6372463"/>
            <a:ext cx="4635816" cy="2359"/>
          </a:xfrm>
          <a:prstGeom prst="line">
            <a:avLst/>
          </a:prstGeom>
          <a:noFill/>
          <a:ln w="571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316" name="同侧圆角矩形 315"/>
          <p:cNvSpPr/>
          <p:nvPr/>
        </p:nvSpPr>
        <p:spPr bwMode="auto">
          <a:xfrm>
            <a:off x="8377364" y="5694769"/>
            <a:ext cx="167087" cy="653998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45720" tIns="22860" rIns="45720" bIns="22860" numCol="1" rtlCol="0" anchor="t" anchorCtr="0" compatLnSpc="1">
            <a:prstTxWarp prst="textNoShape">
              <a:avLst/>
            </a:prstTxWarp>
          </a:bodyPr>
          <a:lstStyle/>
          <a:p>
            <a:pPr algn="ctr" defTabSz="457200"/>
            <a:endParaRPr lang="zh-CN" altLang="en-US" sz="28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Gill Sans" charset="0"/>
            </a:endParaRPr>
          </a:p>
        </p:txBody>
      </p:sp>
      <p:sp>
        <p:nvSpPr>
          <p:cNvPr id="361" name="矩形 360"/>
          <p:cNvSpPr/>
          <p:nvPr/>
        </p:nvSpPr>
        <p:spPr>
          <a:xfrm>
            <a:off x="4938298" y="4941168"/>
            <a:ext cx="24545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kern="0" dirty="0">
                <a:solidFill>
                  <a:prstClr val="white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All-Spectrum Access</a:t>
            </a:r>
          </a:p>
        </p:txBody>
      </p:sp>
      <p:pic>
        <p:nvPicPr>
          <p:cNvPr id="257" name="Picture 7"/>
          <p:cNvPicPr>
            <a:picLocks noChangeAspect="1" noChangeArrowheads="1"/>
          </p:cNvPicPr>
          <p:nvPr/>
        </p:nvPicPr>
        <p:blipFill>
          <a:blip r:embed="rId3" cstate="print"/>
          <a:srcRect l="13034" t="10671" r="13805" b="10738"/>
          <a:stretch>
            <a:fillRect/>
          </a:stretch>
        </p:blipFill>
        <p:spPr bwMode="auto">
          <a:xfrm>
            <a:off x="4079776" y="1592796"/>
            <a:ext cx="3996444" cy="315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8" name="矩形 257"/>
          <p:cNvSpPr/>
          <p:nvPr/>
        </p:nvSpPr>
        <p:spPr bwMode="auto">
          <a:xfrm>
            <a:off x="5483932" y="1160748"/>
            <a:ext cx="1224136" cy="43204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rtlCol="0" anchor="t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ill Sans" charset="0"/>
              </a:rPr>
              <a:t>eMBB</a:t>
            </a:r>
            <a:endParaRPr lang="zh-CN" altLang="en-US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Gill Sans" charset="0"/>
            </a:endParaRPr>
          </a:p>
        </p:txBody>
      </p:sp>
      <p:sp>
        <p:nvSpPr>
          <p:cNvPr id="259" name="矩形 258"/>
          <p:cNvSpPr/>
          <p:nvPr/>
        </p:nvSpPr>
        <p:spPr bwMode="auto">
          <a:xfrm>
            <a:off x="3431704" y="4653136"/>
            <a:ext cx="1224136" cy="43204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rtlCol="0" anchor="t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ill Sans" charset="0"/>
              </a:rPr>
              <a:t>mMTC</a:t>
            </a:r>
            <a:endParaRPr lang="zh-CN" altLang="en-US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Gill Sans" charset="0"/>
            </a:endParaRPr>
          </a:p>
        </p:txBody>
      </p:sp>
      <p:sp>
        <p:nvSpPr>
          <p:cNvPr id="260" name="矩形 259"/>
          <p:cNvSpPr/>
          <p:nvPr/>
        </p:nvSpPr>
        <p:spPr bwMode="auto">
          <a:xfrm>
            <a:off x="7428148" y="4581128"/>
            <a:ext cx="1440160" cy="43204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rtlCol="0" anchor="t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ill Sans" charset="0"/>
              </a:rPr>
              <a:t>URLLC</a:t>
            </a:r>
            <a:endParaRPr lang="zh-CN" altLang="en-US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Gill Sans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82199" y="5265204"/>
            <a:ext cx="3674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All scenario, All requirements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68008" y="5276528"/>
            <a:ext cx="4288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Hotspot high data rate enhancement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直接连接符 46"/>
          <p:cNvCxnSpPr/>
          <p:nvPr/>
        </p:nvCxnSpPr>
        <p:spPr bwMode="auto">
          <a:xfrm flipV="1">
            <a:off x="6059996" y="5337212"/>
            <a:ext cx="0" cy="1296144"/>
          </a:xfrm>
          <a:prstGeom prst="line">
            <a:avLst/>
          </a:prstGeom>
          <a:gradFill rotWithShape="0">
            <a:gsLst>
              <a:gs pos="0">
                <a:srgbClr val="074EB3"/>
              </a:gs>
              <a:gs pos="100000">
                <a:srgbClr val="0B3280"/>
              </a:gs>
            </a:gsLst>
            <a:lin ang="5400000" scaled="1"/>
          </a:gradFill>
          <a:ln w="76200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Box 49"/>
          <p:cNvSpPr txBox="1"/>
          <p:nvPr/>
        </p:nvSpPr>
        <p:spPr>
          <a:xfrm>
            <a:off x="185770" y="1750166"/>
            <a:ext cx="4752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China’s final IMT-2020 candidate technology is RIT, composed of NR and NB-IoT, which targets to fulfill all usage scenarios.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灯片编号占位符 3"/>
          <p:cNvSpPr txBox="1">
            <a:spLocks/>
          </p:cNvSpPr>
          <p:nvPr/>
        </p:nvSpPr>
        <p:spPr>
          <a:xfrm>
            <a:off x="11701220" y="6388124"/>
            <a:ext cx="459088" cy="412746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5BEC88B8-40AD-40BE-A431-688FDCD59A88}"/>
              </a:ext>
            </a:extLst>
          </p:cNvPr>
          <p:cNvSpPr txBox="1"/>
          <p:nvPr/>
        </p:nvSpPr>
        <p:spPr>
          <a:xfrm>
            <a:off x="6739395" y="1049793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9A5734C1-6499-4CE7-AE4E-4047F75125D8}"/>
              </a:ext>
            </a:extLst>
          </p:cNvPr>
          <p:cNvSpPr txBox="1"/>
          <p:nvPr/>
        </p:nvSpPr>
        <p:spPr>
          <a:xfrm flipH="1">
            <a:off x="1824650" y="4566199"/>
            <a:ext cx="2259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NB-IoT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CAB90D1C-CB94-4562-9110-FC3860C770C5}"/>
              </a:ext>
            </a:extLst>
          </p:cNvPr>
          <p:cNvSpPr txBox="1"/>
          <p:nvPr/>
        </p:nvSpPr>
        <p:spPr>
          <a:xfrm>
            <a:off x="2249862" y="4043102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C4DCEE6E-6014-4254-A077-E53E6E73DD50}"/>
              </a:ext>
            </a:extLst>
          </p:cNvPr>
          <p:cNvSpPr txBox="1"/>
          <p:nvPr/>
        </p:nvSpPr>
        <p:spPr>
          <a:xfrm>
            <a:off x="8947881" y="4487709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67232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3693"/>
          </a:xfrm>
        </p:spPr>
        <p:txBody>
          <a:bodyPr/>
          <a:lstStyle/>
          <a:p>
            <a:r>
              <a:rPr lang="en-US" altLang="zh-CN" sz="4000" b="1" dirty="0">
                <a:latin typeface="Times New Roman" panose="02020603050405020304" pitchFamily="18" charset="0"/>
              </a:rPr>
              <a:t>Key IMT-2020 Technologies</a:t>
            </a:r>
            <a:endParaRPr lang="zh-CN" altLang="en-US" sz="4000" b="1" dirty="0">
              <a:latin typeface="Times New Roman" panose="02020603050405020304" pitchFamily="18" charset="0"/>
            </a:endParaRPr>
          </a:p>
        </p:txBody>
      </p:sp>
      <p:grpSp>
        <p:nvGrpSpPr>
          <p:cNvPr id="183" name="组合 70"/>
          <p:cNvGrpSpPr>
            <a:grpSpLocks/>
          </p:cNvGrpSpPr>
          <p:nvPr/>
        </p:nvGrpSpPr>
        <p:grpSpPr bwMode="auto">
          <a:xfrm>
            <a:off x="47748" y="1557283"/>
            <a:ext cx="3780000" cy="414000"/>
            <a:chOff x="428817" y="0"/>
            <a:chExt cx="3137221" cy="860975"/>
          </a:xfrm>
          <a:solidFill>
            <a:srgbClr val="00B0F0"/>
          </a:solidFill>
        </p:grpSpPr>
        <p:sp>
          <p:nvSpPr>
            <p:cNvPr id="184" name="圆角矩形 183"/>
            <p:cNvSpPr/>
            <p:nvPr/>
          </p:nvSpPr>
          <p:spPr>
            <a:xfrm>
              <a:off x="428817" y="0"/>
              <a:ext cx="3137221" cy="86097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5" name="圆角矩形 4"/>
            <p:cNvSpPr/>
            <p:nvPr/>
          </p:nvSpPr>
          <p:spPr>
            <a:xfrm>
              <a:off x="454311" y="24512"/>
              <a:ext cx="3086232" cy="81195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050" tIns="12700" rIns="19050" bIns="1270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200" b="1" noProof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Flexible System Design</a:t>
              </a:r>
              <a:endParaRPr lang="zh-CN" altLang="en-US" sz="2200" b="1" noProof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6" name="组合 71"/>
          <p:cNvGrpSpPr>
            <a:grpSpLocks/>
          </p:cNvGrpSpPr>
          <p:nvPr/>
        </p:nvGrpSpPr>
        <p:grpSpPr bwMode="auto">
          <a:xfrm>
            <a:off x="4044232" y="1556792"/>
            <a:ext cx="4140000" cy="414000"/>
            <a:chOff x="4635491" y="689"/>
            <a:chExt cx="2548142" cy="860975"/>
          </a:xfrm>
          <a:solidFill>
            <a:srgbClr val="00B0F0"/>
          </a:solidFill>
        </p:grpSpPr>
        <p:sp>
          <p:nvSpPr>
            <p:cNvPr id="187" name="圆角矩形 186"/>
            <p:cNvSpPr/>
            <p:nvPr/>
          </p:nvSpPr>
          <p:spPr>
            <a:xfrm>
              <a:off x="4635491" y="689"/>
              <a:ext cx="2548142" cy="86097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8" name="圆角矩形 6"/>
            <p:cNvSpPr/>
            <p:nvPr/>
          </p:nvSpPr>
          <p:spPr>
            <a:xfrm>
              <a:off x="4661171" y="25201"/>
              <a:ext cx="2496782" cy="81195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050" tIns="12700" rIns="19050" bIns="1270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sz="2400" b="1" noProof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Innovative T</a:t>
              </a:r>
              <a:r>
                <a:rPr lang="en-US" sz="2400" b="1" noProof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ech. </a:t>
              </a:r>
              <a:r>
                <a:rPr lang="en-US" altLang="zh-CN" sz="2400" b="1" noProof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for NR</a:t>
              </a:r>
              <a:endParaRPr lang="zh-CN" altLang="en-US" sz="2400" b="1" noProof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9" name="组合 72"/>
          <p:cNvGrpSpPr>
            <a:grpSpLocks/>
          </p:cNvGrpSpPr>
          <p:nvPr/>
        </p:nvGrpSpPr>
        <p:grpSpPr bwMode="auto">
          <a:xfrm>
            <a:off x="8225955" y="1556792"/>
            <a:ext cx="3882293" cy="414000"/>
            <a:chOff x="8681902" y="689"/>
            <a:chExt cx="2805247" cy="860975"/>
          </a:xfrm>
          <a:solidFill>
            <a:srgbClr val="00B0F0"/>
          </a:solidFill>
        </p:grpSpPr>
        <p:sp>
          <p:nvSpPr>
            <p:cNvPr id="190" name="圆角矩形 189"/>
            <p:cNvSpPr/>
            <p:nvPr/>
          </p:nvSpPr>
          <p:spPr>
            <a:xfrm>
              <a:off x="8681902" y="689"/>
              <a:ext cx="2805247" cy="86097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1" name="圆角矩形 8"/>
            <p:cNvSpPr/>
            <p:nvPr/>
          </p:nvSpPr>
          <p:spPr>
            <a:xfrm>
              <a:off x="8707072" y="25201"/>
              <a:ext cx="2754906" cy="81195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15240" rIns="22860" bIns="15240" spcCol="1270" anchor="ctr"/>
            <a:lstStyle/>
            <a:p>
              <a:pPr algn="ctr"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sz="2400" b="1" noProof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Tech. features</a:t>
              </a:r>
              <a:r>
                <a:rPr lang="zh-CN" altLang="en-US" sz="2400" b="1" noProof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noProof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for</a:t>
              </a:r>
              <a:r>
                <a:rPr lang="zh-CN" altLang="en-US" sz="2400" b="1" noProof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noProof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NB-IoT</a:t>
              </a:r>
              <a:endParaRPr lang="zh-CN" altLang="en-US" sz="2400" b="1" noProof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92" name="矩形 6"/>
          <p:cNvSpPr>
            <a:spLocks noChangeArrowheads="1"/>
          </p:cNvSpPr>
          <p:nvPr/>
        </p:nvSpPr>
        <p:spPr bwMode="auto">
          <a:xfrm>
            <a:off x="52340" y="2207525"/>
            <a:ext cx="3779106" cy="3960000"/>
          </a:xfrm>
          <a:prstGeom prst="rect">
            <a:avLst/>
          </a:prstGeom>
          <a:noFill/>
          <a:ln w="9525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rIns="18000"/>
          <a:lstStyle>
            <a:lvl1pPr marL="342900" indent="-342900" eaLnBrk="0" hangingPunct="0">
              <a:defRPr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</a:defRPr>
            </a:lvl1pPr>
            <a:lvl2pPr marL="171450" indent="-171450" eaLnBrk="0" hangingPunct="0">
              <a:defRPr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</a:defRPr>
            </a:lvl9pPr>
          </a:lstStyle>
          <a:p>
            <a:pPr lvl="1"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200" b="1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Flexible Frame Structure 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with self-contained &amp; variable length TTI</a:t>
            </a:r>
          </a:p>
          <a:p>
            <a:pPr lvl="1"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altLang="zh-CN" sz="5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200" b="1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Flexible Waveform 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with forward compatibility</a:t>
            </a:r>
          </a:p>
          <a:p>
            <a:pPr lvl="1"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altLang="zh-CN" sz="55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200" b="1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Flexible Duplex</a:t>
            </a:r>
            <a:r>
              <a:rPr lang="en-US" altLang="zh-CN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with Symmetric TX/RX Design</a:t>
            </a:r>
            <a:endParaRPr lang="zh-CN" altLang="en-US" sz="16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9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8"/>
          <a:stretch>
            <a:fillRect/>
          </a:stretch>
        </p:blipFill>
        <p:spPr bwMode="auto">
          <a:xfrm>
            <a:off x="1811524" y="4838123"/>
            <a:ext cx="190821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" name="Diagram group"/>
          <p:cNvGrpSpPr/>
          <p:nvPr/>
        </p:nvGrpSpPr>
        <p:grpSpPr>
          <a:xfrm>
            <a:off x="83332" y="4653627"/>
            <a:ext cx="1836204" cy="1431208"/>
            <a:chOff x="2952343" y="71997"/>
            <a:chExt cx="3507596" cy="2980311"/>
          </a:xfrm>
          <a:scene3d>
            <a:camera prst="perspectiveRelaxedModerately" fov="0" zoom="92000"/>
            <a:lightRig rig="balanced" dir="t">
              <a:rot lat="0" lon="0" rev="12700000"/>
            </a:lightRig>
          </a:scene3d>
        </p:grpSpPr>
        <p:sp>
          <p:nvSpPr>
            <p:cNvPr id="195" name="矩形 194"/>
            <p:cNvSpPr/>
            <p:nvPr/>
          </p:nvSpPr>
          <p:spPr>
            <a:xfrm>
              <a:off x="2952343" y="71997"/>
              <a:ext cx="3507596" cy="2980311"/>
            </a:xfrm>
            <a:prstGeom prst="rect">
              <a:avLst/>
            </a:prstGeom>
            <a:blipFill rotWithShape="1">
              <a:blip r:embed="rId4" cstate="print"/>
              <a:stretch>
                <a:fillRect/>
              </a:stretch>
            </a:blipFill>
            <a:sp3d prstMaterial="plastic">
              <a:bevelT w="50800" h="50800"/>
              <a:bevelB w="50800" h="50800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96" name="内容占位符 2"/>
          <p:cNvSpPr txBox="1">
            <a:spLocks noChangeArrowheads="1"/>
          </p:cNvSpPr>
          <p:nvPr/>
        </p:nvSpPr>
        <p:spPr bwMode="auto">
          <a:xfrm>
            <a:off x="4032425" y="2207525"/>
            <a:ext cx="4115803" cy="3960000"/>
          </a:xfrm>
          <a:prstGeom prst="rect">
            <a:avLst/>
          </a:prstGeom>
          <a:noFill/>
          <a:ln w="9525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61938" indent="-261938" eaLnBrk="0" hangingPunct="0">
              <a:defRPr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</a:defRPr>
            </a:lvl9pPr>
          </a:lstStyle>
          <a:p>
            <a:pPr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b="1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Gill Sans" charset="0"/>
              </a:rPr>
              <a:t>Advanced coding</a:t>
            </a:r>
          </a:p>
          <a:p>
            <a:pPr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200" b="1" dirty="0">
              <a:solidFill>
                <a:srgbClr val="00B0F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Gill Sans" charset="0"/>
            </a:endParaRPr>
          </a:p>
          <a:p>
            <a:pPr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200" b="1" dirty="0">
              <a:solidFill>
                <a:srgbClr val="00B0F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Gill Sans" charset="0"/>
            </a:endParaRPr>
          </a:p>
          <a:p>
            <a:pPr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200" b="1" dirty="0">
              <a:solidFill>
                <a:srgbClr val="00B0F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Gill Sans" charset="0"/>
            </a:endParaRPr>
          </a:p>
          <a:p>
            <a:pPr eaLnBrk="1" hangingPunct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sz="2200" b="1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Massive MIMO with Unified framework 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for control and data</a:t>
            </a:r>
          </a:p>
          <a:p>
            <a:pPr lvl="1" eaLnBrk="1" hangingPunct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Signaling &amp; feedback enhancement</a:t>
            </a:r>
          </a:p>
          <a:p>
            <a:pPr lvl="1" eaLnBrk="1" hangingPunct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sz="16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Gill Sans" charset="0"/>
              </a:rPr>
              <a:t>Beamforming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Gill Sans" charset="0"/>
              </a:rPr>
              <a:t> enhancement</a:t>
            </a:r>
          </a:p>
        </p:txBody>
      </p:sp>
      <p:grpSp>
        <p:nvGrpSpPr>
          <p:cNvPr id="254" name="组合 9"/>
          <p:cNvGrpSpPr>
            <a:grpSpLocks/>
          </p:cNvGrpSpPr>
          <p:nvPr/>
        </p:nvGrpSpPr>
        <p:grpSpPr bwMode="auto">
          <a:xfrm>
            <a:off x="4413881" y="2715150"/>
            <a:ext cx="2842796" cy="957005"/>
            <a:chOff x="4960069" y="4579204"/>
            <a:chExt cx="2287773" cy="823244"/>
          </a:xfrm>
        </p:grpSpPr>
        <p:grpSp>
          <p:nvGrpSpPr>
            <p:cNvPr id="255" name="组合 81"/>
            <p:cNvGrpSpPr/>
            <p:nvPr/>
          </p:nvGrpSpPr>
          <p:grpSpPr>
            <a:xfrm>
              <a:off x="4960069" y="4579204"/>
              <a:ext cx="2287773" cy="823244"/>
              <a:chOff x="5194753" y="2930907"/>
              <a:chExt cx="2388125" cy="828807"/>
            </a:xfrm>
            <a:solidFill>
              <a:srgbClr val="0070C0"/>
            </a:solidFill>
          </p:grpSpPr>
          <p:sp>
            <p:nvSpPr>
              <p:cNvPr id="257" name="椭圆 256"/>
              <p:cNvSpPr/>
              <p:nvPr/>
            </p:nvSpPr>
            <p:spPr bwMode="auto">
              <a:xfrm>
                <a:off x="5194753" y="2930907"/>
                <a:ext cx="896993" cy="820615"/>
              </a:xfrm>
              <a:prstGeom prst="ellipse">
                <a:avLst/>
              </a:prstGeom>
              <a:grpFill/>
              <a:ln w="25400" cap="flat" cmpd="sng" algn="ctr">
                <a:solidFill>
                  <a:schemeClr val="tx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rIns="0" anchor="ctr" anchorCtr="1"/>
              <a:lstStyle/>
              <a:p>
                <a:pPr algn="ctr">
                  <a:defRPr/>
                </a:pPr>
                <a:r>
                  <a:rPr lang="en-US" altLang="zh-CN" sz="2200" noProof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Polar</a:t>
                </a:r>
              </a:p>
            </p:txBody>
          </p:sp>
          <p:sp>
            <p:nvSpPr>
              <p:cNvPr id="258" name="椭圆 257"/>
              <p:cNvSpPr/>
              <p:nvPr/>
            </p:nvSpPr>
            <p:spPr bwMode="auto">
              <a:xfrm>
                <a:off x="6685885" y="2939099"/>
                <a:ext cx="896993" cy="820615"/>
              </a:xfrm>
              <a:prstGeom prst="ellipse">
                <a:avLst/>
              </a:prstGeom>
              <a:grpFill/>
              <a:ln w="25400" cap="flat" cmpd="sng" algn="ctr">
                <a:solidFill>
                  <a:schemeClr val="tx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rIns="0" anchor="ctr" anchorCtr="1"/>
              <a:lstStyle/>
              <a:p>
                <a:pPr algn="ctr">
                  <a:defRPr/>
                </a:pPr>
                <a:r>
                  <a:rPr lang="en-US" altLang="zh-CN" sz="2200" noProof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LDPC</a:t>
                </a:r>
              </a:p>
            </p:txBody>
          </p:sp>
        </p:grpSp>
        <p:sp>
          <p:nvSpPr>
            <p:cNvPr id="256" name="十字形 255"/>
            <p:cNvSpPr/>
            <p:nvPr/>
          </p:nvSpPr>
          <p:spPr bwMode="auto">
            <a:xfrm>
              <a:off x="5934006" y="4816598"/>
              <a:ext cx="364193" cy="319026"/>
            </a:xfrm>
            <a:prstGeom prst="plus">
              <a:avLst>
                <a:gd name="adj" fmla="val 39324"/>
              </a:avLst>
            </a:prstGeom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buFontTx/>
                <a:buNone/>
                <a:defRPr/>
              </a:pPr>
              <a:endParaRPr lang="zh-CN" altLang="en-US" sz="6900" noProof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Gill Sans" charset="0"/>
              </a:endParaRPr>
            </a:p>
          </p:txBody>
        </p:sp>
      </p:grpSp>
      <p:sp>
        <p:nvSpPr>
          <p:cNvPr id="259" name="内容占位符 2"/>
          <p:cNvSpPr txBox="1">
            <a:spLocks noChangeArrowheads="1"/>
          </p:cNvSpPr>
          <p:nvPr/>
        </p:nvSpPr>
        <p:spPr bwMode="auto">
          <a:xfrm>
            <a:off x="8260488" y="2199458"/>
            <a:ext cx="3774389" cy="3960000"/>
          </a:xfrm>
          <a:prstGeom prst="rect">
            <a:avLst/>
          </a:prstGeom>
          <a:noFill/>
          <a:ln w="9525">
            <a:solidFill>
              <a:srgbClr val="F2F2F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rIns="0"/>
          <a:lstStyle>
            <a:lvl1pPr marL="266700" indent="-266700" eaLnBrk="0" hangingPunct="0">
              <a:defRPr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</a:defRPr>
            </a:lvl1pPr>
            <a:lvl2pPr marL="266700" indent="-266700" eaLnBrk="0" hangingPunct="0">
              <a:defRPr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</a:defRPr>
            </a:lvl9pPr>
          </a:lstStyle>
          <a:p>
            <a:pPr eaLnBrk="1" hangingPunct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sz="2200" b="1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Large coverage</a:t>
            </a:r>
          </a:p>
          <a:p>
            <a:pPr eaLnBrk="1" hangingPunct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sz="2200" b="1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Massive connection</a:t>
            </a:r>
          </a:p>
          <a:p>
            <a:pPr eaLnBrk="1" hangingPunct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sz="2200" b="1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Low power consumption</a:t>
            </a:r>
          </a:p>
          <a:p>
            <a:pPr eaLnBrk="1" hangingPunct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sz="2200" b="1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Low cost</a:t>
            </a:r>
          </a:p>
          <a:p>
            <a:pPr eaLnBrk="1" hangingPunct="1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altLang="zh-CN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 eaLnBrk="1" hangingPunct="1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altLang="zh-CN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 eaLnBrk="1" hangingPunct="1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altLang="zh-CN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 eaLnBrk="1" hangingPunct="1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altLang="zh-CN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4" name="灯片编号占位符 3"/>
          <p:cNvSpPr txBox="1">
            <a:spLocks/>
          </p:cNvSpPr>
          <p:nvPr/>
        </p:nvSpPr>
        <p:spPr>
          <a:xfrm>
            <a:off x="11701220" y="6388124"/>
            <a:ext cx="459088" cy="412746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Rectangle 190">
            <a:extLst>
              <a:ext uri="{FF2B5EF4-FFF2-40B4-BE49-F238E27FC236}">
                <a16:creationId xmlns:a16="http://schemas.microsoft.com/office/drawing/2014/main" id="{91E54530-3228-4C73-A357-8B5430F83539}"/>
              </a:ext>
            </a:extLst>
          </p:cNvPr>
          <p:cNvSpPr/>
          <p:nvPr/>
        </p:nvSpPr>
        <p:spPr bwMode="auto">
          <a:xfrm>
            <a:off x="8672516" y="3808375"/>
            <a:ext cx="1427985" cy="22306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en-GB" sz="1600" dirty="0"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15 kHz</a:t>
            </a:r>
          </a:p>
        </p:txBody>
      </p:sp>
      <p:sp>
        <p:nvSpPr>
          <p:cNvPr id="165" name="Rectangle 191">
            <a:extLst>
              <a:ext uri="{FF2B5EF4-FFF2-40B4-BE49-F238E27FC236}">
                <a16:creationId xmlns:a16="http://schemas.microsoft.com/office/drawing/2014/main" id="{EAF7A8CE-0987-4C9E-A4A2-3E6F2A433A2F}"/>
              </a:ext>
            </a:extLst>
          </p:cNvPr>
          <p:cNvSpPr/>
          <p:nvPr/>
        </p:nvSpPr>
        <p:spPr bwMode="auto">
          <a:xfrm>
            <a:off x="8672516" y="4348881"/>
            <a:ext cx="1451751" cy="22306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en-GB" sz="1600" dirty="0"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15 kHz</a:t>
            </a:r>
          </a:p>
        </p:txBody>
      </p:sp>
      <p:sp>
        <p:nvSpPr>
          <p:cNvPr id="166" name="TextBox 192">
            <a:extLst>
              <a:ext uri="{FF2B5EF4-FFF2-40B4-BE49-F238E27FC236}">
                <a16:creationId xmlns:a16="http://schemas.microsoft.com/office/drawing/2014/main" id="{A74B7540-43AB-4EB6-B2F3-5F167787788A}"/>
              </a:ext>
            </a:extLst>
          </p:cNvPr>
          <p:cNvSpPr txBox="1"/>
          <p:nvPr/>
        </p:nvSpPr>
        <p:spPr>
          <a:xfrm>
            <a:off x="9550797" y="4044190"/>
            <a:ext cx="685730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80000"/>
              <a:buNone/>
            </a:pPr>
            <a:r>
              <a:rPr lang="en-GB" sz="1400" dirty="0">
                <a:solidFill>
                  <a:srgbClr val="990000"/>
                </a:solidFill>
                <a:latin typeface="Arial" pitchFamily="34" charset="0"/>
                <a:ea typeface="华文细黑" pitchFamily="2" charset="-122"/>
                <a:cs typeface="Arial" pitchFamily="34" charset="0"/>
              </a:rPr>
              <a:t>×</a:t>
            </a:r>
            <a:r>
              <a:rPr lang="en-GB" sz="1600" dirty="0">
                <a:solidFill>
                  <a:srgbClr val="990000"/>
                </a:solidFill>
                <a:latin typeface="Arial" pitchFamily="34" charset="0"/>
                <a:ea typeface="华文细黑" pitchFamily="2" charset="-122"/>
                <a:cs typeface="Arial" pitchFamily="34" charset="0"/>
              </a:rPr>
              <a:t>12</a:t>
            </a:r>
          </a:p>
        </p:txBody>
      </p:sp>
      <p:sp>
        <p:nvSpPr>
          <p:cNvPr id="167" name="TextBox 193">
            <a:extLst>
              <a:ext uri="{FF2B5EF4-FFF2-40B4-BE49-F238E27FC236}">
                <a16:creationId xmlns:a16="http://schemas.microsoft.com/office/drawing/2014/main" id="{7C736A5E-003E-43DA-995A-FCE5FA1AD305}"/>
              </a:ext>
            </a:extLst>
          </p:cNvPr>
          <p:cNvSpPr txBox="1"/>
          <p:nvPr/>
        </p:nvSpPr>
        <p:spPr>
          <a:xfrm>
            <a:off x="9415995" y="4045811"/>
            <a:ext cx="461665" cy="36933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80000"/>
              <a:buNone/>
            </a:pPr>
            <a:r>
              <a:rPr lang="en-GB" dirty="0">
                <a:latin typeface="Arial" pitchFamily="34" charset="0"/>
                <a:ea typeface="华文细黑" pitchFamily="2" charset="-122"/>
                <a:cs typeface="Arial" pitchFamily="34" charset="0"/>
              </a:rPr>
              <a:t>…</a:t>
            </a:r>
          </a:p>
        </p:txBody>
      </p:sp>
      <p:sp>
        <p:nvSpPr>
          <p:cNvPr id="168" name="Rectangle 194">
            <a:extLst>
              <a:ext uri="{FF2B5EF4-FFF2-40B4-BE49-F238E27FC236}">
                <a16:creationId xmlns:a16="http://schemas.microsoft.com/office/drawing/2014/main" id="{76CA7E27-FF37-4043-AF1F-A8E9580807B5}"/>
              </a:ext>
            </a:extLst>
          </p:cNvPr>
          <p:cNvSpPr/>
          <p:nvPr/>
        </p:nvSpPr>
        <p:spPr bwMode="auto">
          <a:xfrm>
            <a:off x="10482334" y="3869095"/>
            <a:ext cx="1395226" cy="13470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en-GB" sz="1200" dirty="0"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3.75 kHz</a:t>
            </a:r>
          </a:p>
        </p:txBody>
      </p:sp>
      <p:sp>
        <p:nvSpPr>
          <p:cNvPr id="169" name="TextBox 196">
            <a:extLst>
              <a:ext uri="{FF2B5EF4-FFF2-40B4-BE49-F238E27FC236}">
                <a16:creationId xmlns:a16="http://schemas.microsoft.com/office/drawing/2014/main" id="{2FCD99D1-A2A8-4D42-BAF4-B9B4D10B282E}"/>
              </a:ext>
            </a:extLst>
          </p:cNvPr>
          <p:cNvSpPr txBox="1"/>
          <p:nvPr/>
        </p:nvSpPr>
        <p:spPr>
          <a:xfrm>
            <a:off x="11393217" y="3991042"/>
            <a:ext cx="685730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80000"/>
              <a:buNone/>
            </a:pPr>
            <a:r>
              <a:rPr lang="en-GB" sz="1400" dirty="0">
                <a:solidFill>
                  <a:srgbClr val="990000"/>
                </a:solidFill>
                <a:latin typeface="Arial" pitchFamily="34" charset="0"/>
                <a:ea typeface="华文细黑" pitchFamily="2" charset="-122"/>
                <a:cs typeface="Arial" pitchFamily="34" charset="0"/>
              </a:rPr>
              <a:t>×</a:t>
            </a:r>
            <a:r>
              <a:rPr lang="en-GB" sz="1600" dirty="0">
                <a:solidFill>
                  <a:srgbClr val="990000"/>
                </a:solidFill>
                <a:latin typeface="Arial" pitchFamily="34" charset="0"/>
                <a:ea typeface="华文细黑" pitchFamily="2" charset="-122"/>
                <a:cs typeface="Arial" pitchFamily="34" charset="0"/>
              </a:rPr>
              <a:t>48</a:t>
            </a:r>
          </a:p>
        </p:txBody>
      </p:sp>
      <p:sp>
        <p:nvSpPr>
          <p:cNvPr id="170" name="TextBox 197">
            <a:extLst>
              <a:ext uri="{FF2B5EF4-FFF2-40B4-BE49-F238E27FC236}">
                <a16:creationId xmlns:a16="http://schemas.microsoft.com/office/drawing/2014/main" id="{1FA40922-C0A0-41D6-B965-7CC38017BDD7}"/>
              </a:ext>
            </a:extLst>
          </p:cNvPr>
          <p:cNvSpPr txBox="1"/>
          <p:nvPr/>
        </p:nvSpPr>
        <p:spPr>
          <a:xfrm>
            <a:off x="11225813" y="3992663"/>
            <a:ext cx="461665" cy="36933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80000"/>
              <a:buNone/>
            </a:pPr>
            <a:r>
              <a:rPr lang="en-GB" dirty="0">
                <a:latin typeface="Arial" pitchFamily="34" charset="0"/>
                <a:ea typeface="华文细黑" pitchFamily="2" charset="-122"/>
                <a:cs typeface="Arial" pitchFamily="34" charset="0"/>
              </a:rPr>
              <a:t>…</a:t>
            </a:r>
          </a:p>
        </p:txBody>
      </p:sp>
      <p:sp>
        <p:nvSpPr>
          <p:cNvPr id="171" name="Rectangle 198">
            <a:extLst>
              <a:ext uri="{FF2B5EF4-FFF2-40B4-BE49-F238E27FC236}">
                <a16:creationId xmlns:a16="http://schemas.microsoft.com/office/drawing/2014/main" id="{BBB59623-1FDE-412C-B273-3DA773AEF7D5}"/>
              </a:ext>
            </a:extLst>
          </p:cNvPr>
          <p:cNvSpPr/>
          <p:nvPr/>
        </p:nvSpPr>
        <p:spPr bwMode="auto">
          <a:xfrm>
            <a:off x="10482334" y="4264708"/>
            <a:ext cx="1418992" cy="16463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en-GB" sz="1200" dirty="0"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3.75 kHz</a:t>
            </a:r>
          </a:p>
        </p:txBody>
      </p:sp>
      <p:sp>
        <p:nvSpPr>
          <p:cNvPr id="172" name="Content Placeholder 3">
            <a:extLst>
              <a:ext uri="{FF2B5EF4-FFF2-40B4-BE49-F238E27FC236}">
                <a16:creationId xmlns:a16="http://schemas.microsoft.com/office/drawing/2014/main" id="{880265F2-FAA6-4333-AB12-DBB95D7F2DF5}"/>
              </a:ext>
            </a:extLst>
          </p:cNvPr>
          <p:cNvSpPr txBox="1">
            <a:spLocks/>
          </p:cNvSpPr>
          <p:nvPr/>
        </p:nvSpPr>
        <p:spPr>
          <a:xfrm>
            <a:off x="8892588" y="4611410"/>
            <a:ext cx="2723079" cy="333229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Char char="•"/>
              <a:defRPr sz="1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GB" sz="1600" kern="0" dirty="0"/>
              <a:t>Dense subcarrier spacing</a:t>
            </a:r>
          </a:p>
        </p:txBody>
      </p:sp>
      <p:sp>
        <p:nvSpPr>
          <p:cNvPr id="173" name="Content Placeholder 3">
            <a:extLst>
              <a:ext uri="{FF2B5EF4-FFF2-40B4-BE49-F238E27FC236}">
                <a16:creationId xmlns:a16="http://schemas.microsoft.com/office/drawing/2014/main" id="{D5175731-D541-43CC-98DC-62C70BB9A01B}"/>
              </a:ext>
            </a:extLst>
          </p:cNvPr>
          <p:cNvSpPr txBox="1">
            <a:spLocks/>
          </p:cNvSpPr>
          <p:nvPr/>
        </p:nvSpPr>
        <p:spPr>
          <a:xfrm rot="16200000">
            <a:off x="9851521" y="3974129"/>
            <a:ext cx="863328" cy="333229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Char char="•"/>
              <a:defRPr sz="1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en-GB" sz="1400" b="0" kern="0" dirty="0"/>
              <a:t>180 kHz</a:t>
            </a:r>
          </a:p>
        </p:txBody>
      </p:sp>
      <p:sp>
        <p:nvSpPr>
          <p:cNvPr id="174" name="Left Brace 312">
            <a:extLst>
              <a:ext uri="{FF2B5EF4-FFF2-40B4-BE49-F238E27FC236}">
                <a16:creationId xmlns:a16="http://schemas.microsoft.com/office/drawing/2014/main" id="{67DFA140-714F-4D35-BEAB-F50362111451}"/>
              </a:ext>
            </a:extLst>
          </p:cNvPr>
          <p:cNvSpPr/>
          <p:nvPr/>
        </p:nvSpPr>
        <p:spPr bwMode="auto">
          <a:xfrm>
            <a:off x="10359346" y="3784812"/>
            <a:ext cx="114327" cy="730517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Content Placeholder 3">
            <a:extLst>
              <a:ext uri="{FF2B5EF4-FFF2-40B4-BE49-F238E27FC236}">
                <a16:creationId xmlns:a16="http://schemas.microsoft.com/office/drawing/2014/main" id="{9026D6E4-1145-4A03-810C-C73FC57C3EF8}"/>
              </a:ext>
            </a:extLst>
          </p:cNvPr>
          <p:cNvSpPr txBox="1">
            <a:spLocks/>
          </p:cNvSpPr>
          <p:nvPr/>
        </p:nvSpPr>
        <p:spPr>
          <a:xfrm rot="16200000">
            <a:off x="8021743" y="4036141"/>
            <a:ext cx="863328" cy="333229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Char char="•"/>
              <a:defRPr sz="1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en-GB" sz="1400" b="0" kern="0" dirty="0"/>
              <a:t>180 kHz</a:t>
            </a:r>
          </a:p>
        </p:txBody>
      </p:sp>
      <p:sp>
        <p:nvSpPr>
          <p:cNvPr id="176" name="Left Brace 314">
            <a:extLst>
              <a:ext uri="{FF2B5EF4-FFF2-40B4-BE49-F238E27FC236}">
                <a16:creationId xmlns:a16="http://schemas.microsoft.com/office/drawing/2014/main" id="{B166BB28-5B2C-464C-A381-13753F4D3A96}"/>
              </a:ext>
            </a:extLst>
          </p:cNvPr>
          <p:cNvSpPr/>
          <p:nvPr/>
        </p:nvSpPr>
        <p:spPr bwMode="auto">
          <a:xfrm>
            <a:off x="8574724" y="3774810"/>
            <a:ext cx="101629" cy="879699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梯形 2">
            <a:extLst>
              <a:ext uri="{FF2B5EF4-FFF2-40B4-BE49-F238E27FC236}">
                <a16:creationId xmlns:a16="http://schemas.microsoft.com/office/drawing/2014/main" id="{845EBF7E-A894-4D52-808E-BE4EA574FB82}"/>
              </a:ext>
            </a:extLst>
          </p:cNvPr>
          <p:cNvSpPr/>
          <p:nvPr/>
        </p:nvSpPr>
        <p:spPr bwMode="auto">
          <a:xfrm>
            <a:off x="8620022" y="5312487"/>
            <a:ext cx="1205144" cy="422757"/>
          </a:xfrm>
          <a:prstGeom prst="trapezoid">
            <a:avLst/>
          </a:pr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NR</a:t>
            </a:r>
            <a:endParaRPr kumimoji="0" lang="zh-CN" altLang="en-US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5641A8A-B5F4-4BD1-AFAD-E6CF56925CFF}"/>
              </a:ext>
            </a:extLst>
          </p:cNvPr>
          <p:cNvSpPr/>
          <p:nvPr/>
        </p:nvSpPr>
        <p:spPr bwMode="auto">
          <a:xfrm>
            <a:off x="8960875" y="4983641"/>
            <a:ext cx="92812" cy="75160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5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2CC8E7BC-D63A-4C4B-A15E-91339F465ABC}"/>
              </a:ext>
            </a:extLst>
          </p:cNvPr>
          <p:cNvSpPr/>
          <p:nvPr/>
        </p:nvSpPr>
        <p:spPr bwMode="auto">
          <a:xfrm>
            <a:off x="11569261" y="5010184"/>
            <a:ext cx="92812" cy="75160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5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42" name="梯形 41">
            <a:extLst>
              <a:ext uri="{FF2B5EF4-FFF2-40B4-BE49-F238E27FC236}">
                <a16:creationId xmlns:a16="http://schemas.microsoft.com/office/drawing/2014/main" id="{EB242D04-FF12-48BC-89C9-176A44EC5B80}"/>
              </a:ext>
            </a:extLst>
          </p:cNvPr>
          <p:cNvSpPr/>
          <p:nvPr/>
        </p:nvSpPr>
        <p:spPr bwMode="auto">
          <a:xfrm>
            <a:off x="10317869" y="5312487"/>
            <a:ext cx="1205144" cy="422757"/>
          </a:xfrm>
          <a:prstGeom prst="trapezoid">
            <a:avLst/>
          </a:pr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NR</a:t>
            </a:r>
            <a:endParaRPr kumimoji="0" lang="zh-CN" altLang="en-US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615DCA8-6B1B-4A9D-B5E1-1CC9176F5BF4}"/>
              </a:ext>
            </a:extLst>
          </p:cNvPr>
          <p:cNvSpPr txBox="1"/>
          <p:nvPr/>
        </p:nvSpPr>
        <p:spPr>
          <a:xfrm>
            <a:off x="8276750" y="5800789"/>
            <a:ext cx="3831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kern="0" dirty="0">
                <a:latin typeface="Arial" pitchFamily="34" charset="0"/>
                <a:ea typeface="+mn-ea"/>
                <a:cs typeface="Arial" pitchFamily="34" charset="0"/>
              </a:rPr>
              <a:t>Flexible in-band/out of band deployment</a:t>
            </a:r>
            <a:endParaRPr lang="zh-CN" altLang="en-US" sz="1600" kern="0" dirty="0"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06131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dirty="0">
                <a:latin typeface="Times New Roman" panose="02020603050405020304" pitchFamily="18" charset="0"/>
              </a:rPr>
              <a:t>Self-evaluation for IMT-2020 Scenarios</a:t>
            </a:r>
            <a:endParaRPr lang="zh-CN" altLang="en-US" sz="4000" b="1" dirty="0">
              <a:latin typeface="Times New Roman" panose="02020603050405020304" pitchFamily="18" charset="0"/>
            </a:endParaRPr>
          </a:p>
        </p:txBody>
      </p:sp>
      <p:pic>
        <p:nvPicPr>
          <p:cNvPr id="257" name="Picture 7"/>
          <p:cNvPicPr>
            <a:picLocks noChangeAspect="1" noChangeArrowheads="1"/>
          </p:cNvPicPr>
          <p:nvPr/>
        </p:nvPicPr>
        <p:blipFill>
          <a:blip r:embed="rId3" cstate="print"/>
          <a:srcRect l="13034" t="10671" r="13805" b="10738"/>
          <a:stretch>
            <a:fillRect/>
          </a:stretch>
        </p:blipFill>
        <p:spPr bwMode="auto">
          <a:xfrm>
            <a:off x="3693083" y="1760421"/>
            <a:ext cx="3996444" cy="39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8" name="矩形 257"/>
          <p:cNvSpPr/>
          <p:nvPr/>
        </p:nvSpPr>
        <p:spPr bwMode="auto">
          <a:xfrm>
            <a:off x="5079237" y="1229809"/>
            <a:ext cx="1224136" cy="43204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rtlCol="0" anchor="t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ill Sans" charset="0"/>
              </a:rPr>
              <a:t>eMBB</a:t>
            </a:r>
            <a:endParaRPr lang="zh-CN" altLang="en-US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Gill Sans" charset="0"/>
            </a:endParaRPr>
          </a:p>
        </p:txBody>
      </p:sp>
      <p:sp>
        <p:nvSpPr>
          <p:cNvPr id="259" name="矩形 258"/>
          <p:cNvSpPr/>
          <p:nvPr/>
        </p:nvSpPr>
        <p:spPr bwMode="auto">
          <a:xfrm>
            <a:off x="3457534" y="5469719"/>
            <a:ext cx="1224136" cy="43204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rtlCol="0" anchor="t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ill Sans" charset="0"/>
              </a:rPr>
              <a:t>mMTC</a:t>
            </a:r>
            <a:endParaRPr lang="zh-CN" altLang="en-US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Gill Sans" charset="0"/>
            </a:endParaRPr>
          </a:p>
        </p:txBody>
      </p:sp>
      <p:sp>
        <p:nvSpPr>
          <p:cNvPr id="260" name="矩形 259"/>
          <p:cNvSpPr/>
          <p:nvPr/>
        </p:nvSpPr>
        <p:spPr bwMode="auto">
          <a:xfrm>
            <a:off x="6163882" y="5500203"/>
            <a:ext cx="1440160" cy="43204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rtlCol="0" anchor="t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ill Sans" charset="0"/>
              </a:rPr>
              <a:t>URLLC</a:t>
            </a:r>
            <a:endParaRPr lang="zh-CN" altLang="en-US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Gill Sans" charset="0"/>
            </a:endParaRPr>
          </a:p>
        </p:txBody>
      </p:sp>
      <p:sp>
        <p:nvSpPr>
          <p:cNvPr id="33" name="灯片编号占位符 3"/>
          <p:cNvSpPr txBox="1">
            <a:spLocks/>
          </p:cNvSpPr>
          <p:nvPr/>
        </p:nvSpPr>
        <p:spPr>
          <a:xfrm>
            <a:off x="11701220" y="6388124"/>
            <a:ext cx="459088" cy="412746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5BEC88B8-40AD-40BE-A431-688FDCD59A88}"/>
              </a:ext>
            </a:extLst>
          </p:cNvPr>
          <p:cNvSpPr txBox="1"/>
          <p:nvPr/>
        </p:nvSpPr>
        <p:spPr>
          <a:xfrm>
            <a:off x="6897630" y="887304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9A5734C1-6499-4CE7-AE4E-4047F75125D8}"/>
              </a:ext>
            </a:extLst>
          </p:cNvPr>
          <p:cNvSpPr txBox="1"/>
          <p:nvPr/>
        </p:nvSpPr>
        <p:spPr>
          <a:xfrm flipH="1">
            <a:off x="1824650" y="4566199"/>
            <a:ext cx="2259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NB-IoT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CAB90D1C-CB94-4562-9110-FC3860C770C5}"/>
              </a:ext>
            </a:extLst>
          </p:cNvPr>
          <p:cNvSpPr txBox="1"/>
          <p:nvPr/>
        </p:nvSpPr>
        <p:spPr>
          <a:xfrm>
            <a:off x="2249862" y="4043102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C4DCEE6E-6014-4254-A077-E53E6E73DD50}"/>
              </a:ext>
            </a:extLst>
          </p:cNvPr>
          <p:cNvSpPr txBox="1"/>
          <p:nvPr/>
        </p:nvSpPr>
        <p:spPr>
          <a:xfrm>
            <a:off x="7590910" y="4921567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" name="表格 38">
            <a:extLst>
              <a:ext uri="{FF2B5EF4-FFF2-40B4-BE49-F238E27FC236}">
                <a16:creationId xmlns:a16="http://schemas.microsoft.com/office/drawing/2014/main" id="{A4AA25BA-7C7B-40B1-BA93-7039F3E473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381155"/>
              </p:ext>
            </p:extLst>
          </p:nvPr>
        </p:nvGraphicFramePr>
        <p:xfrm>
          <a:off x="7808764" y="993926"/>
          <a:ext cx="4383236" cy="378320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99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4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3812"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chemeClr val="bg1"/>
                          </a:solidFill>
                        </a:rPr>
                        <a:t>KPI</a:t>
                      </a:r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chemeClr val="bg1"/>
                          </a:solidFill>
                        </a:rPr>
                        <a:t>REQ.</a:t>
                      </a:r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chemeClr val="bg1"/>
                          </a:solidFill>
                        </a:rPr>
                        <a:t>EVAL</a:t>
                      </a:r>
                      <a:r>
                        <a:rPr lang="zh-CN" altLang="en-US" sz="11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100" dirty="0">
                          <a:solidFill>
                            <a:schemeClr val="bg1"/>
                          </a:solidFill>
                        </a:rPr>
                        <a:t>RESULTS</a:t>
                      </a:r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812">
                <a:tc>
                  <a:txBody>
                    <a:bodyPr/>
                    <a:lstStyle/>
                    <a:p>
                      <a:r>
                        <a:rPr lang="en-GB" altLang="zh-CN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Peak data rate (Gbit/s)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DL: 20; UL: 10</a:t>
                      </a:r>
                      <a:endParaRPr lang="zh-CN" altLang="en-US" sz="1100" dirty="0"/>
                    </a:p>
                  </a:txBody>
                  <a:tcP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>
                          <a:solidFill>
                            <a:srgbClr val="FF0000"/>
                          </a:solidFill>
                          <a:latin typeface="Arial Unicode MS"/>
                          <a:ea typeface="Arial Unicode MS"/>
                          <a:cs typeface="Arial Unicode MS"/>
                        </a:rPr>
                        <a:t>✓</a:t>
                      </a:r>
                      <a:endParaRPr lang="zh-CN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978328"/>
                  </a:ext>
                </a:extLst>
              </a:tr>
              <a:tr h="263812">
                <a:tc>
                  <a:txBody>
                    <a:bodyPr/>
                    <a:lstStyle/>
                    <a:p>
                      <a:r>
                        <a:rPr lang="en-GB" altLang="zh-CN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Peak spectral efficiency (bit/s/Hz)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DL: 30; UL:</a:t>
                      </a:r>
                      <a:r>
                        <a:rPr lang="zh-CN" altLang="en-US" sz="1100" dirty="0"/>
                        <a:t> </a:t>
                      </a:r>
                      <a:r>
                        <a:rPr lang="en-US" altLang="zh-CN" sz="1100" dirty="0"/>
                        <a:t>15</a:t>
                      </a:r>
                      <a:endParaRPr lang="zh-CN" altLang="en-US" sz="1100" dirty="0"/>
                    </a:p>
                  </a:txBody>
                  <a:tcP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>
                          <a:solidFill>
                            <a:srgbClr val="FF0000"/>
                          </a:solidFill>
                          <a:latin typeface="Arial Unicode MS"/>
                          <a:ea typeface="Arial Unicode MS"/>
                          <a:cs typeface="Arial Unicode MS"/>
                        </a:rPr>
                        <a:t>✓</a:t>
                      </a:r>
                      <a:endParaRPr lang="zh-CN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733282"/>
                  </a:ext>
                </a:extLst>
              </a:tr>
              <a:tr h="263812">
                <a:tc>
                  <a:txBody>
                    <a:bodyPr/>
                    <a:lstStyle/>
                    <a:p>
                      <a:r>
                        <a:rPr lang="en-GB" altLang="zh-CN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 experienced data rate (Mbit/s)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DL: 100; UL: 50</a:t>
                      </a:r>
                      <a:endParaRPr lang="zh-CN" altLang="en-US" sz="1100" dirty="0"/>
                    </a:p>
                  </a:txBody>
                  <a:tcP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>
                          <a:solidFill>
                            <a:srgbClr val="FF0000"/>
                          </a:solidFill>
                          <a:latin typeface="Arial Unicode MS"/>
                          <a:ea typeface="Arial Unicode MS"/>
                          <a:cs typeface="Arial Unicode MS"/>
                        </a:rPr>
                        <a:t>✓</a:t>
                      </a:r>
                      <a:endParaRPr lang="zh-CN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637851"/>
                  </a:ext>
                </a:extLst>
              </a:tr>
              <a:tr h="263812">
                <a:tc>
                  <a:txBody>
                    <a:bodyPr/>
                    <a:lstStyle/>
                    <a:p>
                      <a:r>
                        <a:rPr lang="en-GB" altLang="zh-CN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GB" altLang="zh-CN" sz="110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altLang="zh-CN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percentile user spectral efficiency (bit/s/Hz)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/>
                        <a:t>3x IMT-A</a:t>
                      </a:r>
                      <a:endParaRPr lang="zh-CN" altLang="en-US" sz="1100" dirty="0"/>
                    </a:p>
                  </a:txBody>
                  <a:tcP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>
                          <a:solidFill>
                            <a:srgbClr val="FF0000"/>
                          </a:solidFill>
                          <a:latin typeface="Arial Unicode MS"/>
                          <a:ea typeface="Arial Unicode MS"/>
                          <a:cs typeface="Arial Unicode MS"/>
                        </a:rPr>
                        <a:t>✓</a:t>
                      </a:r>
                      <a:endParaRPr lang="zh-CN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011529"/>
                  </a:ext>
                </a:extLst>
              </a:tr>
              <a:tr h="263812">
                <a:tc>
                  <a:txBody>
                    <a:bodyPr/>
                    <a:lstStyle/>
                    <a:p>
                      <a:r>
                        <a:rPr lang="en-GB" altLang="zh-CN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 spectral efficiency(bit/s/Hz/ </a:t>
                      </a:r>
                      <a:r>
                        <a:rPr lang="en-GB" altLang="zh-CN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TRxP</a:t>
                      </a:r>
                      <a:r>
                        <a:rPr lang="en-GB" altLang="zh-CN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3x IMT-A</a:t>
                      </a:r>
                      <a:endParaRPr lang="zh-CN" altLang="en-US" sz="1100" dirty="0"/>
                    </a:p>
                  </a:txBody>
                  <a:tcP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>
                          <a:solidFill>
                            <a:srgbClr val="FF0000"/>
                          </a:solidFill>
                          <a:latin typeface="Arial Unicode MS"/>
                          <a:ea typeface="Arial Unicode MS"/>
                          <a:cs typeface="Arial Unicode MS"/>
                        </a:rPr>
                        <a:t>✓</a:t>
                      </a:r>
                      <a:endParaRPr lang="zh-CN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812">
                <a:tc>
                  <a:txBody>
                    <a:bodyPr/>
                    <a:lstStyle/>
                    <a:p>
                      <a:r>
                        <a:rPr lang="en-GB" altLang="zh-CN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 traffic capacity (Mbit/s/m</a:t>
                      </a:r>
                      <a:r>
                        <a:rPr lang="en-GB" altLang="zh-CN" sz="110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altLang="zh-CN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DL:10; UL: 10</a:t>
                      </a:r>
                      <a:endParaRPr lang="zh-CN" altLang="en-US" sz="1100" dirty="0"/>
                    </a:p>
                  </a:txBody>
                  <a:tcP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>
                          <a:solidFill>
                            <a:srgbClr val="FF0000"/>
                          </a:solidFill>
                          <a:latin typeface="Arial Unicode MS"/>
                          <a:ea typeface="Arial Unicode MS"/>
                          <a:cs typeface="Arial Unicode MS"/>
                        </a:rPr>
                        <a:t>✓</a:t>
                      </a:r>
                      <a:endParaRPr lang="zh-CN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299910"/>
                  </a:ext>
                </a:extLst>
              </a:tr>
              <a:tr h="263812">
                <a:tc>
                  <a:txBody>
                    <a:bodyPr/>
                    <a:lstStyle/>
                    <a:p>
                      <a:r>
                        <a:rPr lang="fr-FR" altLang="zh-CN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 plane latency (ms)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DL:4; UL:4</a:t>
                      </a:r>
                      <a:endParaRPr lang="zh-CN" altLang="en-US" sz="1100" dirty="0"/>
                    </a:p>
                  </a:txBody>
                  <a:tcP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>
                          <a:solidFill>
                            <a:srgbClr val="FF0000"/>
                          </a:solidFill>
                          <a:latin typeface="Arial Unicode MS"/>
                          <a:ea typeface="Arial Unicode MS"/>
                          <a:cs typeface="Arial Unicode MS"/>
                        </a:rPr>
                        <a:t>✓</a:t>
                      </a:r>
                      <a:endParaRPr lang="zh-CN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762444"/>
                  </a:ext>
                </a:extLst>
              </a:tr>
              <a:tr h="263812">
                <a:tc>
                  <a:txBody>
                    <a:bodyPr/>
                    <a:lstStyle/>
                    <a:p>
                      <a:r>
                        <a:rPr lang="fr-FR" altLang="zh-CN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 plane latency  (ms)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20</a:t>
                      </a:r>
                      <a:endParaRPr lang="zh-CN" altLang="en-US" sz="1100" dirty="0"/>
                    </a:p>
                  </a:txBody>
                  <a:tcP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>
                          <a:solidFill>
                            <a:srgbClr val="FF0000"/>
                          </a:solidFill>
                          <a:latin typeface="Arial Unicode MS"/>
                          <a:ea typeface="Arial Unicode MS"/>
                          <a:cs typeface="Arial Unicode MS"/>
                        </a:rPr>
                        <a:t>✓</a:t>
                      </a:r>
                      <a:endParaRPr lang="zh-CN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9542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Mobility classes</a:t>
                      </a:r>
                      <a:endParaRPr lang="zh-CN" altLang="en-US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1.5x IMT-A,</a:t>
                      </a:r>
                      <a:r>
                        <a:rPr lang="zh-CN" altLang="en-US" sz="1100" dirty="0"/>
                        <a:t> </a:t>
                      </a:r>
                      <a:r>
                        <a:rPr lang="en-US" altLang="zh-CN" sz="1100" dirty="0"/>
                        <a:t>plus high speed vehicular requirement</a:t>
                      </a:r>
                      <a:endParaRPr lang="zh-CN" altLang="en-US" sz="1100" dirty="0"/>
                    </a:p>
                  </a:txBody>
                  <a:tcP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>
                          <a:solidFill>
                            <a:srgbClr val="FF0000"/>
                          </a:solidFill>
                          <a:latin typeface="Arial Unicode MS"/>
                          <a:ea typeface="Arial Unicode MS"/>
                          <a:cs typeface="Arial Unicode MS"/>
                        </a:rPr>
                        <a:t>✓</a:t>
                      </a:r>
                      <a:endParaRPr lang="zh-CN" altLang="en-US" sz="110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75764"/>
                  </a:ext>
                </a:extLst>
              </a:tr>
            </a:tbl>
          </a:graphicData>
        </a:graphic>
      </p:graphicFrame>
      <p:graphicFrame>
        <p:nvGraphicFramePr>
          <p:cNvPr id="40" name="表格 39">
            <a:extLst>
              <a:ext uri="{FF2B5EF4-FFF2-40B4-BE49-F238E27FC236}">
                <a16:creationId xmlns:a16="http://schemas.microsoft.com/office/drawing/2014/main" id="{185F0D09-12A8-4364-ACE3-88808511D0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564208"/>
              </p:ext>
            </p:extLst>
          </p:nvPr>
        </p:nvGraphicFramePr>
        <p:xfrm>
          <a:off x="7604042" y="5551465"/>
          <a:ext cx="4199474" cy="105051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95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1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2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3812"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chemeClr val="bg1"/>
                          </a:solidFill>
                        </a:rPr>
                        <a:t>KPI</a:t>
                      </a:r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chemeClr val="bg1"/>
                          </a:solidFill>
                        </a:rPr>
                        <a:t>REQ.</a:t>
                      </a:r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chemeClr val="bg1"/>
                          </a:solidFill>
                        </a:rPr>
                        <a:t>EVAL</a:t>
                      </a:r>
                      <a:r>
                        <a:rPr lang="zh-CN" altLang="en-US" sz="11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100" dirty="0">
                          <a:solidFill>
                            <a:schemeClr val="bg1"/>
                          </a:solidFill>
                        </a:rPr>
                        <a:t>RESULTS</a:t>
                      </a:r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812">
                <a:tc>
                  <a:txBody>
                    <a:bodyPr/>
                    <a:lstStyle/>
                    <a:p>
                      <a:r>
                        <a:rPr lang="fr-FR" altLang="zh-CN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 plane latency (ms)</a:t>
                      </a:r>
                      <a:endParaRPr lang="zh-CN" altLang="en-US" sz="1100" dirty="0"/>
                    </a:p>
                  </a:txBody>
                  <a:tcP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DL: 1; UL: 1</a:t>
                      </a:r>
                      <a:endParaRPr lang="zh-CN" altLang="en-US" sz="1100" dirty="0"/>
                    </a:p>
                  </a:txBody>
                  <a:tcP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>
                          <a:solidFill>
                            <a:srgbClr val="FF0000"/>
                          </a:solidFill>
                          <a:latin typeface="Arial Unicode MS"/>
                          <a:ea typeface="Arial Unicode MS"/>
                          <a:cs typeface="Arial Unicode MS"/>
                        </a:rPr>
                        <a:t>✓</a:t>
                      </a:r>
                      <a:endParaRPr lang="zh-CN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8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zh-CN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 plane latency  (ms)</a:t>
                      </a:r>
                      <a:endParaRPr lang="zh-CN" altLang="en-US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zh-CN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>
                          <a:solidFill>
                            <a:srgbClr val="FF0000"/>
                          </a:solidFill>
                          <a:latin typeface="Arial Unicode MS"/>
                          <a:ea typeface="Arial Unicode MS"/>
                          <a:cs typeface="Arial Unicode MS"/>
                        </a:rPr>
                        <a:t>✓</a:t>
                      </a:r>
                      <a:endParaRPr lang="zh-CN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587158"/>
                  </a:ext>
                </a:extLst>
              </a:tr>
              <a:tr h="151864">
                <a:tc>
                  <a:txBody>
                    <a:bodyPr/>
                    <a:lstStyle/>
                    <a:p>
                      <a:r>
                        <a:rPr lang="fr-FR" altLang="zh-CN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Reliability</a:t>
                      </a:r>
                      <a:endParaRPr lang="zh-CN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chemeClr val="tx1"/>
                          </a:solidFill>
                        </a:rPr>
                        <a:t>99.999%</a:t>
                      </a:r>
                      <a:endParaRPr lang="zh-CN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>
                          <a:solidFill>
                            <a:srgbClr val="FF0000"/>
                          </a:solidFill>
                          <a:latin typeface="Arial Unicode MS"/>
                          <a:ea typeface="Arial Unicode MS"/>
                          <a:cs typeface="Arial Unicode MS"/>
                        </a:rPr>
                        <a:t>✓</a:t>
                      </a:r>
                      <a:endParaRPr lang="zh-CN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3" name="表格 42">
            <a:extLst>
              <a:ext uri="{FF2B5EF4-FFF2-40B4-BE49-F238E27FC236}">
                <a16:creationId xmlns:a16="http://schemas.microsoft.com/office/drawing/2014/main" id="{F7E442BA-928B-481C-971C-4E3D1AC159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252935"/>
              </p:ext>
            </p:extLst>
          </p:nvPr>
        </p:nvGraphicFramePr>
        <p:xfrm>
          <a:off x="126610" y="5312582"/>
          <a:ext cx="3447235" cy="69053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04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6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3812"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chemeClr val="bg1"/>
                          </a:solidFill>
                        </a:rPr>
                        <a:t>KPI</a:t>
                      </a:r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chemeClr val="bg1"/>
                          </a:solidFill>
                        </a:rPr>
                        <a:t>REQ.</a:t>
                      </a:r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chemeClr val="bg1"/>
                          </a:solidFill>
                        </a:rPr>
                        <a:t>EVAL RESULTS</a:t>
                      </a:r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812">
                <a:tc>
                  <a:txBody>
                    <a:bodyPr/>
                    <a:lstStyle/>
                    <a:p>
                      <a:r>
                        <a:rPr lang="fr-FR" altLang="zh-CN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Connection density (devices/km</a:t>
                      </a:r>
                      <a:r>
                        <a:rPr lang="fr-FR" altLang="zh-CN" sz="110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fr-FR" altLang="zh-CN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en-US" sz="1100" dirty="0"/>
                    </a:p>
                  </a:txBody>
                  <a:tcP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/>
                        <a:t>1</a:t>
                      </a:r>
                      <a:r>
                        <a:rPr lang="en-US" altLang="zh-CN" sz="1100" baseline="0" dirty="0"/>
                        <a:t> </a:t>
                      </a:r>
                      <a:r>
                        <a:rPr lang="en-US" altLang="zh-CN" sz="1100" baseline="0" dirty="0" err="1"/>
                        <a:t>milion</a:t>
                      </a:r>
                      <a:endParaRPr lang="zh-CN" altLang="en-US" sz="1100" baseline="30000" dirty="0"/>
                    </a:p>
                  </a:txBody>
                  <a:tcP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>
                          <a:solidFill>
                            <a:srgbClr val="FF0000"/>
                          </a:solidFill>
                          <a:latin typeface="Arial Unicode MS"/>
                          <a:ea typeface="Arial Unicode MS"/>
                          <a:cs typeface="Arial Unicode MS"/>
                        </a:rPr>
                        <a:t>✓</a:t>
                      </a:r>
                      <a:endParaRPr lang="en-US" altLang="ko-KR" sz="1100" dirty="0">
                        <a:solidFill>
                          <a:srgbClr val="FF0000"/>
                        </a:solidFill>
                        <a:latin typeface="Arial Unicode MS"/>
                        <a:ea typeface="Arial Unicode MS"/>
                        <a:cs typeface="Arial Unicode M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DC2BBD18-9C50-447B-B1E3-36B38A2A014B}"/>
              </a:ext>
            </a:extLst>
          </p:cNvPr>
          <p:cNvSpPr txBox="1"/>
          <p:nvPr/>
        </p:nvSpPr>
        <p:spPr>
          <a:xfrm>
            <a:off x="245000" y="1716883"/>
            <a:ext cx="413823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The self-evaluation results are contributed by a number of Chinese companies, who also contributed the same results to 3GPP.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3014332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831627"/>
          </a:xfrm>
        </p:spPr>
        <p:txBody>
          <a:bodyPr/>
          <a:lstStyle/>
          <a:p>
            <a:r>
              <a:rPr lang="en-US" altLang="zh-CN" sz="4000" b="1" dirty="0">
                <a:latin typeface="Times New Roman" panose="02020603050405020304" pitchFamily="18" charset="0"/>
              </a:rPr>
              <a:t>China Supports Global Unified IMT-2020 Standard</a:t>
            </a:r>
            <a:endParaRPr lang="zh-CN" altLang="en-US" sz="4000" b="1" dirty="0">
              <a:latin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5606" y="1863546"/>
            <a:ext cx="11803129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China supports a globally unified IMT-2020 standard.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endParaRPr lang="en-US" altLang="zh-CN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China actively contributes to 3GPP’s IMT-2020 (5G) development, and supports 3GPP technology as the globally unified IMT-2020 standard.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endParaRPr lang="en-US" altLang="zh-CN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China’s submission included NR and NB-IoT, and is compliant with 3GPP R15 and R16 specifications, targeting to fulfill all usage scenarios.</a:t>
            </a:r>
          </a:p>
        </p:txBody>
      </p:sp>
      <p:cxnSp>
        <p:nvCxnSpPr>
          <p:cNvPr id="114" name="直接箭头连接符 113"/>
          <p:cNvCxnSpPr/>
          <p:nvPr/>
        </p:nvCxnSpPr>
        <p:spPr bwMode="auto">
          <a:xfrm>
            <a:off x="1199456" y="6057292"/>
            <a:ext cx="10153128" cy="0"/>
          </a:xfrm>
          <a:prstGeom prst="straightConnector1">
            <a:avLst/>
          </a:prstGeom>
          <a:gradFill rotWithShape="0">
            <a:gsLst>
              <a:gs pos="0">
                <a:srgbClr val="074EB3"/>
              </a:gs>
              <a:gs pos="100000">
                <a:srgbClr val="0B3280"/>
              </a:gs>
            </a:gsLst>
            <a:lin ang="5400000" scaled="1"/>
          </a:gradFill>
          <a:ln>
            <a:solidFill>
              <a:schemeClr val="tx1"/>
            </a:solidFill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6" name="圆角矩形 115"/>
          <p:cNvSpPr/>
          <p:nvPr/>
        </p:nvSpPr>
        <p:spPr bwMode="auto">
          <a:xfrm>
            <a:off x="1919536" y="5445224"/>
            <a:ext cx="4032448" cy="50405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rtlCol="0" anchor="t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ill Sans" charset="0"/>
              </a:rPr>
              <a:t>3GPP Rel-15</a:t>
            </a:r>
            <a:endParaRPr lang="zh-CN" altLang="en-US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Gill Sans" charset="0"/>
            </a:endParaRPr>
          </a:p>
        </p:txBody>
      </p:sp>
      <p:sp>
        <p:nvSpPr>
          <p:cNvPr id="117" name="圆角矩形 116"/>
          <p:cNvSpPr/>
          <p:nvPr/>
        </p:nvSpPr>
        <p:spPr bwMode="auto">
          <a:xfrm>
            <a:off x="6096000" y="5445224"/>
            <a:ext cx="4032448" cy="50405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rtlCol="0" anchor="t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ill Sans" charset="0"/>
              </a:rPr>
              <a:t>3GPP Rel-16</a:t>
            </a:r>
            <a:endParaRPr lang="zh-CN" altLang="en-US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Gill Sans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414602" y="6093296"/>
            <a:ext cx="1101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2018.06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9624392" y="6057292"/>
            <a:ext cx="1101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2019.12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灯片编号占位符 3"/>
          <p:cNvSpPr txBox="1">
            <a:spLocks/>
          </p:cNvSpPr>
          <p:nvPr/>
        </p:nvSpPr>
        <p:spPr>
          <a:xfrm>
            <a:off x="11701220" y="6388124"/>
            <a:ext cx="459088" cy="412746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12598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Administrator\桌面\5G会议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626" y="103190"/>
            <a:ext cx="2435982" cy="92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3215680" y="2564904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IMT-2020 (5G) Promotion Group is willing to strengthen international collaboration to promote globally unified 5G standardization and industrialization.</a:t>
            </a:r>
            <a:endParaRPr lang="zh-CN" altLang="en-US" sz="3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59696" y="5085184"/>
            <a:ext cx="442849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300" b="1" dirty="0">
                <a:latin typeface="Baskerville Old Face" panose="02020602080505020303" pitchFamily="18" charset="0"/>
                <a:ea typeface="微软雅黑" pitchFamily="34" charset="-122"/>
              </a:rPr>
              <a:t>www.imt-2020.cn</a:t>
            </a:r>
          </a:p>
        </p:txBody>
      </p:sp>
      <p:sp>
        <p:nvSpPr>
          <p:cNvPr id="10" name="矩形 9"/>
          <p:cNvSpPr/>
          <p:nvPr/>
        </p:nvSpPr>
        <p:spPr>
          <a:xfrm>
            <a:off x="8356313" y="1700808"/>
            <a:ext cx="38243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300" dirty="0">
                <a:latin typeface="Baskerville Old Face" panose="02020602080505020303" pitchFamily="18" charset="0"/>
                <a:ea typeface="微软雅黑" pitchFamily="34" charset="-122"/>
              </a:rPr>
              <a:t>THANK YOU!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487" y="2506761"/>
            <a:ext cx="2263149" cy="308247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108383" y="3863334"/>
            <a:ext cx="115935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</a:rPr>
              <a:t>IMT-2020</a:t>
            </a:r>
            <a:endParaRPr lang="zh-CN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46352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空白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AF087"/>
      </a:accent1>
      <a:accent2>
        <a:srgbClr val="333399"/>
      </a:accent2>
      <a:accent3>
        <a:srgbClr val="AAAAAA"/>
      </a:accent3>
      <a:accent4>
        <a:srgbClr val="DADADA"/>
      </a:accent4>
      <a:accent5>
        <a:srgbClr val="FCF6C3"/>
      </a:accent5>
      <a:accent6>
        <a:srgbClr val="2D2D8A"/>
      </a:accent6>
      <a:hlink>
        <a:srgbClr val="009999"/>
      </a:hlink>
      <a:folHlink>
        <a:srgbClr val="99CC00"/>
      </a:folHlink>
    </a:clrScheme>
    <a:fontScheme name="空白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5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5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空白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2990</TotalTime>
  <Pages>0</Pages>
  <Words>502</Words>
  <Characters>0</Characters>
  <Application>Microsoft Office PowerPoint</Application>
  <DocSecurity>0</DocSecurity>
  <PresentationFormat>宽屏</PresentationFormat>
  <Lines>0</Lines>
  <Paragraphs>150</Paragraphs>
  <Slides>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 Unicode MS</vt:lpstr>
      <vt:lpstr>Gill Sans</vt:lpstr>
      <vt:lpstr>微软雅黑</vt:lpstr>
      <vt:lpstr>Arial</vt:lpstr>
      <vt:lpstr>Baskerville Old Face</vt:lpstr>
      <vt:lpstr>Calibri</vt:lpstr>
      <vt:lpstr>Times New Roman</vt:lpstr>
      <vt:lpstr>Wingdings</vt:lpstr>
      <vt:lpstr>空白</vt:lpstr>
      <vt:lpstr>PowerPoint 演示文稿</vt:lpstr>
      <vt:lpstr>PowerPoint 演示文稿</vt:lpstr>
      <vt:lpstr>Full Capability for IMT-2020 Scenarios</vt:lpstr>
      <vt:lpstr>Key IMT-2020 Technologies</vt:lpstr>
      <vt:lpstr>Self-evaluation for IMT-2020 Scenarios</vt:lpstr>
      <vt:lpstr>China Supports Global Unified IMT-2020 Standard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IMT-2020 Workshop</dc:title>
  <dc:creator>MENG Xi</dc:creator>
  <cp:lastModifiedBy>Alice</cp:lastModifiedBy>
  <cp:revision>2028</cp:revision>
  <cp:lastPrinted>2015-12-23T13:10:00Z</cp:lastPrinted>
  <dcterms:created xsi:type="dcterms:W3CDTF">2015-04-06T03:01:00Z</dcterms:created>
  <dcterms:modified xsi:type="dcterms:W3CDTF">2019-11-22T07:36:55Z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