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3" r:id="rId6"/>
    <p:sldId id="264" r:id="rId7"/>
  </p:sldIdLst>
  <p:sldSz cx="9144000" cy="5143500" type="screen16x9"/>
  <p:notesSz cx="6797675" cy="99250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2662" cy="366712"/>
          </a:xfrm>
          <a:prstGeom prst="rect">
            <a:avLst/>
          </a:prstGeom>
          <a:noFill/>
        </p:spPr>
      </p:pic>
      <p:pic>
        <p:nvPicPr>
          <p:cNvPr id="8" name="Picture 2" descr="C:\Documents and Settings\nishida\デスクトップ\IBC2011講演\SHV-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316" y="4242816"/>
            <a:ext cx="900684" cy="900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2662" cy="366712"/>
          </a:xfrm>
          <a:prstGeom prst="rect">
            <a:avLst/>
          </a:prstGeom>
          <a:noFill/>
        </p:spPr>
      </p:pic>
      <p:pic>
        <p:nvPicPr>
          <p:cNvPr id="8" name="Picture 2" descr="C:\Documents and Settings\nishida\デスクトップ\IBC2011講演\SHV-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316" y="4242816"/>
            <a:ext cx="900684" cy="90068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D4918-FC7E-4FEC-B8CB-04D3F42C7B19}" type="datetimeFigureOut">
              <a:rPr kumimoji="1" lang="ja-JP" altLang="en-US" smtClean="0"/>
              <a:pPr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4A6E8-0D2F-4F1E-87E2-CEA08EA2F78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5720" y="1597819"/>
            <a:ext cx="8643998" cy="1102519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" pitchFamily="34" charset="0"/>
                <a:cs typeface="Arial" pitchFamily="34" charset="0"/>
              </a:rPr>
              <a:t>Demonstration of 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7680×4320 UHDTV</a:t>
            </a:r>
            <a:r>
              <a:rPr lang="ja-JP" altLang="en-US" sz="3600" dirty="0" smtClean="0">
                <a:latin typeface="Arial" pitchFamily="34" charset="0"/>
                <a:cs typeface="Arial" pitchFamily="34" charset="0"/>
              </a:rPr>
              <a:t>　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with 22.2 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multichan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US" altLang="ja-JP" sz="3600" dirty="0" smtClean="0">
                <a:latin typeface="Arial" pitchFamily="34" charset="0"/>
                <a:cs typeface="Arial" pitchFamily="34" charset="0"/>
              </a:rPr>
              <a:t>sound</a:t>
            </a:r>
            <a:r>
              <a:rPr kumimoji="1" lang="en-US" altLang="ja-JP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kumimoji="1" lang="en-US" altLang="ja-JP" sz="3600" dirty="0" smtClean="0">
                <a:latin typeface="Arial" pitchFamily="34" charset="0"/>
                <a:cs typeface="Arial" pitchFamily="34" charset="0"/>
              </a:rPr>
            </a:br>
            <a:r>
              <a:rPr kumimoji="1" lang="en-US" altLang="ja-JP" sz="3600" dirty="0" smtClean="0">
                <a:latin typeface="Arial" pitchFamily="34" charset="0"/>
                <a:cs typeface="Arial" pitchFamily="34" charset="0"/>
              </a:rPr>
              <a:t>using 85-inch LCD</a:t>
            </a:r>
            <a:endParaRPr kumimoji="1" lang="ja-JP" alt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186126"/>
            <a:ext cx="6400800" cy="1314450"/>
          </a:xfrm>
        </p:spPr>
        <p:txBody>
          <a:bodyPr/>
          <a:lstStyle/>
          <a:p>
            <a:r>
              <a:rPr kumimoji="1" lang="en-US" altLang="ja-JP" dirty="0" smtClean="0"/>
              <a:t>September 26 – 27, 2011 at ITU</a:t>
            </a:r>
          </a:p>
          <a:p>
            <a:r>
              <a:rPr kumimoji="1" lang="en-US" altLang="ja-JP" dirty="0" smtClean="0"/>
              <a:t>NHK (Japan Broadcasting Corp.)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 (R&amp;D at NHK)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0492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In 1995, started study on UHDTV and three-dimensional multichannel sound.</a:t>
            </a:r>
          </a:p>
          <a:p>
            <a:r>
              <a:rPr lang="en-US" altLang="ja-JP" dirty="0" smtClean="0"/>
              <a:t>In 2000, started study on</a:t>
            </a:r>
            <a:r>
              <a:rPr kumimoji="1" lang="en-US" altLang="ja-JP" dirty="0" smtClean="0"/>
              <a:t> 8K×4K UHDTV.</a:t>
            </a:r>
          </a:p>
          <a:p>
            <a:r>
              <a:rPr kumimoji="1" lang="en-US" altLang="ja-JP" dirty="0" smtClean="0"/>
              <a:t>In 2002, produced the first UHDTV </a:t>
            </a:r>
            <a:r>
              <a:rPr kumimoji="1" lang="en-US" altLang="ja-JP" dirty="0" err="1" smtClean="0"/>
              <a:t>programme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Since</a:t>
            </a:r>
            <a:r>
              <a:rPr kumimoji="1" lang="en-US" altLang="ja-JP" dirty="0" smtClean="0"/>
              <a:t> then, has produced a number of UHDTV </a:t>
            </a:r>
            <a:r>
              <a:rPr kumimoji="1" lang="en-US" altLang="ja-JP" dirty="0" err="1" smtClean="0"/>
              <a:t>programmes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conducted live transmission, and demonstrated them at World Expo., IBC, NAB, and others.</a:t>
            </a:r>
          </a:p>
          <a:p>
            <a:r>
              <a:rPr lang="en-US" altLang="ja-JP" dirty="0" smtClean="0"/>
              <a:t>Also developed video and sound equipment for capture, production, transmission, and display.</a:t>
            </a:r>
            <a:endParaRPr kumimoji="1" lang="en-US" altLang="ja-JP" dirty="0" smtClean="0"/>
          </a:p>
          <a:p>
            <a:r>
              <a:rPr lang="en-US" altLang="ja-JP" dirty="0" smtClean="0"/>
              <a:t>In 2011, developed the world’s first </a:t>
            </a:r>
            <a:r>
              <a:rPr lang="en-US" altLang="ja-JP" dirty="0"/>
              <a:t>8K×4K </a:t>
            </a:r>
            <a:r>
              <a:rPr lang="en-US" altLang="ja-JP" dirty="0" smtClean="0"/>
              <a:t>LCD.</a:t>
            </a:r>
          </a:p>
          <a:p>
            <a:r>
              <a:rPr lang="en-US" altLang="ja-JP" dirty="0" smtClean="0"/>
              <a:t>In 2020, will </a:t>
            </a:r>
            <a:r>
              <a:rPr kumimoji="1" lang="en-US" altLang="ja-JP" dirty="0" smtClean="0"/>
              <a:t>launch test broadcasting of </a:t>
            </a:r>
            <a:r>
              <a:rPr lang="en-US" altLang="ja-JP" dirty="0" smtClean="0"/>
              <a:t>8K×4K UHDTV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 (ITU-R Recommendations)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ja-JP" u="sng" dirty="0" smtClean="0"/>
              <a:t>Rec. </a:t>
            </a:r>
            <a:r>
              <a:rPr lang="en-US" altLang="ja-JP" u="sng" dirty="0"/>
              <a:t>ITU-R BT.1201</a:t>
            </a:r>
            <a:r>
              <a:rPr lang="en-US" altLang="ja-JP" dirty="0"/>
              <a:t> </a:t>
            </a:r>
            <a:r>
              <a:rPr lang="en-US" altLang="ja-JP" dirty="0" smtClean="0"/>
              <a:t>“Extremely </a:t>
            </a:r>
            <a:r>
              <a:rPr lang="en-US" altLang="ja-JP" dirty="0"/>
              <a:t>high resolution </a:t>
            </a:r>
            <a:r>
              <a:rPr lang="en-US" altLang="ja-JP" dirty="0" smtClean="0"/>
              <a:t>imagery” (1995, 2004)</a:t>
            </a:r>
          </a:p>
          <a:p>
            <a:r>
              <a:rPr lang="en-US" altLang="ja-JP" u="sng" dirty="0"/>
              <a:t>Rec. </a:t>
            </a:r>
            <a:r>
              <a:rPr lang="en-US" altLang="ja-JP" u="sng" dirty="0" smtClean="0"/>
              <a:t>ITU-R BT.1769</a:t>
            </a:r>
            <a:r>
              <a:rPr lang="en-US" altLang="ja-JP" dirty="0" smtClean="0"/>
              <a:t> “Parameter values for an expanded hierarchy of LSDI image formats for production and international </a:t>
            </a:r>
            <a:r>
              <a:rPr lang="en-US" altLang="ja-JP" dirty="0" err="1" smtClean="0"/>
              <a:t>programme</a:t>
            </a:r>
            <a:r>
              <a:rPr lang="en-US" altLang="ja-JP" dirty="0" smtClean="0"/>
              <a:t> exchange” (2006)</a:t>
            </a:r>
          </a:p>
          <a:p>
            <a:r>
              <a:rPr lang="en-US" altLang="ja-JP" u="sng" dirty="0" smtClean="0"/>
              <a:t>PDN Rec. ITU-R BT.[IMAGE-UHDTV]</a:t>
            </a:r>
            <a:r>
              <a:rPr lang="en-US" altLang="ja-JP" dirty="0" smtClean="0"/>
              <a:t> “Parameter values for UHDTV systems for production</a:t>
            </a:r>
            <a:r>
              <a:rPr lang="ja-JP" altLang="en-US" dirty="0"/>
              <a:t> </a:t>
            </a:r>
            <a:r>
              <a:rPr lang="en-US" altLang="ja-JP" dirty="0" smtClean="0"/>
              <a:t>and international </a:t>
            </a:r>
            <a:r>
              <a:rPr lang="en-US" altLang="ja-JP" dirty="0" err="1" smtClean="0"/>
              <a:t>programme</a:t>
            </a:r>
            <a:r>
              <a:rPr lang="en-US" altLang="ja-JP" dirty="0" smtClean="0"/>
              <a:t> exchange” (under development)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700" dirty="0" smtClean="0"/>
              <a:t>A </a:t>
            </a:r>
            <a:r>
              <a:rPr lang="en-US" altLang="ja-JP" sz="2700" dirty="0" err="1" smtClean="0"/>
              <a:t>programme</a:t>
            </a:r>
            <a:r>
              <a:rPr lang="en-US" altLang="ja-JP" sz="2700" dirty="0" smtClean="0"/>
              <a:t> titled “Gift” produced in 2009 (10 min)</a:t>
            </a:r>
          </a:p>
          <a:p>
            <a:r>
              <a:rPr lang="en-US" altLang="ja-JP" sz="2700" dirty="0"/>
              <a:t>F</a:t>
            </a:r>
            <a:r>
              <a:rPr lang="en-US" altLang="ja-JP" sz="2700" dirty="0" smtClean="0"/>
              <a:t>our video clips </a:t>
            </a:r>
            <a:r>
              <a:rPr lang="en-US" altLang="ja-JP" sz="2700" dirty="0"/>
              <a:t>and </a:t>
            </a:r>
            <a:r>
              <a:rPr lang="en-US" altLang="ja-JP" sz="2700" dirty="0" smtClean="0"/>
              <a:t>two still pictures (45 sec)</a:t>
            </a:r>
          </a:p>
          <a:p>
            <a:r>
              <a:rPr lang="en-US" altLang="ja-JP" sz="2700" dirty="0" smtClean="0"/>
              <a:t>Two sound </a:t>
            </a:r>
            <a:r>
              <a:rPr lang="en-US" altLang="ja-JP" sz="2700" dirty="0" err="1" smtClean="0"/>
              <a:t>programmes</a:t>
            </a:r>
            <a:r>
              <a:rPr lang="en-US" altLang="ja-JP" sz="2700" dirty="0" smtClean="0"/>
              <a:t>, orchestra and pipe organ, with still pictures (3 min each, to be presented at a special session for audio experts)</a:t>
            </a:r>
            <a:endParaRPr kumimoji="1" lang="ja-JP" altLang="en-US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Equipment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5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85-inch LCD</a:t>
            </a:r>
          </a:p>
          <a:p>
            <a:pPr lvl="1"/>
            <a:r>
              <a:rPr lang="en-US" altLang="ja-JP" dirty="0" smtClean="0"/>
              <a:t>7680×4320/60/P, 10-bit, HDMI (1.3) ×16-ch</a:t>
            </a:r>
          </a:p>
          <a:p>
            <a:r>
              <a:rPr lang="en-US" altLang="ja-JP" dirty="0" smtClean="0"/>
              <a:t>Loudspeakers</a:t>
            </a:r>
          </a:p>
          <a:p>
            <a:pPr lvl="1"/>
            <a:r>
              <a:rPr lang="en-US" altLang="ja-JP" dirty="0" smtClean="0"/>
              <a:t>Loudspeaker array frame integrated with LCD</a:t>
            </a:r>
          </a:p>
          <a:p>
            <a:pPr lvl="2"/>
            <a:r>
              <a:rPr lang="en-US" altLang="ja-JP" dirty="0" smtClean="0"/>
              <a:t>102 loudspeaker units reproduce side and rear sound using signal processing in addition to frontal sound</a:t>
            </a:r>
          </a:p>
          <a:p>
            <a:pPr lvl="1"/>
            <a:r>
              <a:rPr lang="en-US" altLang="ja-JP" dirty="0" smtClean="0"/>
              <a:t>Tallboy type loudspeakers (for studio production)</a:t>
            </a:r>
          </a:p>
          <a:p>
            <a:pPr lvl="2"/>
            <a:r>
              <a:rPr lang="en-US" altLang="ja-JP" dirty="0" smtClean="0"/>
              <a:t>10 pillars for 22.2-ch reproduction</a:t>
            </a:r>
          </a:p>
          <a:p>
            <a:pPr marL="342900" lvl="2" indent="-342900"/>
            <a:r>
              <a:rPr lang="en-US" altLang="ja-JP" sz="3100" dirty="0" smtClean="0"/>
              <a:t>Playback</a:t>
            </a:r>
          </a:p>
          <a:p>
            <a:pPr marL="800100" lvl="3" indent="-342900"/>
            <a:r>
              <a:rPr lang="en-US" altLang="ja-JP" sz="2900" dirty="0" smtClean="0"/>
              <a:t>Video: Solid state drive and frame memory, RGB 4:4:4, 12-bit</a:t>
            </a:r>
          </a:p>
          <a:p>
            <a:pPr marL="800100" lvl="3" indent="-342900"/>
            <a:r>
              <a:rPr lang="en-US" altLang="ja-JP" sz="2900" dirty="0" smtClean="0"/>
              <a:t>Audio: Hard disk drive (Digital Audio Workstation), </a:t>
            </a:r>
            <a:br>
              <a:rPr lang="en-US" altLang="ja-JP" sz="2900" dirty="0" smtClean="0"/>
            </a:br>
            <a:r>
              <a:rPr lang="en-US" altLang="ja-JP" sz="2900" dirty="0" smtClean="0"/>
              <a:t>48 kHz, 24-bit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Schedule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Monday, 26 September</a:t>
            </a:r>
          </a:p>
          <a:p>
            <a:pPr lvl="1">
              <a:buNone/>
            </a:pPr>
            <a:r>
              <a:rPr lang="en-US" altLang="ja-JP" dirty="0" smtClean="0"/>
              <a:t>09:00 – 18:00</a:t>
            </a:r>
          </a:p>
          <a:p>
            <a:r>
              <a:rPr lang="en-US" altLang="ja-JP" dirty="0" smtClean="0"/>
              <a:t>Tuesday, 27 September</a:t>
            </a:r>
          </a:p>
          <a:p>
            <a:pPr lvl="1">
              <a:buNone/>
            </a:pPr>
            <a:r>
              <a:rPr kumimoji="1" lang="en-US" altLang="ja-JP" dirty="0" smtClean="0"/>
              <a:t>09:00 – 16:00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Note: Special </a:t>
            </a:r>
            <a:r>
              <a:rPr lang="en-US" altLang="ja-JP" dirty="0"/>
              <a:t>sessions may </a:t>
            </a:r>
            <a:r>
              <a:rPr lang="en-US" altLang="ja-JP" dirty="0" smtClean="0"/>
              <a:t>be held for video and 	     audio experts during the days.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341</Words>
  <Application>Microsoft Office PowerPoint</Application>
  <PresentationFormat>画面に合わせる (16:9)</PresentationFormat>
  <Paragraphs>37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Demonstration of 7680×4320 UHDTV　with 22.2 multichannel sound using 85-inch LCD</vt:lpstr>
      <vt:lpstr>Background (R&amp;D at NHK)</vt:lpstr>
      <vt:lpstr>Background (ITU-R Recommendations)</vt:lpstr>
      <vt:lpstr>Content</vt:lpstr>
      <vt:lpstr>Equipment</vt:lpstr>
      <vt:lpstr>Schedule</vt:lpstr>
    </vt:vector>
  </TitlesOfParts>
  <Company>日本放送協会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of 7680×4320 UHDTV on 85-inch LCD</dc:title>
  <dc:creator>nishida</dc:creator>
  <cp:lastModifiedBy>nishida</cp:lastModifiedBy>
  <cp:revision>24</cp:revision>
  <dcterms:created xsi:type="dcterms:W3CDTF">2011-09-25T11:54:56Z</dcterms:created>
  <dcterms:modified xsi:type="dcterms:W3CDTF">2011-09-25T21:43:08Z</dcterms:modified>
</cp:coreProperties>
</file>